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92" r:id="rId3"/>
    <p:sldId id="393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86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398" r:id="rId42"/>
    <p:sldId id="283" r:id="rId43"/>
    <p:sldId id="286" r:id="rId44"/>
    <p:sldId id="287" r:id="rId45"/>
    <p:sldId id="290" r:id="rId46"/>
    <p:sldId id="388" r:id="rId47"/>
    <p:sldId id="396" r:id="rId48"/>
    <p:sldId id="397" r:id="rId49"/>
    <p:sldId id="295" r:id="rId50"/>
    <p:sldId id="296" r:id="rId51"/>
    <p:sldId id="297" r:id="rId52"/>
    <p:sldId id="298" r:id="rId53"/>
    <p:sldId id="387" r:id="rId54"/>
    <p:sldId id="399" r:id="rId55"/>
    <p:sldId id="300" r:id="rId56"/>
    <p:sldId id="301" r:id="rId57"/>
    <p:sldId id="302" r:id="rId58"/>
    <p:sldId id="303" r:id="rId59"/>
    <p:sldId id="304" r:id="rId60"/>
    <p:sldId id="427" r:id="rId61"/>
    <p:sldId id="360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A95"/>
    <a:srgbClr val="993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 autoAdjust="0"/>
    <p:restoredTop sz="95701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216" y="256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A2384-268B-4562-ABE8-D1474BE5897C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DD47E-7D69-47E4-A24D-3E9BA7133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29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BD487-B43A-E145-84EC-A696C3C28450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D88B-FE15-9442-B9AF-AB0F3C0A50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9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278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22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371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48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857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34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894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287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077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66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087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018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818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395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55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571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56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852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250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直接翻译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C77E5-90AB-4FCA-9D55-E58E67CA679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5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3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42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66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907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491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D88B-FE15-9442-B9AF-AB0F3C0A50C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091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5007849"/>
            <a:ext cx="10058400" cy="134850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auto">
          <a:xfrm>
            <a:off x="0" y="-9525"/>
            <a:ext cx="12192000" cy="99060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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914400" y="3657600"/>
            <a:ext cx="103632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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17" y="5063857"/>
            <a:ext cx="3477491" cy="115940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9"/>
            <a:ext cx="5500255" cy="16879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47838"/>
            <a:ext cx="10363200" cy="1909762"/>
          </a:xfrm>
        </p:spPr>
        <p:txBody>
          <a:bodyPr anchor="b"/>
          <a:lstStyle>
            <a:lvl1pPr algn="ctr">
              <a:defRPr sz="6000" b="1" i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3742532"/>
            <a:ext cx="10363200" cy="1510506"/>
          </a:xfrm>
        </p:spPr>
        <p:txBody>
          <a:bodyPr/>
          <a:lstStyle>
            <a:lvl1pPr marL="0" indent="0" algn="ctr">
              <a:buNone/>
              <a:defRPr sz="2400"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31618" y="1688220"/>
            <a:ext cx="12455235" cy="3505200"/>
          </a:xfrm>
          <a:prstGeom prst="rect">
            <a:avLst/>
          </a:prstGeom>
          <a:pattFill prst="pct30">
            <a:fgClr>
              <a:srgbClr val="800080">
                <a:alpha val="20000"/>
              </a:srgbClr>
            </a:fgClr>
            <a:bgClr>
              <a:srgbClr val="FFFFFF">
                <a:alpha val="20000"/>
              </a:srgbClr>
            </a:bgClr>
          </a:pattFill>
          <a:ln w="28575">
            <a:solidFill>
              <a:srgbClr val="9938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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6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9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353833" y="0"/>
            <a:ext cx="3047467" cy="981076"/>
          </a:xfrm>
        </p:spPr>
        <p:txBody>
          <a:bodyPr/>
          <a:lstStyle>
            <a:lvl1pPr algn="r">
              <a:defRPr/>
            </a:lvl1pPr>
          </a:lstStyle>
          <a:p>
            <a:r>
              <a:rPr kumimoji="1" lang="zh-CN" altLang="en-US" dirty="0"/>
              <a:t>小标题设置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1pPr>
            <a:lvl2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2pPr>
            <a:lvl3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3pPr>
            <a:lvl4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4pPr>
            <a:lvl5pPr>
              <a:defRPr b="0" i="0">
                <a:latin typeface="Lantinghei SC Extralight" charset="-122"/>
                <a:ea typeface="Lantinghei SC Extralight" charset="-122"/>
                <a:cs typeface="Lantinghei SC Extralight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6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7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4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66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50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28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7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FBCB-D1D2-AC4C-9861-9A487B1E9384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5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-9525"/>
            <a:ext cx="12192000" cy="990600"/>
          </a:xfrm>
          <a:prstGeom prst="rect">
            <a:avLst/>
          </a:prstGeom>
          <a:solidFill>
            <a:srgbClr val="973A95"/>
          </a:solidFill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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7764" y="0"/>
            <a:ext cx="7502236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FBCB-D1D2-AC4C-9861-9A487B1E9384}" type="datetimeFigureOut">
              <a:rPr kumimoji="1" lang="zh-CN" altLang="en-US" smtClean="0"/>
              <a:t>2019/9/14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DF39C-F7B2-274F-AF0E-AE9E04D5C0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68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610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Petri</a:t>
            </a:r>
            <a:r>
              <a:rPr kumimoji="1" lang="zh-CN" altLang="en-US" dirty="0"/>
              <a:t>网：模型 理论 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3756454"/>
            <a:ext cx="10363200" cy="14580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袁崇义 闻立杰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2019/09/14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41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有</a:t>
            </a:r>
            <a:r>
              <a:rPr kumimoji="1" lang="zh-CN" altLang="en-US"/>
              <a:t>向网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36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charset="0"/>
                      </a:rPr>
                      <m:t>𝑆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={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𝑐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𝑞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𝑑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}</m:t>
                    </m:r>
                  </m:oMath>
                </a14:m>
                <a:endParaRPr kumimoji="1" lang="zh-CN" altLang="en-US" sz="3600" dirty="0"/>
              </a:p>
              <a:p>
                <a:pPr marL="0" indent="0">
                  <a:buNone/>
                </a:pPr>
                <a:r>
                  <a:rPr kumimoji="1" lang="zh-CN" altLang="en-US" sz="3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600" b="0" i="0" smtClean="0">
                        <a:latin typeface="Cambria Math" charset="0"/>
                      </a:rPr>
                      <m:t>T</m:t>
                    </m:r>
                    <m:r>
                      <a:rPr kumimoji="1" lang="en-US" altLang="zh-CN" sz="3600" i="1">
                        <a:latin typeface="Cambria Math" charset="0"/>
                      </a:rPr>
                      <m:t>={</m:t>
                    </m:r>
                    <m:r>
                      <a:rPr kumimoji="1" lang="en-US" altLang="zh-CN" sz="3600" i="1">
                        <a:latin typeface="Cambria Math" charset="0"/>
                      </a:rPr>
                      <m:t>𝑐𝑥</m:t>
                    </m:r>
                    <m:r>
                      <a:rPr kumimoji="1" lang="en-US" altLang="zh-CN" sz="3600" i="1">
                        <a:latin typeface="Cambria Math" charset="0"/>
                      </a:rPr>
                      <m:t>, </m:t>
                    </m:r>
                    <m:r>
                      <a:rPr kumimoji="1" lang="en-US" altLang="zh-CN" sz="3600" i="1">
                        <a:latin typeface="Cambria Math" charset="0"/>
                      </a:rPr>
                      <m:t>𝑥𝑞</m:t>
                    </m:r>
                    <m:r>
                      <a:rPr kumimoji="1" lang="en-US" altLang="zh-CN" sz="3600" i="1">
                        <a:latin typeface="Cambria Math" charset="0"/>
                      </a:rPr>
                      <m:t>, </m:t>
                    </m:r>
                    <m:r>
                      <a:rPr kumimoji="1" lang="en-US" altLang="zh-CN" sz="3600" i="1">
                        <a:latin typeface="Cambria Math" charset="0"/>
                      </a:rPr>
                      <m:t>𝑞𝑑</m:t>
                    </m:r>
                    <m:r>
                      <a:rPr kumimoji="1" lang="en-US" altLang="zh-CN" sz="3600" i="1">
                        <a:latin typeface="Cambria Math" charset="0"/>
                      </a:rPr>
                      <m:t>, </m:t>
                    </m:r>
                    <m:r>
                      <a:rPr kumimoji="1" lang="en-US" altLang="zh-CN" sz="3600" i="1">
                        <a:latin typeface="Cambria Math" charset="0"/>
                      </a:rPr>
                      <m:t>𝑑𝑐</m:t>
                    </m:r>
                    <m:r>
                      <a:rPr kumimoji="1" lang="en-US" altLang="zh-CN" sz="3600" i="1">
                        <a:latin typeface="Cambria Math" charset="0"/>
                      </a:rPr>
                      <m:t>}</m:t>
                    </m:r>
                  </m:oMath>
                </a14:m>
                <a:endParaRPr kumimoji="1" lang="zh-CN" altLang="en-US" sz="3600" dirty="0"/>
              </a:p>
              <a:p>
                <a:pPr marL="0" indent="0">
                  <a:buNone/>
                </a:pPr>
                <a:r>
                  <a:rPr kumimoji="1" lang="zh-CN" altLang="en-US" sz="3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600" b="0" i="0" smtClean="0">
                        <a:latin typeface="Cambria Math" charset="0"/>
                      </a:rPr>
                      <m:t>F</m:t>
                    </m:r>
                    <m:r>
                      <a:rPr kumimoji="1" lang="en-US" altLang="zh-CN" sz="3600" i="1">
                        <a:latin typeface="Cambria Math" charset="0"/>
                      </a:rPr>
                      <m:t>={</m:t>
                    </m:r>
                    <m:d>
                      <m:dPr>
                        <m:ctrlPr>
                          <a:rPr kumimoji="1"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𝑐𝑥</m:t>
                        </m:r>
                      </m:e>
                    </m:d>
                    <m:r>
                      <a:rPr kumimoji="1" lang="en-US" altLang="zh-CN" sz="3600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sz="3600" b="0" i="1" smtClean="0">
                        <a:latin typeface="Cambria Math" charset="0"/>
                      </a:rPr>
                      <m:t>  </m:t>
                    </m:r>
                    <m:d>
                      <m:dPr>
                        <m:ctrlPr>
                          <a:rPr kumimoji="1"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𝑐𝑥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3600" i="1">
                        <a:latin typeface="Cambria Math" charset="0"/>
                      </a:rPr>
                      <m:t>, </m:t>
                    </m:r>
                    <m:r>
                      <a:rPr kumimoji="1" lang="zh-CN" altLang="en-US" sz="3600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𝑥𝑞</m:t>
                        </m:r>
                      </m:e>
                    </m:d>
                    <m:r>
                      <a:rPr kumimoji="1" lang="en-US" altLang="zh-CN" sz="3600" i="1">
                        <a:latin typeface="Cambria Math" charset="0"/>
                      </a:rPr>
                      <m:t>, </m:t>
                    </m:r>
                    <m:r>
                      <a:rPr kumimoji="1" lang="zh-CN" altLang="en-US" sz="3600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𝑥𝑞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𝑞</m:t>
                        </m:r>
                      </m:e>
                    </m:d>
                    <m:r>
                      <a:rPr kumimoji="1" lang="en-US" altLang="zh-CN" sz="3600" i="1">
                        <a:latin typeface="Cambria Math" charset="0"/>
                      </a:rPr>
                      <m:t>, </m:t>
                    </m:r>
                  </m:oMath>
                </a14:m>
                <a:endParaRPr kumimoji="1" lang="zh-CN" altLang="en-US" sz="3600" i="1" dirty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600" b="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𝑞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𝑞𝑑</m:t>
                        </m:r>
                      </m:e>
                    </m:d>
                    <m:r>
                      <a:rPr kumimoji="1" lang="en-US" altLang="zh-CN" sz="3600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sz="3600" b="0" i="1" smtClean="0">
                        <a:latin typeface="Cambria Math" charset="0"/>
                      </a:rPr>
                      <m:t>  </m:t>
                    </m:r>
                    <m:d>
                      <m:dPr>
                        <m:ctrlPr>
                          <a:rPr kumimoji="1"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𝑞𝑑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  <m:r>
                      <a:rPr kumimoji="1" lang="en-US" altLang="zh-CN" sz="3600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sz="3600" b="0" i="1" smtClean="0">
                        <a:latin typeface="Cambria Math" charset="0"/>
                      </a:rPr>
                      <m:t>  </m:t>
                    </m:r>
                    <m:d>
                      <m:dPr>
                        <m:ctrlPr>
                          <a:rPr kumimoji="1"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𝑑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3600" b="0" i="1" smtClean="0">
                            <a:latin typeface="Cambria Math" charset="0"/>
                          </a:rPr>
                          <m:t>𝑑𝑐</m:t>
                        </m:r>
                      </m:e>
                    </m:d>
                    <m:r>
                      <a:rPr kumimoji="1" lang="en-US" altLang="zh-CN" sz="3600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sz="3600" b="0" i="1" smtClean="0">
                        <a:latin typeface="Cambria Math" charset="0"/>
                      </a:rPr>
                      <m:t>  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(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𝑑𝑐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𝑐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)}</m:t>
                    </m:r>
                  </m:oMath>
                </a14:m>
                <a:endParaRPr kumimoji="1" lang="zh-CN" altLang="en-US" sz="3600" dirty="0"/>
              </a:p>
              <a:p>
                <a:pPr marL="0" indent="0">
                  <a:buNone/>
                </a:pPr>
                <a:r>
                  <a:rPr kumimoji="1" lang="zh-CN" altLang="en-US" sz="3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3600">
                            <a:latin typeface="Cambria Math" charset="0"/>
                          </a:rPr>
                          <m:t>N</m:t>
                        </m:r>
                      </m:e>
                      <m:sub>
                        <m:r>
                          <a:rPr kumimoji="1" lang="en-US" altLang="zh-CN" sz="3600" b="0" i="0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600" i="1">
                        <a:latin typeface="Cambria Math" charset="0"/>
                      </a:rPr>
                      <m:t>={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𝑆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, 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𝑇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;</m:t>
                    </m:r>
                    <m:r>
                      <a:rPr kumimoji="1" lang="en-US" altLang="zh-CN" sz="3600" b="0" i="1" smtClean="0">
                        <a:latin typeface="Cambria Math" charset="0"/>
                      </a:rPr>
                      <m:t>𝐹</m:t>
                    </m:r>
                    <m:r>
                      <a:rPr kumimoji="1" lang="en-US" altLang="zh-CN" sz="3600" i="1">
                        <a:latin typeface="Cambria Math" charset="0"/>
                      </a:rPr>
                      <m:t>}</m:t>
                    </m:r>
                  </m:oMath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3716594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3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有向网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24132" y="191678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r>
                  <a:rPr kumimoji="1" lang="zh-CN" alt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</a:rPr>
                      <m:t>S</m:t>
                    </m:r>
                  </m:oMath>
                </a14:m>
                <a:r>
                  <a:rPr kumimoji="1" lang="zh-CN" altLang="en-US" dirty="0"/>
                  <a:t>元素：             </a:t>
                </a:r>
                <a:r>
                  <a:rPr kumimoji="1" lang="en-US" altLang="zh-CN" dirty="0"/>
                  <a:t>place</a:t>
                </a:r>
                <a:r>
                  <a:rPr kumimoji="1" lang="zh-CN" altLang="en-US" dirty="0"/>
                  <a:t>  库所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r>
                  <a:rPr kumimoji="1" lang="zh-CN" alt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</a:rPr>
                      <m:t>T</m:t>
                    </m:r>
                  </m:oMath>
                </a14:m>
                <a:r>
                  <a:rPr kumimoji="1" lang="zh-CN" altLang="en-US" dirty="0"/>
                  <a:t>元素：             </a:t>
                </a:r>
                <a:r>
                  <a:rPr kumimoji="1" lang="en-US" altLang="zh-CN" dirty="0"/>
                  <a:t>transition</a:t>
                </a:r>
                <a:r>
                  <a:rPr kumimoji="1" lang="zh-CN" altLang="en-US" dirty="0"/>
                  <a:t> 变迁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r>
                  <a:rPr kumimoji="1" lang="zh-CN" alt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</a:rPr>
                      <m:t>F</m:t>
                    </m:r>
                  </m:oMath>
                </a14:m>
                <a:r>
                  <a:rPr kumimoji="1" lang="zh-CN" altLang="en-US" dirty="0"/>
                  <a:t> ：                </a:t>
                </a:r>
                <a:r>
                  <a:rPr kumimoji="1" lang="en-US" altLang="zh-CN" dirty="0"/>
                  <a:t>flow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relation</a:t>
                </a:r>
                <a:r>
                  <a:rPr kumimoji="1" lang="zh-CN" altLang="en-US" dirty="0"/>
                  <a:t> 流关系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132" y="1916787"/>
                <a:ext cx="105156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3162738" y="2767603"/>
            <a:ext cx="562708" cy="565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15846" y="3809856"/>
            <a:ext cx="565200" cy="5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2975663" y="5223919"/>
            <a:ext cx="5627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 txBox="1">
            <a:spLocks/>
          </p:cNvSpPr>
          <p:nvPr/>
        </p:nvSpPr>
        <p:spPr>
          <a:xfrm>
            <a:off x="0" y="0"/>
            <a:ext cx="3716594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图形表示</a:t>
            </a:r>
          </a:p>
        </p:txBody>
      </p:sp>
    </p:spTree>
    <p:extLst>
      <p:ext uri="{BB962C8B-B14F-4D97-AF65-F5344CB8AC3E}">
        <p14:creationId xmlns:p14="http://schemas.microsoft.com/office/powerpoint/2010/main" val="25010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11072" y="-29497"/>
            <a:ext cx="1980928" cy="981076"/>
          </a:xfrm>
        </p:spPr>
        <p:txBody>
          <a:bodyPr/>
          <a:lstStyle/>
          <a:p>
            <a:r>
              <a:rPr kumimoji="1" lang="zh-CN" altLang="en-US" dirty="0"/>
              <a:t>有</a:t>
            </a:r>
            <a:r>
              <a:rPr kumimoji="1" lang="zh-CN" altLang="en-US"/>
              <a:t>向网</a:t>
            </a:r>
            <a:endParaRPr kumimoji="1" lang="zh-CN" altLang="en-US" dirty="0"/>
          </a:p>
        </p:txBody>
      </p:sp>
      <p:grpSp>
        <p:nvGrpSpPr>
          <p:cNvPr id="4" name="组合 54"/>
          <p:cNvGrpSpPr/>
          <p:nvPr/>
        </p:nvGrpSpPr>
        <p:grpSpPr>
          <a:xfrm>
            <a:off x="3466380" y="1645412"/>
            <a:ext cx="5259239" cy="4711763"/>
            <a:chOff x="5573861" y="1339422"/>
            <a:chExt cx="5259239" cy="4711763"/>
          </a:xfrm>
        </p:grpSpPr>
        <p:sp>
          <p:nvSpPr>
            <p:cNvPr id="5" name="文本框 4"/>
            <p:cNvSpPr txBox="1"/>
            <p:nvPr/>
          </p:nvSpPr>
          <p:spPr>
            <a:xfrm>
              <a:off x="9477875" y="1339423"/>
              <a:ext cx="2303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Book Antiqua" panose="0204060205030503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357200" y="1929240"/>
              <a:ext cx="460800" cy="460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912994" y="1929240"/>
              <a:ext cx="460800" cy="460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468788" y="1929525"/>
              <a:ext cx="460800" cy="460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57200" y="3429000"/>
              <a:ext cx="460800" cy="460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468788" y="3429000"/>
              <a:ext cx="460800" cy="460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468788" y="4923527"/>
              <a:ext cx="460800" cy="460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933575" y="4920245"/>
              <a:ext cx="460800" cy="4608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357200" y="4924961"/>
              <a:ext cx="460800" cy="460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71"/>
            <p:cNvCxnSpPr/>
            <p:nvPr/>
          </p:nvCxnSpPr>
          <p:spPr>
            <a:xfrm flipV="1">
              <a:off x="6587600" y="2390040"/>
              <a:ext cx="0" cy="10389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73"/>
            <p:cNvCxnSpPr/>
            <p:nvPr/>
          </p:nvCxnSpPr>
          <p:spPr>
            <a:xfrm flipV="1">
              <a:off x="6587600" y="3889800"/>
              <a:ext cx="0" cy="10351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74"/>
            <p:cNvCxnSpPr/>
            <p:nvPr/>
          </p:nvCxnSpPr>
          <p:spPr>
            <a:xfrm>
              <a:off x="9699188" y="3889800"/>
              <a:ext cx="0" cy="10337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76"/>
            <p:cNvCxnSpPr/>
            <p:nvPr/>
          </p:nvCxnSpPr>
          <p:spPr>
            <a:xfrm>
              <a:off x="9699188" y="2390325"/>
              <a:ext cx="0" cy="10386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78"/>
            <p:cNvCxnSpPr/>
            <p:nvPr/>
          </p:nvCxnSpPr>
          <p:spPr>
            <a:xfrm flipH="1">
              <a:off x="6818000" y="5150645"/>
              <a:ext cx="1115575" cy="47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81"/>
            <p:cNvCxnSpPr/>
            <p:nvPr/>
          </p:nvCxnSpPr>
          <p:spPr>
            <a:xfrm flipH="1" flipV="1">
              <a:off x="8394375" y="5150645"/>
              <a:ext cx="1074413" cy="32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85"/>
            <p:cNvCxnSpPr/>
            <p:nvPr/>
          </p:nvCxnSpPr>
          <p:spPr>
            <a:xfrm>
              <a:off x="6818000" y="2159640"/>
              <a:ext cx="109499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88"/>
            <p:cNvCxnSpPr/>
            <p:nvPr/>
          </p:nvCxnSpPr>
          <p:spPr>
            <a:xfrm>
              <a:off x="8373794" y="2159640"/>
              <a:ext cx="1094994" cy="2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821978" y="1339422"/>
              <a:ext cx="607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Book Antiqua" panose="02040602050305030304" pitchFamily="18" charset="0"/>
                  <a:cs typeface="Times New Roman" panose="02020603050405020304" pitchFamily="18" charset="0"/>
                </a:rPr>
                <a:t>cx</a:t>
              </a:r>
              <a:endParaRPr lang="zh-CN" altLang="en-US" dirty="0"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74966" y="1380889"/>
              <a:ext cx="4430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Book Antiqua" panose="0204060205030503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154260" y="3349047"/>
              <a:ext cx="678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err="1">
                  <a:latin typeface="Book Antiqua" panose="02040602050305030304" pitchFamily="18" charset="0"/>
                  <a:cs typeface="Times New Roman" panose="02020603050405020304" pitchFamily="18" charset="0"/>
                </a:rPr>
                <a:t>xq</a:t>
              </a:r>
              <a:endParaRPr lang="zh-CN" altLang="en-US" dirty="0"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534021" y="5399387"/>
              <a:ext cx="3303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Book Antiqua" panose="0204060205030503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dirty="0"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974681" y="5460456"/>
              <a:ext cx="7389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err="1">
                  <a:latin typeface="Book Antiqua" panose="02040602050305030304" pitchFamily="18" charset="0"/>
                  <a:cs typeface="Times New Roman" panose="02020603050405020304" pitchFamily="18" charset="0"/>
                </a:rPr>
                <a:t>qd</a:t>
              </a:r>
              <a:endParaRPr lang="zh-CN" altLang="en-US" dirty="0"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402933" y="5466410"/>
              <a:ext cx="631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Book Antiqua" panose="0204060205030503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573861" y="3367012"/>
              <a:ext cx="631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Book Antiqua" panose="02040602050305030304" pitchFamily="18" charset="0"/>
                  <a:cs typeface="Times New Roman" panose="02020603050405020304" pitchFamily="18" charset="0"/>
                </a:rPr>
                <a:t>dc</a:t>
              </a:r>
              <a:endParaRPr lang="zh-CN" altLang="en-US" dirty="0">
                <a:latin typeface="Book Antiqua" panose="0204060205030503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980928" y="3655037"/>
                <a:ext cx="9733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928" y="3655037"/>
                <a:ext cx="973391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4306529" y="471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0" y="0"/>
            <a:ext cx="3716594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00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5085" y="0"/>
            <a:ext cx="2186915" cy="981076"/>
          </a:xfrm>
        </p:spPr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p:sp>
        <p:nvSpPr>
          <p:cNvPr id="5" name="椭圆 4"/>
          <p:cNvSpPr/>
          <p:nvPr/>
        </p:nvSpPr>
        <p:spPr>
          <a:xfrm>
            <a:off x="4040228" y="1100942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865600" y="1100941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690972" y="1100941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35096" y="3111297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50483" y="3111297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40228" y="6397200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90972" y="6373023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935096" y="5493385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750483" y="5489058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39012" y="1960781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0483" y="1960781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42789" y="3111297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35096" y="4377755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0483" y="4374693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842789" y="4374693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61012" y="6373023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0228" y="3858482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90972" y="3858482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3"/>
          <p:cNvCxnSpPr>
            <a:stCxn id="11" idx="0"/>
            <a:endCxn id="23" idx="2"/>
          </p:cNvCxnSpPr>
          <p:nvPr/>
        </p:nvCxnSpPr>
        <p:spPr>
          <a:xfrm flipV="1">
            <a:off x="4270628" y="4319282"/>
            <a:ext cx="0" cy="2077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5"/>
          <p:cNvCxnSpPr>
            <a:stCxn id="23" idx="0"/>
            <a:endCxn id="6" idx="4"/>
          </p:cNvCxnSpPr>
          <p:nvPr/>
        </p:nvCxnSpPr>
        <p:spPr>
          <a:xfrm flipV="1">
            <a:off x="4270628" y="1561742"/>
            <a:ext cx="0" cy="22967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8"/>
          <p:cNvCxnSpPr>
            <a:stCxn id="6" idx="6"/>
            <a:endCxn id="16" idx="0"/>
          </p:cNvCxnSpPr>
          <p:nvPr/>
        </p:nvCxnSpPr>
        <p:spPr>
          <a:xfrm>
            <a:off x="4501028" y="1331342"/>
            <a:ext cx="668384" cy="6294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33"/>
          <p:cNvCxnSpPr>
            <a:stCxn id="7" idx="2"/>
            <a:endCxn id="16" idx="0"/>
          </p:cNvCxnSpPr>
          <p:nvPr/>
        </p:nvCxnSpPr>
        <p:spPr>
          <a:xfrm flipH="1">
            <a:off x="5169412" y="1331341"/>
            <a:ext cx="696188" cy="629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39"/>
          <p:cNvCxnSpPr>
            <a:stCxn id="16" idx="2"/>
            <a:endCxn id="9" idx="0"/>
          </p:cNvCxnSpPr>
          <p:nvPr/>
        </p:nvCxnSpPr>
        <p:spPr>
          <a:xfrm flipH="1">
            <a:off x="5165496" y="2421581"/>
            <a:ext cx="3916" cy="689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42"/>
          <p:cNvCxnSpPr>
            <a:stCxn id="9" idx="4"/>
            <a:endCxn id="19" idx="0"/>
          </p:cNvCxnSpPr>
          <p:nvPr/>
        </p:nvCxnSpPr>
        <p:spPr>
          <a:xfrm>
            <a:off x="5165496" y="3572097"/>
            <a:ext cx="0" cy="805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45"/>
          <p:cNvCxnSpPr>
            <a:stCxn id="19" idx="2"/>
            <a:endCxn id="13" idx="0"/>
          </p:cNvCxnSpPr>
          <p:nvPr/>
        </p:nvCxnSpPr>
        <p:spPr>
          <a:xfrm>
            <a:off x="5165496" y="4838555"/>
            <a:ext cx="0" cy="654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57"/>
          <p:cNvCxnSpPr>
            <a:stCxn id="7" idx="6"/>
            <a:endCxn id="17" idx="0"/>
          </p:cNvCxnSpPr>
          <p:nvPr/>
        </p:nvCxnSpPr>
        <p:spPr>
          <a:xfrm>
            <a:off x="6326400" y="1331341"/>
            <a:ext cx="654483" cy="629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60"/>
          <p:cNvCxnSpPr>
            <a:stCxn id="8" idx="2"/>
            <a:endCxn id="17" idx="0"/>
          </p:cNvCxnSpPr>
          <p:nvPr/>
        </p:nvCxnSpPr>
        <p:spPr>
          <a:xfrm flipH="1">
            <a:off x="6980883" y="1331341"/>
            <a:ext cx="710089" cy="629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63"/>
          <p:cNvCxnSpPr/>
          <p:nvPr/>
        </p:nvCxnSpPr>
        <p:spPr>
          <a:xfrm flipV="1">
            <a:off x="7953555" y="1587046"/>
            <a:ext cx="0" cy="22714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66"/>
          <p:cNvCxnSpPr>
            <a:stCxn id="11" idx="0"/>
            <a:endCxn id="22" idx="2"/>
          </p:cNvCxnSpPr>
          <p:nvPr/>
        </p:nvCxnSpPr>
        <p:spPr>
          <a:xfrm flipV="1">
            <a:off x="7921372" y="4319282"/>
            <a:ext cx="0" cy="20537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69"/>
          <p:cNvCxnSpPr>
            <a:stCxn id="22" idx="3"/>
            <a:endCxn id="12" idx="2"/>
          </p:cNvCxnSpPr>
          <p:nvPr/>
        </p:nvCxnSpPr>
        <p:spPr>
          <a:xfrm>
            <a:off x="6321812" y="6603423"/>
            <a:ext cx="13691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72"/>
          <p:cNvCxnSpPr>
            <a:stCxn id="22" idx="1"/>
            <a:endCxn id="11" idx="6"/>
          </p:cNvCxnSpPr>
          <p:nvPr/>
        </p:nvCxnSpPr>
        <p:spPr>
          <a:xfrm flipH="1">
            <a:off x="4501028" y="6603423"/>
            <a:ext cx="1359984" cy="24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75"/>
          <p:cNvCxnSpPr>
            <a:stCxn id="20" idx="2"/>
            <a:endCxn id="15" idx="0"/>
          </p:cNvCxnSpPr>
          <p:nvPr/>
        </p:nvCxnSpPr>
        <p:spPr>
          <a:xfrm>
            <a:off x="6980883" y="4835493"/>
            <a:ext cx="0" cy="653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80"/>
          <p:cNvCxnSpPr>
            <a:stCxn id="13" idx="4"/>
            <a:endCxn id="22" idx="0"/>
          </p:cNvCxnSpPr>
          <p:nvPr/>
        </p:nvCxnSpPr>
        <p:spPr>
          <a:xfrm>
            <a:off x="5165496" y="5954185"/>
            <a:ext cx="925916" cy="418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84"/>
          <p:cNvCxnSpPr>
            <a:stCxn id="15" idx="4"/>
            <a:endCxn id="22" idx="0"/>
          </p:cNvCxnSpPr>
          <p:nvPr/>
        </p:nvCxnSpPr>
        <p:spPr>
          <a:xfrm flipH="1">
            <a:off x="6091412" y="5949858"/>
            <a:ext cx="889471" cy="423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87"/>
          <p:cNvCxnSpPr>
            <a:stCxn id="19" idx="3"/>
            <a:endCxn id="21" idx="2"/>
          </p:cNvCxnSpPr>
          <p:nvPr/>
        </p:nvCxnSpPr>
        <p:spPr>
          <a:xfrm flipV="1">
            <a:off x="5395896" y="4605093"/>
            <a:ext cx="446893" cy="3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89"/>
          <p:cNvCxnSpPr>
            <a:stCxn id="20" idx="1"/>
            <a:endCxn id="21" idx="6"/>
          </p:cNvCxnSpPr>
          <p:nvPr/>
        </p:nvCxnSpPr>
        <p:spPr>
          <a:xfrm flipH="1">
            <a:off x="6303589" y="4605093"/>
            <a:ext cx="4468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91"/>
          <p:cNvCxnSpPr>
            <a:stCxn id="21" idx="0"/>
            <a:endCxn id="18" idx="2"/>
          </p:cNvCxnSpPr>
          <p:nvPr/>
        </p:nvCxnSpPr>
        <p:spPr>
          <a:xfrm flipV="1">
            <a:off x="6073189" y="3572097"/>
            <a:ext cx="0" cy="8025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93"/>
          <p:cNvCxnSpPr>
            <a:stCxn id="18" idx="0"/>
            <a:endCxn id="7" idx="4"/>
          </p:cNvCxnSpPr>
          <p:nvPr/>
        </p:nvCxnSpPr>
        <p:spPr>
          <a:xfrm flipV="1">
            <a:off x="6073189" y="1561741"/>
            <a:ext cx="22811" cy="1549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96"/>
          <p:cNvCxnSpPr>
            <a:stCxn id="17" idx="2"/>
            <a:endCxn id="10" idx="0"/>
          </p:cNvCxnSpPr>
          <p:nvPr/>
        </p:nvCxnSpPr>
        <p:spPr>
          <a:xfrm>
            <a:off x="6980883" y="2421581"/>
            <a:ext cx="0" cy="689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99"/>
          <p:cNvCxnSpPr>
            <a:stCxn id="10" idx="4"/>
            <a:endCxn id="20" idx="0"/>
          </p:cNvCxnSpPr>
          <p:nvPr/>
        </p:nvCxnSpPr>
        <p:spPr>
          <a:xfrm>
            <a:off x="6980883" y="3572097"/>
            <a:ext cx="0" cy="8025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 flipH="1">
                <a:off x="2186915" y="3657995"/>
                <a:ext cx="90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86915" y="3657995"/>
                <a:ext cx="90769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标题 1"/>
          <p:cNvSpPr txBox="1">
            <a:spLocks/>
          </p:cNvSpPr>
          <p:nvPr/>
        </p:nvSpPr>
        <p:spPr>
          <a:xfrm>
            <a:off x="0" y="0"/>
            <a:ext cx="3716594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726983" y="2510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4" name="肘形连接符 3"/>
          <p:cNvCxnSpPr/>
          <p:nvPr/>
        </p:nvCxnSpPr>
        <p:spPr>
          <a:xfrm rot="16200000" flipH="1">
            <a:off x="7907490" y="2524606"/>
            <a:ext cx="59947" cy="32183"/>
          </a:xfrm>
          <a:prstGeom prst="bentConnector3">
            <a:avLst>
              <a:gd name="adj1" fmla="val 337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0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b="1" dirty="0"/>
              <a:t>半形式化定义</a:t>
            </a:r>
            <a:r>
              <a:rPr kumimoji="1" lang="zh-CN" altLang="en-US" dirty="0"/>
              <a:t>： 易读，适合书面交流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b="1" dirty="0"/>
              <a:t>形式化定义</a:t>
            </a:r>
            <a:r>
              <a:rPr kumimoji="1" lang="zh-CN" altLang="en-US" dirty="0"/>
              <a:t>：适合引入数学方法，便于自动处理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b="1" dirty="0"/>
              <a:t>图形表示</a:t>
            </a:r>
            <a:r>
              <a:rPr kumimoji="1" lang="zh-CN" altLang="en-US" dirty="0"/>
              <a:t>：直观 便于交流，突显网状结构，面对面交流时无须为</a:t>
            </a:r>
            <a:endParaRPr kumimoji="1" lang="en-US" altLang="zh-CN" dirty="0"/>
          </a:p>
          <a:p>
            <a:pPr marL="1782763" indent="-49213">
              <a:buNone/>
            </a:pPr>
            <a:r>
              <a:rPr kumimoji="1" lang="zh-CN" altLang="en-US" dirty="0"/>
              <a:t>元素命名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4129548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表示方法比较</a:t>
            </a:r>
          </a:p>
        </p:txBody>
      </p:sp>
    </p:spTree>
    <p:extLst>
      <p:ext uri="{BB962C8B-B14F-4D97-AF65-F5344CB8AC3E}">
        <p14:creationId xmlns:p14="http://schemas.microsoft.com/office/powerpoint/2010/main" val="149869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r>
                  <a:rPr kumimoji="1" lang="zh-CN" altLang="en-US" dirty="0"/>
                  <a:t>上图是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</a:rPr>
                      <m:t>N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 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;{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,(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)})</m:t>
                    </m:r>
                  </m:oMath>
                </a14:m>
                <a:r>
                  <a:rPr kumimoji="1" lang="zh-CN" altLang="en-US" dirty="0"/>
                  <a:t>的图形表示吗？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r>
                  <a:rPr kumimoji="1" lang="zh-CN" altLang="en-US" dirty="0"/>
                  <a:t>在同构的意义上，</a:t>
                </a:r>
                <a:r>
                  <a:rPr kumimoji="1" lang="zh-CN" altLang="en-US" b="1" dirty="0"/>
                  <a:t>是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（</a:t>
                </a:r>
                <a:r>
                  <a:rPr kumimoji="1" lang="zh-CN" altLang="en-US" b="1" dirty="0"/>
                  <a:t>同构</a:t>
                </a:r>
                <a:r>
                  <a:rPr kumimoji="1" lang="zh-CN" altLang="en-US" dirty="0"/>
                  <a:t>：同类元素之间的一一对应，包括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）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/>
          <p:nvPr/>
        </p:nvSpPr>
        <p:spPr>
          <a:xfrm>
            <a:off x="4249719" y="2235230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05513" y="2235230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61307" y="2235515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85"/>
          <p:cNvCxnSpPr/>
          <p:nvPr/>
        </p:nvCxnSpPr>
        <p:spPr>
          <a:xfrm>
            <a:off x="4710519" y="2465630"/>
            <a:ext cx="109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88"/>
          <p:cNvCxnSpPr/>
          <p:nvPr/>
        </p:nvCxnSpPr>
        <p:spPr>
          <a:xfrm>
            <a:off x="6266313" y="2465630"/>
            <a:ext cx="1094994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249719" y="2696030"/>
                <a:ext cx="4296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719" y="2696030"/>
                <a:ext cx="42960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384230" y="2696030"/>
                <a:ext cx="437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30" y="2696030"/>
                <a:ext cx="43787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6010815" y="2757593"/>
            <a:ext cx="4343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800" dirty="0"/>
              <a:t>t</a:t>
            </a:r>
            <a:endParaRPr kumimoji="1" lang="zh-CN" altLang="en-US" sz="2800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0" y="0"/>
            <a:ext cx="3716594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例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这是一个有向网吗？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500115" y="2586645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55909" y="2586645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85"/>
          <p:cNvCxnSpPr/>
          <p:nvPr/>
        </p:nvCxnSpPr>
        <p:spPr>
          <a:xfrm>
            <a:off x="3960915" y="2817045"/>
            <a:ext cx="109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611703" y="2586645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167497" y="2586645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5"/>
          <p:cNvCxnSpPr>
            <a:stCxn id="8" idx="1"/>
          </p:cNvCxnSpPr>
          <p:nvPr/>
        </p:nvCxnSpPr>
        <p:spPr>
          <a:xfrm flipH="1">
            <a:off x="7085596" y="2817045"/>
            <a:ext cx="1081901" cy="22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标题 1"/>
          <p:cNvSpPr txBox="1">
            <a:spLocks/>
          </p:cNvSpPr>
          <p:nvPr/>
        </p:nvSpPr>
        <p:spPr>
          <a:xfrm>
            <a:off x="0" y="0"/>
            <a:ext cx="3716594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例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1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								弱连通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								强连通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								连通？</a:t>
            </a:r>
          </a:p>
        </p:txBody>
      </p:sp>
      <p:sp>
        <p:nvSpPr>
          <p:cNvPr id="4" name="椭圆 3"/>
          <p:cNvSpPr/>
          <p:nvPr/>
        </p:nvSpPr>
        <p:spPr>
          <a:xfrm>
            <a:off x="838200" y="2189569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93994" y="2189569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85"/>
          <p:cNvCxnSpPr/>
          <p:nvPr/>
        </p:nvCxnSpPr>
        <p:spPr>
          <a:xfrm>
            <a:off x="1299000" y="2419969"/>
            <a:ext cx="109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843442" y="2189569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9236" y="2189569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5"/>
          <p:cNvCxnSpPr/>
          <p:nvPr/>
        </p:nvCxnSpPr>
        <p:spPr>
          <a:xfrm>
            <a:off x="4304242" y="2419969"/>
            <a:ext cx="109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85"/>
          <p:cNvCxnSpPr>
            <a:stCxn id="5" idx="3"/>
            <a:endCxn id="7" idx="2"/>
          </p:cNvCxnSpPr>
          <p:nvPr/>
        </p:nvCxnSpPr>
        <p:spPr>
          <a:xfrm>
            <a:off x="2854794" y="2419969"/>
            <a:ext cx="9886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936340" y="2189569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85"/>
          <p:cNvCxnSpPr>
            <a:stCxn id="8" idx="3"/>
          </p:cNvCxnSpPr>
          <p:nvPr/>
        </p:nvCxnSpPr>
        <p:spPr>
          <a:xfrm>
            <a:off x="5860036" y="2419969"/>
            <a:ext cx="1076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134195" y="3462000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946003" y="4115870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46003" y="3040921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38200" y="3501721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曲线连接符 25"/>
          <p:cNvCxnSpPr>
            <a:stCxn id="23" idx="1"/>
            <a:endCxn id="24" idx="7"/>
          </p:cNvCxnSpPr>
          <p:nvPr/>
        </p:nvCxnSpPr>
        <p:spPr>
          <a:xfrm rot="10800000" flipV="1">
            <a:off x="1231517" y="3271320"/>
            <a:ext cx="1714486" cy="29788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0" idx="1"/>
            <a:endCxn id="23" idx="3"/>
          </p:cNvCxnSpPr>
          <p:nvPr/>
        </p:nvCxnSpPr>
        <p:spPr>
          <a:xfrm rot="16200000" flipV="1">
            <a:off x="4175160" y="2502964"/>
            <a:ext cx="258162" cy="1794875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24" idx="5"/>
            <a:endCxn id="21" idx="1"/>
          </p:cNvCxnSpPr>
          <p:nvPr/>
        </p:nvCxnSpPr>
        <p:spPr>
          <a:xfrm rot="16200000" flipH="1">
            <a:off x="1863144" y="3263411"/>
            <a:ext cx="451232" cy="171448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21" idx="3"/>
            <a:endCxn id="20" idx="3"/>
          </p:cNvCxnSpPr>
          <p:nvPr/>
        </p:nvCxnSpPr>
        <p:spPr>
          <a:xfrm flipV="1">
            <a:off x="3406803" y="3855317"/>
            <a:ext cx="1794875" cy="49095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851723" y="5152933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393528" y="5152933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85"/>
          <p:cNvCxnSpPr>
            <a:stCxn id="53" idx="6"/>
          </p:cNvCxnSpPr>
          <p:nvPr/>
        </p:nvCxnSpPr>
        <p:spPr>
          <a:xfrm>
            <a:off x="1312523" y="5383333"/>
            <a:ext cx="109452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4621339" y="4747969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4645131" y="5613991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85"/>
          <p:cNvCxnSpPr>
            <a:stCxn id="55" idx="3"/>
            <a:endCxn id="61" idx="2"/>
          </p:cNvCxnSpPr>
          <p:nvPr/>
        </p:nvCxnSpPr>
        <p:spPr>
          <a:xfrm flipV="1">
            <a:off x="2854328" y="4978369"/>
            <a:ext cx="1767011" cy="404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85"/>
          <p:cNvCxnSpPr>
            <a:stCxn id="55" idx="3"/>
            <a:endCxn id="64" idx="2"/>
          </p:cNvCxnSpPr>
          <p:nvPr/>
        </p:nvCxnSpPr>
        <p:spPr>
          <a:xfrm>
            <a:off x="2854328" y="5383333"/>
            <a:ext cx="1790803" cy="461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标题 1"/>
          <p:cNvSpPr txBox="1">
            <a:spLocks/>
          </p:cNvSpPr>
          <p:nvPr/>
        </p:nvSpPr>
        <p:spPr>
          <a:xfrm>
            <a:off x="0" y="0"/>
            <a:ext cx="3716594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连通性</a:t>
            </a:r>
          </a:p>
        </p:txBody>
      </p:sp>
    </p:spTree>
    <p:extLst>
      <p:ext uri="{BB962C8B-B14F-4D97-AF65-F5344CB8AC3E}">
        <p14:creationId xmlns:p14="http://schemas.microsoft.com/office/powerpoint/2010/main" val="175860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5" grpId="0" animBg="1"/>
      <p:bldP spid="20" grpId="0" animBg="1"/>
      <p:bldP spid="21" grpId="0" animBg="1"/>
      <p:bldP spid="23" grpId="0" animBg="1"/>
      <p:bldP spid="24" grpId="0" animBg="1"/>
      <p:bldP spid="53" grpId="0" animBg="1"/>
      <p:bldP spid="55" grpId="0" animBg="1"/>
      <p:bldP spid="61" grpId="0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有向网允许以下结构吗？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						单纯性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						简单性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						重复弧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408082" y="3032120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31941" y="3032120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13" idx="4"/>
            <a:endCxn id="14" idx="2"/>
          </p:cNvCxnSpPr>
          <p:nvPr/>
        </p:nvCxnSpPr>
        <p:spPr>
          <a:xfrm rot="5400000">
            <a:off x="2650412" y="2504850"/>
            <a:ext cx="12700" cy="1976141"/>
          </a:xfrm>
          <a:prstGeom prst="curvedConnector3">
            <a:avLst>
              <a:gd name="adj1" fmla="val 25384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4" idx="0"/>
            <a:endCxn id="13" idx="0"/>
          </p:cNvCxnSpPr>
          <p:nvPr/>
        </p:nvCxnSpPr>
        <p:spPr>
          <a:xfrm rot="5400000" flipH="1" flipV="1">
            <a:off x="2650411" y="2044050"/>
            <a:ext cx="12700" cy="1976141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95851" y="3000910"/>
                <a:ext cx="3511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dirty="0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51" y="3000910"/>
                <a:ext cx="35115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 flipH="1">
                <a:off x="3868882" y="3000909"/>
                <a:ext cx="632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68882" y="3000909"/>
                <a:ext cx="63278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1393244" y="4377317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414433" y="3883020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414433" y="4838117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85"/>
          <p:cNvCxnSpPr>
            <a:stCxn id="33" idx="3"/>
            <a:endCxn id="36" idx="2"/>
          </p:cNvCxnSpPr>
          <p:nvPr/>
        </p:nvCxnSpPr>
        <p:spPr>
          <a:xfrm flipV="1">
            <a:off x="1854044" y="4113420"/>
            <a:ext cx="1560389" cy="494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85"/>
          <p:cNvCxnSpPr>
            <a:endCxn id="37" idx="2"/>
          </p:cNvCxnSpPr>
          <p:nvPr/>
        </p:nvCxnSpPr>
        <p:spPr>
          <a:xfrm>
            <a:off x="1892741" y="4607717"/>
            <a:ext cx="1521692" cy="46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918807" y="4343819"/>
                <a:ext cx="497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dirty="0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07" y="4343819"/>
                <a:ext cx="49788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 flipH="1">
                <a:off x="3809611" y="3796609"/>
                <a:ext cx="7044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9611" y="3796609"/>
                <a:ext cx="70442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 flipH="1">
                <a:off x="3868880" y="4867039"/>
                <a:ext cx="6000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68880" y="4867039"/>
                <a:ext cx="60009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1393244" y="5722514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348811" y="5730092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85"/>
          <p:cNvCxnSpPr/>
          <p:nvPr/>
        </p:nvCxnSpPr>
        <p:spPr>
          <a:xfrm flipV="1">
            <a:off x="1825258" y="5870535"/>
            <a:ext cx="1523553" cy="42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85"/>
          <p:cNvCxnSpPr/>
          <p:nvPr/>
        </p:nvCxnSpPr>
        <p:spPr>
          <a:xfrm flipV="1">
            <a:off x="1825257" y="6050963"/>
            <a:ext cx="1523553" cy="22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905940" y="5691304"/>
                <a:ext cx="497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dirty="0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40" y="5691304"/>
                <a:ext cx="49788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 flipH="1">
                <a:off x="3759832" y="5691304"/>
                <a:ext cx="632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59832" y="5691304"/>
                <a:ext cx="63278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0" y="0"/>
            <a:ext cx="3716594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思考</a:t>
            </a:r>
          </a:p>
        </p:txBody>
      </p:sp>
    </p:spTree>
    <p:extLst>
      <p:ext uri="{BB962C8B-B14F-4D97-AF65-F5344CB8AC3E}">
        <p14:creationId xmlns:p14="http://schemas.microsoft.com/office/powerpoint/2010/main" val="112215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4000" i="1" smtClean="0">
                        <a:latin typeface="Cambria Math" charset="0"/>
                      </a:rPr>
                      <m:t>X</m:t>
                    </m:r>
                    <m:r>
                      <a:rPr kumimoji="1" lang="en-US" altLang="zh-CN" sz="40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4000" b="0" i="1" smtClean="0">
                        <a:latin typeface="Cambria Math" charset="0"/>
                      </a:rPr>
                      <m:t>𝑆</m:t>
                    </m:r>
                    <m:r>
                      <a:rPr kumimoji="1" lang="zh-CN" altLang="en-US" sz="4000" b="0" i="1" smtClean="0">
                        <a:latin typeface="Cambria Math" charset="0"/>
                      </a:rPr>
                      <m:t> </m:t>
                    </m:r>
                    <m:r>
                      <a:rPr kumimoji="1" lang="zh-CN" alt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kumimoji="1" lang="zh-CN" altLang="en-US" sz="4000" dirty="0"/>
                  <a:t>  有向网的节点集合元素集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4000" i="1" smtClean="0">
                          <a:latin typeface="Cambria Math" charset="0"/>
                        </a:rPr>
                        <m:t>x</m:t>
                      </m:r>
                      <m:r>
                        <a:rPr kumimoji="1" lang="en-US" altLang="zh-CN" sz="4000" b="0" i="1" smtClean="0">
                          <a:latin typeface="Cambria Math" charset="0"/>
                        </a:rPr>
                        <m:t>,</m:t>
                      </m:r>
                      <m:r>
                        <a:rPr kumimoji="1" lang="en-US" altLang="zh-CN" sz="40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zh-CN" altLang="en-US" sz="40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zh-CN" alt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kumimoji="1" lang="en-US" altLang="zh-CN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</m:oMath>
                  </m:oMathPara>
                </a14:m>
                <a:endParaRPr kumimoji="1" lang="zh-CN" altLang="en-US" sz="4000" b="0" dirty="0">
                  <a:ea typeface="Cambria Math" charset="0"/>
                  <a:cs typeface="Cambria Math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4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/>
                      <m:sup>
                        <m:r>
                          <a:rPr kumimoji="1" lang="en-US" altLang="zh-CN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·</m:t>
                        </m:r>
                      </m:sup>
                    </m:sSup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kumimoji="1" lang="en-US" altLang="zh-CN" sz="4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zh-CN" altLang="en-US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kumimoji="1" lang="zh-CN" alt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4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en-US" altLang="zh-CN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 ，</m:t>
                    </m:r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kumimoji="1" lang="zh-CN" altLang="en-US" sz="4000" b="0" dirty="0">
                    <a:ea typeface="Cambria Math" charset="0"/>
                    <a:cs typeface="Cambria Math" charset="0"/>
                  </a:rPr>
                  <a:t>的前集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</m:t>
                    </m:r>
                    <m:sSup>
                      <m:sSupPr>
                        <m:ctrlPr>
                          <a:rPr kumimoji="1" lang="en-US" altLang="zh-CN" sz="4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4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·</m:t>
                        </m:r>
                      </m:sup>
                    </m:sSup>
                    <m:r>
                      <a:rPr kumimoji="1" lang="en-US" altLang="zh-CN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kumimoji="1" lang="en-US" altLang="zh-CN" sz="4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zh-CN" altLang="en-US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kumimoji="1" lang="zh-CN" alt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4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  <m:r>
                      <a:rPr kumimoji="1" lang="zh-CN" alt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kumimoji="1" lang="en-US" altLang="zh-CN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} ，</m:t>
                    </m:r>
                    <m:r>
                      <a:rPr kumimoji="1" lang="en-US" altLang="zh-CN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kumimoji="1" lang="zh-CN" altLang="en-US" sz="4000" dirty="0">
                    <a:ea typeface="Cambria Math" charset="0"/>
                    <a:cs typeface="Cambria Math" charset="0"/>
                  </a:rPr>
                  <a:t>的后集</a:t>
                </a:r>
              </a:p>
              <a:p>
                <a:pPr marL="0" indent="0">
                  <a:buNone/>
                </a:pPr>
                <a:endParaRPr kumimoji="1" lang="zh-CN" altLang="en-US" sz="4000" b="0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kumimoji="1" lang="zh-CN" altLang="en-US" sz="4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-1" y="0"/>
            <a:ext cx="5469148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术语：前集、后集</a:t>
            </a:r>
          </a:p>
        </p:txBody>
      </p:sp>
    </p:spTree>
    <p:extLst>
      <p:ext uri="{BB962C8B-B14F-4D97-AF65-F5344CB8AC3E}">
        <p14:creationId xmlns:p14="http://schemas.microsoft.com/office/powerpoint/2010/main" val="57791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4204" y="0"/>
            <a:ext cx="3917795" cy="981076"/>
          </a:xfrm>
        </p:spPr>
        <p:txBody>
          <a:bodyPr>
            <a:normAutofit/>
          </a:bodyPr>
          <a:lstStyle/>
          <a:p>
            <a:r>
              <a:rPr kumimoji="1" lang="zh-CN" altLang="en-US"/>
              <a:t>前言</a:t>
            </a:r>
            <a:endParaRPr kumimoji="1"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9900" y="1825625"/>
            <a:ext cx="84201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相关教材</a:t>
            </a:r>
            <a:r>
              <a:rPr lang="zh-CN" altLang="en-US" dirty="0"/>
              <a:t>：</a:t>
            </a:r>
            <a:r>
              <a:rPr lang="en-US" altLang="zh-CN" dirty="0"/>
              <a:t>《Petri</a:t>
            </a:r>
            <a:r>
              <a:rPr lang="zh-CN" altLang="en-US" dirty="0"/>
              <a:t>网应用</a:t>
            </a:r>
            <a:r>
              <a:rPr lang="en-US" altLang="zh-CN" dirty="0"/>
              <a:t>》</a:t>
            </a:r>
            <a:r>
              <a:rPr lang="zh-CN" altLang="en-US" dirty="0"/>
              <a:t>（科学出版社，</a:t>
            </a:r>
            <a:r>
              <a:rPr lang="en-US" altLang="zh-CN" dirty="0"/>
              <a:t>2013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基础知识</a:t>
            </a:r>
            <a:r>
              <a:rPr lang="zh-CN" altLang="en-US" dirty="0"/>
              <a:t>：离散数学，计算机软件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线上课程</a:t>
            </a:r>
            <a:r>
              <a:rPr lang="zh-CN" altLang="en-US" dirty="0"/>
              <a:t>：</a:t>
            </a:r>
            <a:r>
              <a:rPr lang="en-US" altLang="zh-CN" dirty="0"/>
              <a:t>Petri</a:t>
            </a:r>
            <a:r>
              <a:rPr lang="zh-CN" altLang="en-US" dirty="0"/>
              <a:t>网</a:t>
            </a:r>
            <a:r>
              <a:rPr lang="en-US" altLang="zh-CN" dirty="0"/>
              <a:t>-</a:t>
            </a:r>
            <a:r>
              <a:rPr lang="zh-CN" altLang="en-US" dirty="0"/>
              <a:t>模型、理论与应用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3917795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课程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449" y="1660560"/>
            <a:ext cx="3032950" cy="46814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3C1AFE-EA1B-8C48-AC33-7B02E6A70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4204224"/>
            <a:ext cx="4140200" cy="23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03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7229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b="1" dirty="0"/>
                  <a:t>允许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	</a:t>
                </a:r>
                <a:r>
                  <a:rPr kumimoji="1"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`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 ∩ 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x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` ≠ ∅</m:t>
                    </m:r>
                  </m:oMath>
                </a14:m>
                <a:r>
                  <a:rPr kumimoji="1" lang="zh-CN" altLang="en-US" dirty="0"/>
                  <a:t>   			</a:t>
                </a: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单纯，非单纯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	</a:t>
                </a:r>
                <a:r>
                  <a:rPr kumimoji="1"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`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=`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∧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`=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`∧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r>
                  <a:rPr kumimoji="1" lang="zh-CN" altLang="en-US" dirty="0"/>
                  <a:t>	     </a:t>
                </a: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简单，非简单</a:t>
                </a:r>
              </a:p>
              <a:p>
                <a:pPr marL="0" indent="0">
                  <a:buNone/>
                </a:pPr>
                <a:r>
                  <a:rPr kumimoji="1" lang="zh-CN" altLang="en-US" b="1" dirty="0"/>
                  <a:t>不允许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	重复弧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722929"/>
              </a:xfrm>
              <a:blipFill rotWithShape="0">
                <a:blip r:embed="rId3"/>
                <a:stretch>
                  <a:fillRect l="-1217" t="-3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838200" y="4768118"/>
                <a:ext cx="10515600" cy="1116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b="0" i="0" kern="1200">
                    <a:solidFill>
                      <a:schemeClr val="tx1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</a:rPr>
                  <a:t>？有向网一定是有限的吗？（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S</m:t>
                        </m:r>
                        <m:r>
                          <a:rPr kumimoji="1"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kumimoji="1"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∞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）</a:t>
                </a:r>
              </a:p>
              <a:p>
                <a:pPr marL="0" indent="0">
                  <a:buFont typeface="Arial"/>
                  <a:buNone/>
                </a:pP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68118"/>
                <a:ext cx="10515600" cy="1116868"/>
              </a:xfrm>
              <a:prstGeom prst="rect">
                <a:avLst/>
              </a:prstGeom>
              <a:blipFill rotWithShape="0">
                <a:blip r:embed="rId4"/>
                <a:stretch>
                  <a:fillRect l="-1217" t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-1" y="0"/>
            <a:ext cx="686662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术语：单纯网、简单网</a:t>
            </a:r>
          </a:p>
        </p:txBody>
      </p:sp>
    </p:spTree>
    <p:extLst>
      <p:ext uri="{BB962C8B-B14F-4D97-AF65-F5344CB8AC3E}">
        <p14:creationId xmlns:p14="http://schemas.microsoft.com/office/powerpoint/2010/main" val="148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b="1" dirty="0"/>
              <a:t>有限网</a:t>
            </a:r>
          </a:p>
          <a:p>
            <a:pPr marL="0" indent="0">
              <a:buNone/>
            </a:pPr>
            <a:r>
              <a:rPr kumimoji="1" lang="zh-CN" altLang="en-US" dirty="0"/>
              <a:t>	人造系统：能力有限</a:t>
            </a:r>
          </a:p>
          <a:p>
            <a:pPr marL="0" indent="0">
              <a:buNone/>
            </a:pPr>
            <a:r>
              <a:rPr kumimoji="1" lang="zh-CN" altLang="en-US" dirty="0"/>
              <a:t>	自然规律（如四季变化）：局部观察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b="1" dirty="0"/>
              <a:t>无限网</a:t>
            </a:r>
          </a:p>
          <a:p>
            <a:pPr marL="0" indent="0">
              <a:buNone/>
            </a:pPr>
            <a:r>
              <a:rPr kumimoji="1" lang="zh-CN" altLang="en-US" dirty="0"/>
              <a:t>	记录无始无终的自然变化</a:t>
            </a:r>
          </a:p>
          <a:p>
            <a:pPr marL="0" indent="0">
              <a:buNone/>
            </a:pPr>
            <a:r>
              <a:rPr kumimoji="1" lang="zh-CN" altLang="en-US" dirty="0"/>
              <a:t>	理论研究（图灵机）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1" y="0"/>
            <a:ext cx="660727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/>
              <a:t>   有限网、无限网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39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63785" y="3369042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9579" y="3369042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85"/>
          <p:cNvCxnSpPr/>
          <p:nvPr/>
        </p:nvCxnSpPr>
        <p:spPr>
          <a:xfrm>
            <a:off x="1824585" y="3599442"/>
            <a:ext cx="109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369027" y="3369042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24821" y="3369042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5"/>
          <p:cNvCxnSpPr/>
          <p:nvPr/>
        </p:nvCxnSpPr>
        <p:spPr>
          <a:xfrm>
            <a:off x="4829827" y="3599442"/>
            <a:ext cx="109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85"/>
          <p:cNvCxnSpPr>
            <a:stCxn id="7" idx="3"/>
            <a:endCxn id="9" idx="2"/>
          </p:cNvCxnSpPr>
          <p:nvPr/>
        </p:nvCxnSpPr>
        <p:spPr>
          <a:xfrm>
            <a:off x="3380379" y="3599442"/>
            <a:ext cx="9886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461925" y="3369042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85"/>
          <p:cNvCxnSpPr>
            <a:stCxn id="10" idx="3"/>
          </p:cNvCxnSpPr>
          <p:nvPr/>
        </p:nvCxnSpPr>
        <p:spPr>
          <a:xfrm>
            <a:off x="6385621" y="3599442"/>
            <a:ext cx="1076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8708" y="2875735"/>
            <a:ext cx="1055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2015</a:t>
            </a:r>
            <a:endParaRPr kumimoji="1" lang="zh-CN" altLang="en-US" sz="28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kumimoji="1" lang="mr-IN" altLang="zh-CN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…</a:t>
            </a:r>
            <a:endParaRPr kumimoji="1" lang="zh-CN" altLang="en-US" sz="28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9029" y="3369042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85"/>
          <p:cNvCxnSpPr/>
          <p:nvPr/>
        </p:nvCxnSpPr>
        <p:spPr>
          <a:xfrm>
            <a:off x="7904035" y="3599442"/>
            <a:ext cx="109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0536133" y="3369042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85"/>
          <p:cNvCxnSpPr/>
          <p:nvPr/>
        </p:nvCxnSpPr>
        <p:spPr>
          <a:xfrm>
            <a:off x="9459829" y="3599442"/>
            <a:ext cx="10763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0935679" y="2875734"/>
            <a:ext cx="1055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2017</a:t>
            </a:r>
            <a:endParaRPr kumimoji="1" lang="zh-CN" altLang="en-US" sz="28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kumimoji="1" lang="mr-IN" altLang="zh-CN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…</a:t>
            </a:r>
            <a:endParaRPr kumimoji="1" lang="zh-CN" altLang="en-US" sz="28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066646" y="4060242"/>
            <a:ext cx="1055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2016</a:t>
            </a:r>
            <a:endParaRPr kumimoji="1" lang="zh-CN" altLang="en-US" sz="28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kumimoji="1" lang="zh-CN" altLang="en-US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春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4071888" y="4060242"/>
            <a:ext cx="1055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2016</a:t>
            </a:r>
            <a:endParaRPr kumimoji="1" lang="zh-CN" altLang="en-US" sz="28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kumimoji="1" lang="zh-CN" altLang="en-US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夏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7092461" y="4013830"/>
            <a:ext cx="1055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2016</a:t>
            </a:r>
            <a:endParaRPr kumimoji="1" lang="zh-CN" altLang="en-US" sz="28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kumimoji="1" lang="zh-CN" altLang="en-US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秋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0097703" y="4013830"/>
            <a:ext cx="1055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2016</a:t>
            </a:r>
            <a:endParaRPr kumimoji="1" lang="zh-CN" altLang="en-US" sz="28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algn="ctr"/>
            <a:r>
              <a:rPr kumimoji="1" lang="zh-CN" altLang="en-US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冬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-1" y="0"/>
            <a:ext cx="6813755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例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2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3" grpId="0"/>
      <p:bldP spid="14" grpId="0" animBg="1"/>
      <p:bldP spid="16" grpId="0" animBg="1"/>
      <p:bldP spid="92" grpId="0"/>
      <p:bldP spid="93" grpId="0"/>
      <p:bldP spid="94" grpId="0"/>
      <p:bldP spid="95" grpId="0"/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9" y="0"/>
            <a:ext cx="6096001" cy="981076"/>
          </a:xfrm>
        </p:spPr>
        <p:txBody>
          <a:bodyPr/>
          <a:lstStyle/>
          <a:p>
            <a:r>
              <a:rPr kumimoji="1" lang="zh-CN" altLang="en-US"/>
              <a:t>有</a:t>
            </a:r>
            <a:r>
              <a:rPr kumimoji="1" lang="zh-CN" altLang="en-US" dirty="0"/>
              <a:t>向网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29608"/>
            <a:ext cx="10515600" cy="2997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4400" b="1" dirty="0"/>
              <a:t>基础概念定义金律：</a:t>
            </a:r>
          </a:p>
          <a:p>
            <a:pPr marL="0" indent="0">
              <a:buNone/>
            </a:pPr>
            <a:endParaRPr kumimoji="1" lang="zh-CN" altLang="en-US" sz="4400" b="1" dirty="0"/>
          </a:p>
          <a:p>
            <a:pPr marL="0" indent="0" algn="ctr">
              <a:buNone/>
            </a:pPr>
            <a:r>
              <a:rPr kumimoji="1" lang="zh-CN" altLang="en-US" sz="4400" dirty="0"/>
              <a:t>没有必要包含的，就有必要不包含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1" y="0"/>
            <a:ext cx="660727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定义金律</a:t>
            </a:r>
          </a:p>
        </p:txBody>
      </p:sp>
    </p:spTree>
    <p:extLst>
      <p:ext uri="{BB962C8B-B14F-4D97-AF65-F5344CB8AC3E}">
        <p14:creationId xmlns:p14="http://schemas.microsoft.com/office/powerpoint/2010/main" val="744032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9" y="0"/>
            <a:ext cx="6096001" cy="981308"/>
          </a:xfrm>
        </p:spPr>
        <p:txBody>
          <a:bodyPr/>
          <a:lstStyle/>
          <a:p>
            <a:r>
              <a:rPr kumimoji="1" lang="zh-CN" altLang="en-US"/>
              <a:t>有</a:t>
            </a:r>
            <a:r>
              <a:rPr kumimoji="1" lang="zh-CN" altLang="en-US" dirty="0"/>
              <a:t>向网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有向网定义</a:t>
            </a:r>
            <a:r>
              <a:rPr kumimoji="1" lang="zh-CN" altLang="en-US" b="1" dirty="0"/>
              <a:t>不包含</a:t>
            </a:r>
            <a:r>
              <a:rPr kumimoji="1" lang="zh-CN" altLang="en-US" dirty="0"/>
              <a:t>：连通性 单纯性 简单性 有限性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/>
              <a:t>基础概念简洁</a:t>
            </a:r>
          </a:p>
          <a:p>
            <a:r>
              <a:rPr kumimoji="1" lang="zh-CN" altLang="en-US" dirty="0"/>
              <a:t>可灵活引入后续概念</a:t>
            </a:r>
          </a:p>
          <a:p>
            <a:r>
              <a:rPr kumimoji="1" lang="zh-CN" altLang="en-US" dirty="0"/>
              <a:t>自由选择网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1" y="0"/>
            <a:ext cx="660727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因为无所以有</a:t>
            </a:r>
          </a:p>
        </p:txBody>
      </p:sp>
    </p:spTree>
    <p:extLst>
      <p:ext uri="{BB962C8B-B14F-4D97-AF65-F5344CB8AC3E}">
        <p14:creationId xmlns:p14="http://schemas.microsoft.com/office/powerpoint/2010/main" val="1587264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0"/>
            <a:ext cx="6096000" cy="983411"/>
          </a:xfrm>
        </p:spPr>
        <p:txBody>
          <a:bodyPr>
            <a:normAutofit/>
          </a:bodyPr>
          <a:lstStyle/>
          <a:p>
            <a:r>
              <a:rPr kumimoji="1" lang="zh-CN" altLang="en-US"/>
              <a:t>有</a:t>
            </a:r>
            <a:r>
              <a:rPr kumimoji="1" lang="zh-CN" altLang="en-US" dirty="0"/>
              <a:t>向网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b="1" dirty="0"/>
                  <a:t>后续概念一</a:t>
                </a:r>
                <a:r>
                  <a:rPr kumimoji="1" lang="zh-CN" altLang="en-US" dirty="0"/>
                  <a:t>：有向网分类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𝑁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𝑆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𝑇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𝐹</m:t>
                        </m:r>
                      </m:e>
                    </m:d>
                    <m:r>
                      <a:rPr kumimoji="1" lang="zh-CN" alt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为有向网</a:t>
                </a:r>
              </a:p>
              <a:p>
                <a:pPr marL="0" indent="0" algn="ctr">
                  <a:buNone/>
                </a:pPr>
                <a:endParaRPr kumimoji="1" lang="zh-CN" alt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zh-CN" altLang="en-US" dirty="0"/>
                  <a:t>为简单网，如果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：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`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=`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`=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`⇒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zh-CN" altLang="en-US" dirty="0"/>
                  <a:t>为单纯网，如果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：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`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∩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`= ∅</m:t>
                    </m:r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zh-CN" altLang="en-US" dirty="0"/>
                  <a:t>为连通网，如果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𝐹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</m:sup>
                    </m:sSup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:r>
                  <a:rPr kumimoji="1" lang="zh-CN" altLang="en-US" dirty="0"/>
                  <a:t>		  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  <m: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zh-CN" altLang="en-US" dirty="0"/>
                  <a:t> 为有限网，如果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kumimoji="1" lang="zh-CN" alt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</m:d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a:rPr kumimoji="1" lang="zh-CN" alt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∞</m:t>
                    </m:r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20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-1" y="0"/>
            <a:ext cx="660727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从无到有</a:t>
            </a:r>
          </a:p>
        </p:txBody>
      </p:sp>
    </p:spTree>
    <p:extLst>
      <p:ext uri="{BB962C8B-B14F-4D97-AF65-F5344CB8AC3E}">
        <p14:creationId xmlns:p14="http://schemas.microsoft.com/office/powerpoint/2010/main" val="798368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b="1" dirty="0"/>
                  <a:t>后续概念二</a:t>
                </a:r>
                <a:r>
                  <a:rPr kumimoji="1" lang="zh-CN" altLang="en-US" dirty="0"/>
                  <a:t>：有向网关联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𝑁</m:t>
                    </m:r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𝑆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𝑇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𝐹</m:t>
                        </m:r>
                      </m:e>
                    </m:d>
                    <m:r>
                      <a:rPr kumimoji="1" lang="zh-CN" altLang="en-US" i="1">
                        <a:latin typeface="Cambria Math" charset="0"/>
                      </a:rPr>
                      <m:t> 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，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charset="0"/>
                      </a:rPr>
                      <m:t>N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′=(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charset="0"/>
                      </a:rPr>
                      <m:t>S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′,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′;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𝐹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′)</m:t>
                    </m:r>
                  </m:oMath>
                </a14:m>
                <a:r>
                  <a:rPr kumimoji="1" lang="zh-CN" altLang="en-US" dirty="0"/>
                  <a:t>为有向网</a:t>
                </a:r>
              </a:p>
              <a:p>
                <a:pPr marL="0" indent="0" algn="ctr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charset="0"/>
                      </a:rPr>
                      <m:t>N</m:t>
                    </m:r>
                    <m:r>
                      <a:rPr kumimoji="1" lang="en-US" altLang="zh-CN" i="1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为对偶网，如果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charset="0"/>
                      </a:rPr>
                      <m:t>S</m:t>
                    </m:r>
                    <m:r>
                      <a:rPr kumimoji="1" lang="en-US" altLang="zh-CN" i="1">
                        <a:latin typeface="Cambria Math" charset="0"/>
                      </a:rPr>
                      <m:t>′= 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charset="0"/>
                      </a:rPr>
                      <m:t>T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𝑁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charset="0"/>
                      </a:rPr>
                      <m:t>N</m:t>
                    </m:r>
                    <m:r>
                      <a:rPr kumimoji="1" lang="en-US" altLang="zh-CN" i="1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为互逆网，如果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charset="0"/>
                      </a:rPr>
                      <m:t>S</m:t>
                    </m:r>
                    <m:r>
                      <a:rPr kumimoji="1" lang="en-US" altLang="zh-CN" i="1">
                        <a:latin typeface="Cambria Math" charset="0"/>
                      </a:rPr>
                      <m:t>′= 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</a:rPr>
                      <m:t>S</m:t>
                    </m:r>
                    <m:r>
                      <a:rPr kumimoji="1" lang="zh-CN" altLang="en-US" i="1">
                        <a:latin typeface="Cambria Math" charset="0"/>
                      </a:rPr>
                      <m:t> 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448351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后续概念</a:t>
            </a:r>
          </a:p>
        </p:txBody>
      </p:sp>
    </p:spTree>
    <p:extLst>
      <p:ext uri="{BB962C8B-B14F-4D97-AF65-F5344CB8AC3E}">
        <p14:creationId xmlns:p14="http://schemas.microsoft.com/office/powerpoint/2010/main" val="1408367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b="1" dirty="0"/>
              <a:t>后续概念二</a:t>
            </a:r>
            <a:r>
              <a:rPr kumimoji="1" lang="zh-CN" altLang="en-US" dirty="0"/>
              <a:t>：有向网关联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553411" y="3392488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09205" y="3392488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64999" y="3392773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85"/>
          <p:cNvCxnSpPr/>
          <p:nvPr/>
        </p:nvCxnSpPr>
        <p:spPr>
          <a:xfrm>
            <a:off x="2014211" y="3622888"/>
            <a:ext cx="109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88"/>
          <p:cNvCxnSpPr/>
          <p:nvPr/>
        </p:nvCxnSpPr>
        <p:spPr>
          <a:xfrm>
            <a:off x="3570005" y="3622888"/>
            <a:ext cx="1094994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53411" y="3853288"/>
                <a:ext cx="3945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s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411" y="3853288"/>
                <a:ext cx="39453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687922" y="3853288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922" y="3853288"/>
                <a:ext cx="40523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329354" y="3853287"/>
            <a:ext cx="2406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800" dirty="0"/>
              <a:t>t</a:t>
            </a:r>
            <a:endParaRPr kumimoji="1" lang="zh-CN" altLang="en-US" sz="2800" dirty="0"/>
          </a:p>
        </p:txBody>
      </p:sp>
      <p:sp>
        <p:nvSpPr>
          <p:cNvPr id="12" name="椭圆 11"/>
          <p:cNvSpPr/>
          <p:nvPr/>
        </p:nvSpPr>
        <p:spPr>
          <a:xfrm>
            <a:off x="7372340" y="3392487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28875" y="3415933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85"/>
          <p:cNvCxnSpPr/>
          <p:nvPr/>
        </p:nvCxnSpPr>
        <p:spPr>
          <a:xfrm>
            <a:off x="6309984" y="3622888"/>
            <a:ext cx="109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88"/>
          <p:cNvCxnSpPr/>
          <p:nvPr/>
        </p:nvCxnSpPr>
        <p:spPr>
          <a:xfrm>
            <a:off x="7865778" y="3622888"/>
            <a:ext cx="1094994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849184" y="3853288"/>
                <a:ext cx="3945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s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84" y="3853288"/>
                <a:ext cx="39453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983695" y="3853288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695" y="3853288"/>
                <a:ext cx="40523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7625127" y="3853287"/>
            <a:ext cx="2406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800" dirty="0"/>
              <a:t>t</a:t>
            </a:r>
            <a:endParaRPr kumimoji="1"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8959142" y="3404667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199077" y="3439379"/>
            <a:ext cx="1154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对偶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241072" y="3420908"/>
            <a:ext cx="206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和</a:t>
            </a:r>
          </a:p>
        </p:txBody>
      </p:sp>
      <p:sp>
        <p:nvSpPr>
          <p:cNvPr id="23" name="椭圆 22"/>
          <p:cNvSpPr/>
          <p:nvPr/>
        </p:nvSpPr>
        <p:spPr>
          <a:xfrm>
            <a:off x="1525202" y="4904714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80996" y="4904714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636790" y="4904999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85"/>
          <p:cNvCxnSpPr/>
          <p:nvPr/>
        </p:nvCxnSpPr>
        <p:spPr>
          <a:xfrm>
            <a:off x="1986002" y="5135114"/>
            <a:ext cx="109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88"/>
          <p:cNvCxnSpPr/>
          <p:nvPr/>
        </p:nvCxnSpPr>
        <p:spPr>
          <a:xfrm>
            <a:off x="3541796" y="5135114"/>
            <a:ext cx="1094994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525202" y="5365514"/>
                <a:ext cx="4410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p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02" y="5365514"/>
                <a:ext cx="44101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659713" y="5365514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13" y="5365514"/>
                <a:ext cx="40523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301145" y="5365513"/>
                <a:ext cx="2406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145" y="5365513"/>
                <a:ext cx="24065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/>
          <p:cNvSpPr/>
          <p:nvPr/>
        </p:nvSpPr>
        <p:spPr>
          <a:xfrm>
            <a:off x="5842864" y="4885221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397962" y="4885221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88"/>
          <p:cNvCxnSpPr>
            <a:stCxn id="32" idx="1"/>
            <a:endCxn id="31" idx="6"/>
          </p:cNvCxnSpPr>
          <p:nvPr/>
        </p:nvCxnSpPr>
        <p:spPr>
          <a:xfrm flipH="1">
            <a:off x="6303664" y="5115621"/>
            <a:ext cx="10942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820975" y="5365514"/>
                <a:ext cx="4296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975" y="5365514"/>
                <a:ext cx="42960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8955486" y="5365514"/>
                <a:ext cx="4378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86" y="5365514"/>
                <a:ext cx="437876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5212863" y="4928159"/>
            <a:ext cx="630001" cy="52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和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5072" y="5302386"/>
            <a:ext cx="342900" cy="431800"/>
          </a:xfrm>
          <a:prstGeom prst="rect">
            <a:avLst/>
          </a:prstGeom>
        </p:spPr>
      </p:pic>
      <p:sp>
        <p:nvSpPr>
          <p:cNvPr id="59" name="椭圆 58"/>
          <p:cNvSpPr/>
          <p:nvPr/>
        </p:nvSpPr>
        <p:spPr>
          <a:xfrm>
            <a:off x="8889380" y="4885221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88"/>
          <p:cNvCxnSpPr>
            <a:stCxn id="59" idx="2"/>
            <a:endCxn id="32" idx="3"/>
          </p:cNvCxnSpPr>
          <p:nvPr/>
        </p:nvCxnSpPr>
        <p:spPr>
          <a:xfrm flipH="1">
            <a:off x="7858762" y="5115621"/>
            <a:ext cx="10306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0238597" y="4854011"/>
            <a:ext cx="1154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互逆</a:t>
            </a: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0" y="0"/>
            <a:ext cx="448351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后续概念</a:t>
            </a:r>
          </a:p>
        </p:txBody>
      </p:sp>
    </p:spTree>
    <p:extLst>
      <p:ext uri="{BB962C8B-B14F-4D97-AF65-F5344CB8AC3E}">
        <p14:creationId xmlns:p14="http://schemas.microsoft.com/office/powerpoint/2010/main" val="24598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 animBg="1"/>
      <p:bldP spid="13" grpId="0" animBg="1"/>
      <p:bldP spid="17" grpId="0"/>
      <p:bldP spid="18" grpId="0"/>
      <p:bldP spid="19" grpId="0"/>
      <p:bldP spid="20" grpId="0" animBg="1"/>
      <p:bldP spid="21" grpId="0"/>
      <p:bldP spid="22" grpId="0"/>
      <p:bldP spid="23" grpId="0" animBg="1"/>
      <p:bldP spid="24" grpId="0" animBg="1"/>
      <p:bldP spid="25" grpId="0" animBg="1"/>
      <p:bldP spid="28" grpId="0"/>
      <p:bldP spid="29" grpId="0"/>
      <p:bldP spid="30" grpId="0"/>
      <p:bldP spid="31" grpId="0" animBg="1"/>
      <p:bldP spid="32" grpId="0" animBg="1"/>
      <p:bldP spid="35" grpId="0"/>
      <p:bldP spid="36" grpId="0"/>
      <p:bldP spid="39" grpId="0"/>
      <p:bldP spid="59" grpId="0" animBg="1"/>
      <p:bldP spid="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有向网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r>
                  <a:rPr kumimoji="1" lang="zh-CN" altLang="en-US" dirty="0"/>
                  <a:t>以上同为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</a:rPr>
                      <m:t>N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;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{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,(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)})</m:t>
                    </m:r>
                  </m:oMath>
                </a14:m>
                <a:r>
                  <a:rPr kumimoji="1" lang="zh-CN" altLang="en-US" dirty="0"/>
                  <a:t>的图示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389288" y="2735996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45082" y="2735996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00876" y="2736281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85"/>
          <p:cNvCxnSpPr/>
          <p:nvPr/>
        </p:nvCxnSpPr>
        <p:spPr>
          <a:xfrm>
            <a:off x="1850088" y="2966396"/>
            <a:ext cx="109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88"/>
          <p:cNvCxnSpPr/>
          <p:nvPr/>
        </p:nvCxnSpPr>
        <p:spPr>
          <a:xfrm>
            <a:off x="3405882" y="2966396"/>
            <a:ext cx="1094994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89288" y="3196796"/>
                <a:ext cx="3945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s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288" y="3196796"/>
                <a:ext cx="39453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523799" y="3196796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799" y="3196796"/>
                <a:ext cx="40523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165231" y="3196795"/>
            <a:ext cx="2406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800" dirty="0"/>
              <a:t>t</a:t>
            </a:r>
            <a:endParaRPr kumimoji="1" lang="zh-CN" altLang="en-US" sz="2800" dirty="0"/>
          </a:p>
        </p:txBody>
      </p:sp>
      <p:sp>
        <p:nvSpPr>
          <p:cNvPr id="12" name="椭圆 11"/>
          <p:cNvSpPr/>
          <p:nvPr/>
        </p:nvSpPr>
        <p:spPr>
          <a:xfrm>
            <a:off x="6686418" y="2735711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42212" y="2735711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798006" y="2735996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85"/>
          <p:cNvCxnSpPr>
            <a:stCxn id="13" idx="1"/>
            <a:endCxn id="12" idx="6"/>
          </p:cNvCxnSpPr>
          <p:nvPr/>
        </p:nvCxnSpPr>
        <p:spPr>
          <a:xfrm flipH="1">
            <a:off x="7147218" y="2966111"/>
            <a:ext cx="109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88"/>
          <p:cNvCxnSpPr>
            <a:stCxn id="14" idx="2"/>
            <a:endCxn id="13" idx="3"/>
          </p:cNvCxnSpPr>
          <p:nvPr/>
        </p:nvCxnSpPr>
        <p:spPr>
          <a:xfrm flipH="1" flipV="1">
            <a:off x="8703012" y="2966111"/>
            <a:ext cx="1094994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798006" y="3211467"/>
                <a:ext cx="3945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s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006" y="3211467"/>
                <a:ext cx="39453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741979" y="3211467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979" y="3211467"/>
                <a:ext cx="40523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8462361" y="3196510"/>
            <a:ext cx="2406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800" dirty="0"/>
              <a:t>t</a:t>
            </a:r>
            <a:endParaRPr kumimoji="1" lang="zh-CN" altLang="en-US" sz="2800" dirty="0"/>
          </a:p>
        </p:txBody>
      </p:sp>
      <p:sp>
        <p:nvSpPr>
          <p:cNvPr id="26" name="椭圆 25"/>
          <p:cNvSpPr/>
          <p:nvPr/>
        </p:nvSpPr>
        <p:spPr>
          <a:xfrm>
            <a:off x="4012253" y="3665178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678121" y="4096031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233915" y="4780393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012253" y="4125978"/>
                <a:ext cx="3945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s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53" y="4125978"/>
                <a:ext cx="39453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256838" y="5240908"/>
                <a:ext cx="4052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838" y="5240908"/>
                <a:ext cx="40523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5898270" y="4556830"/>
            <a:ext cx="2406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800" dirty="0"/>
              <a:t>t</a:t>
            </a:r>
            <a:endParaRPr kumimoji="1" lang="zh-CN" altLang="en-US" sz="2800" dirty="0"/>
          </a:p>
        </p:txBody>
      </p:sp>
      <p:cxnSp>
        <p:nvCxnSpPr>
          <p:cNvPr id="38" name="曲线连接符 37"/>
          <p:cNvCxnSpPr>
            <a:stCxn id="26" idx="5"/>
            <a:endCxn id="27" idx="1"/>
          </p:cNvCxnSpPr>
          <p:nvPr/>
        </p:nvCxnSpPr>
        <p:spPr>
          <a:xfrm rot="16200000" flipH="1">
            <a:off x="4907877" y="3556187"/>
            <a:ext cx="267936" cy="127255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27" idx="3"/>
            <a:endCxn id="28" idx="2"/>
          </p:cNvCxnSpPr>
          <p:nvPr/>
        </p:nvCxnSpPr>
        <p:spPr>
          <a:xfrm>
            <a:off x="6138921" y="4326431"/>
            <a:ext cx="1094994" cy="68436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标题 1"/>
          <p:cNvSpPr txBox="1">
            <a:spLocks/>
          </p:cNvSpPr>
          <p:nvPr/>
        </p:nvSpPr>
        <p:spPr>
          <a:xfrm>
            <a:off x="-1" y="0"/>
            <a:ext cx="674198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图形表示拾遗</a:t>
            </a:r>
          </a:p>
        </p:txBody>
      </p:sp>
    </p:spTree>
    <p:extLst>
      <p:ext uri="{BB962C8B-B14F-4D97-AF65-F5344CB8AC3E}">
        <p14:creationId xmlns:p14="http://schemas.microsoft.com/office/powerpoint/2010/main" val="12017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7" grpId="0"/>
      <p:bldP spid="18" grpId="0"/>
      <p:bldP spid="19" grpId="0"/>
      <p:bldP spid="26" grpId="0" animBg="1"/>
      <p:bldP spid="27" grpId="0" animBg="1"/>
      <p:bldP spid="28" grpId="0" animBg="1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764" y="0"/>
            <a:ext cx="12074236" cy="981076"/>
          </a:xfrm>
        </p:spPr>
        <p:txBody>
          <a:bodyPr/>
          <a:lstStyle/>
          <a:p>
            <a:pPr algn="ctr"/>
            <a:r>
              <a:rPr kumimoji="1" lang="zh-CN" altLang="en-US" dirty="0"/>
              <a:t>目录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3918488" y="2123268"/>
            <a:ext cx="4355024" cy="649301"/>
          </a:xfrm>
          <a:prstGeom prst="roundRect">
            <a:avLst/>
          </a:prstGeom>
          <a:solidFill>
            <a:srgbClr val="993899">
              <a:alpha val="37255"/>
            </a:srgbClr>
          </a:solidFill>
          <a:ln>
            <a:solidFill>
              <a:schemeClr val="bg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有向网（</a:t>
            </a:r>
            <a:r>
              <a:rPr kumimoji="1" lang="en-US" altLang="zh-CN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directed</a:t>
            </a:r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net</a:t>
            </a:r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）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918488" y="3049381"/>
            <a:ext cx="4355024" cy="649301"/>
          </a:xfrm>
          <a:prstGeom prst="roundRect">
            <a:avLst/>
          </a:prstGeom>
          <a:solidFill>
            <a:srgbClr val="973A95"/>
          </a:solidFill>
          <a:ln>
            <a:solidFill>
              <a:schemeClr val="bg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Petri</a:t>
            </a:r>
            <a:r>
              <a:rPr kumimoji="1" lang="zh-CN" altLang="en-US" sz="2400">
                <a:latin typeface="Lantinghei SC Extralight" charset="-122"/>
                <a:ea typeface="Lantinghei SC Extralight" charset="-122"/>
                <a:cs typeface="Lantinghei SC Extralight" charset="-122"/>
              </a:rPr>
              <a:t>网系统</a:t>
            </a:r>
            <a:endParaRPr kumimoji="1" lang="zh-CN" altLang="en-US" sz="24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918488" y="3975494"/>
            <a:ext cx="4355024" cy="649301"/>
          </a:xfrm>
          <a:prstGeom prst="roundRect">
            <a:avLst/>
          </a:prstGeom>
          <a:solidFill>
            <a:srgbClr val="993899">
              <a:alpha val="37255"/>
            </a:srgbClr>
          </a:solidFill>
          <a:ln>
            <a:solidFill>
              <a:schemeClr val="bg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Petri</a:t>
            </a:r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网理论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918488" y="4901607"/>
            <a:ext cx="4355024" cy="649301"/>
          </a:xfrm>
          <a:prstGeom prst="roundRect">
            <a:avLst/>
          </a:prstGeom>
          <a:solidFill>
            <a:srgbClr val="993899">
              <a:alpha val="37255"/>
            </a:srgbClr>
          </a:solidFill>
          <a:ln>
            <a:solidFill>
              <a:schemeClr val="bg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Petri</a:t>
            </a:r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网应用</a:t>
            </a:r>
          </a:p>
        </p:txBody>
      </p:sp>
    </p:spTree>
    <p:extLst>
      <p:ext uri="{BB962C8B-B14F-4D97-AF65-F5344CB8AC3E}">
        <p14:creationId xmlns:p14="http://schemas.microsoft.com/office/powerpoint/2010/main" val="121265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3552" y="-1"/>
            <a:ext cx="4408448" cy="959005"/>
          </a:xfrm>
        </p:spPr>
        <p:txBody>
          <a:bodyPr/>
          <a:lstStyle/>
          <a:p>
            <a:r>
              <a:rPr kumimoji="1" lang="zh-CN" altLang="en-US"/>
              <a:t>前言</a:t>
            </a:r>
            <a:endParaRPr kumimoji="1"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模型</a:t>
            </a:r>
            <a:r>
              <a:rPr lang="zh-CN" altLang="en-US" dirty="0"/>
              <a:t>：描述物理世界的数学系统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	     </a:t>
            </a:r>
            <a:r>
              <a:rPr lang="zh-CN" altLang="en-US" sz="2800" dirty="0"/>
              <a:t>系统性质 分析方法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理论</a:t>
            </a:r>
            <a:r>
              <a:rPr lang="zh-CN" altLang="en-US" dirty="0"/>
              <a:t>：从模型到基本物理现象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应用</a:t>
            </a:r>
            <a:r>
              <a:rPr lang="zh-CN" altLang="en-US" dirty="0"/>
              <a:t>：理论加模型解决应用问题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3917795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内容</a:t>
            </a:r>
          </a:p>
        </p:txBody>
      </p:sp>
    </p:spTree>
    <p:extLst>
      <p:ext uri="{BB962C8B-B14F-4D97-AF65-F5344CB8AC3E}">
        <p14:creationId xmlns:p14="http://schemas.microsoft.com/office/powerpoint/2010/main" val="1407390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Petri net?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为什么叫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</a:p>
          <a:p>
            <a:pPr marL="0" indent="0">
              <a:buNone/>
            </a:pPr>
            <a:r>
              <a:rPr lang="en-US" altLang="zh-CN" dirty="0"/>
              <a:t>                         </a:t>
            </a:r>
            <a:r>
              <a:rPr lang="en-US" altLang="zh-CN" sz="3600" dirty="0"/>
              <a:t>Petri </a:t>
            </a:r>
            <a:r>
              <a:rPr lang="zh-CN" altLang="en-US" sz="3600" dirty="0"/>
              <a:t>网？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590378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263" y="1600200"/>
            <a:ext cx="11309684" cy="501967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zh-CN" sz="2800" dirty="0"/>
              <a:t>Carl Adam Petri</a:t>
            </a:r>
            <a:r>
              <a:rPr lang="zh-CN" altLang="en-US" sz="2800" dirty="0"/>
              <a:t>（</a:t>
            </a:r>
            <a:r>
              <a:rPr lang="en-US" altLang="zh-CN" sz="2800" dirty="0"/>
              <a:t>1926—2010</a:t>
            </a:r>
            <a:r>
              <a:rPr lang="zh-CN" altLang="en-US" sz="2800" dirty="0"/>
              <a:t>），莱比锡</a:t>
            </a:r>
            <a:endParaRPr lang="en-US" altLang="zh-CN" sz="2800" dirty="0"/>
          </a:p>
          <a:p>
            <a:pPr marL="457200" lvl="1" indent="0"/>
            <a:endParaRPr lang="en-US" altLang="zh-CN" sz="2800" dirty="0"/>
          </a:p>
          <a:p>
            <a:pPr marL="457200" lvl="1" indent="0"/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endParaRPr lang="zh-CN" altLang="en-US" sz="2800" dirty="0"/>
          </a:p>
          <a:p>
            <a:pPr marL="457200" lvl="1" indent="0">
              <a:buNone/>
            </a:pPr>
            <a:endParaRPr lang="zh-CN" altLang="en-US" sz="2800" dirty="0"/>
          </a:p>
          <a:p>
            <a:pPr marL="914400" lvl="2" indent="0" eaLnBrk="1" hangingPunct="1">
              <a:buNone/>
            </a:pPr>
            <a:endParaRPr lang="zh-CN" altLang="en-US" sz="2800" dirty="0"/>
          </a:p>
          <a:p>
            <a:pPr marL="914400" lvl="2" indent="0" eaLnBrk="1" hangingPunct="1">
              <a:buNone/>
            </a:pPr>
            <a:r>
              <a:rPr lang="en-US" altLang="zh-CN" sz="2400" dirty="0"/>
              <a:t>《Communication With Automata》  1962 </a:t>
            </a:r>
            <a:r>
              <a:rPr lang="en-US" altLang="zh-CN" sz="2400" dirty="0" err="1"/>
              <a:t>Phd</a:t>
            </a:r>
            <a:r>
              <a:rPr lang="zh-CN" altLang="en-US" sz="2400" dirty="0"/>
              <a:t>论文</a:t>
            </a:r>
            <a:r>
              <a:rPr lang="en-US" altLang="zh-CN" sz="2400" dirty="0"/>
              <a:t>: Petri </a:t>
            </a:r>
            <a:r>
              <a:rPr lang="zh-CN" altLang="en-US" sz="2400" dirty="0"/>
              <a:t>网起源于此，</a:t>
            </a:r>
            <a:r>
              <a:rPr lang="en-US" altLang="zh-CN" sz="2400" dirty="0"/>
              <a:t>1970’s </a:t>
            </a:r>
            <a:r>
              <a:rPr lang="zh-CN" altLang="en-US" sz="2400" dirty="0"/>
              <a:t>年代美国人学术会议首次称之为“</a:t>
            </a:r>
            <a:r>
              <a:rPr lang="en-US" altLang="zh-CN" sz="2400" dirty="0"/>
              <a:t>Petri Net</a:t>
            </a:r>
            <a:r>
              <a:rPr lang="zh-CN" altLang="en-US" sz="2400" dirty="0"/>
              <a:t>”</a:t>
            </a:r>
            <a:endParaRPr lang="en-US" altLang="zh-CN" sz="2400" dirty="0"/>
          </a:p>
        </p:txBody>
      </p:sp>
      <p:pic>
        <p:nvPicPr>
          <p:cNvPr id="6148" name="Picture 7" descr="2.07'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22752"/>
            <a:ext cx="24384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749315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en-US" altLang="zh-CN" dirty="0"/>
              <a:t>Petri</a:t>
            </a:r>
            <a:r>
              <a:rPr kumimoji="1" lang="zh-CN" altLang="en-US" dirty="0"/>
              <a:t>网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1" y="0"/>
            <a:ext cx="674198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为什么叫</a:t>
            </a:r>
            <a:r>
              <a:rPr kumimoji="1" lang="en-US" altLang="zh-CN" dirty="0"/>
              <a:t>Petri</a:t>
            </a:r>
            <a:r>
              <a:rPr kumimoji="1" lang="zh-CN" altLang="en-US" dirty="0"/>
              <a:t>网</a:t>
            </a:r>
          </a:p>
        </p:txBody>
      </p:sp>
    </p:spTree>
    <p:extLst>
      <p:ext uri="{BB962C8B-B14F-4D97-AF65-F5344CB8AC3E}">
        <p14:creationId xmlns:p14="http://schemas.microsoft.com/office/powerpoint/2010/main" val="1123605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812632" cy="981076"/>
          </a:xfrm>
        </p:spPr>
        <p:txBody>
          <a:bodyPr>
            <a:normAutofit/>
          </a:bodyPr>
          <a:lstStyle/>
          <a:p>
            <a:r>
              <a:rPr lang="en-US" altLang="zh-CN" dirty="0"/>
              <a:t>Carl Adam Petri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38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/>
              <a:t>Prof. Petri </a:t>
            </a:r>
            <a:r>
              <a:rPr lang="zh-CN" altLang="en-US" sz="3600" dirty="0"/>
              <a:t>称之为 </a:t>
            </a:r>
            <a:r>
              <a:rPr lang="en-US" altLang="zh-CN" sz="3600" dirty="0"/>
              <a:t>Net Theory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CN" dirty="0"/>
              <a:t>There is no need for Net Theory to exist if there is no real application of it. 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CN" dirty="0"/>
              <a:t> There could be no real applications of Net 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CN" dirty="0"/>
              <a:t> Theory if there is no General Net Theory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493153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en-US" altLang="zh-CN" dirty="0"/>
              <a:t>Petri</a:t>
            </a:r>
            <a:r>
              <a:rPr kumimoji="1" lang="zh-CN" altLang="en-US" dirty="0"/>
              <a:t>网</a:t>
            </a:r>
          </a:p>
        </p:txBody>
      </p:sp>
    </p:spTree>
    <p:extLst>
      <p:ext uri="{BB962C8B-B14F-4D97-AF65-F5344CB8AC3E}">
        <p14:creationId xmlns:p14="http://schemas.microsoft.com/office/powerpoint/2010/main" val="1614115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CN" altLang="en-US"/>
              <a:t>有向网，</a:t>
            </a:r>
            <a:endParaRPr lang="en-US" altLang="zh-CN"/>
          </a:p>
          <a:p>
            <a:pPr marL="514350" indent="-514350">
              <a:buFontTx/>
              <a:buAutoNum type="arabicPeriod"/>
            </a:pPr>
            <a:endParaRPr lang="en-US" altLang="zh-CN"/>
          </a:p>
          <a:p>
            <a:pPr marL="514350" indent="-514350">
              <a:buFontTx/>
              <a:buAutoNum type="arabicPeriod"/>
            </a:pPr>
            <a:r>
              <a:rPr lang="zh-CN" altLang="en-US"/>
              <a:t>以有向网为基础的网系统，</a:t>
            </a:r>
            <a:endParaRPr lang="en-US" altLang="zh-CN"/>
          </a:p>
          <a:p>
            <a:pPr marL="514350" indent="-514350">
              <a:buFontTx/>
              <a:buAutoNum type="arabicPeriod"/>
            </a:pPr>
            <a:endParaRPr lang="en-US" altLang="zh-CN"/>
          </a:p>
          <a:p>
            <a:pPr marL="514350" indent="-514350">
              <a:buFontTx/>
              <a:buAutoNum type="arabicPeriod"/>
            </a:pPr>
            <a:r>
              <a:rPr lang="zh-CN" altLang="en-US"/>
              <a:t>网系统（模型）</a:t>
            </a:r>
            <a:r>
              <a:rPr lang="en-US" altLang="zh-CN"/>
              <a:t>+ </a:t>
            </a:r>
            <a:r>
              <a:rPr lang="zh-CN" altLang="en-US"/>
              <a:t>理论（</a:t>
            </a:r>
            <a:r>
              <a:rPr lang="en-US" altLang="zh-CN"/>
              <a:t>GNT</a:t>
            </a:r>
            <a:r>
              <a:rPr lang="zh-CN" altLang="en-US"/>
              <a:t>），</a:t>
            </a:r>
            <a:endParaRPr lang="en-US" altLang="zh-CN"/>
          </a:p>
          <a:p>
            <a:pPr marL="514350" indent="-514350">
              <a:buFontTx/>
              <a:buAutoNum type="arabicPeriod"/>
            </a:pPr>
            <a:endParaRPr lang="en-US" altLang="zh-CN"/>
          </a:p>
          <a:p>
            <a:pPr marL="514350" indent="-514350">
              <a:buFontTx/>
              <a:buAutoNum type="arabicPeriod"/>
            </a:pPr>
            <a:r>
              <a:rPr lang="zh-CN" altLang="en-US"/>
              <a:t>模型 </a:t>
            </a:r>
            <a:r>
              <a:rPr lang="en-US" altLang="zh-CN"/>
              <a:t>+ </a:t>
            </a:r>
            <a:r>
              <a:rPr lang="zh-CN" altLang="en-US"/>
              <a:t>理论 </a:t>
            </a:r>
            <a:r>
              <a:rPr lang="en-US" altLang="zh-CN"/>
              <a:t>+ </a:t>
            </a:r>
            <a:r>
              <a:rPr lang="zh-CN" altLang="en-US"/>
              <a:t>应用</a:t>
            </a:r>
            <a:r>
              <a:rPr lang="en-US" altLang="zh-CN"/>
              <a:t>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4812632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lang="zh-CN" altLang="en-US" dirty="0"/>
              <a:t>   </a:t>
            </a:r>
            <a:r>
              <a:rPr lang="en-US" altLang="zh-CN" dirty="0"/>
              <a:t>Petri</a:t>
            </a:r>
            <a:r>
              <a:rPr lang="zh-CN" altLang="en-US" dirty="0"/>
              <a:t>网指什么？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9817" y="0"/>
            <a:ext cx="3047467" cy="981076"/>
          </a:xfrm>
        </p:spPr>
        <p:txBody>
          <a:bodyPr/>
          <a:lstStyle/>
          <a:p>
            <a:r>
              <a:rPr kumimoji="1" lang="en-US" altLang="zh-CN" dirty="0"/>
              <a:t>Petri</a:t>
            </a:r>
            <a:r>
              <a:rPr kumimoji="1" lang="zh-CN" altLang="en-US" dirty="0"/>
              <a:t>网</a:t>
            </a:r>
          </a:p>
        </p:txBody>
      </p:sp>
    </p:spTree>
    <p:extLst>
      <p:ext uri="{BB962C8B-B14F-4D97-AF65-F5344CB8AC3E}">
        <p14:creationId xmlns:p14="http://schemas.microsoft.com/office/powerpoint/2010/main" val="1422519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 In order to apply net theory with success,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it is by no means necessary to study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physics, or to remember the physical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interpretations of net theory.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4812632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lang="zh-CN" altLang="en-US" dirty="0"/>
              <a:t>   </a:t>
            </a:r>
            <a:r>
              <a:rPr lang="en-US" altLang="zh-CN" dirty="0"/>
              <a:t>Petri</a:t>
            </a:r>
            <a:r>
              <a:rPr lang="zh-CN" altLang="en-US" dirty="0"/>
              <a:t>教授的话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2649" y="0"/>
            <a:ext cx="3047467" cy="981076"/>
          </a:xfrm>
        </p:spPr>
        <p:txBody>
          <a:bodyPr/>
          <a:lstStyle/>
          <a:p>
            <a:r>
              <a:rPr kumimoji="1" lang="en-US" altLang="zh-CN" dirty="0"/>
              <a:t>Petri</a:t>
            </a:r>
            <a:r>
              <a:rPr kumimoji="1" lang="zh-CN" altLang="en-US" dirty="0"/>
              <a:t>网</a:t>
            </a:r>
          </a:p>
        </p:txBody>
      </p:sp>
    </p:spTree>
    <p:extLst>
      <p:ext uri="{BB962C8B-B14F-4D97-AF65-F5344CB8AC3E}">
        <p14:creationId xmlns:p14="http://schemas.microsoft.com/office/powerpoint/2010/main" val="342029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 Just rely on the fact  that 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 Every net (draw on paper) can be </a:t>
            </a:r>
          </a:p>
          <a:p>
            <a:pPr marL="0" indent="0">
              <a:buNone/>
            </a:pPr>
            <a:r>
              <a:rPr lang="en-US" altLang="zh-CN"/>
              <a:t>  connected to the physical real world </a:t>
            </a:r>
          </a:p>
          <a:p>
            <a:pPr marL="0" indent="0">
              <a:buNone/>
            </a:pPr>
            <a:r>
              <a:rPr lang="en-US" altLang="zh-CN"/>
              <a:t>  by a short ( ≤ 4 ) chain of net morphisms.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4812632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lang="zh-CN" altLang="en-US" dirty="0"/>
              <a:t>   </a:t>
            </a:r>
            <a:r>
              <a:rPr lang="en-US" altLang="zh-CN" dirty="0"/>
              <a:t>Petri</a:t>
            </a:r>
            <a:r>
              <a:rPr lang="zh-CN" altLang="en-US" dirty="0"/>
              <a:t>教授的话</a:t>
            </a: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75031" y="0"/>
            <a:ext cx="3047467" cy="981076"/>
          </a:xfrm>
        </p:spPr>
        <p:txBody>
          <a:bodyPr/>
          <a:lstStyle/>
          <a:p>
            <a:r>
              <a:rPr kumimoji="1" lang="en-US" altLang="zh-CN" dirty="0"/>
              <a:t>Petri</a:t>
            </a:r>
            <a:r>
              <a:rPr kumimoji="1" lang="zh-CN" altLang="en-US" dirty="0"/>
              <a:t>网</a:t>
            </a:r>
          </a:p>
        </p:txBody>
      </p:sp>
    </p:spTree>
    <p:extLst>
      <p:ext uri="{BB962C8B-B14F-4D97-AF65-F5344CB8AC3E}">
        <p14:creationId xmlns:p14="http://schemas.microsoft.com/office/powerpoint/2010/main" val="1825499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The 4 net morphisms are: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An injection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dirty="0"/>
              <a:t>your net is, unlike the universe, not a system which is closed with respect of the flow of matter, energy and information.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4812632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lang="zh-CN" altLang="en-US" dirty="0"/>
              <a:t>   </a:t>
            </a:r>
            <a:r>
              <a:rPr lang="en-US" altLang="zh-CN" dirty="0"/>
              <a:t>Petri</a:t>
            </a:r>
            <a:r>
              <a:rPr lang="zh-CN" altLang="en-US" dirty="0"/>
              <a:t>教授的话</a:t>
            </a: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697867" y="0"/>
            <a:ext cx="3047467" cy="981076"/>
          </a:xfrm>
        </p:spPr>
        <p:txBody>
          <a:bodyPr/>
          <a:lstStyle/>
          <a:p>
            <a:r>
              <a:rPr kumimoji="1" lang="en-US" altLang="zh-CN" dirty="0"/>
              <a:t>Petri</a:t>
            </a:r>
            <a:r>
              <a:rPr kumimoji="1" lang="zh-CN" altLang="en-US" dirty="0"/>
              <a:t>网</a:t>
            </a:r>
          </a:p>
        </p:txBody>
      </p:sp>
    </p:spTree>
    <p:extLst>
      <p:ext uri="{BB962C8B-B14F-4D97-AF65-F5344CB8AC3E}">
        <p14:creationId xmlns:p14="http://schemas.microsoft.com/office/powerpoint/2010/main" val="78509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A refinement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Your net does not describe all the detailed elementary physical interactions, but rather, very much coarser. 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4812632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lang="zh-CN" altLang="en-US" dirty="0"/>
              <a:t>   </a:t>
            </a:r>
            <a:r>
              <a:rPr lang="en-US" altLang="zh-CN" dirty="0"/>
              <a:t>Petri</a:t>
            </a:r>
            <a:r>
              <a:rPr lang="zh-CN" altLang="en-US" dirty="0"/>
              <a:t>教授的话</a:t>
            </a: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656925" y="0"/>
            <a:ext cx="3047467" cy="981076"/>
          </a:xfrm>
        </p:spPr>
        <p:txBody>
          <a:bodyPr/>
          <a:lstStyle/>
          <a:p>
            <a:r>
              <a:rPr kumimoji="1" lang="en-US" altLang="zh-CN" dirty="0"/>
              <a:t>Petri</a:t>
            </a:r>
            <a:r>
              <a:rPr kumimoji="1" lang="zh-CN" altLang="en-US" dirty="0"/>
              <a:t>网</a:t>
            </a:r>
          </a:p>
        </p:txBody>
      </p:sp>
    </p:spTree>
    <p:extLst>
      <p:ext uri="{BB962C8B-B14F-4D97-AF65-F5344CB8AC3E}">
        <p14:creationId xmlns:p14="http://schemas.microsoft.com/office/powerpoint/2010/main" val="949871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A breaking</a:t>
            </a:r>
            <a:r>
              <a:rPr lang="en-US" altLang="zh-CN" dirty="0"/>
              <a:t> of the physical symmetry: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Your net has a definite direction for the execution of processes while the physical universe is time reversal invariant.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4812632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lang="zh-CN" altLang="en-US" dirty="0"/>
              <a:t>   </a:t>
            </a:r>
            <a:r>
              <a:rPr lang="en-US" altLang="zh-CN" dirty="0"/>
              <a:t>Petri</a:t>
            </a:r>
            <a:r>
              <a:rPr lang="zh-CN" altLang="en-US" dirty="0"/>
              <a:t>教授的话</a:t>
            </a: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643277" y="0"/>
            <a:ext cx="3047467" cy="981076"/>
          </a:xfrm>
        </p:spPr>
        <p:txBody>
          <a:bodyPr/>
          <a:lstStyle/>
          <a:p>
            <a:r>
              <a:rPr kumimoji="1" lang="en-US" altLang="zh-CN" dirty="0"/>
              <a:t>Petri</a:t>
            </a:r>
            <a:r>
              <a:rPr kumimoji="1" lang="zh-CN" altLang="en-US" dirty="0"/>
              <a:t>网</a:t>
            </a:r>
          </a:p>
        </p:txBody>
      </p:sp>
    </p:spTree>
    <p:extLst>
      <p:ext uri="{BB962C8B-B14F-4D97-AF65-F5344CB8AC3E}">
        <p14:creationId xmlns:p14="http://schemas.microsoft.com/office/powerpoint/2010/main" val="89070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An abstraction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Your net is an abstract from what belongs together in your purposeful activities. You need a concept that ties things to a pragmatic unit for your mind.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4812632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lang="zh-CN" altLang="en-US" dirty="0"/>
              <a:t>   </a:t>
            </a:r>
            <a:r>
              <a:rPr lang="en-US" altLang="zh-CN" dirty="0"/>
              <a:t>Petri</a:t>
            </a:r>
            <a:r>
              <a:rPr lang="zh-CN" altLang="en-US" dirty="0"/>
              <a:t>教授的话</a:t>
            </a: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670567" y="0"/>
            <a:ext cx="3047467" cy="981076"/>
          </a:xfrm>
        </p:spPr>
        <p:txBody>
          <a:bodyPr/>
          <a:lstStyle/>
          <a:p>
            <a:r>
              <a:rPr kumimoji="1" lang="en-US" altLang="zh-CN" dirty="0"/>
              <a:t>Petri</a:t>
            </a:r>
            <a:r>
              <a:rPr kumimoji="1" lang="zh-CN" altLang="en-US" dirty="0"/>
              <a:t>网</a:t>
            </a:r>
          </a:p>
        </p:txBody>
      </p:sp>
    </p:spTree>
    <p:extLst>
      <p:ext uri="{BB962C8B-B14F-4D97-AF65-F5344CB8AC3E}">
        <p14:creationId xmlns:p14="http://schemas.microsoft.com/office/powerpoint/2010/main" val="20765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spect="1"/>
          </p:cNvSpPr>
          <p:nvPr>
            <p:ph type="title"/>
          </p:nvPr>
        </p:nvSpPr>
        <p:spPr>
          <a:xfrm>
            <a:off x="9311268" y="0"/>
            <a:ext cx="2903736" cy="981307"/>
          </a:xfrm>
        </p:spPr>
        <p:txBody>
          <a:bodyPr>
            <a:normAutofit/>
          </a:bodyPr>
          <a:lstStyle/>
          <a:p>
            <a:r>
              <a:rPr kumimoji="1" lang="zh-CN" altLang="en-US"/>
              <a:t>概述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kumimoji="1" lang="zh-CN" altLang="en-US" sz="3200" dirty="0"/>
          </a:p>
          <a:p>
            <a:pPr lvl="1"/>
            <a:r>
              <a:rPr kumimoji="1" lang="zh-CN" altLang="en-US" sz="3200" b="1" dirty="0"/>
              <a:t>网模型论</a:t>
            </a:r>
            <a:r>
              <a:rPr kumimoji="1" lang="zh-CN" altLang="en-US" sz="3200" dirty="0"/>
              <a:t>：</a:t>
            </a:r>
            <a:r>
              <a:rPr kumimoji="1" lang="en-US" altLang="zh-CN" sz="3200" dirty="0"/>
              <a:t>Special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Net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Theory</a:t>
            </a:r>
            <a:r>
              <a:rPr kumimoji="1" lang="zh-CN" altLang="en-US" sz="3200" dirty="0"/>
              <a:t>（</a:t>
            </a:r>
            <a:r>
              <a:rPr kumimoji="1" lang="en-US" altLang="zh-CN" sz="3200" dirty="0"/>
              <a:t>SNT</a:t>
            </a:r>
            <a:r>
              <a:rPr kumimoji="1" lang="zh-CN" altLang="en-US" sz="3200" dirty="0"/>
              <a:t>）</a:t>
            </a:r>
          </a:p>
          <a:p>
            <a:pPr lvl="1"/>
            <a:endParaRPr kumimoji="1" lang="zh-CN" altLang="en-US" sz="3200" dirty="0"/>
          </a:p>
          <a:p>
            <a:pPr lvl="1"/>
            <a:r>
              <a:rPr kumimoji="1" lang="zh-CN" altLang="en-US" sz="3200" b="1" dirty="0"/>
              <a:t>通用网论</a:t>
            </a:r>
            <a:r>
              <a:rPr kumimoji="1" lang="zh-CN" altLang="en-US" sz="3200" dirty="0"/>
              <a:t>：</a:t>
            </a:r>
            <a:r>
              <a:rPr kumimoji="1" lang="en-US" altLang="zh-CN" sz="3200" dirty="0"/>
              <a:t>General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Net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Theory</a:t>
            </a:r>
            <a:r>
              <a:rPr kumimoji="1" lang="zh-CN" altLang="en-US" sz="3200" dirty="0"/>
              <a:t>（</a:t>
            </a:r>
            <a:r>
              <a:rPr kumimoji="1" lang="en-US" altLang="zh-CN" sz="3200" dirty="0"/>
              <a:t>GNT</a:t>
            </a:r>
            <a:r>
              <a:rPr kumimoji="1" lang="zh-CN" altLang="en-US" sz="3200" dirty="0"/>
              <a:t>）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3917795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概述</a:t>
            </a:r>
          </a:p>
        </p:txBody>
      </p:sp>
    </p:spTree>
    <p:extLst>
      <p:ext uri="{BB962C8B-B14F-4D97-AF65-F5344CB8AC3E}">
        <p14:creationId xmlns:p14="http://schemas.microsoft.com/office/powerpoint/2010/main" val="61004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反向理解</a:t>
            </a:r>
            <a:r>
              <a:rPr lang="en-US" altLang="zh-CN" dirty="0"/>
              <a:t>Petri</a:t>
            </a:r>
            <a:r>
              <a:rPr lang="zh-CN" altLang="zh-CN" dirty="0"/>
              <a:t>教授的话</a:t>
            </a:r>
            <a:r>
              <a:rPr lang="en-US" altLang="zh-CN" dirty="0"/>
              <a:t>(Petri</a:t>
            </a:r>
            <a:r>
              <a:rPr lang="zh-CN" altLang="en-US" dirty="0"/>
              <a:t>网应用</a:t>
            </a:r>
            <a:r>
              <a:rPr lang="en-US" altLang="zh-CN" dirty="0"/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一个 </a:t>
            </a:r>
            <a:r>
              <a:rPr lang="en-US" altLang="zh-CN" dirty="0"/>
              <a:t>pragmatic unit,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一个 </a:t>
            </a:r>
            <a:r>
              <a:rPr lang="en-US" altLang="zh-CN" dirty="0"/>
              <a:t>execution direction: from past to future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一个 </a:t>
            </a:r>
            <a:r>
              <a:rPr lang="en-US" altLang="zh-CN" dirty="0"/>
              <a:t>coarsening process (concealing details)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一个 </a:t>
            </a:r>
            <a:r>
              <a:rPr lang="en-US" altLang="zh-CN" dirty="0"/>
              <a:t>abstracting process (formalizing)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4812632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lang="zh-CN" altLang="en-US" dirty="0"/>
              <a:t>   </a:t>
            </a:r>
            <a:r>
              <a:rPr lang="en-US" altLang="zh-CN" dirty="0"/>
              <a:t>Petri</a:t>
            </a:r>
            <a:r>
              <a:rPr lang="zh-CN" altLang="en-US" dirty="0"/>
              <a:t>教授的话</a:t>
            </a:r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438561" y="0"/>
            <a:ext cx="3047467" cy="981076"/>
          </a:xfrm>
        </p:spPr>
        <p:txBody>
          <a:bodyPr/>
          <a:lstStyle/>
          <a:p>
            <a:r>
              <a:rPr kumimoji="1" lang="en-US" altLang="zh-CN" dirty="0"/>
              <a:t>Petri</a:t>
            </a:r>
            <a:r>
              <a:rPr kumimoji="1" lang="zh-CN" altLang="en-US" dirty="0"/>
              <a:t>网</a:t>
            </a:r>
          </a:p>
        </p:txBody>
      </p:sp>
    </p:spTree>
    <p:extLst>
      <p:ext uri="{BB962C8B-B14F-4D97-AF65-F5344CB8AC3E}">
        <p14:creationId xmlns:p14="http://schemas.microsoft.com/office/powerpoint/2010/main" val="430591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6721" y="-1"/>
            <a:ext cx="3917795" cy="981077"/>
          </a:xfrm>
        </p:spPr>
        <p:txBody>
          <a:bodyPr>
            <a:normAutofit/>
          </a:bodyPr>
          <a:lstStyle/>
          <a:p>
            <a:r>
              <a:rPr lang="en-US"/>
              <a:t>Petri</a:t>
            </a:r>
            <a:r>
              <a:rPr lang="zh-CN" altLang="en-US" dirty="0"/>
              <a:t>网系统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494" y="123902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 EN</a:t>
            </a:r>
            <a:r>
              <a:rPr lang="zh-CN" altLang="en-US" dirty="0"/>
              <a:t>系统：</a:t>
            </a:r>
            <a:r>
              <a:rPr lang="en-US" altLang="zh-CN" dirty="0"/>
              <a:t>Elementary net system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C/E</a:t>
            </a:r>
            <a:r>
              <a:rPr lang="zh-CN" altLang="en-US" dirty="0"/>
              <a:t>系统：</a:t>
            </a:r>
            <a:r>
              <a:rPr lang="en-US" altLang="zh-CN" dirty="0"/>
              <a:t>Condition/event system </a:t>
            </a:r>
          </a:p>
          <a:p>
            <a:pPr marL="0" indent="0">
              <a:buNone/>
            </a:pPr>
            <a:r>
              <a:rPr lang="en-US" dirty="0"/>
              <a:t>2. P/T</a:t>
            </a:r>
            <a:r>
              <a:rPr lang="zh-CN" altLang="en-US" dirty="0"/>
              <a:t>系统：</a:t>
            </a:r>
            <a:r>
              <a:rPr lang="en-US" altLang="zh-CN" dirty="0"/>
              <a:t>Place/transition system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zh-CN" altLang="en-US" dirty="0"/>
              <a:t>高级网系统：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altLang="zh-CN" dirty="0" err="1"/>
              <a:t>Pr</a:t>
            </a:r>
            <a:r>
              <a:rPr lang="en-US" altLang="zh-CN" dirty="0"/>
              <a:t>/T</a:t>
            </a:r>
            <a:r>
              <a:rPr lang="zh-CN" altLang="en-US" dirty="0"/>
              <a:t>系统：</a:t>
            </a:r>
            <a:r>
              <a:rPr lang="en-US" altLang="zh-CN" dirty="0"/>
              <a:t>Predicate/transition system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altLang="zh-CN" dirty="0"/>
              <a:t>Colored net system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dirty="0"/>
              <a:t>4. Cyber net system,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C_net</a:t>
            </a:r>
            <a:r>
              <a:rPr lang="en-US" dirty="0"/>
              <a:t> system  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3917795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系统层次</a:t>
            </a:r>
          </a:p>
        </p:txBody>
      </p:sp>
    </p:spTree>
    <p:extLst>
      <p:ext uri="{BB962C8B-B14F-4D97-AF65-F5344CB8AC3E}">
        <p14:creationId xmlns:p14="http://schemas.microsoft.com/office/powerpoint/2010/main" val="613957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9819" y="0"/>
            <a:ext cx="3047467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09613" y="14541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4000" dirty="0"/>
                  <a:t>基本网系统，定义：</a:t>
                </a:r>
                <a:endParaRPr kumimoji="1" lang="en-US" altLang="zh-CN" sz="4000" dirty="0"/>
              </a:p>
              <a:p>
                <a:pPr marL="0" indent="0">
                  <a:buNone/>
                </a:pPr>
                <a:endParaRPr kumimoji="1" lang="zh-CN" altLang="en-US" sz="4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zh-CN" altLang="en-US" sz="4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zh-CN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</m:e>
                    </m:nary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;</m:t>
                    </m:r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4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</m:sub>
                    </m:sSub>
                    <m:r>
                      <a:rPr kumimoji="1" lang="en-US" altLang="zh-CN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zh-CN" altLang="en-US" sz="4000" dirty="0"/>
                  <a:t>称为</a:t>
                </a:r>
                <a:r>
                  <a:rPr kumimoji="1" lang="en-US" altLang="zh-CN" sz="4000" dirty="0"/>
                  <a:t>EN</a:t>
                </a:r>
                <a:r>
                  <a:rPr kumimoji="1" lang="zh-CN" altLang="en-US" sz="4000" dirty="0"/>
                  <a:t>系统，如果</a:t>
                </a:r>
                <a:endParaRPr kumimoji="1" lang="en-US" altLang="zh-CN" sz="4000" dirty="0"/>
              </a:p>
              <a:p>
                <a:pPr marL="0" indent="0" algn="ctr">
                  <a:buNone/>
                </a:pPr>
                <a:endParaRPr kumimoji="1" lang="zh-CN" altLang="en-US" sz="4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（</m:t>
                    </m:r>
                    <m:r>
                      <a:rPr kumimoji="1" lang="en-US" altLang="zh-CN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kumimoji="1" lang="en-US" altLang="zh-CN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kumimoji="1" lang="en-US" altLang="zh-CN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kumimoji="1" lang="en-US" altLang="zh-CN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;</m:t>
                    </m:r>
                    <m:r>
                      <a:rPr kumimoji="1" lang="en-US" altLang="zh-CN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kumimoji="1" lang="zh-CN" alt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）</m:t>
                    </m:r>
                  </m:oMath>
                </a14:m>
                <a:r>
                  <a:rPr kumimoji="1" lang="zh-CN" altLang="en-US" sz="4000" dirty="0"/>
                  <a:t>为有向网，且</a:t>
                </a:r>
                <a14:m>
                  <m:oMath xmlns:m="http://schemas.openxmlformats.org/officeDocument/2006/math">
                    <m:r>
                      <a:rPr kumimoji="1" lang="en-US" altLang="zh-CN" sz="40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4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</m:sub>
                    </m:sSub>
                    <m:r>
                      <a:rPr kumimoji="1" lang="en-US" altLang="zh-CN" sz="4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sSup>
                      <m:sSupPr>
                        <m:ctrlPr>
                          <a:rPr kumimoji="1"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4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40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B</m:t>
                        </m:r>
                      </m:sup>
                    </m:sSup>
                  </m:oMath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613" y="1454150"/>
                <a:ext cx="10515600" cy="4351338"/>
              </a:xfrm>
              <a:blipFill rotWithShape="0">
                <a:blip r:embed="rId3"/>
                <a:stretch>
                  <a:fillRect l="-2029" t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-2" y="0"/>
            <a:ext cx="8613059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定义</a:t>
            </a:r>
          </a:p>
        </p:txBody>
      </p:sp>
    </p:spTree>
    <p:extLst>
      <p:ext uri="{BB962C8B-B14F-4D97-AF65-F5344CB8AC3E}">
        <p14:creationId xmlns:p14="http://schemas.microsoft.com/office/powerpoint/2010/main" val="487321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57113" y="0"/>
            <a:ext cx="3047467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3913" y="1532327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B</m:t>
                        </m:r>
                      </m:sup>
                    </m:sSup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的幂集合，即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的所有子集的集合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中库所只有两种状态：有托肯（棋子）或无托肯，称为条件（</a:t>
                </a:r>
                <a:r>
                  <a:rPr kumimoji="1" lang="en-US" altLang="zh-CN" dirty="0" err="1"/>
                  <a:t>Bedingung</a:t>
                </a:r>
                <a:r>
                  <a:rPr kumimoji="1" lang="zh-CN" altLang="en-US" dirty="0"/>
                  <a:t> 德语）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中变迁称为事件（</a:t>
                </a:r>
                <a:r>
                  <a:rPr kumimoji="1" lang="en-US" altLang="zh-CN" dirty="0"/>
                  <a:t>Event</a:t>
                </a:r>
                <a:r>
                  <a:rPr kumimoji="1" lang="zh-CN" altLang="en-US" dirty="0"/>
                  <a:t>），只与条件有关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zh-CN" altLang="en-US" dirty="0"/>
                  <a:t>由成真的条件（有托肯的库所）组成，称为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zh-CN" alt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kumimoji="1" lang="zh-CN" altLang="en-US" dirty="0"/>
                  <a:t>的初始情态（</a:t>
                </a:r>
                <a:r>
                  <a:rPr kumimoji="1" lang="en-US" altLang="zh-CN" dirty="0"/>
                  <a:t>case</a:t>
                </a:r>
                <a:r>
                  <a:rPr kumimoji="1"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913" y="1532327"/>
                <a:ext cx="10515600" cy="4351338"/>
              </a:xfrm>
              <a:blipFill rotWithShape="0">
                <a:blip r:embed="rId3"/>
                <a:stretch>
                  <a:fillRect l="-1043" t="-196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448351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定义说明</a:t>
            </a:r>
          </a:p>
        </p:txBody>
      </p:sp>
    </p:spTree>
    <p:extLst>
      <p:ext uri="{BB962C8B-B14F-4D97-AF65-F5344CB8AC3E}">
        <p14:creationId xmlns:p14="http://schemas.microsoft.com/office/powerpoint/2010/main" val="540055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4410" y="0"/>
            <a:ext cx="3047467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0226"/>
                <a:ext cx="11002505" cy="479673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kumimoji="1" lang="zh-CN" altLang="en-US" dirty="0"/>
                  <a:t>定义（</a:t>
                </a:r>
                <a:r>
                  <a:rPr kumimoji="1" lang="zh-CN" altLang="en-US" b="1" dirty="0"/>
                  <a:t>丛</a:t>
                </a:r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r>
                  <a:rPr kumimoji="1" lang="zh-CN" altLang="en-US" dirty="0"/>
                  <a:t>	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的子集</a:t>
                </a:r>
                <a:r>
                  <a:rPr kumimoji="1" lang="en-US" altLang="zh-CN" i="1" dirty="0"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kumimoji="1" lang="zh-CN" altLang="en-US" dirty="0"/>
                  <a:t>，即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𝑐</m:t>
                    </m:r>
                    <m:r>
                      <a:rPr kumimoji="1" lang="mr-IN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kumimoji="1" lang="zh-CN" altLang="en-US" dirty="0"/>
                  <a:t>，称为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zh-CN" alt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kumimoji="1" lang="zh-CN" altLang="en-US" dirty="0"/>
                  <a:t>的丛（</a:t>
                </a:r>
                <a:r>
                  <a:rPr kumimoji="1" lang="en-US" altLang="zh-CN" dirty="0"/>
                  <a:t>constellation</a:t>
                </a:r>
                <a:r>
                  <a:rPr kumimoji="1" lang="zh-CN" altLang="en-US" dirty="0"/>
                  <a:t>）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  <a:p>
                <a:pPr marL="0" indent="0">
                  <a:buNone/>
                </a:pPr>
                <a:r>
                  <a:rPr kumimoji="1" lang="zh-CN" altLang="en-US" dirty="0"/>
                  <a:t>定义（</a:t>
                </a:r>
                <a:r>
                  <a:rPr kumimoji="1" lang="zh-CN" altLang="en-US" b="1" dirty="0"/>
                  <a:t>变迁规则</a:t>
                </a:r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𝑒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E</m:t>
                    </m:r>
                  </m:oMath>
                </a14:m>
                <a:r>
                  <a:rPr kumimoji="1" lang="zh-CN" altLang="en-US" dirty="0"/>
                  <a:t>，在丛</a:t>
                </a:r>
                <a:r>
                  <a:rPr kumimoji="1" lang="en-US" altLang="zh-CN" i="1" dirty="0"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kumimoji="1" lang="zh-CN" altLang="en-US" dirty="0"/>
                  <a:t>有发生权，记为：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</a:rPr>
                      <m:t>c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[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𝑒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&gt;</m:t>
                    </m:r>
                  </m:oMath>
                </a14:m>
                <a:r>
                  <a:rPr kumimoji="1" lang="zh-CN" altLang="en-US" dirty="0"/>
                  <a:t>，如果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·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𝑒</m:t>
                    </m:r>
                    <m:r>
                      <a:rPr kumimoji="1" lang="mr-IN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∧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·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∅</m:t>
                    </m:r>
                  </m:oMath>
                </a14:m>
                <a:r>
                  <a:rPr kumimoji="1" lang="zh-CN" altLang="en-US" b="0" i="1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endParaRPr kumimoji="1" lang="en-US" altLang="zh-CN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kumimoji="1" lang="zh-CN" altLang="en-US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charset="0"/>
                      </a:rPr>
                      <m:t>c</m:t>
                    </m:r>
                    <m:r>
                      <a:rPr kumimoji="1" lang="en-US" altLang="zh-CN" i="1">
                        <a:latin typeface="Cambria Math" charset="0"/>
                      </a:rPr>
                      <m:t>[</m:t>
                    </m:r>
                    <m:r>
                      <a:rPr kumimoji="1" lang="en-US" altLang="zh-CN" i="1">
                        <a:latin typeface="Cambria Math" charset="0"/>
                      </a:rPr>
                      <m:t>𝑒</m:t>
                    </m:r>
                    <m:r>
                      <a:rPr kumimoji="1" lang="en-US" altLang="zh-CN" i="1">
                        <a:latin typeface="Cambria Math" charset="0"/>
                      </a:rPr>
                      <m:t>&gt;</m:t>
                    </m:r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/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·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·</m:t>
                        </m:r>
                      </m:sup>
                    </m:sSup>
                  </m:oMath>
                </a14:m>
                <a:r>
                  <a:rPr kumimoji="1" lang="zh-CN" altLang="en-US" dirty="0"/>
                  <a:t>称为</a:t>
                </a:r>
                <a:r>
                  <a:rPr kumimoji="1" lang="en-US" altLang="zh-CN" i="1" dirty="0"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kumimoji="1" lang="zh-CN" altLang="en-US" dirty="0"/>
                  <a:t>的后继丛，记为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charset="0"/>
                      </a:rPr>
                      <m:t>c</m:t>
                    </m:r>
                    <m:r>
                      <a:rPr kumimoji="1" lang="en-US" altLang="zh-CN" i="1">
                        <a:latin typeface="Cambria Math" charset="0"/>
                      </a:rPr>
                      <m:t>[</m:t>
                    </m:r>
                    <m:r>
                      <a:rPr kumimoji="1" lang="en-US" altLang="zh-CN" i="1">
                        <a:latin typeface="Cambria Math" charset="0"/>
                      </a:rPr>
                      <m:t>𝑒</m:t>
                    </m:r>
                    <m:r>
                      <a:rPr kumimoji="1" lang="en-US" altLang="zh-CN" i="1">
                        <a:latin typeface="Cambria Math" charset="0"/>
                      </a:rPr>
                      <m:t>&gt;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，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  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</a:t>
                </a:r>
                <a:r>
                  <a:rPr kumimoji="1" lang="zh-CN" altLang="en-US" dirty="0"/>
                  <a:t>即</a:t>
                </a:r>
                <a:r>
                  <a:rPr kumimoji="1" lang="en-US" altLang="zh-CN" i="1" dirty="0">
                    <a:latin typeface="Cambria Math" charset="0"/>
                    <a:ea typeface="Cambria Math" charset="0"/>
                    <a:cs typeface="Cambria Math" charset="0"/>
                  </a:rPr>
                  <a:t>e</a:t>
                </a:r>
                <a:r>
                  <a:rPr kumimoji="1" lang="zh-CN" altLang="en-US" dirty="0"/>
                  <a:t>在</a:t>
                </a:r>
                <a:r>
                  <a:rPr kumimoji="1" lang="en-US" altLang="zh-CN" i="1" dirty="0">
                    <a:latin typeface="Cambria Math" charset="0"/>
                    <a:ea typeface="Cambria Math" charset="0"/>
                    <a:cs typeface="Cambria Math" charset="0"/>
                  </a:rPr>
                  <a:t>c</a:t>
                </a:r>
                <a:r>
                  <a:rPr kumimoji="1" lang="zh-CN" altLang="en-US" dirty="0"/>
                  <a:t>发生将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</m:oMath>
                </a14:m>
                <a:r>
                  <a:rPr kumimoji="1" lang="zh-CN" altLang="en-US" dirty="0"/>
                  <a:t>变成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  <m:r>
                      <a:rPr kumimoji="1"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0226"/>
                <a:ext cx="11002505" cy="4796737"/>
              </a:xfrm>
              <a:blipFill rotWithShape="0">
                <a:blip r:embed="rId2"/>
                <a:stretch>
                  <a:fillRect l="-942" t="-3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448351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发生权定义</a:t>
            </a:r>
          </a:p>
        </p:txBody>
      </p:sp>
    </p:spTree>
    <p:extLst>
      <p:ext uri="{BB962C8B-B14F-4D97-AF65-F5344CB8AC3E}">
        <p14:creationId xmlns:p14="http://schemas.microsoft.com/office/powerpoint/2010/main" val="969308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4"/>
          <p:cNvSpPr txBox="1"/>
          <p:nvPr/>
        </p:nvSpPr>
        <p:spPr>
          <a:xfrm>
            <a:off x="9262987" y="6466022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513796" y="1335052"/>
            <a:ext cx="438808" cy="40537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252052" y="1335051"/>
            <a:ext cx="438808" cy="40537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990309" y="1335051"/>
            <a:ext cx="438808" cy="40537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365957" y="3103618"/>
            <a:ext cx="438808" cy="40537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094704" y="3103618"/>
            <a:ext cx="438808" cy="40537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513796" y="5994319"/>
            <a:ext cx="438808" cy="40537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990309" y="5973050"/>
            <a:ext cx="438808" cy="40537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365957" y="5199208"/>
            <a:ext cx="438808" cy="40537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0094704" y="5195401"/>
            <a:ext cx="438808" cy="40537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369686" y="2091476"/>
            <a:ext cx="438808" cy="4053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094704" y="2091476"/>
            <a:ext cx="438808" cy="4053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230330" y="3103618"/>
            <a:ext cx="438808" cy="4053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365957" y="4217757"/>
            <a:ext cx="438808" cy="4053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094704" y="4215063"/>
            <a:ext cx="438808" cy="4053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230330" y="4215063"/>
            <a:ext cx="438808" cy="40537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247683" y="5973050"/>
            <a:ext cx="438808" cy="4053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513796" y="3760938"/>
            <a:ext cx="438808" cy="4053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990309" y="3760938"/>
            <a:ext cx="438808" cy="4053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4" name="直接箭头连接符 66"/>
          <p:cNvCxnSpPr>
            <a:stCxn id="49" idx="0"/>
            <a:endCxn id="67" idx="2"/>
          </p:cNvCxnSpPr>
          <p:nvPr/>
        </p:nvCxnSpPr>
        <p:spPr>
          <a:xfrm flipV="1">
            <a:off x="7733200" y="4166316"/>
            <a:ext cx="0" cy="1828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67"/>
          <p:cNvCxnSpPr>
            <a:stCxn id="67" idx="0"/>
            <a:endCxn id="44" idx="4"/>
          </p:cNvCxnSpPr>
          <p:nvPr/>
        </p:nvCxnSpPr>
        <p:spPr>
          <a:xfrm flipV="1">
            <a:off x="7733200" y="1740431"/>
            <a:ext cx="0" cy="2020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68"/>
          <p:cNvCxnSpPr>
            <a:stCxn id="44" idx="6"/>
          </p:cNvCxnSpPr>
          <p:nvPr/>
        </p:nvCxnSpPr>
        <p:spPr>
          <a:xfrm>
            <a:off x="7952604" y="1537741"/>
            <a:ext cx="636485" cy="553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69"/>
          <p:cNvCxnSpPr>
            <a:stCxn id="45" idx="2"/>
          </p:cNvCxnSpPr>
          <p:nvPr/>
        </p:nvCxnSpPr>
        <p:spPr>
          <a:xfrm flipH="1">
            <a:off x="8589090" y="1537740"/>
            <a:ext cx="662963" cy="553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72"/>
          <p:cNvCxnSpPr>
            <a:endCxn id="47" idx="0"/>
          </p:cNvCxnSpPr>
          <p:nvPr/>
        </p:nvCxnSpPr>
        <p:spPr>
          <a:xfrm flipH="1">
            <a:off x="8585361" y="2496855"/>
            <a:ext cx="3729" cy="606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75"/>
          <p:cNvCxnSpPr>
            <a:stCxn id="47" idx="4"/>
            <a:endCxn id="56" idx="0"/>
          </p:cNvCxnSpPr>
          <p:nvPr/>
        </p:nvCxnSpPr>
        <p:spPr>
          <a:xfrm>
            <a:off x="8585361" y="3508997"/>
            <a:ext cx="0" cy="708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79"/>
          <p:cNvCxnSpPr>
            <a:stCxn id="56" idx="2"/>
            <a:endCxn id="51" idx="0"/>
          </p:cNvCxnSpPr>
          <p:nvPr/>
        </p:nvCxnSpPr>
        <p:spPr>
          <a:xfrm>
            <a:off x="8585361" y="4623135"/>
            <a:ext cx="0" cy="576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80"/>
          <p:cNvCxnSpPr>
            <a:stCxn id="45" idx="6"/>
          </p:cNvCxnSpPr>
          <p:nvPr/>
        </p:nvCxnSpPr>
        <p:spPr>
          <a:xfrm>
            <a:off x="9690861" y="1537740"/>
            <a:ext cx="623248" cy="553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82"/>
          <p:cNvCxnSpPr>
            <a:stCxn id="46" idx="2"/>
          </p:cNvCxnSpPr>
          <p:nvPr/>
        </p:nvCxnSpPr>
        <p:spPr>
          <a:xfrm flipH="1">
            <a:off x="10314109" y="1537740"/>
            <a:ext cx="676200" cy="553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86"/>
          <p:cNvCxnSpPr>
            <a:stCxn id="64" idx="3"/>
            <a:endCxn id="50" idx="2"/>
          </p:cNvCxnSpPr>
          <p:nvPr/>
        </p:nvCxnSpPr>
        <p:spPr>
          <a:xfrm>
            <a:off x="9686492" y="6175739"/>
            <a:ext cx="13038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87"/>
          <p:cNvCxnSpPr>
            <a:stCxn id="64" idx="1"/>
            <a:endCxn id="49" idx="6"/>
          </p:cNvCxnSpPr>
          <p:nvPr/>
        </p:nvCxnSpPr>
        <p:spPr>
          <a:xfrm flipH="1">
            <a:off x="7952604" y="6175739"/>
            <a:ext cx="1295079" cy="21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89"/>
          <p:cNvCxnSpPr>
            <a:stCxn id="57" idx="2"/>
            <a:endCxn id="52" idx="0"/>
          </p:cNvCxnSpPr>
          <p:nvPr/>
        </p:nvCxnSpPr>
        <p:spPr>
          <a:xfrm>
            <a:off x="10314109" y="4620442"/>
            <a:ext cx="0" cy="574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90"/>
          <p:cNvCxnSpPr>
            <a:stCxn id="51" idx="4"/>
            <a:endCxn id="64" idx="0"/>
          </p:cNvCxnSpPr>
          <p:nvPr/>
        </p:nvCxnSpPr>
        <p:spPr>
          <a:xfrm>
            <a:off x="8585361" y="5604586"/>
            <a:ext cx="881727" cy="368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91"/>
          <p:cNvCxnSpPr>
            <a:stCxn id="52" idx="4"/>
            <a:endCxn id="64" idx="0"/>
          </p:cNvCxnSpPr>
          <p:nvPr/>
        </p:nvCxnSpPr>
        <p:spPr>
          <a:xfrm flipH="1">
            <a:off x="9467087" y="5600780"/>
            <a:ext cx="847021" cy="372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93"/>
          <p:cNvCxnSpPr>
            <a:stCxn id="56" idx="3"/>
            <a:endCxn id="61" idx="2"/>
          </p:cNvCxnSpPr>
          <p:nvPr/>
        </p:nvCxnSpPr>
        <p:spPr>
          <a:xfrm flipV="1">
            <a:off x="8804765" y="4417752"/>
            <a:ext cx="425565" cy="2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95"/>
          <p:cNvCxnSpPr>
            <a:stCxn id="57" idx="1"/>
            <a:endCxn id="61" idx="6"/>
          </p:cNvCxnSpPr>
          <p:nvPr/>
        </p:nvCxnSpPr>
        <p:spPr>
          <a:xfrm flipH="1">
            <a:off x="9669138" y="4417752"/>
            <a:ext cx="425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96"/>
          <p:cNvCxnSpPr>
            <a:stCxn id="61" idx="0"/>
            <a:endCxn id="55" idx="2"/>
          </p:cNvCxnSpPr>
          <p:nvPr/>
        </p:nvCxnSpPr>
        <p:spPr>
          <a:xfrm flipV="1">
            <a:off x="9449734" y="3508997"/>
            <a:ext cx="0" cy="706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97"/>
          <p:cNvCxnSpPr>
            <a:stCxn id="55" idx="0"/>
            <a:endCxn id="45" idx="4"/>
          </p:cNvCxnSpPr>
          <p:nvPr/>
        </p:nvCxnSpPr>
        <p:spPr>
          <a:xfrm flipV="1">
            <a:off x="9449734" y="1740430"/>
            <a:ext cx="21722" cy="1363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98"/>
          <p:cNvCxnSpPr>
            <a:endCxn id="48" idx="0"/>
          </p:cNvCxnSpPr>
          <p:nvPr/>
        </p:nvCxnSpPr>
        <p:spPr>
          <a:xfrm>
            <a:off x="10314109" y="2496855"/>
            <a:ext cx="0" cy="606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99"/>
          <p:cNvCxnSpPr>
            <a:stCxn id="48" idx="4"/>
            <a:endCxn id="57" idx="0"/>
          </p:cNvCxnSpPr>
          <p:nvPr/>
        </p:nvCxnSpPr>
        <p:spPr>
          <a:xfrm>
            <a:off x="10314109" y="3508997"/>
            <a:ext cx="0" cy="706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661384" y="1471397"/>
            <a:ext cx="143631" cy="1326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388779" y="1471396"/>
            <a:ext cx="143631" cy="1326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1136836" y="1475120"/>
            <a:ext cx="143631" cy="1326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134"/>
          <p:cNvSpPr txBox="1"/>
          <p:nvPr/>
        </p:nvSpPr>
        <p:spPr>
          <a:xfrm>
            <a:off x="6972529" y="1415518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35"/>
          <p:cNvSpPr txBox="1"/>
          <p:nvPr/>
        </p:nvSpPr>
        <p:spPr>
          <a:xfrm>
            <a:off x="8731919" y="1382716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36"/>
          <p:cNvSpPr txBox="1"/>
          <p:nvPr/>
        </p:nvSpPr>
        <p:spPr>
          <a:xfrm>
            <a:off x="10396896" y="1394295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37"/>
          <p:cNvSpPr txBox="1"/>
          <p:nvPr/>
        </p:nvSpPr>
        <p:spPr>
          <a:xfrm>
            <a:off x="7952605" y="3140072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38"/>
          <p:cNvSpPr txBox="1"/>
          <p:nvPr/>
        </p:nvSpPr>
        <p:spPr>
          <a:xfrm>
            <a:off x="10651938" y="3141592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9"/>
          <p:cNvSpPr txBox="1"/>
          <p:nvPr/>
        </p:nvSpPr>
        <p:spPr>
          <a:xfrm>
            <a:off x="9261562" y="4629384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0"/>
          <p:cNvSpPr txBox="1"/>
          <p:nvPr/>
        </p:nvSpPr>
        <p:spPr>
          <a:xfrm>
            <a:off x="7962494" y="5263881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41"/>
          <p:cNvSpPr txBox="1"/>
          <p:nvPr/>
        </p:nvSpPr>
        <p:spPr>
          <a:xfrm>
            <a:off x="10550959" y="5235635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42"/>
          <p:cNvSpPr txBox="1"/>
          <p:nvPr/>
        </p:nvSpPr>
        <p:spPr>
          <a:xfrm>
            <a:off x="7074176" y="6023918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43"/>
          <p:cNvSpPr txBox="1"/>
          <p:nvPr/>
        </p:nvSpPr>
        <p:spPr>
          <a:xfrm>
            <a:off x="11446833" y="6013284"/>
            <a:ext cx="54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34"/>
          <p:cNvSpPr txBox="1"/>
          <p:nvPr/>
        </p:nvSpPr>
        <p:spPr>
          <a:xfrm>
            <a:off x="6977744" y="3862030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34"/>
          <p:cNvSpPr txBox="1"/>
          <p:nvPr/>
        </p:nvSpPr>
        <p:spPr>
          <a:xfrm>
            <a:off x="11552737" y="3801171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134"/>
          <p:cNvSpPr txBox="1"/>
          <p:nvPr/>
        </p:nvSpPr>
        <p:spPr>
          <a:xfrm>
            <a:off x="8409401" y="1694842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134"/>
          <p:cNvSpPr txBox="1"/>
          <p:nvPr/>
        </p:nvSpPr>
        <p:spPr>
          <a:xfrm>
            <a:off x="10129669" y="1694842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134"/>
          <p:cNvSpPr txBox="1"/>
          <p:nvPr/>
        </p:nvSpPr>
        <p:spPr>
          <a:xfrm>
            <a:off x="8023424" y="4325749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134"/>
          <p:cNvSpPr txBox="1"/>
          <p:nvPr/>
        </p:nvSpPr>
        <p:spPr>
          <a:xfrm>
            <a:off x="10616570" y="4295530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134"/>
          <p:cNvSpPr txBox="1"/>
          <p:nvPr/>
        </p:nvSpPr>
        <p:spPr>
          <a:xfrm>
            <a:off x="9492393" y="2787111"/>
            <a:ext cx="43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/>
              <p:cNvSpPr/>
              <p:nvPr/>
            </p:nvSpPr>
            <p:spPr>
              <a:xfrm>
                <a:off x="1075769" y="2354619"/>
                <a:ext cx="5037601" cy="3150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ea typeface="Cambria Math" charset="0"/>
                    <a:cs typeface="Arial Unicode MS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bg1"/>
                            </a:solidFill>
                            <a:latin typeface="Cambria Math" charset="0"/>
                            <a:ea typeface="Arial Unicode MS" charset="0"/>
                            <a:cs typeface="Arial Unicode MS" charset="0"/>
                          </a:rPr>
                          <m:t>Σ</m:t>
                        </m:r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∑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charset="0"/>
                            <a:ea typeface="Arial Unicode MS" charset="0"/>
                            <a:cs typeface="Arial Unicode MS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Cambria Math" charset="0"/>
                    <a:ea typeface="Arial Unicode MS" charset="0"/>
                    <a:cs typeface="Arial Unicode MS" charset="0"/>
                  </a:rPr>
                  <a:t>：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Cambria Math" charset="0"/>
                    <a:ea typeface="Arial Unicode MS" charset="0"/>
                    <a:cs typeface="Arial Unicode MS" charset="0"/>
                  </a:rPr>
                  <a:t>    </a:t>
                </a: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charset="0"/>
                  <a:ea typeface="Arial Unicode MS" charset="0"/>
                  <a:cs typeface="Arial Unicode MS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 Unicode MS" charset="0"/>
                          <a:cs typeface="Arial Unicode MS" charset="0"/>
                        </a:rPr>
                        <m:t>   </m:t>
                      </m:r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𝐵</m:t>
                      </m:r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charset="0"/>
                              <a:cs typeface="Arial Unicode MS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Arial Unicode MS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Arial Unicode MS" charset="0"/>
                                  <a:cs typeface="Arial Unicode MS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Arial Unicode MS" charset="0"/>
                                  <a:cs typeface="Arial Unicode MS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charset="0"/>
                              <a:ea typeface="Arial Unicode MS" charset="0"/>
                              <a:cs typeface="Arial Unicode MS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Arial Unicode MS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Arial Unicode MS" charset="0"/>
                                  <a:cs typeface="Arial Unicode MS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Arial Unicode MS" charset="0"/>
                                  <a:cs typeface="Arial Unicode MS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charset="0"/>
                              <a:ea typeface="Arial Unicode MS" charset="0"/>
                              <a:cs typeface="Arial Unicode MS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Arial Unicode MS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Arial Unicode MS" charset="0"/>
                                  <a:cs typeface="Arial Unicode MS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Arial Unicode MS" charset="0"/>
                                  <a:cs typeface="Arial Unicode MS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charset="0"/>
                              <a:ea typeface="Arial Unicode MS" charset="0"/>
                              <a:cs typeface="Arial Unicode MS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Arial Unicode MS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Arial Unicode MS" charset="0"/>
                                  <a:cs typeface="Arial Unicode MS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charset="0"/>
                                  <a:ea typeface="Arial Unicode MS" charset="0"/>
                                  <a:cs typeface="Arial Unicode MS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charset="0"/>
                  <a:ea typeface="Arial Unicode MS" charset="0"/>
                  <a:cs typeface="Arial Unicode MS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 Unicode MS" charset="0"/>
                          <a:cs typeface="Arial Unicode MS" charset="0"/>
                        </a:rPr>
                        <m:t>   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𝐸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={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Arial Unicode MS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charset="0"/>
                              <a:ea typeface="Arial Unicode MS" charset="0"/>
                              <a:cs typeface="Arial Unicode MS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charset="0"/>
                              <a:ea typeface="Arial Unicode MS" charset="0"/>
                              <a:cs typeface="Arial Unicode MS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Arial Unicode MS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charset="0"/>
                              <a:ea typeface="Arial Unicode MS" charset="0"/>
                              <a:cs typeface="Arial Unicode MS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charset="0"/>
                              <a:ea typeface="Arial Unicode MS" charset="0"/>
                              <a:cs typeface="Arial Unicode MS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,⋯,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Arial Unicode MS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charset="0"/>
                              <a:ea typeface="Arial Unicode MS" charset="0"/>
                              <a:cs typeface="Arial Unicode MS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charset="0"/>
                              <a:ea typeface="Arial Unicode MS" charset="0"/>
                              <a:cs typeface="Arial Unicode MS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}</m:t>
                      </m:r>
                    </m:oMath>
                  </m:oMathPara>
                </a14:m>
                <a:endParaRPr lang="zh-CN" altLang="zh-CN" sz="2800" dirty="0">
                  <a:solidFill>
                    <a:srgbClr val="000000"/>
                  </a:solidFill>
                  <a:latin typeface="Helvetica" charset="0"/>
                  <a:ea typeface="Arial Unicode MS" charset="0"/>
                  <a:cs typeface="Arial Unicode MS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 Unicode MS" charset="0"/>
                          <a:cs typeface="Arial Unicode MS" charset="0"/>
                        </a:rPr>
                        <m:t>   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𝐹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={⋯}</m:t>
                      </m:r>
                    </m:oMath>
                  </m:oMathPara>
                </a14:m>
                <a:endParaRPr lang="zh-CN" altLang="zh-CN" sz="2800" dirty="0">
                  <a:solidFill>
                    <a:srgbClr val="000000"/>
                  </a:solidFill>
                  <a:latin typeface="Helvetica" charset="0"/>
                  <a:ea typeface="Arial Unicode MS" charset="0"/>
                  <a:cs typeface="Arial Unicode MS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  </m:t>
                          </m:r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={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Arial Unicode MS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Arial Unicode MS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charset="0"/>
                              <a:ea typeface="Arial Unicode MS" charset="0"/>
                              <a:cs typeface="Arial Unicode MS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Arial Unicode MS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charset="0"/>
                              <a:cs typeface="Arial Unicode MS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charset="0"/>
                              <a:ea typeface="Arial Unicode MS" charset="0"/>
                              <a:cs typeface="Arial Unicode MS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Arial Unicode MS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 Unicode MS" charset="0"/>
                              <a:cs typeface="Arial Unicode MS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charset="0"/>
                              <a:ea typeface="Arial Unicode MS" charset="0"/>
                              <a:cs typeface="Arial Unicode MS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charset="0"/>
                          <a:ea typeface="Arial Unicode MS" charset="0"/>
                          <a:cs typeface="Arial Unicode MS" charset="0"/>
                        </a:rPr>
                        <m:t>}</m:t>
                      </m:r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Helvetica" charset="0"/>
                  <a:ea typeface="Arial Unicode MS" charset="0"/>
                  <a:cs typeface="Arial Unicode MS" charset="0"/>
                </a:endParaRPr>
              </a:p>
              <a:p>
                <a:endParaRPr lang="zh-CN" altLang="zh-CN" sz="2800" dirty="0">
                  <a:solidFill>
                    <a:srgbClr val="000000"/>
                  </a:solidFill>
                  <a:latin typeface="Helvetica" charset="0"/>
                  <a:ea typeface="Arial Unicode MS" charset="0"/>
                  <a:cs typeface="Arial Unicode MS" charset="0"/>
                </a:endParaRPr>
              </a:p>
            </p:txBody>
          </p:sp>
        </mc:Choice>
        <mc:Fallback xmlns=""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69" y="2354619"/>
                <a:ext cx="5037601" cy="3150350"/>
              </a:xfrm>
              <a:prstGeom prst="rect">
                <a:avLst/>
              </a:prstGeom>
              <a:blipFill rotWithShape="0">
                <a:blip r:embed="rId2"/>
                <a:stretch>
                  <a:fillRect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873525" y="0"/>
            <a:ext cx="4530616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标题 1"/>
              <p:cNvSpPr txBox="1">
                <a:spLocks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/>
                    </a:solidFill>
                    <a:latin typeface="Heiti SC Light" charset="-122"/>
                    <a:ea typeface="Heiti SC Light" charset="-122"/>
                    <a:cs typeface="Heiti SC Light" charset="-122"/>
                  </a:defRPr>
                </a:lvl1pPr>
              </a:lstStyle>
              <a:p>
                <a:pPr algn="l"/>
                <a:r>
                  <a:rPr kumimoji="1" lang="zh-CN" altLang="en-US" dirty="0"/>
                  <a:t>   例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/>
                            </a:solidFill>
                            <a:latin typeface="Cambria Math" charset="0"/>
                            <a:ea typeface="Arial Unicode MS" charset="0"/>
                            <a:cs typeface="Arial Unicode MS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  <a:ea typeface="Arial Unicode MS" charset="0"/>
                            <a:cs typeface="Arial Unicode MS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2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  <a:blipFill rotWithShape="0">
                <a:blip r:embed="rId3"/>
                <a:stretch>
                  <a:fillRect t="-683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5" name="直接箭头连接符 66"/>
          <p:cNvCxnSpPr>
            <a:stCxn id="32" idx="0"/>
            <a:endCxn id="43" idx="2"/>
          </p:cNvCxnSpPr>
          <p:nvPr/>
        </p:nvCxnSpPr>
        <p:spPr>
          <a:xfrm flipV="1">
            <a:off x="11209713" y="4166317"/>
            <a:ext cx="0" cy="1806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6"/>
          <p:cNvCxnSpPr>
            <a:stCxn id="43" idx="0"/>
            <a:endCxn id="28" idx="4"/>
          </p:cNvCxnSpPr>
          <p:nvPr/>
        </p:nvCxnSpPr>
        <p:spPr>
          <a:xfrm flipV="1">
            <a:off x="11209713" y="1740430"/>
            <a:ext cx="0" cy="2020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2632994" y="1225004"/>
            <a:ext cx="9325765" cy="5360234"/>
            <a:chOff x="3461053" y="550470"/>
            <a:chExt cx="5271122" cy="6252275"/>
          </a:xfrm>
        </p:grpSpPr>
        <p:sp>
          <p:nvSpPr>
            <p:cNvPr id="6" name="文本框 134"/>
            <p:cNvSpPr txBox="1"/>
            <p:nvPr/>
          </p:nvSpPr>
          <p:spPr>
            <a:xfrm>
              <a:off x="5866301" y="6382920"/>
              <a:ext cx="461369" cy="41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e7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 6"/>
            <p:cNvGrpSpPr/>
            <p:nvPr/>
          </p:nvGrpSpPr>
          <p:grpSpPr>
            <a:xfrm>
              <a:off x="3461053" y="550470"/>
              <a:ext cx="5271122" cy="5757059"/>
              <a:chOff x="3461053" y="550470"/>
              <a:chExt cx="5271122" cy="5757059"/>
            </a:xfrm>
          </p:grpSpPr>
          <p:grpSp>
            <p:nvGrpSpPr>
              <p:cNvPr id="8" name="组合 29"/>
              <p:cNvGrpSpPr/>
              <p:nvPr/>
            </p:nvGrpSpPr>
            <p:grpSpPr>
              <a:xfrm>
                <a:off x="4029447" y="550470"/>
                <a:ext cx="4111544" cy="5757059"/>
                <a:chOff x="1398117" y="441059"/>
                <a:chExt cx="4111544" cy="5757059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398117" y="441060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3223489" y="441059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5048861" y="441059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2292985" y="2451415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4108372" y="2451415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1398117" y="5737318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5048861" y="5713141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2292985" y="4833503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108372" y="4829176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2296901" y="1300899"/>
                  <a:ext cx="460800" cy="460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4108372" y="1300899"/>
                  <a:ext cx="460800" cy="460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3200678" y="2451415"/>
                  <a:ext cx="460800" cy="460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2292985" y="3717873"/>
                  <a:ext cx="460800" cy="460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4108372" y="3714811"/>
                  <a:ext cx="460800" cy="460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3200678" y="3714811"/>
                  <a:ext cx="460800" cy="46080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3218901" y="5713141"/>
                  <a:ext cx="460800" cy="460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398117" y="3198600"/>
                  <a:ext cx="460800" cy="460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5048861" y="3198600"/>
                  <a:ext cx="460800" cy="460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44" name="直接箭头连接符 66"/>
                <p:cNvCxnSpPr>
                  <a:stCxn id="49" idx="0"/>
                  <a:endCxn id="67" idx="2"/>
                </p:cNvCxnSpPr>
                <p:nvPr/>
              </p:nvCxnSpPr>
              <p:spPr>
                <a:xfrm flipV="1">
                  <a:off x="1628517" y="3659400"/>
                  <a:ext cx="0" cy="207791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67"/>
                <p:cNvCxnSpPr>
                  <a:stCxn id="67" idx="0"/>
                  <a:endCxn id="44" idx="4"/>
                </p:cNvCxnSpPr>
                <p:nvPr/>
              </p:nvCxnSpPr>
              <p:spPr>
                <a:xfrm flipV="1">
                  <a:off x="1628517" y="901860"/>
                  <a:ext cx="0" cy="22967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68"/>
                <p:cNvCxnSpPr>
                  <a:stCxn id="44" idx="6"/>
                </p:cNvCxnSpPr>
                <p:nvPr/>
              </p:nvCxnSpPr>
              <p:spPr>
                <a:xfrm>
                  <a:off x="1858917" y="671460"/>
                  <a:ext cx="668384" cy="62943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69"/>
                <p:cNvCxnSpPr>
                  <a:stCxn id="45" idx="2"/>
                </p:cNvCxnSpPr>
                <p:nvPr/>
              </p:nvCxnSpPr>
              <p:spPr>
                <a:xfrm flipH="1">
                  <a:off x="2527301" y="671459"/>
                  <a:ext cx="696188" cy="6294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72"/>
                <p:cNvCxnSpPr>
                  <a:endCxn id="47" idx="0"/>
                </p:cNvCxnSpPr>
                <p:nvPr/>
              </p:nvCxnSpPr>
              <p:spPr>
                <a:xfrm flipH="1">
                  <a:off x="2523385" y="1761699"/>
                  <a:ext cx="3916" cy="68971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75"/>
                <p:cNvCxnSpPr>
                  <a:stCxn id="47" idx="4"/>
                  <a:endCxn id="56" idx="0"/>
                </p:cNvCxnSpPr>
                <p:nvPr/>
              </p:nvCxnSpPr>
              <p:spPr>
                <a:xfrm>
                  <a:off x="2523385" y="2912215"/>
                  <a:ext cx="0" cy="80565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79"/>
                <p:cNvCxnSpPr>
                  <a:stCxn id="56" idx="2"/>
                  <a:endCxn id="51" idx="0"/>
                </p:cNvCxnSpPr>
                <p:nvPr/>
              </p:nvCxnSpPr>
              <p:spPr>
                <a:xfrm>
                  <a:off x="2523385" y="4178673"/>
                  <a:ext cx="0" cy="65483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80"/>
                <p:cNvCxnSpPr>
                  <a:stCxn id="45" idx="6"/>
                </p:cNvCxnSpPr>
                <p:nvPr/>
              </p:nvCxnSpPr>
              <p:spPr>
                <a:xfrm>
                  <a:off x="3684289" y="671459"/>
                  <a:ext cx="654483" cy="6294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82"/>
                <p:cNvCxnSpPr>
                  <a:stCxn id="46" idx="2"/>
                </p:cNvCxnSpPr>
                <p:nvPr/>
              </p:nvCxnSpPr>
              <p:spPr>
                <a:xfrm flipH="1">
                  <a:off x="4338772" y="671459"/>
                  <a:ext cx="710089" cy="62944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86"/>
                <p:cNvCxnSpPr>
                  <a:stCxn id="64" idx="3"/>
                  <a:endCxn id="50" idx="2"/>
                </p:cNvCxnSpPr>
                <p:nvPr/>
              </p:nvCxnSpPr>
              <p:spPr>
                <a:xfrm>
                  <a:off x="3679701" y="5943541"/>
                  <a:ext cx="136916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87"/>
                <p:cNvCxnSpPr>
                  <a:stCxn id="64" idx="1"/>
                  <a:endCxn id="49" idx="6"/>
                </p:cNvCxnSpPr>
                <p:nvPr/>
              </p:nvCxnSpPr>
              <p:spPr>
                <a:xfrm flipH="1">
                  <a:off x="1858917" y="5943541"/>
                  <a:ext cx="1359984" cy="2417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89"/>
                <p:cNvCxnSpPr>
                  <a:stCxn id="57" idx="2"/>
                  <a:endCxn id="52" idx="0"/>
                </p:cNvCxnSpPr>
                <p:nvPr/>
              </p:nvCxnSpPr>
              <p:spPr>
                <a:xfrm>
                  <a:off x="4338772" y="4175611"/>
                  <a:ext cx="0" cy="65356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90"/>
                <p:cNvCxnSpPr>
                  <a:stCxn id="51" idx="4"/>
                  <a:endCxn id="64" idx="0"/>
                </p:cNvCxnSpPr>
                <p:nvPr/>
              </p:nvCxnSpPr>
              <p:spPr>
                <a:xfrm>
                  <a:off x="2523385" y="5294303"/>
                  <a:ext cx="925916" cy="41883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91"/>
                <p:cNvCxnSpPr>
                  <a:stCxn id="52" idx="4"/>
                  <a:endCxn id="64" idx="0"/>
                </p:cNvCxnSpPr>
                <p:nvPr/>
              </p:nvCxnSpPr>
              <p:spPr>
                <a:xfrm flipH="1">
                  <a:off x="3449301" y="5289976"/>
                  <a:ext cx="889471" cy="42316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93"/>
                <p:cNvCxnSpPr>
                  <a:stCxn id="56" idx="3"/>
                  <a:endCxn id="61" idx="2"/>
                </p:cNvCxnSpPr>
                <p:nvPr/>
              </p:nvCxnSpPr>
              <p:spPr>
                <a:xfrm flipV="1">
                  <a:off x="2753785" y="3945211"/>
                  <a:ext cx="446893" cy="306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95"/>
                <p:cNvCxnSpPr>
                  <a:stCxn id="57" idx="1"/>
                  <a:endCxn id="61" idx="6"/>
                </p:cNvCxnSpPr>
                <p:nvPr/>
              </p:nvCxnSpPr>
              <p:spPr>
                <a:xfrm flipH="1">
                  <a:off x="3661478" y="3945211"/>
                  <a:ext cx="446894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96"/>
                <p:cNvCxnSpPr>
                  <a:stCxn id="61" idx="0"/>
                  <a:endCxn id="55" idx="2"/>
                </p:cNvCxnSpPr>
                <p:nvPr/>
              </p:nvCxnSpPr>
              <p:spPr>
                <a:xfrm flipV="1">
                  <a:off x="3431078" y="2912215"/>
                  <a:ext cx="0" cy="8025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97"/>
                <p:cNvCxnSpPr>
                  <a:stCxn id="55" idx="0"/>
                  <a:endCxn id="45" idx="4"/>
                </p:cNvCxnSpPr>
                <p:nvPr/>
              </p:nvCxnSpPr>
              <p:spPr>
                <a:xfrm flipV="1">
                  <a:off x="3431078" y="901859"/>
                  <a:ext cx="22811" cy="154955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98"/>
                <p:cNvCxnSpPr>
                  <a:endCxn id="48" idx="0"/>
                </p:cNvCxnSpPr>
                <p:nvPr/>
              </p:nvCxnSpPr>
              <p:spPr>
                <a:xfrm>
                  <a:off x="4338772" y="1761699"/>
                  <a:ext cx="0" cy="68971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99"/>
                <p:cNvCxnSpPr>
                  <a:stCxn id="48" idx="4"/>
                  <a:endCxn id="57" idx="0"/>
                </p:cNvCxnSpPr>
                <p:nvPr/>
              </p:nvCxnSpPr>
              <p:spPr>
                <a:xfrm>
                  <a:off x="4338772" y="2912215"/>
                  <a:ext cx="0" cy="8025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椭圆 65"/>
                <p:cNvSpPr/>
                <p:nvPr/>
              </p:nvSpPr>
              <p:spPr>
                <a:xfrm>
                  <a:off x="1553102" y="596046"/>
                  <a:ext cx="150829" cy="15082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3367068" y="596044"/>
                  <a:ext cx="150829" cy="15082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5202732" y="600277"/>
                  <a:ext cx="150829" cy="15082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文本框 134"/>
              <p:cNvSpPr txBox="1"/>
              <p:nvPr/>
            </p:nvSpPr>
            <p:spPr>
              <a:xfrm>
                <a:off x="3461053" y="641938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135"/>
              <p:cNvSpPr txBox="1"/>
              <p:nvPr/>
            </p:nvSpPr>
            <p:spPr>
              <a:xfrm>
                <a:off x="5308618" y="604652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b0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36"/>
              <p:cNvSpPr txBox="1"/>
              <p:nvPr/>
            </p:nvSpPr>
            <p:spPr>
              <a:xfrm>
                <a:off x="7057038" y="617814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37"/>
              <p:cNvSpPr txBox="1"/>
              <p:nvPr/>
            </p:nvSpPr>
            <p:spPr>
              <a:xfrm>
                <a:off x="4490247" y="2602264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38"/>
              <p:cNvSpPr txBox="1"/>
              <p:nvPr/>
            </p:nvSpPr>
            <p:spPr>
              <a:xfrm>
                <a:off x="7324862" y="2603992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9"/>
              <p:cNvSpPr txBox="1"/>
              <p:nvPr/>
            </p:nvSpPr>
            <p:spPr>
              <a:xfrm>
                <a:off x="5864805" y="4295187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P9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0"/>
              <p:cNvSpPr txBox="1"/>
              <p:nvPr/>
            </p:nvSpPr>
            <p:spPr>
              <a:xfrm>
                <a:off x="4500632" y="5016429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P7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41"/>
              <p:cNvSpPr txBox="1"/>
              <p:nvPr/>
            </p:nvSpPr>
            <p:spPr>
              <a:xfrm>
                <a:off x="7218822" y="4984321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P8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本框 142"/>
              <p:cNvSpPr txBox="1"/>
              <p:nvPr/>
            </p:nvSpPr>
            <p:spPr>
              <a:xfrm>
                <a:off x="3567794" y="5880374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b7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43"/>
              <p:cNvSpPr txBox="1"/>
              <p:nvPr/>
            </p:nvSpPr>
            <p:spPr>
              <a:xfrm>
                <a:off x="8159595" y="5868287"/>
                <a:ext cx="571351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b8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34"/>
              <p:cNvSpPr txBox="1"/>
              <p:nvPr/>
            </p:nvSpPr>
            <p:spPr>
              <a:xfrm>
                <a:off x="3466529" y="3422924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e5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34"/>
              <p:cNvSpPr txBox="1"/>
              <p:nvPr/>
            </p:nvSpPr>
            <p:spPr>
              <a:xfrm>
                <a:off x="8270806" y="3353745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e6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134"/>
              <p:cNvSpPr txBox="1"/>
              <p:nvPr/>
            </p:nvSpPr>
            <p:spPr>
              <a:xfrm>
                <a:off x="4969936" y="959450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134"/>
              <p:cNvSpPr txBox="1"/>
              <p:nvPr/>
            </p:nvSpPr>
            <p:spPr>
              <a:xfrm>
                <a:off x="6776419" y="959450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134"/>
              <p:cNvSpPr txBox="1"/>
              <p:nvPr/>
            </p:nvSpPr>
            <p:spPr>
              <a:xfrm>
                <a:off x="4564615" y="3950041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134"/>
              <p:cNvSpPr txBox="1"/>
              <p:nvPr/>
            </p:nvSpPr>
            <p:spPr>
              <a:xfrm>
                <a:off x="7287722" y="3915690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134"/>
              <p:cNvSpPr txBox="1"/>
              <p:nvPr/>
            </p:nvSpPr>
            <p:spPr>
              <a:xfrm>
                <a:off x="6107204" y="2201048"/>
                <a:ext cx="461369" cy="41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e8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9181" y="0"/>
            <a:ext cx="4530616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标题 1"/>
              <p:cNvSpPr txBox="1">
                <a:spLocks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/>
                    </a:solidFill>
                    <a:latin typeface="Heiti SC Light" charset="-122"/>
                    <a:ea typeface="Heiti SC Light" charset="-122"/>
                    <a:cs typeface="Heiti SC Light" charset="-122"/>
                  </a:defRPr>
                </a:lvl1pPr>
              </a:lstStyle>
              <a:p>
                <a:pPr algn="l"/>
                <a:r>
                  <a:rPr kumimoji="1" lang="zh-CN" altLang="en-US" dirty="0"/>
                  <a:t>   例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：让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/>
                            </a:solidFill>
                            <a:latin typeface="Cambria Math" charset="0"/>
                            <a:ea typeface="Arial Unicode MS" charset="0"/>
                            <a:cs typeface="Arial Unicode MS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charset="0"/>
                            <a:ea typeface="Arial Unicode MS" charset="0"/>
                            <a:cs typeface="Arial Unicode MS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bg1"/>
                    </a:solidFill>
                  </a:rPr>
                  <a:t>动起来</a:t>
                </a:r>
              </a:p>
            </p:txBody>
          </p:sp>
        </mc:Choice>
        <mc:Fallback xmlns="">
          <p:sp>
            <p:nvSpPr>
              <p:cNvPr id="72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  <a:blipFill rotWithShape="0">
                <a:blip r:embed="rId2"/>
                <a:stretch>
                  <a:fillRect t="-683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6"/>
          <p:cNvCxnSpPr>
            <a:stCxn id="32" idx="0"/>
            <a:endCxn id="43" idx="2"/>
          </p:cNvCxnSpPr>
          <p:nvPr/>
        </p:nvCxnSpPr>
        <p:spPr>
          <a:xfrm flipV="1">
            <a:off x="10505197" y="3984170"/>
            <a:ext cx="0" cy="1760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66"/>
          <p:cNvCxnSpPr>
            <a:stCxn id="43" idx="0"/>
            <a:endCxn id="28" idx="4"/>
          </p:cNvCxnSpPr>
          <p:nvPr/>
        </p:nvCxnSpPr>
        <p:spPr>
          <a:xfrm flipV="1">
            <a:off x="10505197" y="1620060"/>
            <a:ext cx="0" cy="1969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0361" y="3644428"/>
            <a:ext cx="2066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PIPE</a:t>
            </a:r>
            <a:r>
              <a:rPr kumimoji="1" lang="zh-CN" altLang="en-US" sz="3200" dirty="0">
                <a:solidFill>
                  <a:srgbClr val="FF0000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520769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9207" y="0"/>
            <a:ext cx="6096001" cy="981076"/>
          </a:xfrm>
        </p:spPr>
        <p:txBody>
          <a:bodyPr>
            <a:normAutofit/>
          </a:bodyPr>
          <a:lstStyle/>
          <a:p>
            <a:r>
              <a:rPr lang="en-US" altLang="zh-CN" dirty="0"/>
              <a:t>EN</a:t>
            </a:r>
            <a:r>
              <a:rPr lang="zh-CN" altLang="en-US" dirty="0"/>
              <a:t>系统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80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Σ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的动态变化：周而复始的教堂婚礼，三个token代表神父（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）</a:t>
                </a:r>
                <a:r>
                  <a:rPr lang="zh-CN" altLang="en-US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和</a:t>
                </a:r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两位新人（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）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（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T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不变量）</a:t>
                </a:r>
                <a:endParaRPr lang="zh-CN" altLang="zh-CN" dirty="0">
                  <a:solidFill>
                    <a:srgbClr val="000000"/>
                  </a:solidFill>
                  <a:latin typeface="+mn-ea"/>
                  <a:cs typeface="Arial Unicode MS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:</a:t>
                </a:r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三位参与者的状态</a:t>
                </a: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4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:</a:t>
                </a:r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神父</a:t>
                </a:r>
                <a:r>
                  <a:rPr lang="zh-CN" altLang="en-US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（</a:t>
                </a:r>
                <a:r>
                  <a:rPr lang="en-US" altLang="zh-CN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S</a:t>
                </a:r>
                <a:r>
                  <a:rPr lang="zh-CN" altLang="en-US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不变量</a:t>
                </a:r>
                <a:r>
                  <a:rPr lang="en-US" altLang="zh-CN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1</a:t>
                </a:r>
                <a:r>
                  <a:rPr lang="zh-CN" altLang="en-US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）</a:t>
                </a:r>
                <a:endParaRPr lang="zh-CN" altLang="zh-CN" sz="2800" dirty="0">
                  <a:solidFill>
                    <a:srgbClr val="000000"/>
                  </a:solidFill>
                  <a:effectLst/>
                  <a:latin typeface="+mn-ea"/>
                  <a:cs typeface="Arial Unicode MS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5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：一位新人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（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S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不变量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2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）</a:t>
                </a:r>
                <a:endParaRPr lang="zh-CN" altLang="zh-CN" dirty="0">
                  <a:solidFill>
                    <a:srgbClr val="000000"/>
                  </a:solidFill>
                  <a:latin typeface="+mn-ea"/>
                  <a:cs typeface="Arial Unicode MS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4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6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charset="0"/>
                        <a:cs typeface="Arial Unicode MS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Arial Unicode MS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cs typeface="Arial Unicode MS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+mn-ea"/>
                    <a:cs typeface="Arial Unicode MS" charset="0"/>
                  </a:rPr>
                  <a:t>：另一位新人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（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S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不变量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3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）</a:t>
                </a:r>
                <a:endParaRPr lang="en-US" altLang="zh-CN" dirty="0">
                  <a:solidFill>
                    <a:srgbClr val="000000"/>
                  </a:solidFill>
                  <a:latin typeface="+mn-ea"/>
                  <a:cs typeface="Arial Unicode MS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000000"/>
                  </a:solidFill>
                  <a:latin typeface="+mn-ea"/>
                  <a:cs typeface="Arial Unicode MS" charset="0"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结构性质：不变量 </a:t>
                </a:r>
                <a:endParaRPr lang="en-US" altLang="zh-CN" dirty="0">
                  <a:solidFill>
                    <a:srgbClr val="000000"/>
                  </a:solidFill>
                  <a:latin typeface="+mn-ea"/>
                  <a:cs typeface="Arial Unicode MS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  <a:cs typeface="Arial Unicode MS" charset="0"/>
                  </a:rPr>
                  <a:t>基本现象：冲突，顺序，并发，同步，异步</a:t>
                </a:r>
                <a:endParaRPr lang="zh-CN" altLang="zh-CN" sz="2800" dirty="0">
                  <a:solidFill>
                    <a:srgbClr val="000000"/>
                  </a:solidFill>
                  <a:effectLst/>
                  <a:latin typeface="+mn-ea"/>
                  <a:cs typeface="Arial Unicode MS" charset="0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80201"/>
              </a:xfrm>
              <a:prstGeom prst="rect">
                <a:avLst/>
              </a:prstGeom>
              <a:blipFill rotWithShape="0">
                <a:blip r:embed="rId2"/>
                <a:stretch>
                  <a:fillRect l="-1043" t="-2585" r="-458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3917795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解释与不解释</a:t>
            </a:r>
          </a:p>
        </p:txBody>
      </p:sp>
    </p:spTree>
    <p:extLst>
      <p:ext uri="{BB962C8B-B14F-4D97-AF65-F5344CB8AC3E}">
        <p14:creationId xmlns:p14="http://schemas.microsoft.com/office/powerpoint/2010/main" val="2668745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1911" y="0"/>
            <a:ext cx="6096001" cy="981076"/>
          </a:xfrm>
        </p:spPr>
        <p:txBody>
          <a:bodyPr>
            <a:normAutofit/>
          </a:bodyPr>
          <a:lstStyle/>
          <a:p>
            <a:r>
              <a:rPr lang="en-US" altLang="zh-CN" dirty="0"/>
              <a:t>EN</a:t>
            </a:r>
            <a:r>
              <a:rPr lang="zh-CN" altLang="en-US" dirty="0"/>
              <a:t>系统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zh-CN" altLang="en-US" dirty="0"/>
              <a:t>同步（局部）：两组（个）事件反复发生呈现的规律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同步（全局）：任何两组事件都（加权）同步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 异步（全局）：没有全局控制，局部确定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 Petri</a:t>
            </a:r>
            <a:r>
              <a:rPr lang="zh-CN" altLang="en-US" dirty="0"/>
              <a:t>网是异步并发系统 </a:t>
            </a:r>
            <a:r>
              <a:rPr lang="en-US" altLang="zh-CN" dirty="0"/>
              <a:t>(</a:t>
            </a:r>
            <a:r>
              <a:rPr lang="zh-CN" altLang="en-US" dirty="0"/>
              <a:t>局部确定，所以并发）</a:t>
            </a:r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3917795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同步异步</a:t>
            </a:r>
          </a:p>
        </p:txBody>
      </p:sp>
    </p:spTree>
    <p:extLst>
      <p:ext uri="{BB962C8B-B14F-4D97-AF65-F5344CB8AC3E}">
        <p14:creationId xmlns:p14="http://schemas.microsoft.com/office/powerpoint/2010/main" val="2856106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1924" y="1312959"/>
            <a:ext cx="115100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条件的物理意义</a:t>
            </a:r>
          </a:p>
          <a:p>
            <a:pPr marL="342900" lvl="0" indent="-342900" fontAlgn="base">
              <a:spcAft>
                <a:spcPts val="0"/>
              </a:spcAft>
              <a:buFont typeface="Arial" charset="0"/>
              <a:buChar char="•"/>
            </a:pPr>
            <a:r>
              <a:rPr lang="zh-CN" altLang="zh-CN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物理对象（人和物）</a:t>
            </a:r>
            <a:r>
              <a:rPr lang="zh-CN" altLang="en-US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个体</a:t>
            </a:r>
            <a:r>
              <a:rPr lang="zh-CN" altLang="zh-CN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的一种状态，如神父</a:t>
            </a:r>
          </a:p>
          <a:p>
            <a:pPr marL="342900" lvl="0" indent="-342900" fontAlgn="base">
              <a:spcAft>
                <a:spcPts val="0"/>
              </a:spcAft>
              <a:buFont typeface="Arial" charset="0"/>
              <a:buChar char="•"/>
            </a:pPr>
            <a:r>
              <a:rPr lang="zh-CN" altLang="zh-CN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若干对象作为一个整体的状态</a:t>
            </a:r>
            <a:r>
              <a:rPr lang="zh-CN" altLang="en-US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（如对话中的神父与新娘）</a:t>
            </a:r>
            <a:endParaRPr lang="zh-CN" altLang="zh-CN" sz="2800" u="none" strike="noStrike" kern="0" spc="0" dirty="0">
              <a:solidFill>
                <a:srgbClr val="000000"/>
              </a:solidFill>
              <a:effectLst/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342900" lvl="0" indent="-342900" fontAlgn="base">
              <a:spcAft>
                <a:spcPts val="0"/>
              </a:spcAft>
              <a:buFont typeface="Arial" charset="0"/>
              <a:buChar char="•"/>
            </a:pPr>
            <a:r>
              <a:rPr lang="zh-CN" altLang="zh-CN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一位（one bit）信息的值（</a:t>
            </a:r>
            <a:r>
              <a:rPr lang="zh-CN" altLang="en-US" sz="28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真</a:t>
            </a:r>
            <a:r>
              <a:rPr lang="zh-CN" altLang="zh-CN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或</a:t>
            </a:r>
            <a:r>
              <a:rPr lang="zh-CN" altLang="en-US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假</a:t>
            </a:r>
            <a:r>
              <a:rPr lang="zh-CN" altLang="zh-CN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）</a:t>
            </a:r>
          </a:p>
          <a:p>
            <a:pPr marL="342900" lvl="0" indent="-342900" fontAlgn="base">
              <a:spcAft>
                <a:spcPts val="0"/>
              </a:spcAft>
              <a:buFont typeface="Arial" charset="0"/>
              <a:buChar char="•"/>
            </a:pPr>
            <a:r>
              <a:rPr lang="zh-CN" altLang="en-US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作为</a:t>
            </a:r>
            <a:r>
              <a:rPr lang="zh-CN" altLang="zh-CN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状态</a:t>
            </a:r>
            <a:r>
              <a:rPr lang="zh-CN" altLang="en-US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的信息</a:t>
            </a:r>
            <a:r>
              <a:rPr lang="zh-CN" altLang="zh-CN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必须可观察（</a:t>
            </a:r>
            <a:r>
              <a:rPr lang="zh-CN" altLang="en-US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有确定的值</a:t>
            </a:r>
            <a:r>
              <a:rPr lang="zh-CN" altLang="zh-CN" sz="2800" u="none" strike="noStrike" kern="0" spc="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）</a:t>
            </a:r>
            <a:endParaRPr lang="en-US" altLang="zh-CN" sz="2800" u="none" strike="noStrike" kern="0" spc="0" dirty="0">
              <a:solidFill>
                <a:srgbClr val="000000"/>
              </a:solidFill>
              <a:effectLst/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   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注意：信息系统中的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一位信息和条件</a:t>
            </a:r>
            <a:r>
              <a:rPr lang="zh-CN" altLang="en-US" sz="2800" dirty="0">
                <a:solidFill>
                  <a:srgbClr val="000000"/>
                </a:solidFill>
                <a:effectLst/>
                <a:latin typeface="Lantinghei SC Extralight" charset="-122"/>
                <a:ea typeface="Lantinghei SC Extralight" charset="-122"/>
                <a:cs typeface="Lantinghei SC Extralight" charset="-122"/>
              </a:rPr>
              <a:t>不同</a:t>
            </a:r>
            <a:endParaRPr lang="zh-CN" altLang="zh-CN" sz="2800" dirty="0">
              <a:solidFill>
                <a:srgbClr val="000000"/>
              </a:solidFill>
              <a:effectLst/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5493" y="4421502"/>
            <a:ext cx="101048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事件的物理意义</a:t>
            </a:r>
          </a:p>
          <a:p>
            <a:pPr marL="342900" lvl="0" indent="-342900" fontAlgn="base">
              <a:spcAft>
                <a:spcPts val="0"/>
              </a:spcAft>
              <a:buFont typeface="Arial" charset="0"/>
              <a:buChar char="•"/>
            </a:pPr>
            <a:r>
              <a:rPr lang="zh-CN" altLang="zh-CN" sz="28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可观察的变化：有确定的观察结果，不因观察者或观察手段而改变</a:t>
            </a:r>
            <a:r>
              <a:rPr lang="zh-CN" altLang="en-US" sz="28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（不关心变化原理）</a:t>
            </a:r>
            <a:endParaRPr lang="zh-CN" altLang="zh-CN" sz="2800" kern="0" dirty="0">
              <a:solidFill>
                <a:srgbClr val="00000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342900" lvl="0" indent="-342900" fontAlgn="base">
              <a:spcAft>
                <a:spcPts val="0"/>
              </a:spcAft>
              <a:buFont typeface="Arial" charset="0"/>
              <a:buChar char="•"/>
            </a:pPr>
            <a:r>
              <a:rPr lang="zh-CN" altLang="zh-CN" sz="28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原子变化：变化或发生或不发生，不会中断，无中间状态</a:t>
            </a:r>
            <a:endParaRPr lang="zh-CN" altLang="zh-CN" sz="2800" u="none" strike="noStrike" kern="0" spc="0" dirty="0">
              <a:solidFill>
                <a:srgbClr val="000000"/>
              </a:solidFill>
              <a:effectLst/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643465" y="0"/>
            <a:ext cx="3047467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669543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条件、事件的物理意义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9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3551" y="0"/>
            <a:ext cx="4408448" cy="98107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                        </a:t>
            </a:r>
            <a:r>
              <a:rPr kumimoji="1" lang="zh-CN" altLang="en-US" sz="4900" dirty="0"/>
              <a:t>概述</a:t>
            </a:r>
            <a:r>
              <a:rPr kumimoji="1" lang="en-US" altLang="zh-CN" dirty="0"/>
              <a:t>                                    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705" y="2076636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sz="3600" b="1" dirty="0"/>
              <a:t>SNT</a:t>
            </a:r>
            <a:r>
              <a:rPr kumimoji="1" lang="zh-CN" altLang="en-US" sz="3600" dirty="0"/>
              <a:t>：有向网  </a:t>
            </a:r>
            <a:r>
              <a:rPr kumimoji="1" lang="en-US" altLang="zh-CN" sz="3600" dirty="0"/>
              <a:t>+</a:t>
            </a:r>
            <a:r>
              <a:rPr kumimoji="1" lang="zh-CN" altLang="en-US" sz="3600" dirty="0"/>
              <a:t>  网系统</a:t>
            </a:r>
          </a:p>
          <a:p>
            <a:pPr lvl="1"/>
            <a:endParaRPr kumimoji="1" lang="zh-CN" altLang="en-US" sz="3200" dirty="0"/>
          </a:p>
          <a:p>
            <a:pPr lvl="1"/>
            <a:r>
              <a:rPr kumimoji="1" lang="zh-CN" altLang="en-US" sz="3200" b="1" dirty="0"/>
              <a:t>有向网</a:t>
            </a:r>
            <a:r>
              <a:rPr kumimoji="1" lang="zh-CN" altLang="en-US" sz="3200" dirty="0"/>
              <a:t>（棋盘）：结构特征，结构性质</a:t>
            </a:r>
          </a:p>
          <a:p>
            <a:pPr lvl="1"/>
            <a:endParaRPr kumimoji="1" lang="zh-CN" altLang="en-US" sz="3200" dirty="0"/>
          </a:p>
          <a:p>
            <a:pPr lvl="1"/>
            <a:r>
              <a:rPr kumimoji="1" lang="zh-CN" altLang="en-US" sz="3200" b="1" dirty="0"/>
              <a:t>网系统</a:t>
            </a:r>
            <a:r>
              <a:rPr kumimoji="1" lang="zh-CN" altLang="en-US" sz="3200" dirty="0"/>
              <a:t>（棋局）：动态性质，分析方法，层次结构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3917795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网模型论</a:t>
            </a:r>
          </a:p>
        </p:txBody>
      </p:sp>
    </p:spTree>
    <p:extLst>
      <p:ext uri="{BB962C8B-B14F-4D97-AF65-F5344CB8AC3E}">
        <p14:creationId xmlns:p14="http://schemas.microsoft.com/office/powerpoint/2010/main" val="379989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2151841" y="1684009"/>
            <a:ext cx="3797930" cy="1609809"/>
            <a:chOff x="2231395" y="410613"/>
            <a:chExt cx="4754531" cy="1951899"/>
          </a:xfrm>
        </p:grpSpPr>
        <p:grpSp>
          <p:nvGrpSpPr>
            <p:cNvPr id="6" name="组 5"/>
            <p:cNvGrpSpPr/>
            <p:nvPr/>
          </p:nvGrpSpPr>
          <p:grpSpPr>
            <a:xfrm>
              <a:off x="2231395" y="1096480"/>
              <a:ext cx="2163690" cy="472078"/>
              <a:chOff x="8440809" y="1776964"/>
              <a:chExt cx="2163690" cy="472078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8440809" y="1776964"/>
                <a:ext cx="472060" cy="45574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132439" y="1793295"/>
                <a:ext cx="472060" cy="455747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57"/>
              <p:cNvCxnSpPr/>
              <p:nvPr/>
            </p:nvCxnSpPr>
            <p:spPr>
              <a:xfrm>
                <a:off x="8912869" y="2004838"/>
                <a:ext cx="1219570" cy="163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椭圆 6"/>
            <p:cNvSpPr/>
            <p:nvPr/>
          </p:nvSpPr>
          <p:spPr>
            <a:xfrm>
              <a:off x="5513311" y="1653492"/>
              <a:ext cx="472060" cy="45574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513311" y="444350"/>
              <a:ext cx="472060" cy="45574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57"/>
            <p:cNvCxnSpPr>
              <a:endCxn id="13" idx="2"/>
            </p:cNvCxnSpPr>
            <p:nvPr/>
          </p:nvCxnSpPr>
          <p:spPr>
            <a:xfrm flipV="1">
              <a:off x="4395085" y="672224"/>
              <a:ext cx="1118226" cy="5964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57"/>
            <p:cNvCxnSpPr>
              <a:stCxn id="9" idx="3"/>
              <a:endCxn id="12" idx="2"/>
            </p:cNvCxnSpPr>
            <p:nvPr/>
          </p:nvCxnSpPr>
          <p:spPr>
            <a:xfrm>
              <a:off x="4395085" y="1340685"/>
              <a:ext cx="1118226" cy="5406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869992" y="1728106"/>
              <a:ext cx="758409" cy="634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277148" y="410613"/>
              <a:ext cx="70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77148" y="1653366"/>
              <a:ext cx="70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830708" y="1676214"/>
            <a:ext cx="3553843" cy="1373385"/>
            <a:chOff x="522223" y="2227039"/>
            <a:chExt cx="3553843" cy="1373385"/>
          </a:xfrm>
        </p:grpSpPr>
        <p:sp>
          <p:nvSpPr>
            <p:cNvPr id="18" name="椭圆 17"/>
            <p:cNvSpPr/>
            <p:nvPr/>
          </p:nvSpPr>
          <p:spPr>
            <a:xfrm>
              <a:off x="3698983" y="2663866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88396" y="3157613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088396" y="2300078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42825" y="2664995"/>
              <a:ext cx="377082" cy="37587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57"/>
            <p:cNvCxnSpPr>
              <a:stCxn id="28" idx="3"/>
              <a:endCxn id="25" idx="2"/>
            </p:cNvCxnSpPr>
            <p:nvPr/>
          </p:nvCxnSpPr>
          <p:spPr>
            <a:xfrm flipV="1">
              <a:off x="2819907" y="2851803"/>
              <a:ext cx="879076" cy="11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57"/>
            <p:cNvCxnSpPr>
              <a:stCxn id="26" idx="6"/>
              <a:endCxn id="28" idx="1"/>
            </p:cNvCxnSpPr>
            <p:nvPr/>
          </p:nvCxnSpPr>
          <p:spPr>
            <a:xfrm flipV="1">
              <a:off x="1465479" y="2852932"/>
              <a:ext cx="977346" cy="492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57"/>
            <p:cNvCxnSpPr>
              <a:stCxn id="27" idx="6"/>
              <a:endCxn id="28" idx="1"/>
            </p:cNvCxnSpPr>
            <p:nvPr/>
          </p:nvCxnSpPr>
          <p:spPr>
            <a:xfrm>
              <a:off x="1465479" y="2488015"/>
              <a:ext cx="977346" cy="3649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438550" y="3032864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2223" y="3077204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2223" y="2227039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198734" y="3273517"/>
              <a:ext cx="150829" cy="1508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201010" y="2415985"/>
              <a:ext cx="150829" cy="1508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2119284" y="3470220"/>
            <a:ext cx="3144751" cy="992648"/>
            <a:chOff x="1064204" y="2267933"/>
            <a:chExt cx="3144751" cy="992648"/>
          </a:xfrm>
        </p:grpSpPr>
        <p:grpSp>
          <p:nvGrpSpPr>
            <p:cNvPr id="31" name="组 30"/>
            <p:cNvGrpSpPr/>
            <p:nvPr/>
          </p:nvGrpSpPr>
          <p:grpSpPr>
            <a:xfrm>
              <a:off x="1101592" y="2870967"/>
              <a:ext cx="2985489" cy="389614"/>
              <a:chOff x="1101592" y="2870967"/>
              <a:chExt cx="2985489" cy="389614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709998" y="2870967"/>
                <a:ext cx="377083" cy="37587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101592" y="2884708"/>
                <a:ext cx="377083" cy="37587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439674" y="2880875"/>
                <a:ext cx="377082" cy="37587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箭头连接符 57"/>
              <p:cNvCxnSpPr/>
              <p:nvPr/>
            </p:nvCxnSpPr>
            <p:spPr>
              <a:xfrm flipV="1">
                <a:off x="2816756" y="3058904"/>
                <a:ext cx="893242" cy="990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57"/>
              <p:cNvCxnSpPr/>
              <p:nvPr/>
            </p:nvCxnSpPr>
            <p:spPr>
              <a:xfrm flipV="1">
                <a:off x="1478675" y="3068812"/>
                <a:ext cx="960999" cy="38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椭圆 39"/>
              <p:cNvSpPr/>
              <p:nvPr/>
            </p:nvSpPr>
            <p:spPr>
              <a:xfrm>
                <a:off x="1214392" y="3000953"/>
                <a:ext cx="150829" cy="1508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1064204" y="2274448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345128" y="2267933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42782" y="2309616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2174052" y="5212600"/>
            <a:ext cx="3117421" cy="1066457"/>
            <a:chOff x="1216603" y="4449113"/>
            <a:chExt cx="3117421" cy="1066457"/>
          </a:xfrm>
        </p:grpSpPr>
        <p:grpSp>
          <p:nvGrpSpPr>
            <p:cNvPr id="58" name="组 57"/>
            <p:cNvGrpSpPr/>
            <p:nvPr/>
          </p:nvGrpSpPr>
          <p:grpSpPr>
            <a:xfrm>
              <a:off x="1311149" y="4449113"/>
              <a:ext cx="2928331" cy="420660"/>
              <a:chOff x="1158749" y="4296713"/>
              <a:chExt cx="2928331" cy="420660"/>
            </a:xfrm>
          </p:grpSpPr>
          <p:cxnSp>
            <p:nvCxnSpPr>
              <p:cNvPr id="61" name="连接符: 曲线 135"/>
              <p:cNvCxnSpPr>
                <a:cxnSpLocks/>
              </p:cNvCxnSpPr>
              <p:nvPr/>
            </p:nvCxnSpPr>
            <p:spPr>
              <a:xfrm rot="16200000" flipV="1">
                <a:off x="2551126" y="3137664"/>
                <a:ext cx="10258" cy="2417930"/>
              </a:xfrm>
              <a:prstGeom prst="curvedConnector3">
                <a:avLst>
                  <a:gd name="adj1" fmla="val 2765110"/>
                </a:avLst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/>
              <p:cNvSpPr/>
              <p:nvPr/>
            </p:nvSpPr>
            <p:spPr>
              <a:xfrm>
                <a:off x="1158749" y="4341500"/>
                <a:ext cx="377082" cy="37587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709997" y="4296713"/>
                <a:ext cx="377083" cy="37587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" name="连接符: 曲线 135"/>
              <p:cNvCxnSpPr>
                <a:cxnSpLocks/>
              </p:cNvCxnSpPr>
              <p:nvPr/>
            </p:nvCxnSpPr>
            <p:spPr>
              <a:xfrm rot="5400000">
                <a:off x="2506339" y="3458492"/>
                <a:ext cx="99832" cy="2417930"/>
              </a:xfrm>
              <a:prstGeom prst="curvedConnector3">
                <a:avLst>
                  <a:gd name="adj1" fmla="val 328985"/>
                </a:avLst>
              </a:prstGeom>
              <a:ln w="28575">
                <a:solidFill>
                  <a:schemeClr val="tx1"/>
                </a:solidFill>
                <a:headEnd type="triangle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1216603" y="4992350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767851" y="4982201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6942162" y="5188254"/>
            <a:ext cx="3065306" cy="1133385"/>
            <a:chOff x="6303853" y="4392288"/>
            <a:chExt cx="3065306" cy="1133385"/>
          </a:xfrm>
        </p:grpSpPr>
        <p:grpSp>
          <p:nvGrpSpPr>
            <p:cNvPr id="66" name="组 65"/>
            <p:cNvGrpSpPr/>
            <p:nvPr/>
          </p:nvGrpSpPr>
          <p:grpSpPr>
            <a:xfrm>
              <a:off x="6576309" y="4394068"/>
              <a:ext cx="2345016" cy="392683"/>
              <a:chOff x="1333870" y="4353917"/>
              <a:chExt cx="2345016" cy="392683"/>
            </a:xfrm>
          </p:grpSpPr>
          <p:cxnSp>
            <p:nvCxnSpPr>
              <p:cNvPr id="71" name="连接符: 曲线 135"/>
              <p:cNvCxnSpPr>
                <a:cxnSpLocks/>
              </p:cNvCxnSpPr>
              <p:nvPr/>
            </p:nvCxnSpPr>
            <p:spPr>
              <a:xfrm rot="16200000" flipV="1">
                <a:off x="2497973" y="3189814"/>
                <a:ext cx="16810" cy="2345016"/>
              </a:xfrm>
              <a:prstGeom prst="curvedConnector3">
                <a:avLst>
                  <a:gd name="adj1" fmla="val 1459905"/>
                </a:avLst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连接符: 曲线 135"/>
              <p:cNvCxnSpPr>
                <a:cxnSpLocks/>
              </p:cNvCxnSpPr>
              <p:nvPr/>
            </p:nvCxnSpPr>
            <p:spPr>
              <a:xfrm rot="5400000" flipH="1">
                <a:off x="2497973" y="3565687"/>
                <a:ext cx="16810" cy="2345016"/>
              </a:xfrm>
              <a:prstGeom prst="curvedConnector3">
                <a:avLst>
                  <a:gd name="adj1" fmla="val -1359905"/>
                </a:avLst>
              </a:prstGeom>
              <a:ln w="28575">
                <a:solidFill>
                  <a:schemeClr val="tx1"/>
                </a:solidFill>
                <a:headEnd type="triangle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椭圆 66"/>
            <p:cNvSpPr/>
            <p:nvPr/>
          </p:nvSpPr>
          <p:spPr>
            <a:xfrm>
              <a:off x="8798549" y="4392288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436177" y="4410878"/>
              <a:ext cx="377082" cy="37587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303853" y="4965481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802986" y="5002453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798991" y="239164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）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17204" y="407935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b</a:t>
            </a:r>
            <a:r>
              <a:rPr kumimoji="1" lang="zh-CN" altLang="en-US" dirty="0"/>
              <a:t>）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811892" y="528910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en-US" altLang="zh-CN" dirty="0"/>
              <a:t>c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43465" y="0"/>
            <a:ext cx="3047467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p:sp>
        <p:nvSpPr>
          <p:cNvPr id="76" name="标题 1"/>
          <p:cNvSpPr txBox="1">
            <a:spLocks/>
          </p:cNvSpPr>
          <p:nvPr/>
        </p:nvSpPr>
        <p:spPr>
          <a:xfrm>
            <a:off x="-1" y="0"/>
            <a:ext cx="7451569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例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：几个特例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251393" y="2356365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4870602" y="4185160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9548505" y="5298449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2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4464" y="1001457"/>
                <a:ext cx="11592233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ea typeface="Lantinghei SC Extralight" charset="-122"/>
                    <a:cs typeface="Lantinghei SC Extralight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a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) 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结构上一样，非简单网</a:t>
                </a:r>
                <a:endParaRPr lang="en-US" altLang="zh-CN" sz="2800" dirty="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  <a:p>
                <a:endParaRPr lang="en-US" altLang="zh-CN" sz="2800" dirty="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  <a:p>
                <a:r>
                  <a:rPr lang="zh-CN" altLang="en-US" sz="2800" b="0" dirty="0">
                    <a:ea typeface="Lantinghei SC Extralight" charset="-122"/>
                    <a:cs typeface="Lantinghei SC Extralight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0" i="0" smtClean="0"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b</m:t>
                    </m:r>
                    <m:r>
                      <a:rPr lang="zh-CN" altLang="en-US" sz="2800" b="0" i="0" smtClean="0"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）</m:t>
                    </m:r>
                    <m:r>
                      <m:rPr>
                        <m:sty m:val="p"/>
                      </m:rPr>
                      <a:rPr lang="en-US" altLang="zh-CN" sz="2800" b="0" i="0"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e</m:t>
                    </m:r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不可能发生，</a:t>
                </a:r>
                <a:r>
                  <a:rPr lang="zh-CN" altLang="en-US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冲撞</a:t>
                </a:r>
                <a:endParaRPr lang="en-US" altLang="zh-CN" sz="2800" dirty="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  <a:p>
                <a:endParaRPr lang="zh-CN" altLang="zh-CN" sz="2800" dirty="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  <m:t> </m:t>
                        </m:r>
                        <m:r>
                          <a:rPr lang="zh-CN" altLang="en-US" sz="2800" b="0" i="0" smtClean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c</m:t>
                        </m:r>
                        <m:r>
                          <a:rPr lang="zh-CN" altLang="en-US" sz="2800" b="0" i="0" smtClean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）</m:t>
                        </m:r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不能发生，</a:t>
                </a:r>
                <a:r>
                  <a:rPr lang="zh-CN" altLang="en-US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非单纯</a:t>
                </a:r>
                <a:endParaRPr lang="en-US" altLang="zh-CN" sz="2800" dirty="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  <a:p>
                <a:r>
                  <a:rPr lang="en-US" altLang="zh-CN" sz="2800" dirty="0">
                    <a:ea typeface="Lantinghei SC Extralight" charset="-122"/>
                    <a:cs typeface="Lantinghei SC Extralight" charset="-12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中的token</a:t>
                </a:r>
                <a:r>
                  <a:rPr lang="zh-CN" altLang="en-US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：</a:t>
                </a:r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工具或化学催化剂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4" y="1001457"/>
                <a:ext cx="11592233" cy="2677656"/>
              </a:xfrm>
              <a:prstGeom prst="rect">
                <a:avLst/>
              </a:prstGeom>
              <a:blipFill rotWithShape="0">
                <a:blip r:embed="rId3"/>
                <a:stretch>
                  <a:fillRect t="-3182" b="-4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24464" y="4074024"/>
            <a:ext cx="115922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charset="0"/>
              <a:buChar char="•"/>
            </a:pPr>
            <a:r>
              <a:rPr lang="zh-CN" altLang="en-US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自用工具不必出现在模型中，</a:t>
            </a:r>
            <a:endParaRPr lang="en-US" altLang="zh-CN" sz="28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342900" lvl="0" indent="-342900" fontAlgn="base">
              <a:buFont typeface="Arial" charset="0"/>
              <a:buChar char="•"/>
            </a:pPr>
            <a:r>
              <a:rPr lang="zh-CN" altLang="zh-CN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催化剂</a:t>
            </a:r>
            <a:r>
              <a:rPr lang="zh-CN" altLang="en-US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必须出现，但模型</a:t>
            </a:r>
            <a:r>
              <a:rPr lang="zh-CN" altLang="zh-CN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不能</a:t>
            </a:r>
            <a:r>
              <a:rPr lang="zh-CN" altLang="en-US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是</a:t>
            </a:r>
            <a:r>
              <a:rPr lang="zh-CN" altLang="zh-CN" sz="28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EN系统，应该是有未知的中间状态</a:t>
            </a:r>
          </a:p>
        </p:txBody>
      </p:sp>
      <p:sp>
        <p:nvSpPr>
          <p:cNvPr id="5" name="矩形 4"/>
          <p:cNvSpPr/>
          <p:nvPr/>
        </p:nvSpPr>
        <p:spPr>
          <a:xfrm>
            <a:off x="324464" y="5236389"/>
            <a:ext cx="115922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“好”的EN系统应该是单纯的</a:t>
            </a:r>
          </a:p>
          <a:p>
            <a:pPr>
              <a:spcAft>
                <a:spcPts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非单纯结构</a:t>
            </a:r>
            <a:r>
              <a:rPr lang="zh-CN" altLang="en-US" sz="280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是不适合用</a:t>
            </a:r>
            <a:r>
              <a:rPr lang="en-US" altLang="zh-CN" sz="280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EN</a:t>
            </a:r>
            <a:r>
              <a:rPr lang="zh-CN" altLang="en-US" sz="280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系统描述的物理对象</a:t>
            </a:r>
            <a:endParaRPr lang="zh-CN" altLang="zh-CN" sz="2800" dirty="0">
              <a:solidFill>
                <a:srgbClr val="000000"/>
              </a:solidFill>
              <a:effectLst/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684409" y="0"/>
            <a:ext cx="3047467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 EN</a:t>
            </a:r>
            <a:r>
              <a:rPr kumimoji="1" lang="zh-CN" altLang="en-US" dirty="0"/>
              <a:t>系统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669543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例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：分析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34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92511" y="1399365"/>
                <a:ext cx="73581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Σ</m:t>
                        </m:r>
                      </m:e>
                      <m:sub>
                        <m:r>
                          <a:rPr lang="en-US" altLang="zh-CN" sz="32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32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是四季变化合格的EN系统吗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1" y="1399365"/>
                <a:ext cx="7358119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6842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 4"/>
          <p:cNvGrpSpPr/>
          <p:nvPr/>
        </p:nvGrpSpPr>
        <p:grpSpPr>
          <a:xfrm>
            <a:off x="1144255" y="2502868"/>
            <a:ext cx="2898788" cy="2628263"/>
            <a:chOff x="1269707" y="1018104"/>
            <a:chExt cx="2985816" cy="2628263"/>
          </a:xfrm>
        </p:grpSpPr>
        <p:grpSp>
          <p:nvGrpSpPr>
            <p:cNvPr id="6" name="组 5"/>
            <p:cNvGrpSpPr/>
            <p:nvPr/>
          </p:nvGrpSpPr>
          <p:grpSpPr>
            <a:xfrm>
              <a:off x="1270034" y="1018104"/>
              <a:ext cx="2985489" cy="389614"/>
              <a:chOff x="1101592" y="2870967"/>
              <a:chExt cx="2985489" cy="38961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709998" y="2870967"/>
                <a:ext cx="377083" cy="37587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101592" y="2884708"/>
                <a:ext cx="377083" cy="37587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439674" y="2880875"/>
                <a:ext cx="377082" cy="37587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箭头连接符 57"/>
              <p:cNvCxnSpPr/>
              <p:nvPr/>
            </p:nvCxnSpPr>
            <p:spPr>
              <a:xfrm flipV="1">
                <a:off x="2816756" y="3058904"/>
                <a:ext cx="893242" cy="990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57"/>
              <p:cNvCxnSpPr/>
              <p:nvPr/>
            </p:nvCxnSpPr>
            <p:spPr>
              <a:xfrm flipV="1">
                <a:off x="1478675" y="3068812"/>
                <a:ext cx="960999" cy="38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>
                <a:off x="1214392" y="3000953"/>
                <a:ext cx="150829" cy="1508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3878439" y="3247956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270034" y="3247957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69707" y="2139901"/>
              <a:ext cx="377082" cy="37587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74237" y="3270494"/>
              <a:ext cx="377082" cy="37587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878439" y="2133030"/>
              <a:ext cx="377082" cy="37587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57"/>
            <p:cNvCxnSpPr>
              <a:stCxn id="8" idx="4"/>
              <a:endCxn id="18" idx="0"/>
            </p:cNvCxnSpPr>
            <p:nvPr/>
          </p:nvCxnSpPr>
          <p:spPr>
            <a:xfrm flipH="1">
              <a:off x="4066980" y="1393977"/>
              <a:ext cx="2" cy="7390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57"/>
            <p:cNvCxnSpPr>
              <a:stCxn id="18" idx="2"/>
              <a:endCxn id="14" idx="0"/>
            </p:cNvCxnSpPr>
            <p:nvPr/>
          </p:nvCxnSpPr>
          <p:spPr>
            <a:xfrm>
              <a:off x="4066980" y="2508903"/>
              <a:ext cx="1" cy="7390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57"/>
            <p:cNvCxnSpPr>
              <a:stCxn id="14" idx="2"/>
              <a:endCxn id="17" idx="3"/>
            </p:cNvCxnSpPr>
            <p:nvPr/>
          </p:nvCxnSpPr>
          <p:spPr>
            <a:xfrm flipH="1">
              <a:off x="2951319" y="3435893"/>
              <a:ext cx="927120" cy="225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57"/>
            <p:cNvCxnSpPr>
              <a:stCxn id="17" idx="1"/>
              <a:endCxn id="15" idx="6"/>
            </p:cNvCxnSpPr>
            <p:nvPr/>
          </p:nvCxnSpPr>
          <p:spPr>
            <a:xfrm flipH="1" flipV="1">
              <a:off x="1647117" y="3435894"/>
              <a:ext cx="927120" cy="225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57"/>
            <p:cNvCxnSpPr>
              <a:stCxn id="15" idx="0"/>
              <a:endCxn id="16" idx="2"/>
            </p:cNvCxnSpPr>
            <p:nvPr/>
          </p:nvCxnSpPr>
          <p:spPr>
            <a:xfrm flipH="1" flipV="1">
              <a:off x="1458248" y="2515774"/>
              <a:ext cx="328" cy="732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57"/>
            <p:cNvCxnSpPr>
              <a:stCxn id="16" idx="0"/>
              <a:endCxn id="9" idx="4"/>
            </p:cNvCxnSpPr>
            <p:nvPr/>
          </p:nvCxnSpPr>
          <p:spPr>
            <a:xfrm flipV="1">
              <a:off x="1458248" y="1407718"/>
              <a:ext cx="328" cy="7321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72716" y="3649142"/>
                <a:ext cx="47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16" y="3649142"/>
                <a:ext cx="47153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672716" y="562415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base">
              <a:spcAft>
                <a:spcPts val="0"/>
              </a:spcAft>
              <a:buFont typeface="Arial" charset="0"/>
              <a:buChar char="•"/>
            </a:pPr>
            <a:r>
              <a:rPr lang="zh-CN" altLang="zh-CN" sz="24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条件（状态）可观察吗？</a:t>
            </a:r>
          </a:p>
          <a:p>
            <a:pPr marL="342900" lvl="0" indent="-342900" fontAlgn="base">
              <a:spcAft>
                <a:spcPts val="0"/>
              </a:spcAft>
              <a:buFont typeface="Arial" charset="0"/>
              <a:buChar char="•"/>
            </a:pPr>
            <a:r>
              <a:rPr lang="zh-CN" altLang="zh-CN" sz="24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事件（季节改变）可观察吗？</a:t>
            </a:r>
            <a:endParaRPr lang="zh-CN" altLang="zh-CN" sz="2400" u="none" strike="noStrike" kern="0" spc="0" dirty="0">
              <a:solidFill>
                <a:srgbClr val="000000"/>
              </a:solidFill>
              <a:effectLst/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11888" y="149027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？合格的四季系统什么样</a:t>
            </a:r>
            <a:endParaRPr lang="zh-CN" altLang="zh-CN" sz="2400" dirty="0">
              <a:solidFill>
                <a:srgbClr val="000000"/>
              </a:solidFill>
              <a:effectLst/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grpSp>
        <p:nvGrpSpPr>
          <p:cNvPr id="46" name="组 45"/>
          <p:cNvGrpSpPr/>
          <p:nvPr/>
        </p:nvGrpSpPr>
        <p:grpSpPr>
          <a:xfrm>
            <a:off x="7404337" y="2113253"/>
            <a:ext cx="2585309" cy="2664993"/>
            <a:chOff x="5488208" y="1058491"/>
            <a:chExt cx="2985817" cy="3158016"/>
          </a:xfrm>
        </p:grpSpPr>
        <p:grpSp>
          <p:nvGrpSpPr>
            <p:cNvPr id="47" name="组 46"/>
            <p:cNvGrpSpPr/>
            <p:nvPr/>
          </p:nvGrpSpPr>
          <p:grpSpPr>
            <a:xfrm>
              <a:off x="5488208" y="1058491"/>
              <a:ext cx="2985817" cy="3158016"/>
              <a:chOff x="1269706" y="1018104"/>
              <a:chExt cx="2985817" cy="3158016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270034" y="1018104"/>
                <a:ext cx="2985489" cy="389614"/>
                <a:chOff x="1101592" y="2870967"/>
                <a:chExt cx="2985489" cy="389614"/>
              </a:xfrm>
            </p:grpSpPr>
            <p:sp>
              <p:nvSpPr>
                <p:cNvPr id="74" name="椭圆 73"/>
                <p:cNvSpPr/>
                <p:nvPr/>
              </p:nvSpPr>
              <p:spPr>
                <a:xfrm>
                  <a:off x="3709998" y="2870967"/>
                  <a:ext cx="377083" cy="375873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1101592" y="2884708"/>
                  <a:ext cx="377083" cy="375873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2439674" y="2880875"/>
                  <a:ext cx="377082" cy="375873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7" name="直接箭头连接符 57"/>
                <p:cNvCxnSpPr/>
                <p:nvPr/>
              </p:nvCxnSpPr>
              <p:spPr>
                <a:xfrm flipV="1">
                  <a:off x="2816756" y="3058904"/>
                  <a:ext cx="893242" cy="990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57"/>
                <p:cNvCxnSpPr/>
                <p:nvPr/>
              </p:nvCxnSpPr>
              <p:spPr>
                <a:xfrm flipV="1">
                  <a:off x="1478675" y="3068812"/>
                  <a:ext cx="960999" cy="383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椭圆 78"/>
                <p:cNvSpPr/>
                <p:nvPr/>
              </p:nvSpPr>
              <p:spPr>
                <a:xfrm>
                  <a:off x="1214392" y="3000953"/>
                  <a:ext cx="150829" cy="15082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" name="椭圆 65"/>
              <p:cNvSpPr/>
              <p:nvPr/>
            </p:nvSpPr>
            <p:spPr>
              <a:xfrm>
                <a:off x="3878440" y="3797101"/>
                <a:ext cx="377083" cy="37587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1269706" y="3797100"/>
                <a:ext cx="377083" cy="37587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69706" y="2444802"/>
                <a:ext cx="377082" cy="37587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623049" y="3800247"/>
                <a:ext cx="377082" cy="37587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3878440" y="2475386"/>
                <a:ext cx="377082" cy="37587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57"/>
              <p:cNvCxnSpPr/>
              <p:nvPr/>
            </p:nvCxnSpPr>
            <p:spPr>
              <a:xfrm flipH="1">
                <a:off x="4066981" y="1393977"/>
                <a:ext cx="1" cy="10814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57"/>
              <p:cNvCxnSpPr/>
              <p:nvPr/>
            </p:nvCxnSpPr>
            <p:spPr>
              <a:xfrm>
                <a:off x="4066981" y="2851259"/>
                <a:ext cx="1" cy="94584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57"/>
              <p:cNvCxnSpPr/>
              <p:nvPr/>
            </p:nvCxnSpPr>
            <p:spPr>
              <a:xfrm flipV="1">
                <a:off x="1458247" y="1407718"/>
                <a:ext cx="329" cy="103708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椭圆 47"/>
            <p:cNvSpPr/>
            <p:nvPr/>
          </p:nvSpPr>
          <p:spPr>
            <a:xfrm>
              <a:off x="6826617" y="1843458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57"/>
            <p:cNvCxnSpPr/>
            <p:nvPr/>
          </p:nvCxnSpPr>
          <p:spPr>
            <a:xfrm flipH="1" flipV="1">
              <a:off x="5676749" y="2861062"/>
              <a:ext cx="1" cy="9764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6826617" y="3056668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7381753" y="2484510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6266091" y="2484511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7"/>
            <p:cNvCxnSpPr/>
            <p:nvPr/>
          </p:nvCxnSpPr>
          <p:spPr>
            <a:xfrm flipH="1" flipV="1">
              <a:off x="5865291" y="4025424"/>
              <a:ext cx="976260" cy="31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7"/>
            <p:cNvCxnSpPr/>
            <p:nvPr/>
          </p:nvCxnSpPr>
          <p:spPr>
            <a:xfrm flipH="1">
              <a:off x="7218633" y="4025425"/>
              <a:ext cx="878309" cy="31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连接符: 曲线 135"/>
            <p:cNvCxnSpPr>
              <a:cxnSpLocks/>
            </p:cNvCxnSpPr>
            <p:nvPr/>
          </p:nvCxnSpPr>
          <p:spPr>
            <a:xfrm rot="5400000" flipH="1" flipV="1">
              <a:off x="6024786" y="1683358"/>
              <a:ext cx="453794" cy="114986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曲线 135"/>
            <p:cNvCxnSpPr>
              <a:cxnSpLocks/>
            </p:cNvCxnSpPr>
            <p:nvPr/>
          </p:nvCxnSpPr>
          <p:spPr>
            <a:xfrm>
              <a:off x="7203700" y="2031395"/>
              <a:ext cx="1081783" cy="48437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曲线 135"/>
            <p:cNvCxnSpPr>
              <a:cxnSpLocks/>
            </p:cNvCxnSpPr>
            <p:nvPr/>
          </p:nvCxnSpPr>
          <p:spPr>
            <a:xfrm rot="5400000">
              <a:off x="7568113" y="2527234"/>
              <a:ext cx="352959" cy="108178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曲线 135"/>
            <p:cNvCxnSpPr>
              <a:cxnSpLocks/>
            </p:cNvCxnSpPr>
            <p:nvPr/>
          </p:nvCxnSpPr>
          <p:spPr>
            <a:xfrm rot="10800000">
              <a:off x="5676749" y="2861063"/>
              <a:ext cx="1149868" cy="38354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曲线 135"/>
            <p:cNvCxnSpPr>
              <a:cxnSpLocks/>
            </p:cNvCxnSpPr>
            <p:nvPr/>
          </p:nvCxnSpPr>
          <p:spPr>
            <a:xfrm rot="10800000">
              <a:off x="6454633" y="2860385"/>
              <a:ext cx="386918" cy="1168187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曲线 135"/>
            <p:cNvCxnSpPr>
              <a:cxnSpLocks/>
            </p:cNvCxnSpPr>
            <p:nvPr/>
          </p:nvCxnSpPr>
          <p:spPr>
            <a:xfrm rot="5400000" flipH="1" flipV="1">
              <a:off x="6026538" y="1684432"/>
              <a:ext cx="1228175" cy="371985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曲线 135"/>
            <p:cNvCxnSpPr>
              <a:cxnSpLocks/>
            </p:cNvCxnSpPr>
            <p:nvPr/>
          </p:nvCxnSpPr>
          <p:spPr>
            <a:xfrm>
              <a:off x="7203700" y="1256336"/>
              <a:ext cx="366595" cy="1228174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曲线 135"/>
            <p:cNvCxnSpPr>
              <a:cxnSpLocks/>
            </p:cNvCxnSpPr>
            <p:nvPr/>
          </p:nvCxnSpPr>
          <p:spPr>
            <a:xfrm rot="5400000">
              <a:off x="6810370" y="3268646"/>
              <a:ext cx="1168188" cy="35166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6939990" y="1946360"/>
              <a:ext cx="150829" cy="1508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383933" y="2588910"/>
              <a:ext cx="150829" cy="1508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矩形 79"/>
          <p:cNvSpPr/>
          <p:nvPr/>
        </p:nvSpPr>
        <p:spPr>
          <a:xfrm>
            <a:off x="5854648" y="56881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base">
              <a:spcAft>
                <a:spcPts val="0"/>
              </a:spcAft>
              <a:buFont typeface="Arial" charset="0"/>
              <a:buChar char="•"/>
            </a:pPr>
            <a:r>
              <a:rPr lang="zh-CN" altLang="en-US" sz="24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本季为主，上一季的影子，下一季的味道</a:t>
            </a:r>
            <a:endParaRPr lang="en-US" altLang="zh-CN" sz="2400" kern="0" dirty="0">
              <a:solidFill>
                <a:srgbClr val="00000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pPr marL="342900" lvl="0" indent="-342900" fontAlgn="base">
              <a:spcAft>
                <a:spcPts val="0"/>
              </a:spcAft>
              <a:buFont typeface="Arial" charset="0"/>
              <a:buChar char="•"/>
            </a:pPr>
            <a:r>
              <a:rPr lang="zh-CN" altLang="zh-CN" sz="24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满足并发</a:t>
            </a:r>
            <a:r>
              <a:rPr lang="zh-CN" altLang="en-US" sz="24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（</a:t>
            </a:r>
            <a:r>
              <a:rPr lang="zh-CN" altLang="zh-CN" sz="24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出现</a:t>
            </a:r>
            <a:r>
              <a:rPr lang="zh-CN" altLang="en-US" sz="24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）公理</a:t>
            </a:r>
            <a:r>
              <a:rPr lang="zh-CN" altLang="zh-CN" sz="24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的最小系统</a:t>
            </a:r>
          </a:p>
          <a:p>
            <a:pPr marL="342900" lvl="0" indent="-342900" fontAlgn="base">
              <a:spcAft>
                <a:spcPts val="0"/>
              </a:spcAft>
              <a:buFont typeface="Arial" charset="0"/>
              <a:buChar char="•"/>
            </a:pPr>
            <a:r>
              <a:rPr lang="zh-CN" altLang="zh-CN" sz="2400" kern="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有向网上的完备化操作+同步距离计算</a:t>
            </a:r>
            <a:endParaRPr lang="zh-CN" altLang="zh-CN" sz="2400" u="none" strike="noStrike" kern="0" spc="0" dirty="0">
              <a:solidFill>
                <a:srgbClr val="000000"/>
              </a:solidFill>
              <a:effectLst/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435721" y="0"/>
            <a:ext cx="3047467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p:sp>
        <p:nvSpPr>
          <p:cNvPr id="81" name="标题 1"/>
          <p:cNvSpPr txBox="1">
            <a:spLocks/>
          </p:cNvSpPr>
          <p:nvPr/>
        </p:nvSpPr>
        <p:spPr>
          <a:xfrm>
            <a:off x="0" y="0"/>
            <a:ext cx="6695430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例</a:t>
            </a:r>
            <a:r>
              <a:rPr kumimoji="1" lang="en-US" altLang="zh-CN" dirty="0"/>
              <a:t>3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8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7144" y="1332000"/>
                <a:ext cx="11077711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 smtClean="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c</m:t>
                    </m:r>
                    <m:r>
                      <a:rPr lang="en-US" altLang="zh-CN" sz="3600" b="0" i="0" smtClean="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∈</m:t>
                    </m:r>
                    <m:sSub>
                      <m:sSubPr>
                        <m:ctrlPr>
                          <a:rPr lang="zh-CN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Σ</m:t>
                        </m:r>
                      </m:sub>
                    </m:sSub>
                  </m:oMath>
                </a14:m>
                <a:r>
                  <a:rPr lang="zh-CN" altLang="zh-CN" sz="36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,</m:t>
                    </m:r>
                    <m:sSub>
                      <m:sSubPr>
                        <m:ctrlPr>
                          <a:rPr lang="zh-CN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2</m:t>
                        </m:r>
                      </m:sub>
                    </m:sSub>
                    <m:r>
                      <a:rPr lang="en-US" altLang="zh-CN" sz="3600" b="0" i="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3600" b="0" i="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E</m:t>
                    </m:r>
                  </m:oMath>
                </a14:m>
                <a:r>
                  <a:rPr lang="zh-CN" altLang="zh-CN" sz="36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b</m:t>
                    </m:r>
                    <m:r>
                      <a:rPr lang="en-US" altLang="zh-CN" sz="3600" b="0" i="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3600" b="0" i="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B</m:t>
                    </m:r>
                  </m:oMath>
                </a14:m>
                <a:endParaRPr lang="en-US" altLang="zh-CN" sz="3600" dirty="0">
                  <a:solidFill>
                    <a:srgbClr val="00000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  <a:p>
                <a:pPr>
                  <a:spcAft>
                    <a:spcPts val="0"/>
                  </a:spcAft>
                </a:pPr>
                <a:endParaRPr lang="zh-CN" altLang="zh-CN" sz="3600" dirty="0">
                  <a:solidFill>
                    <a:srgbClr val="00000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6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36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c</m:t>
                    </m:r>
                  </m:oMath>
                </a14:m>
                <a:r>
                  <a:rPr lang="zh-CN" altLang="zh-CN" sz="36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有</a:t>
                </a:r>
                <a:r>
                  <a:rPr lang="zh-CN" altLang="zh-CN" sz="3600" b="1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顺序</a:t>
                </a:r>
                <a:r>
                  <a:rPr lang="zh-CN" altLang="zh-CN" sz="36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关系，如果</a:t>
                </a:r>
                <a:endParaRPr lang="en-US" altLang="zh-CN" sz="3600" dirty="0">
                  <a:solidFill>
                    <a:srgbClr val="00000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CN" sz="3600" dirty="0">
                  <a:solidFill>
                    <a:srgbClr val="00000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  <a:p>
                <a:r>
                  <a:rPr lang="en-US" altLang="zh-CN" sz="36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3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60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c</m:t>
                    </m:r>
                    <m:r>
                      <a:rPr lang="en-US" altLang="zh-CN" sz="360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[</m:t>
                    </m:r>
                    <m:sSub>
                      <m:sSubPr>
                        <m:ctrlPr>
                          <a:rPr lang="zh-CN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360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1</m:t>
                        </m:r>
                      </m:sub>
                    </m:sSub>
                    <m:r>
                      <a:rPr lang="en-US" altLang="zh-CN" sz="360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&gt;</m:t>
                    </m:r>
                    <m:sSup>
                      <m:sSupPr>
                        <m:ctrlPr>
                          <a:rPr lang="zh-CN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c</m:t>
                        </m:r>
                      </m:e>
                      <m:sup>
                        <m:r>
                          <a:rPr lang="en-US" altLang="zh-CN" sz="360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′</m:t>
                        </m:r>
                      </m:sup>
                    </m:sSup>
                    <m:r>
                      <a:rPr lang="en-US" altLang="zh-CN" sz="360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∧</m:t>
                    </m:r>
                    <m:sSup>
                      <m:sSupPr>
                        <m:ctrlPr>
                          <a:rPr lang="zh-CN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60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c</m:t>
                        </m:r>
                      </m:e>
                      <m:sup>
                        <m:r>
                          <a:rPr lang="en-US" altLang="zh-CN" sz="360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′</m:t>
                        </m:r>
                      </m:sup>
                    </m:sSup>
                    <m:r>
                      <a:rPr lang="en-US" altLang="zh-CN" sz="360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[</m:t>
                    </m:r>
                    <m:sSub>
                      <m:sSubPr>
                        <m:ctrlPr>
                          <a:rPr lang="zh-CN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360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2</m:t>
                        </m:r>
                      </m:sub>
                    </m:sSub>
                    <m:r>
                      <a:rPr lang="en-US" altLang="zh-CN" sz="360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&gt;</m:t>
                    </m:r>
                    <m:r>
                      <a:rPr lang="zh-CN" altLang="en-US" sz="3600" b="0" i="0" smtClean="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 </m:t>
                    </m:r>
                    <m:r>
                      <a:rPr lang="en-US" altLang="zh-CN" sz="360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∧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sz="3600" i="1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c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[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2</m:t>
                        </m:r>
                      </m:sub>
                    </m:sSub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&gt;</m:t>
                    </m:r>
                  </m:oMath>
                </a14:m>
                <a:endParaRPr lang="en-US" altLang="zh-CN" sz="3600" dirty="0">
                  <a:solidFill>
                    <a:srgbClr val="00000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CN" sz="36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6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3600" b="0" i="0">
                            <a:solidFill>
                              <a:srgbClr val="000000"/>
                            </a:solidFill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36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0" i="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c</m:t>
                    </m:r>
                  </m:oMath>
                </a14:m>
                <a:r>
                  <a:rPr lang="zh-CN" altLang="zh-CN" sz="3600" b="1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并发</a:t>
                </a:r>
                <a:r>
                  <a:rPr lang="zh-CN" altLang="zh-CN" sz="36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，如果</a:t>
                </a:r>
                <a:r>
                  <a:rPr lang="en-US" altLang="zh-CN" sz="36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b="0" i="0">
                          <a:solidFill>
                            <a:srgbClr val="000000"/>
                          </a:solidFill>
                          <a:latin typeface="Cambria Math" charset="0"/>
                          <a:ea typeface="Lantinghei SC Extralight" charset="-122"/>
                          <a:cs typeface="Lantinghei SC Extralight" charset="-122"/>
                        </a:rPr>
                        <m:t>c</m:t>
                      </m:r>
                      <m:r>
                        <a:rPr lang="en-US" altLang="zh-CN" sz="3600" b="0" i="0">
                          <a:solidFill>
                            <a:srgbClr val="000000"/>
                          </a:solidFill>
                          <a:latin typeface="Cambria Math" charset="0"/>
                          <a:ea typeface="Lantinghei SC Extralight" charset="-122"/>
                          <a:cs typeface="Lantinghei SC Extralight" charset="-122"/>
                        </a:rPr>
                        <m:t>[</m:t>
                      </m:r>
                      <m:sSub>
                        <m:sSubPr>
                          <m:ctrlPr>
                            <a:rPr lang="zh-CN" altLang="zh-C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Lantinghei SC Extralight" charset="-122"/>
                              <a:cs typeface="Lantinghei SC Extralight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e</m:t>
                          </m:r>
                        </m:e>
                        <m:sub>
                          <m: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0">
                          <a:solidFill>
                            <a:srgbClr val="000000"/>
                          </a:solidFill>
                          <a:latin typeface="Cambria Math" charset="0"/>
                          <a:ea typeface="Lantinghei SC Extralight" charset="-122"/>
                          <a:cs typeface="Lantinghei SC Extralight" charset="-122"/>
                        </a:rPr>
                        <m:t>&gt;∧</m:t>
                      </m:r>
                      <m:r>
                        <m:rPr>
                          <m:sty m:val="p"/>
                        </m:rPr>
                        <a:rPr lang="en-US" altLang="zh-CN" sz="3600" b="0" i="0">
                          <a:solidFill>
                            <a:srgbClr val="000000"/>
                          </a:solidFill>
                          <a:latin typeface="Cambria Math" charset="0"/>
                          <a:ea typeface="Lantinghei SC Extralight" charset="-122"/>
                          <a:cs typeface="Lantinghei SC Extralight" charset="-122"/>
                        </a:rPr>
                        <m:t>c</m:t>
                      </m:r>
                      <m:r>
                        <a:rPr lang="en-US" altLang="zh-CN" sz="3600" b="0" i="0">
                          <a:solidFill>
                            <a:srgbClr val="000000"/>
                          </a:solidFill>
                          <a:latin typeface="Cambria Math" charset="0"/>
                          <a:ea typeface="Lantinghei SC Extralight" charset="-122"/>
                          <a:cs typeface="Lantinghei SC Extralight" charset="-122"/>
                        </a:rPr>
                        <m:t>[</m:t>
                      </m:r>
                      <m:sSub>
                        <m:sSubPr>
                          <m:ctrlPr>
                            <a:rPr lang="zh-CN" altLang="zh-C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Lantinghei SC Extralight" charset="-122"/>
                              <a:cs typeface="Lantinghei SC Extralight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e</m:t>
                          </m:r>
                        </m:e>
                        <m:sub>
                          <m: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0">
                          <a:solidFill>
                            <a:srgbClr val="000000"/>
                          </a:solidFill>
                          <a:latin typeface="Cambria Math" charset="0"/>
                          <a:ea typeface="Lantinghei SC Extralight" charset="-122"/>
                          <a:cs typeface="Lantinghei SC Extralight" charset="-122"/>
                        </a:rPr>
                        <m:t>&gt;∧</m:t>
                      </m:r>
                      <m:sSup>
                        <m:sSupPr>
                          <m:ctrlPr>
                            <a:rPr lang="zh-CN" altLang="zh-C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Lantinghei SC Extralight" charset="-122"/>
                              <a:cs typeface="Lantinghei SC Extralight" charset="-122"/>
                            </a:rPr>
                          </m:ctrlPr>
                        </m:sSupPr>
                        <m:e>
                          <m: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(</m:t>
                          </m:r>
                        </m:e>
                        <m:sup>
                          <m: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zh-CN" altLang="zh-C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Lantinghei SC Extralight" charset="-122"/>
                              <a:cs typeface="Lantinghei SC Extralight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e</m:t>
                          </m:r>
                        </m:e>
                        <m:sub>
                          <m: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b="0" i="0">
                          <a:solidFill>
                            <a:srgbClr val="000000"/>
                          </a:solidFill>
                          <a:latin typeface="Cambria Math" charset="0"/>
                          <a:ea typeface="Lantinghei SC Extralight" charset="-122"/>
                          <a:cs typeface="Lantinghei SC Extralight" charset="-122"/>
                        </a:rPr>
                        <m:t>∪</m:t>
                      </m:r>
                      <m:sSubSup>
                        <m:sSubSupPr>
                          <m:ctrlPr>
                            <a:rPr lang="zh-CN" altLang="zh-C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Lantinghei SC Extralight" charset="-122"/>
                              <a:cs typeface="Lantinghei SC Extralight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e</m:t>
                          </m:r>
                        </m:e>
                        <m:sub>
                          <m: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3600" b="0" i="0">
                          <a:solidFill>
                            <a:srgbClr val="000000"/>
                          </a:solidFill>
                          <a:latin typeface="Cambria Math" charset="0"/>
                          <a:ea typeface="Lantinghei SC Extralight" charset="-122"/>
                          <a:cs typeface="Lantinghei SC Extralight" charset="-122"/>
                        </a:rPr>
                        <m:t>)∩</m:t>
                      </m:r>
                      <m:sSup>
                        <m:sSupPr>
                          <m:ctrlPr>
                            <a:rPr lang="zh-CN" altLang="zh-C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Lantinghei SC Extralight" charset="-122"/>
                              <a:cs typeface="Lantinghei SC Extralight" charset="-122"/>
                            </a:rPr>
                          </m:ctrlPr>
                        </m:sSupPr>
                        <m:e>
                          <m: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(</m:t>
                          </m:r>
                        </m:e>
                        <m:sup>
                          <m: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zh-CN" altLang="zh-C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Lantinghei SC Extralight" charset="-122"/>
                              <a:cs typeface="Lantinghei SC Extralight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e</m:t>
                          </m:r>
                        </m:e>
                        <m:sub>
                          <m: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3600" b="0" i="0">
                          <a:solidFill>
                            <a:srgbClr val="000000"/>
                          </a:solidFill>
                          <a:latin typeface="Cambria Math" charset="0"/>
                          <a:ea typeface="Lantinghei SC Extralight" charset="-122"/>
                          <a:cs typeface="Lantinghei SC Extralight" charset="-122"/>
                        </a:rPr>
                        <m:t>∪</m:t>
                      </m:r>
                      <m:sSubSup>
                        <m:sSubSupPr>
                          <m:ctrlPr>
                            <a:rPr lang="zh-CN" altLang="zh-C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Lantinghei SC Extralight" charset="-122"/>
                              <a:cs typeface="Lantinghei SC Extralight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e</m:t>
                          </m:r>
                        </m:e>
                        <m:sub>
                          <m: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600" b="0" i="0">
                              <a:solidFill>
                                <a:srgbClr val="000000"/>
                              </a:solidFill>
                              <a:latin typeface="Cambria Math" charset="0"/>
                              <a:ea typeface="Lantinghei SC Extralight" charset="-122"/>
                              <a:cs typeface="Lantinghei SC Extralight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3600" b="0" i="0">
                          <a:solidFill>
                            <a:srgbClr val="000000"/>
                          </a:solidFill>
                          <a:latin typeface="Cambria Math" charset="0"/>
                          <a:ea typeface="Lantinghei SC Extralight" charset="-122"/>
                          <a:cs typeface="Lantinghei SC Extralight" charset="-122"/>
                        </a:rPr>
                        <m:t>)=∅</m:t>
                      </m:r>
                    </m:oMath>
                  </m:oMathPara>
                </a14:m>
                <a:endParaRPr lang="zh-CN" altLang="zh-CN" sz="3600" dirty="0">
                  <a:solidFill>
                    <a:srgbClr val="000000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4" y="1332000"/>
                <a:ext cx="11077711" cy="4524315"/>
              </a:xfrm>
              <a:prstGeom prst="rect">
                <a:avLst/>
              </a:prstGeom>
              <a:blipFill rotWithShape="0">
                <a:blip r:embed="rId3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75225" y="0"/>
            <a:ext cx="3047467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1"/>
              <p:cNvSpPr txBox="1">
                <a:spLocks/>
              </p:cNvSpPr>
              <p:nvPr/>
            </p:nvSpPr>
            <p:spPr>
              <a:xfrm>
                <a:off x="0" y="0"/>
                <a:ext cx="6096000" cy="981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/>
                    </a:solidFill>
                    <a:latin typeface="Heiti SC Light" charset="-122"/>
                    <a:ea typeface="Heiti SC Light" charset="-122"/>
                    <a:cs typeface="Heiti SC Light" charset="-122"/>
                  </a:defRPr>
                </a:lvl1pPr>
              </a:lstStyle>
              <a:p>
                <a:pPr algn="l"/>
                <a:r>
                  <a:rPr kumimoji="1" lang="zh-CN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</a:rPr>
                      <m:t>基本现象</m:t>
                    </m:r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096000" cy="9810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92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1663" y="0"/>
            <a:ext cx="6096001" cy="981076"/>
          </a:xfrm>
        </p:spPr>
        <p:txBody>
          <a:bodyPr>
            <a:normAutofit/>
          </a:bodyPr>
          <a:lstStyle/>
          <a:p>
            <a:r>
              <a:rPr lang="en-US" altLang="zh-CN"/>
              <a:t>EN</a:t>
            </a:r>
            <a:r>
              <a:rPr lang="zh-CN" altLang="en-US" dirty="0"/>
              <a:t>系统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e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e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000000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c</m:t>
                    </m:r>
                  </m:oMath>
                </a14:m>
                <a:r>
                  <a:rPr lang="zh-CN" altLang="zh-CN" b="1" dirty="0">
                    <a:solidFill>
                      <a:srgbClr val="000000"/>
                    </a:solidFill>
                  </a:rPr>
                  <a:t>冲突（conflict）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，如果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c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e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&gt;∧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c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e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&gt;∧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(</m:t>
                        </m:r>
                      </m:e>
                      <m:sup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e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∪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e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)∩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(</m:t>
                        </m:r>
                      </m:e>
                      <m:sup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e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∪</m:t>
                    </m:r>
                    <m:sSubSup>
                      <m:sSubSup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e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)≠∅</m:t>
                    </m:r>
                  </m:oMath>
                </a14:m>
                <a:endParaRPr lang="zh-CN" altLang="en-US" dirty="0">
                  <a:solidFill>
                    <a:srgbClr val="000000"/>
                  </a:solidFill>
                </a:endParaRPr>
              </a:p>
              <a:p>
                <a:pPr>
                  <a:spcAft>
                    <a:spcPts val="0"/>
                  </a:spcAft>
                </a:pPr>
                <a:endParaRPr lang="zh-CN" altLang="zh-CN" dirty="0">
                  <a:solidFill>
                    <a:srgbClr val="000000"/>
                  </a:solidFill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zh-CN" dirty="0">
                    <a:solidFill>
                      <a:srgbClr val="000000"/>
                    </a:solidFill>
                  </a:rPr>
                  <a:t>情态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c</m:t>
                    </m:r>
                  </m:oMath>
                </a14:m>
                <a:r>
                  <a:rPr lang="zh-CN" altLang="zh-CN" dirty="0">
                    <a:solidFill>
                      <a:srgbClr val="000000"/>
                    </a:solidFill>
                  </a:rPr>
                  <a:t>之下在条件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b</m:t>
                    </m:r>
                  </m:oMath>
                </a14:m>
                <a:r>
                  <a:rPr lang="zh-CN" altLang="zh-CN" dirty="0">
                    <a:solidFill>
                      <a:srgbClr val="000000"/>
                    </a:solidFill>
                  </a:rPr>
                  <a:t>有</a:t>
                </a:r>
                <a:r>
                  <a:rPr lang="zh-CN" altLang="zh-CN" b="1" dirty="0">
                    <a:solidFill>
                      <a:srgbClr val="000000"/>
                    </a:solidFill>
                  </a:rPr>
                  <a:t>冲撞（contact）</a:t>
                </a:r>
                <a:r>
                  <a:rPr lang="zh-CN" altLang="zh-CN" dirty="0">
                    <a:solidFill>
                      <a:srgbClr val="000000"/>
                    </a:solidFill>
                  </a:rPr>
                  <a:t>，如果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    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e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E</m:t>
                    </m:r>
                  </m:oMath>
                </a14:m>
                <a:r>
                  <a:rPr lang="zh-CN" altLang="zh-CN" dirty="0">
                    <a:solidFill>
                      <a:srgbClr val="000000"/>
                    </a:solidFill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·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e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CN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b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e</m:t>
                        </m:r>
                      </m:e>
                      <m:sup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·</m:t>
                        </m:r>
                      </m:sup>
                    </m:sSup>
                    <m:r>
                      <a:rPr lang="en-US" altLang="zh-CN">
                        <a:solidFill>
                          <a:srgbClr val="000000"/>
                        </a:solidFill>
                        <a:latin typeface="Cambria Math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zh-CN" altLang="zh-C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/>
              <p:cNvSpPr txBox="1">
                <a:spLocks/>
              </p:cNvSpPr>
              <p:nvPr/>
            </p:nvSpPr>
            <p:spPr>
              <a:xfrm>
                <a:off x="0" y="0"/>
                <a:ext cx="6096000" cy="981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/>
                    </a:solidFill>
                    <a:latin typeface="Heiti SC Light" charset="-122"/>
                    <a:ea typeface="Heiti SC Light" charset="-122"/>
                    <a:cs typeface="Heiti SC Light" charset="-122"/>
                  </a:defRPr>
                </a:lvl1pPr>
              </a:lstStyle>
              <a:p>
                <a:pPr algn="l"/>
                <a:r>
                  <a:rPr kumimoji="1" lang="zh-CN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</a:rPr>
                      <m:t>基本现象</m:t>
                    </m:r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096000" cy="9810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433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2511" y="1313944"/>
            <a:ext cx="7668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（</a:t>
            </a:r>
            <a:r>
              <a:rPr lang="zh-CN" altLang="en-US" sz="3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参看</a:t>
            </a:r>
            <a:r>
              <a:rPr lang="zh-CN" altLang="zh-CN" sz="3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教堂婚礼</a:t>
            </a:r>
            <a:r>
              <a:rPr lang="zh-CN" altLang="en-US" sz="3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系统</a:t>
            </a:r>
            <a:r>
              <a:rPr lang="zh-CN" altLang="zh-CN" sz="3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）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1739186" y="2204176"/>
            <a:ext cx="8815675" cy="997047"/>
            <a:chOff x="995267" y="1212285"/>
            <a:chExt cx="8815675" cy="997047"/>
          </a:xfrm>
        </p:grpSpPr>
        <p:grpSp>
          <p:nvGrpSpPr>
            <p:cNvPr id="6" name="组 5"/>
            <p:cNvGrpSpPr/>
            <p:nvPr/>
          </p:nvGrpSpPr>
          <p:grpSpPr>
            <a:xfrm>
              <a:off x="995267" y="1212288"/>
              <a:ext cx="2985489" cy="389614"/>
              <a:chOff x="1101592" y="2870967"/>
              <a:chExt cx="2985489" cy="389614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709998" y="2870967"/>
                <a:ext cx="377083" cy="37587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101592" y="2884708"/>
                <a:ext cx="377083" cy="37587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439674" y="2880875"/>
                <a:ext cx="377082" cy="37587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箭头连接符 57"/>
              <p:cNvCxnSpPr/>
              <p:nvPr/>
            </p:nvCxnSpPr>
            <p:spPr>
              <a:xfrm flipV="1">
                <a:off x="2816756" y="3058904"/>
                <a:ext cx="893242" cy="990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57"/>
              <p:cNvCxnSpPr/>
              <p:nvPr/>
            </p:nvCxnSpPr>
            <p:spPr>
              <a:xfrm flipV="1">
                <a:off x="1478675" y="3068812"/>
                <a:ext cx="960999" cy="38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1214392" y="3000953"/>
                <a:ext cx="150829" cy="15082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318843" y="1636492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759497" y="1222196"/>
              <a:ext cx="377082" cy="37587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976325" y="1212287"/>
              <a:ext cx="377082" cy="37587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433859" y="1212285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393468" y="1212286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57"/>
            <p:cNvCxnSpPr>
              <a:stCxn id="8" idx="6"/>
              <a:endCxn id="16" idx="1"/>
            </p:cNvCxnSpPr>
            <p:nvPr/>
          </p:nvCxnSpPr>
          <p:spPr>
            <a:xfrm flipV="1">
              <a:off x="3980756" y="1400224"/>
              <a:ext cx="99556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57"/>
            <p:cNvCxnSpPr>
              <a:stCxn id="15" idx="1"/>
              <a:endCxn id="18" idx="6"/>
            </p:cNvCxnSpPr>
            <p:nvPr/>
          </p:nvCxnSpPr>
          <p:spPr>
            <a:xfrm flipH="1" flipV="1">
              <a:off x="6770551" y="1400223"/>
              <a:ext cx="988946" cy="99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57"/>
            <p:cNvCxnSpPr>
              <a:stCxn id="16" idx="3"/>
              <a:endCxn id="18" idx="2"/>
            </p:cNvCxnSpPr>
            <p:nvPr/>
          </p:nvCxnSpPr>
          <p:spPr>
            <a:xfrm flipV="1">
              <a:off x="5353407" y="1400223"/>
              <a:ext cx="104006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57"/>
            <p:cNvCxnSpPr>
              <a:stCxn id="17" idx="2"/>
              <a:endCxn id="15" idx="3"/>
            </p:cNvCxnSpPr>
            <p:nvPr/>
          </p:nvCxnSpPr>
          <p:spPr>
            <a:xfrm flipH="1">
              <a:off x="8136579" y="1400222"/>
              <a:ext cx="1297280" cy="99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9575124" y="1345819"/>
              <a:ext cx="150829" cy="1508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766255" y="1640037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41542" y="1686112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255607" y="3113142"/>
                <a:ext cx="61945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2800" b="0" i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2800" b="0" i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有</a:t>
                </a:r>
                <a:r>
                  <a:rPr lang="zh-CN" altLang="zh-CN" sz="2800" b="1" dirty="0">
                    <a:solidFill>
                      <a:srgbClr val="000000"/>
                    </a:solidFill>
                    <a:effectLst/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顺序</a:t>
                </a:r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关系，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2800" b="0" i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e</m:t>
                        </m:r>
                      </m:e>
                      <m:sub>
                        <m:r>
                          <a:rPr lang="en-US" altLang="zh-CN" sz="2800" b="0" i="0">
                            <a:solidFill>
                              <a:srgbClr val="000000"/>
                            </a:solidFill>
                            <a:effectLst/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有</a:t>
                </a:r>
                <a:r>
                  <a:rPr lang="zh-CN" altLang="zh-CN" sz="2800" b="1" dirty="0">
                    <a:solidFill>
                      <a:srgbClr val="000000"/>
                    </a:solidFill>
                    <a:effectLst/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并发</a:t>
                </a:r>
                <a:r>
                  <a:rPr lang="zh-CN" altLang="zh-CN" sz="2800" dirty="0">
                    <a:solidFill>
                      <a:srgbClr val="000000"/>
                    </a:solidFill>
                    <a:effectLst/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关系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607" y="3113142"/>
                <a:ext cx="619451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r="-88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 25"/>
          <p:cNvGrpSpPr/>
          <p:nvPr/>
        </p:nvGrpSpPr>
        <p:grpSpPr>
          <a:xfrm>
            <a:off x="2247186" y="3796193"/>
            <a:ext cx="2535020" cy="1506265"/>
            <a:chOff x="995267" y="2494966"/>
            <a:chExt cx="3005706" cy="1775678"/>
          </a:xfrm>
        </p:grpSpPr>
        <p:grpSp>
          <p:nvGrpSpPr>
            <p:cNvPr id="27" name="组 26"/>
            <p:cNvGrpSpPr/>
            <p:nvPr/>
          </p:nvGrpSpPr>
          <p:grpSpPr>
            <a:xfrm>
              <a:off x="995267" y="2494966"/>
              <a:ext cx="3005706" cy="1775678"/>
              <a:chOff x="2231395" y="547297"/>
              <a:chExt cx="3762769" cy="2153017"/>
            </a:xfrm>
          </p:grpSpPr>
          <p:grpSp>
            <p:nvGrpSpPr>
              <p:cNvPr id="31" name="组 30"/>
              <p:cNvGrpSpPr/>
              <p:nvPr/>
            </p:nvGrpSpPr>
            <p:grpSpPr>
              <a:xfrm>
                <a:off x="2231395" y="547298"/>
                <a:ext cx="2163690" cy="1004929"/>
                <a:chOff x="8440809" y="1227782"/>
                <a:chExt cx="2163690" cy="1004929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8440809" y="1776964"/>
                  <a:ext cx="472060" cy="455747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10132440" y="1227782"/>
                  <a:ext cx="472059" cy="455747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" name="直接箭头连接符 57"/>
                <p:cNvCxnSpPr/>
                <p:nvPr/>
              </p:nvCxnSpPr>
              <p:spPr>
                <a:xfrm flipV="1">
                  <a:off x="8912868" y="1455656"/>
                  <a:ext cx="1219571" cy="54918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椭圆 31"/>
              <p:cNvSpPr/>
              <p:nvPr/>
            </p:nvSpPr>
            <p:spPr>
              <a:xfrm>
                <a:off x="5513311" y="1653492"/>
                <a:ext cx="472060" cy="45574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522103" y="547297"/>
                <a:ext cx="472061" cy="45574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箭头连接符 57"/>
              <p:cNvCxnSpPr/>
              <p:nvPr/>
            </p:nvCxnSpPr>
            <p:spPr>
              <a:xfrm>
                <a:off x="4378565" y="1881366"/>
                <a:ext cx="113474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3881238" y="926292"/>
                <a:ext cx="708777" cy="63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3854613" y="2065907"/>
                <a:ext cx="708778" cy="634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333349" y="3407290"/>
              <a:ext cx="377082" cy="37587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57"/>
            <p:cNvCxnSpPr/>
            <p:nvPr/>
          </p:nvCxnSpPr>
          <p:spPr>
            <a:xfrm>
              <a:off x="1372349" y="3135837"/>
              <a:ext cx="961000" cy="4593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57"/>
            <p:cNvCxnSpPr/>
            <p:nvPr/>
          </p:nvCxnSpPr>
          <p:spPr>
            <a:xfrm flipV="1">
              <a:off x="2723627" y="2682904"/>
              <a:ext cx="90026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 39"/>
          <p:cNvGrpSpPr/>
          <p:nvPr/>
        </p:nvGrpSpPr>
        <p:grpSpPr>
          <a:xfrm>
            <a:off x="6278603" y="3822610"/>
            <a:ext cx="2489993" cy="1580655"/>
            <a:chOff x="960885" y="2494966"/>
            <a:chExt cx="3109020" cy="1872174"/>
          </a:xfrm>
        </p:grpSpPr>
        <p:grpSp>
          <p:nvGrpSpPr>
            <p:cNvPr id="41" name="组 40"/>
            <p:cNvGrpSpPr/>
            <p:nvPr/>
          </p:nvGrpSpPr>
          <p:grpSpPr>
            <a:xfrm>
              <a:off x="960885" y="2494966"/>
              <a:ext cx="3109020" cy="1872174"/>
              <a:chOff x="2188353" y="547297"/>
              <a:chExt cx="3892105" cy="2270019"/>
            </a:xfrm>
          </p:grpSpPr>
          <p:grpSp>
            <p:nvGrpSpPr>
              <p:cNvPr id="45" name="组 44"/>
              <p:cNvGrpSpPr/>
              <p:nvPr/>
            </p:nvGrpSpPr>
            <p:grpSpPr>
              <a:xfrm>
                <a:off x="2188353" y="547297"/>
                <a:ext cx="2206732" cy="1355126"/>
                <a:chOff x="8397767" y="1227781"/>
                <a:chExt cx="2206732" cy="1355126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8397767" y="1227781"/>
                  <a:ext cx="472060" cy="455747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10132440" y="1227782"/>
                  <a:ext cx="472059" cy="455747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3" name="直接箭头连接符 57"/>
                <p:cNvCxnSpPr>
                  <a:stCxn id="47" idx="6"/>
                </p:cNvCxnSpPr>
                <p:nvPr/>
              </p:nvCxnSpPr>
              <p:spPr>
                <a:xfrm flipV="1">
                  <a:off x="8869828" y="2561851"/>
                  <a:ext cx="1246093" cy="2105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椭圆 45"/>
              <p:cNvSpPr/>
              <p:nvPr/>
            </p:nvSpPr>
            <p:spPr>
              <a:xfrm>
                <a:off x="5608398" y="1078728"/>
                <a:ext cx="472060" cy="45574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188353" y="1674550"/>
                <a:ext cx="472061" cy="45574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箭头连接符 57"/>
              <p:cNvCxnSpPr/>
              <p:nvPr/>
            </p:nvCxnSpPr>
            <p:spPr>
              <a:xfrm flipV="1">
                <a:off x="4378566" y="1467733"/>
                <a:ext cx="1298963" cy="4136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3881237" y="926292"/>
                <a:ext cx="1007373" cy="75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3854612" y="2065907"/>
                <a:ext cx="1033998" cy="751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2333349" y="3407290"/>
              <a:ext cx="377082" cy="37587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57"/>
            <p:cNvCxnSpPr/>
            <p:nvPr/>
          </p:nvCxnSpPr>
          <p:spPr>
            <a:xfrm>
              <a:off x="1337967" y="2682903"/>
              <a:ext cx="100857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57"/>
            <p:cNvCxnSpPr/>
            <p:nvPr/>
          </p:nvCxnSpPr>
          <p:spPr>
            <a:xfrm>
              <a:off x="2723626" y="2682904"/>
              <a:ext cx="1024419" cy="3053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253042" y="5367264"/>
                <a:ext cx="1720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0" smtClean="0">
                          <a:solidFill>
                            <a:srgbClr val="000000"/>
                          </a:solidFill>
                          <a:latin typeface="Cambria Math" charset="0"/>
                          <a:ea typeface="Lantinghei SC Extralight" charset="-122"/>
                          <a:cs typeface="Lantinghei SC Extralight" charset="-122"/>
                        </a:rPr>
                        <m:t>一型冲突</m:t>
                      </m:r>
                    </m:oMath>
                  </m:oMathPara>
                </a14:m>
                <a:endParaRPr lang="zh-CN" altLang="zh-CN" sz="2800" dirty="0">
                  <a:solidFill>
                    <a:srgbClr val="000000"/>
                  </a:solidFill>
                  <a:effectLst/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42" y="5367264"/>
                <a:ext cx="172034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5983142" y="5362007"/>
                <a:ext cx="16209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二</a:t>
                </a:r>
                <a14:m>
                  <m:oMath xmlns:m="http://schemas.openxmlformats.org/officeDocument/2006/math">
                    <m:r>
                      <a:rPr lang="zh-CN" altLang="en-US" sz="2800" b="0" i="0" smtClean="0">
                        <a:solidFill>
                          <a:srgbClr val="000000"/>
                        </a:solidFill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型冲突</m:t>
                    </m:r>
                  </m:oMath>
                </a14:m>
                <a:endParaRPr lang="zh-CN" altLang="zh-CN" sz="2800" dirty="0">
                  <a:solidFill>
                    <a:srgbClr val="000000"/>
                  </a:solidFill>
                  <a:effectLst/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42" y="5362007"/>
                <a:ext cx="1620957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7519" t="-11765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 56"/>
          <p:cNvGrpSpPr/>
          <p:nvPr/>
        </p:nvGrpSpPr>
        <p:grpSpPr>
          <a:xfrm>
            <a:off x="3916007" y="6012390"/>
            <a:ext cx="2541534" cy="609175"/>
            <a:chOff x="1168932" y="4915961"/>
            <a:chExt cx="3167060" cy="811342"/>
          </a:xfrm>
        </p:grpSpPr>
        <p:sp>
          <p:nvSpPr>
            <p:cNvPr id="58" name="椭圆 57"/>
            <p:cNvSpPr/>
            <p:nvPr/>
          </p:nvSpPr>
          <p:spPr>
            <a:xfrm>
              <a:off x="3777338" y="4915961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168932" y="4929702"/>
              <a:ext cx="377083" cy="37587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7014" y="4925869"/>
              <a:ext cx="377082" cy="375873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箭头连接符 57"/>
            <p:cNvCxnSpPr/>
            <p:nvPr/>
          </p:nvCxnSpPr>
          <p:spPr>
            <a:xfrm flipV="1">
              <a:off x="2884096" y="5103898"/>
              <a:ext cx="893242" cy="99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57"/>
            <p:cNvCxnSpPr/>
            <p:nvPr/>
          </p:nvCxnSpPr>
          <p:spPr>
            <a:xfrm flipV="1">
              <a:off x="1546015" y="5113806"/>
              <a:ext cx="960999" cy="38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1306542" y="5028226"/>
              <a:ext cx="150829" cy="1508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3900884" y="5028224"/>
              <a:ext cx="150829" cy="1508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0371" y="5179273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769819" y="5204083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6628947" y="601239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冲撞</a:t>
            </a:r>
            <a:endParaRPr lang="zh-CN" altLang="zh-CN" sz="2800" dirty="0">
              <a:solidFill>
                <a:srgbClr val="000000"/>
              </a:solidFill>
              <a:effectLst/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25353" y="0"/>
            <a:ext cx="3047467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标题 1"/>
              <p:cNvSpPr txBox="1">
                <a:spLocks/>
              </p:cNvSpPr>
              <p:nvPr/>
            </p:nvSpPr>
            <p:spPr>
              <a:xfrm>
                <a:off x="0" y="0"/>
                <a:ext cx="6096000" cy="981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/>
                    </a:solidFill>
                    <a:latin typeface="Heiti SC Light" charset="-122"/>
                    <a:ea typeface="Heiti SC Light" charset="-122"/>
                    <a:cs typeface="Heiti SC Light" charset="-122"/>
                  </a:defRPr>
                </a:lvl1pPr>
              </a:lstStyle>
              <a:p>
                <a:pPr algn="l"/>
                <a:r>
                  <a:rPr kumimoji="1" lang="zh-CN" altLang="en-US" dirty="0"/>
                  <a:t>   基本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现象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 smtClean="0">
                        <a:latin typeface="Cambria Math" charset="0"/>
                      </a:rPr>
                      <m:t>例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4</m:t>
                    </m:r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096000" cy="981076"/>
              </a:xfrm>
              <a:prstGeom prst="rect">
                <a:avLst/>
              </a:prstGeom>
              <a:blipFill rotWithShape="0">
                <a:blip r:embed="rId6"/>
                <a:stretch>
                  <a:fillRect t="-7453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/>
          <p:cNvSpPr/>
          <p:nvPr/>
        </p:nvSpPr>
        <p:spPr>
          <a:xfrm>
            <a:off x="2314350" y="4253372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325828" y="3878832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338742" y="4682161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5" grpId="0"/>
      <p:bldP spid="56" grpId="0"/>
      <p:bldP spid="67" grpId="0"/>
      <p:bldP spid="69" grpId="0" animBg="1"/>
      <p:bldP spid="70" grpId="0" animBg="1"/>
      <p:bldP spid="7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2512" y="1142316"/>
            <a:ext cx="4397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32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定义</a:t>
            </a:r>
            <a:endParaRPr lang="zh-CN" altLang="zh-CN" sz="3200" dirty="0">
              <a:solidFill>
                <a:srgbClr val="00000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35242" y="1769308"/>
                <a:ext cx="1107771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称为结构互补条件，如果</a:t>
                </a:r>
                <a:r>
                  <a:rPr lang="zh-CN" altLang="en-US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一方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前集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后集为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另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一方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后集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前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集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即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Lantinghei SC Extralight" charset="-122"/>
                        <a:cs typeface="Lantinghei SC Extralight" charset="-122"/>
                      </a:rPr>
                      <m:t>  </m:t>
                    </m:r>
                    <m:r>
                      <a:rPr lang="en-US" altLang="zh-CN" sz="2800" b="0" i="0"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′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0"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=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′</m:t>
                        </m:r>
                      </m:sup>
                    </m:sSubSup>
                    <m:r>
                      <a:rPr lang="en-US" altLang="zh-CN" sz="2800" b="0" i="0"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∧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pPr>
                      <m:e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=</m:t>
                        </m:r>
                      </m:e>
                      <m:sup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sz="2800" dirty="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42" y="1769308"/>
                <a:ext cx="11077711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7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92512" y="2842507"/>
            <a:ext cx="4397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例</a:t>
            </a:r>
            <a:endParaRPr lang="zh-CN" altLang="zh-CN" sz="3200" dirty="0">
              <a:solidFill>
                <a:srgbClr val="00000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4444374" y="3427282"/>
            <a:ext cx="3373986" cy="1762532"/>
            <a:chOff x="5726425" y="4530488"/>
            <a:chExt cx="3373986" cy="1762532"/>
          </a:xfrm>
        </p:grpSpPr>
        <p:grpSp>
          <p:nvGrpSpPr>
            <p:cNvPr id="22" name="组 21"/>
            <p:cNvGrpSpPr/>
            <p:nvPr/>
          </p:nvGrpSpPr>
          <p:grpSpPr>
            <a:xfrm>
              <a:off x="5726425" y="4530488"/>
              <a:ext cx="3373986" cy="1762532"/>
              <a:chOff x="993903" y="2020631"/>
              <a:chExt cx="3373986" cy="1762532"/>
            </a:xfrm>
          </p:grpSpPr>
          <p:grpSp>
            <p:nvGrpSpPr>
              <p:cNvPr id="24" name="组 23"/>
              <p:cNvGrpSpPr/>
              <p:nvPr/>
            </p:nvGrpSpPr>
            <p:grpSpPr>
              <a:xfrm>
                <a:off x="993903" y="2020631"/>
                <a:ext cx="3373986" cy="1760918"/>
                <a:chOff x="2229689" y="-27836"/>
                <a:chExt cx="4223811" cy="2135119"/>
              </a:xfrm>
            </p:grpSpPr>
            <p:grpSp>
              <p:nvGrpSpPr>
                <p:cNvPr id="28" name="组 27"/>
                <p:cNvGrpSpPr/>
                <p:nvPr/>
              </p:nvGrpSpPr>
              <p:grpSpPr>
                <a:xfrm>
                  <a:off x="2231395" y="547298"/>
                  <a:ext cx="2163690" cy="1004929"/>
                  <a:chOff x="8440809" y="1227782"/>
                  <a:chExt cx="2163690" cy="1004929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8440809" y="1776964"/>
                    <a:ext cx="472060" cy="455747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rgbClr val="FF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矩形 34"/>
                  <p:cNvSpPr/>
                  <p:nvPr/>
                </p:nvSpPr>
                <p:spPr>
                  <a:xfrm>
                    <a:off x="10132440" y="1227782"/>
                    <a:ext cx="472059" cy="455747"/>
                  </a:xfrm>
                  <a:prstGeom prst="rect">
                    <a:avLst/>
                  </a:prstGeom>
                  <a:solidFill>
                    <a:schemeClr val="bg1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箭头连接符 57"/>
                  <p:cNvCxnSpPr/>
                  <p:nvPr/>
                </p:nvCxnSpPr>
                <p:spPr>
                  <a:xfrm flipV="1">
                    <a:off x="8912868" y="1455656"/>
                    <a:ext cx="1219571" cy="54918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椭圆 28"/>
                <p:cNvSpPr/>
                <p:nvPr/>
              </p:nvSpPr>
              <p:spPr>
                <a:xfrm>
                  <a:off x="2229689" y="-27836"/>
                  <a:ext cx="472060" cy="45574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5720572" y="1096479"/>
                  <a:ext cx="472061" cy="45574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FF66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箭头连接符 57"/>
                <p:cNvCxnSpPr/>
                <p:nvPr/>
              </p:nvCxnSpPr>
              <p:spPr>
                <a:xfrm flipV="1">
                  <a:off x="4378566" y="1485484"/>
                  <a:ext cx="1411139" cy="39588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本框 31"/>
                <p:cNvSpPr txBox="1"/>
                <p:nvPr/>
              </p:nvSpPr>
              <p:spPr>
                <a:xfrm>
                  <a:off x="2257347" y="1441971"/>
                  <a:ext cx="708777" cy="634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5744722" y="1472877"/>
                  <a:ext cx="708778" cy="634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8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2333349" y="3407290"/>
                <a:ext cx="377082" cy="37587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57"/>
              <p:cNvCxnSpPr/>
              <p:nvPr/>
            </p:nvCxnSpPr>
            <p:spPr>
              <a:xfrm>
                <a:off x="1372349" y="3135837"/>
                <a:ext cx="961000" cy="45939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57"/>
              <p:cNvCxnSpPr/>
              <p:nvPr/>
            </p:nvCxnSpPr>
            <p:spPr>
              <a:xfrm>
                <a:off x="2723627" y="2682906"/>
                <a:ext cx="1114023" cy="32003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箭头连接符 57"/>
            <p:cNvCxnSpPr/>
            <p:nvPr/>
          </p:nvCxnSpPr>
          <p:spPr>
            <a:xfrm>
              <a:off x="6103508" y="4718425"/>
              <a:ext cx="996745" cy="2857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534285" y="0"/>
            <a:ext cx="3047467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标题 1"/>
              <p:cNvSpPr txBox="1">
                <a:spLocks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/>
                    </a:solidFill>
                    <a:latin typeface="Heiti SC Light" charset="-122"/>
                    <a:ea typeface="Heiti SC Light" charset="-122"/>
                    <a:cs typeface="Heiti SC Light" charset="-122"/>
                  </a:defRPr>
                </a:lvl1pPr>
              </a:lstStyle>
              <a:p>
                <a:pPr algn="l"/>
                <a:r>
                  <a:rPr kumimoji="1" lang="zh-CN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</a:rPr>
                      <m:t>结构互补条件</m:t>
                    </m:r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5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7144" y="2125274"/>
                <a:ext cx="11077711" cy="2391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对条件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b</m:t>
                    </m:r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作补操作：</a:t>
                </a:r>
              </a:p>
              <a:p>
                <a:pPr marL="342900" lvl="0" indent="-342900" fontAlgn="base">
                  <a:buFont typeface="Arial" charset="0"/>
                  <a:buChar char="•"/>
                </a:pPr>
                <a:endParaRPr lang="zh-CN" altLang="en-US" sz="2800" dirty="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  <a:p>
                <a:pPr marL="342900" lvl="0" indent="-342900" fontAlgn="base">
                  <a:buFont typeface="Arial" charset="0"/>
                  <a:buChar char="•"/>
                </a:pPr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b</m:t>
                    </m:r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的结构互补条件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p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添加到网上</a:t>
                </a:r>
              </a:p>
              <a:p>
                <a:pPr marL="342900" lvl="0" indent="-342900" fontAlgn="base">
                  <a:buFont typeface="Arial" charset="0"/>
                  <a:buChar char="•"/>
                </a:pPr>
                <a:endParaRPr lang="zh-CN" altLang="en-US" sz="2800" dirty="0">
                  <a:latin typeface="Lantinghei SC Extralight" charset="-122"/>
                  <a:ea typeface="Lantinghei SC Extralight" charset="-122"/>
                  <a:cs typeface="Lantinghei SC Extralight" charset="-122"/>
                </a:endParaRPr>
              </a:p>
              <a:p>
                <a:pPr marL="342900" lvl="0" indent="-342900" fontAlgn="base">
                  <a:buFont typeface="Arial" charset="0"/>
                  <a:buChar char="•"/>
                </a:pPr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b</m:t>
                    </m:r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中有token，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p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中无token，否则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Lantinghei SC Extralight" charset="-122"/>
                            <a:cs typeface="Lantinghei SC Extralight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b</m:t>
                        </m:r>
                      </m:e>
                      <m:sup>
                        <m:r>
                          <a:rPr lang="en-US" altLang="zh-CN" sz="2800" b="0" i="0">
                            <a:latin typeface="Cambria Math" charset="0"/>
                            <a:ea typeface="Lantinghei SC Extralight" charset="-122"/>
                            <a:cs typeface="Lantinghei SC Extralight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8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添一token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4" y="2125274"/>
                <a:ext cx="11077711" cy="2391552"/>
              </a:xfrm>
              <a:prstGeom prst="rect">
                <a:avLst/>
              </a:prstGeom>
              <a:blipFill rotWithShape="0">
                <a:blip r:embed="rId2"/>
                <a:stretch>
                  <a:fillRect l="-1100" t="-2551" b="-6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/>
              <p:cNvSpPr txBox="1">
                <a:spLocks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/>
                    </a:solidFill>
                    <a:latin typeface="Heiti SC Light" charset="-122"/>
                    <a:ea typeface="Heiti SC Light" charset="-122"/>
                    <a:cs typeface="Heiti SC Light" charset="-122"/>
                  </a:defRPr>
                </a:lvl1pPr>
              </a:lstStyle>
              <a:p>
                <a:pPr algn="l"/>
                <a:r>
                  <a:rPr kumimoji="1" lang="zh-CN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</a:rPr>
                      <m:t>条件补操作</m:t>
                    </m:r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73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53814" y="1302334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18005" y="1302334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71876" y="1461552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45238" y="1992050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53814" y="2873336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318005" y="2873336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471876" y="3032554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63"/>
          <p:cNvCxnSpPr/>
          <p:nvPr/>
        </p:nvCxnSpPr>
        <p:spPr>
          <a:xfrm>
            <a:off x="1778805" y="1532734"/>
            <a:ext cx="97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63"/>
          <p:cNvCxnSpPr/>
          <p:nvPr/>
        </p:nvCxnSpPr>
        <p:spPr>
          <a:xfrm>
            <a:off x="3214614" y="1532734"/>
            <a:ext cx="998107" cy="526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63"/>
          <p:cNvCxnSpPr/>
          <p:nvPr/>
        </p:nvCxnSpPr>
        <p:spPr>
          <a:xfrm flipV="1">
            <a:off x="3214614" y="2385367"/>
            <a:ext cx="998107" cy="71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63"/>
          <p:cNvCxnSpPr/>
          <p:nvPr/>
        </p:nvCxnSpPr>
        <p:spPr>
          <a:xfrm>
            <a:off x="1778805" y="3103736"/>
            <a:ext cx="97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408280" y="1373516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972471" y="1373516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126342" y="1532734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799704" y="2063232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08280" y="2944518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972471" y="2944518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63"/>
          <p:cNvCxnSpPr/>
          <p:nvPr/>
        </p:nvCxnSpPr>
        <p:spPr>
          <a:xfrm>
            <a:off x="7433271" y="1603916"/>
            <a:ext cx="97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63"/>
          <p:cNvCxnSpPr/>
          <p:nvPr/>
        </p:nvCxnSpPr>
        <p:spPr>
          <a:xfrm>
            <a:off x="8869080" y="1603916"/>
            <a:ext cx="998107" cy="526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63"/>
          <p:cNvCxnSpPr/>
          <p:nvPr/>
        </p:nvCxnSpPr>
        <p:spPr>
          <a:xfrm flipV="1">
            <a:off x="8869080" y="2456549"/>
            <a:ext cx="998107" cy="71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63"/>
          <p:cNvCxnSpPr/>
          <p:nvPr/>
        </p:nvCxnSpPr>
        <p:spPr>
          <a:xfrm>
            <a:off x="7433271" y="3174918"/>
            <a:ext cx="97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972471" y="2130715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126342" y="2289933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63"/>
          <p:cNvCxnSpPr/>
          <p:nvPr/>
        </p:nvCxnSpPr>
        <p:spPr>
          <a:xfrm flipV="1">
            <a:off x="7365788" y="1763134"/>
            <a:ext cx="1042492" cy="435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63"/>
          <p:cNvCxnSpPr/>
          <p:nvPr/>
        </p:nvCxnSpPr>
        <p:spPr>
          <a:xfrm>
            <a:off x="7365788" y="2524032"/>
            <a:ext cx="1042492" cy="508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53814" y="4523985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318005" y="4523985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471876" y="4683203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145238" y="4523985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63"/>
          <p:cNvCxnSpPr/>
          <p:nvPr/>
        </p:nvCxnSpPr>
        <p:spPr>
          <a:xfrm>
            <a:off x="1778805" y="4754385"/>
            <a:ext cx="97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63"/>
          <p:cNvCxnSpPr/>
          <p:nvPr/>
        </p:nvCxnSpPr>
        <p:spPr>
          <a:xfrm>
            <a:off x="3214614" y="4754385"/>
            <a:ext cx="9306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4300223" y="4678053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408280" y="4511296"/>
            <a:ext cx="460800" cy="460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972471" y="4511296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126342" y="4670514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799704" y="4511296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63"/>
          <p:cNvCxnSpPr/>
          <p:nvPr/>
        </p:nvCxnSpPr>
        <p:spPr>
          <a:xfrm>
            <a:off x="7433271" y="4741696"/>
            <a:ext cx="9750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63"/>
          <p:cNvCxnSpPr/>
          <p:nvPr/>
        </p:nvCxnSpPr>
        <p:spPr>
          <a:xfrm>
            <a:off x="8869080" y="4741696"/>
            <a:ext cx="9306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9954689" y="4665364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975104" y="5617274"/>
            <a:ext cx="460800" cy="460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63"/>
          <p:cNvCxnSpPr/>
          <p:nvPr/>
        </p:nvCxnSpPr>
        <p:spPr>
          <a:xfrm flipV="1">
            <a:off x="7435904" y="4956769"/>
            <a:ext cx="972376" cy="890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224990" y="2543941"/>
            <a:ext cx="368779" cy="3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879456" y="2563941"/>
            <a:ext cx="368779" cy="3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604881" y="2191252"/>
            <a:ext cx="3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24989" y="4995653"/>
            <a:ext cx="368779" cy="3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45713" y="4987188"/>
            <a:ext cx="368779" cy="3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481722" y="5663009"/>
            <a:ext cx="3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5199171" y="2134909"/>
            <a:ext cx="842211" cy="3100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5049001" y="1867315"/>
            <a:ext cx="99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补上</a:t>
            </a:r>
            <a:r>
              <a:rPr lang="en-US" altLang="zh-CN" sz="20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b’</a:t>
            </a:r>
            <a:endParaRPr lang="zh-CN" altLang="en-US" sz="20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5265499" y="4646722"/>
            <a:ext cx="842211" cy="3100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115329" y="4379128"/>
            <a:ext cx="99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补上</a:t>
            </a:r>
            <a:r>
              <a:rPr lang="en-US" altLang="zh-CN" sz="20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b’</a:t>
            </a:r>
            <a:endParaRPr lang="zh-CN" altLang="en-US" sz="20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71067" y="5447564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补操作消除冲撞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15705" y="0"/>
            <a:ext cx="3783720" cy="981076"/>
          </a:xfrm>
        </p:spPr>
        <p:txBody>
          <a:bodyPr/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标题 1"/>
              <p:cNvSpPr txBox="1">
                <a:spLocks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/>
                    </a:solidFill>
                    <a:latin typeface="Heiti SC Light" charset="-122"/>
                    <a:ea typeface="Heiti SC Light" charset="-122"/>
                    <a:cs typeface="Heiti SC Light" charset="-122"/>
                  </a:defRPr>
                </a:lvl1pPr>
              </a:lstStyle>
              <a:p>
                <a:pPr algn="l"/>
                <a:r>
                  <a:rPr kumimoji="1" lang="zh-CN" altLang="en-US" dirty="0"/>
                  <a:t>   补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操作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i="1" smtClean="0">
                        <a:latin typeface="Cambria Math" charset="0"/>
                      </a:rPr>
                      <m:t>例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5</m:t>
                    </m:r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  <a:blipFill rotWithShape="0">
                <a:blip r:embed="rId3"/>
                <a:stretch>
                  <a:fillRect t="-6832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843636" y="284195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补</a:t>
            </a:r>
            <a:r>
              <a:rPr lang="zh-CN" altLang="zh-CN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操作将二型冲突改为一型</a:t>
            </a:r>
          </a:p>
        </p:txBody>
      </p:sp>
      <p:sp>
        <p:nvSpPr>
          <p:cNvPr id="58" name="椭圆 57"/>
          <p:cNvSpPr/>
          <p:nvPr/>
        </p:nvSpPr>
        <p:spPr>
          <a:xfrm>
            <a:off x="7108262" y="3077762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7" grpId="0"/>
      <p:bldP spid="48" grpId="0"/>
      <p:bldP spid="50" grpId="0"/>
      <p:bldP spid="51" grpId="0"/>
      <p:bldP spid="52" grpId="0" animBg="1"/>
      <p:bldP spid="53" grpId="0"/>
      <p:bldP spid="54" grpId="0" animBg="1"/>
      <p:bldP spid="55" grpId="0"/>
      <p:bldP spid="56" grpId="0"/>
      <p:bldP spid="2" grpId="0"/>
      <p:bldP spid="5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92511" y="1313944"/>
                <a:ext cx="630524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32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根据定义，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>
                        <a:latin typeface="Cambria Math" charset="0"/>
                        <a:ea typeface="Lantinghei SC Extralight" charset="-122"/>
                        <a:cs typeface="Lantinghei SC Extralight" charset="-122"/>
                      </a:rPr>
                      <m:t>b</m:t>
                    </m:r>
                  </m:oMath>
                </a14:m>
                <a:r>
                  <a:rPr lang="zh-CN" altLang="zh-CN" sz="3200" dirty="0">
                    <a:latin typeface="Lantinghei SC Extralight" charset="-122"/>
                    <a:ea typeface="Lantinghei SC Extralight" charset="-122"/>
                    <a:cs typeface="Lantinghei SC Extralight" charset="-122"/>
                  </a:rPr>
                  <a:t>处有一冲撞：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11" y="1313944"/>
                <a:ext cx="6305245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415" t="-12632" b="-3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92511" y="4133379"/>
            <a:ext cx="11077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自己跟自己争空间？观察不到的“事件”。</a:t>
            </a:r>
            <a:endParaRPr lang="en-US" altLang="zh-CN" sz="24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endParaRPr lang="en-US" altLang="zh-CN" sz="24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  <a:p>
            <a:r>
              <a:rPr lang="zh-CN" altLang="zh-CN" sz="2400" dirty="0">
                <a:solidFill>
                  <a:srgbClr val="FF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？有必要修改定义</a:t>
            </a:r>
            <a:r>
              <a:rPr lang="zh-CN" altLang="en-US" sz="2400" dirty="0">
                <a:solidFill>
                  <a:srgbClr val="FF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，排除此种冲撞</a:t>
            </a:r>
            <a:r>
              <a:rPr lang="zh-CN" altLang="zh-CN" sz="2400" dirty="0">
                <a:solidFill>
                  <a:srgbClr val="FF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吗？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4322757" y="2789942"/>
            <a:ext cx="3117421" cy="1066457"/>
            <a:chOff x="1216603" y="4449113"/>
            <a:chExt cx="3117421" cy="1066457"/>
          </a:xfrm>
        </p:grpSpPr>
        <p:grpSp>
          <p:nvGrpSpPr>
            <p:cNvPr id="6" name="组 5"/>
            <p:cNvGrpSpPr/>
            <p:nvPr/>
          </p:nvGrpSpPr>
          <p:grpSpPr>
            <a:xfrm>
              <a:off x="1311149" y="4449113"/>
              <a:ext cx="2928331" cy="420660"/>
              <a:chOff x="1158749" y="4296713"/>
              <a:chExt cx="2928331" cy="420660"/>
            </a:xfrm>
          </p:grpSpPr>
          <p:cxnSp>
            <p:nvCxnSpPr>
              <p:cNvPr id="9" name="连接符: 曲线 135"/>
              <p:cNvCxnSpPr>
                <a:cxnSpLocks/>
              </p:cNvCxnSpPr>
              <p:nvPr/>
            </p:nvCxnSpPr>
            <p:spPr>
              <a:xfrm rot="16200000" flipV="1">
                <a:off x="2551126" y="3137664"/>
                <a:ext cx="10258" cy="2417930"/>
              </a:xfrm>
              <a:prstGeom prst="curvedConnector3">
                <a:avLst>
                  <a:gd name="adj1" fmla="val 2765110"/>
                </a:avLst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1158749" y="4341500"/>
                <a:ext cx="377082" cy="37587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709997" y="4296713"/>
                <a:ext cx="377083" cy="37587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连接符: 曲线 135"/>
              <p:cNvCxnSpPr>
                <a:cxnSpLocks/>
              </p:cNvCxnSpPr>
              <p:nvPr/>
            </p:nvCxnSpPr>
            <p:spPr>
              <a:xfrm rot="5400000">
                <a:off x="2506339" y="3458492"/>
                <a:ext cx="99832" cy="2417930"/>
              </a:xfrm>
              <a:prstGeom prst="curvedConnector3">
                <a:avLst>
                  <a:gd name="adj1" fmla="val 328985"/>
                </a:avLst>
              </a:prstGeom>
              <a:ln w="28575">
                <a:solidFill>
                  <a:schemeClr val="tx1"/>
                </a:solidFill>
                <a:headEnd type="triangle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1216603" y="4992350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67851" y="4982201"/>
              <a:ext cx="5661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7075468" y="2882909"/>
            <a:ext cx="150829" cy="15082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6425011" y="0"/>
            <a:ext cx="3637935" cy="98107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EN</a:t>
            </a:r>
            <a:r>
              <a:rPr kumimoji="1" lang="zh-CN" altLang="en-US" dirty="0"/>
              <a:t>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标题 1"/>
              <p:cNvSpPr txBox="1">
                <a:spLocks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/>
                    </a:solidFill>
                    <a:latin typeface="Heiti SC Light" charset="-122"/>
                    <a:ea typeface="Heiti SC Light" charset="-122"/>
                    <a:cs typeface="Heiti SC Light" charset="-122"/>
                  </a:defRPr>
                </a:lvl1pPr>
              </a:lstStyle>
              <a:p>
                <a:pPr algn="l"/>
                <a:r>
                  <a:rPr kumimoji="1" lang="zh-CN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</a:rPr>
                      <m:t>例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6</m:t>
                    </m:r>
                  </m:oMath>
                </a14:m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7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0"/>
            <a:ext cx="6096000" cy="9792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3600" b="1" dirty="0"/>
              <a:t>GNT</a:t>
            </a:r>
            <a:r>
              <a:rPr kumimoji="1" lang="zh-CN" altLang="en-US" sz="3600" dirty="0"/>
              <a:t>（借助</a:t>
            </a:r>
            <a:r>
              <a:rPr kumimoji="1" lang="en-US" altLang="zh-CN" sz="3600" dirty="0"/>
              <a:t>SNT</a:t>
            </a:r>
            <a:r>
              <a:rPr kumimoji="1" lang="zh-CN" altLang="en-US" sz="3600" dirty="0"/>
              <a:t>描述自然现象，具有普适性）</a:t>
            </a:r>
          </a:p>
          <a:p>
            <a:pPr lvl="1"/>
            <a:endParaRPr kumimoji="1" lang="zh-CN" altLang="en-US" sz="3200" dirty="0"/>
          </a:p>
          <a:p>
            <a:pPr lvl="1"/>
            <a:r>
              <a:rPr kumimoji="1" lang="en-US" altLang="zh-CN" sz="3200" b="1" dirty="0"/>
              <a:t>Synchrony</a:t>
            </a:r>
            <a:r>
              <a:rPr kumimoji="1" lang="zh-CN" altLang="en-US" sz="3200" dirty="0"/>
              <a:t>（同步论，同步距离）</a:t>
            </a:r>
          </a:p>
          <a:p>
            <a:pPr lvl="1"/>
            <a:endParaRPr kumimoji="1" lang="zh-CN" altLang="en-US" sz="3200" dirty="0"/>
          </a:p>
          <a:p>
            <a:pPr lvl="1"/>
            <a:r>
              <a:rPr kumimoji="1" lang="en-US" altLang="zh-CN" sz="3200" b="1" dirty="0"/>
              <a:t>Concurrency</a:t>
            </a:r>
            <a:r>
              <a:rPr kumimoji="1" lang="zh-CN" altLang="en-US" sz="3200" dirty="0"/>
              <a:t>（并发公理，无传递性）</a:t>
            </a:r>
          </a:p>
          <a:p>
            <a:pPr lvl="1"/>
            <a:endParaRPr kumimoji="1" lang="zh-CN" altLang="en-US" sz="3200" dirty="0"/>
          </a:p>
          <a:p>
            <a:pPr lvl="1"/>
            <a:r>
              <a:rPr kumimoji="1" lang="en-US" altLang="zh-CN" sz="3200" b="1" dirty="0" err="1"/>
              <a:t>Enlogy</a:t>
            </a:r>
            <a:r>
              <a:rPr kumimoji="1" lang="zh-CN" altLang="en-US" sz="3200" dirty="0"/>
              <a:t>（网逻辑，无发生权事件）</a:t>
            </a:r>
          </a:p>
          <a:p>
            <a:pPr lvl="1"/>
            <a:endParaRPr kumimoji="1" lang="zh-CN" altLang="en-US" sz="3200" dirty="0"/>
          </a:p>
          <a:p>
            <a:pPr lvl="1"/>
            <a:r>
              <a:rPr kumimoji="1" lang="en-US" altLang="zh-CN" sz="3200" b="1" dirty="0"/>
              <a:t>Net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Topology</a:t>
            </a:r>
            <a:r>
              <a:rPr kumimoji="1" lang="zh-CN" altLang="en-US" sz="3200" b="1" dirty="0"/>
              <a:t> </a:t>
            </a:r>
            <a:r>
              <a:rPr kumimoji="1" lang="zh-CN" altLang="en-US" sz="3200" dirty="0"/>
              <a:t>（网拓扑，无向网，离散与连续）</a:t>
            </a:r>
          </a:p>
          <a:p>
            <a:pPr lvl="1"/>
            <a:endParaRPr kumimoji="1" lang="zh-CN" altLang="en-US" sz="3200" dirty="0"/>
          </a:p>
          <a:p>
            <a:pPr lvl="1"/>
            <a:r>
              <a:rPr kumimoji="1" lang="en-US" altLang="zh-CN" sz="3200" b="1" dirty="0"/>
              <a:t>Information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Flow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Net</a:t>
            </a:r>
            <a:r>
              <a:rPr kumimoji="1" lang="zh-CN" altLang="en-US" sz="3200" dirty="0"/>
              <a:t>（信息流网，可逆信息元件）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0"/>
            <a:ext cx="3917795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通用网论</a:t>
            </a:r>
          </a:p>
        </p:txBody>
      </p:sp>
    </p:spTree>
    <p:extLst>
      <p:ext uri="{BB962C8B-B14F-4D97-AF65-F5344CB8AC3E}">
        <p14:creationId xmlns:p14="http://schemas.microsoft.com/office/powerpoint/2010/main" val="1109898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0401" y="0"/>
            <a:ext cx="5960532" cy="981076"/>
          </a:xfrm>
        </p:spPr>
        <p:txBody>
          <a:bodyPr>
            <a:normAutofit/>
          </a:bodyPr>
          <a:lstStyle/>
          <a:p>
            <a:r>
              <a:rPr lang="zh-CN" altLang="en-US"/>
              <a:t>异地</a:t>
            </a:r>
            <a:r>
              <a:rPr lang="zh-CN" altLang="en-US" dirty="0"/>
              <a:t>开会过程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97243" y="1357842"/>
            <a:ext cx="11725424" cy="5178424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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Ø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3" pitchFamily="18" charset="2"/>
              <a:buChar char="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Font typeface="Wingdings" charset="2"/>
              <a:buChar char="p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去异地开会前，需要进行必要的准备活动（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Prepare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to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go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;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Font typeface="Wingdings" charset="2"/>
              <a:buChar char="p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去异地开会时，有两种方式抵达会场，分别为乘坐火车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Go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by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train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）和驾车前往（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Go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by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car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）；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Font typeface="Wingdings" charset="2"/>
              <a:buChar char="p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抵达会场后，经过短暂的自由活动（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Free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play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），可以选择是否参加座谈会（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Participate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discussion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），之后组织集体参观（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Join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excursion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）；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Font typeface="Wingdings" charset="2"/>
              <a:buChar char="p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在共进晚餐（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Have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dinner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）之后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与会人员准备返回（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Prepare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to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go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home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）；</a:t>
            </a:r>
            <a:endParaRPr lang="en-US" altLang="zh-CN" sz="2400" dirty="0"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100000"/>
              <a:buFont typeface="Wingdings" charset="2"/>
              <a:buChar char="p"/>
            </a:pP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若乘坐火车来的，则乘坐火车回返（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Go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back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by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train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），否则先付停车费（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Pay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for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parking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，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然后驾车回家</a:t>
            </a:r>
            <a:r>
              <a:rPr lang="zh-CN" altLang="zh-CN" sz="2400" dirty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Go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back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by</a:t>
            </a:r>
            <a:r>
              <a:rPr lang="zh-CN" altLang="en-US" sz="2400" b="1" dirty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400" b="1" dirty="0">
                <a:latin typeface="微软雅黑"/>
                <a:ea typeface="微软雅黑"/>
                <a:cs typeface="微软雅黑"/>
              </a:rPr>
              <a:t>car</a:t>
            </a:r>
            <a:r>
              <a:rPr lang="zh-CN" altLang="en-US" sz="2400" dirty="0">
                <a:latin typeface="微软雅黑"/>
                <a:ea typeface="微软雅黑"/>
                <a:cs typeface="微软雅黑"/>
              </a:rPr>
              <a:t>）。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题 1"/>
              <p:cNvSpPr txBox="1">
                <a:spLocks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/>
                    </a:solidFill>
                    <a:latin typeface="Heiti SC Light" charset="-122"/>
                    <a:ea typeface="Heiti SC Light" charset="-122"/>
                    <a:cs typeface="Heiti SC Light" charset="-122"/>
                  </a:defRPr>
                </a:lvl1pPr>
              </a:lstStyle>
              <a:p>
                <a:pPr algn="l"/>
                <a:r>
                  <a:rPr kumimoji="1" lang="zh-CN" altLang="en-US" dirty="0"/>
                  <a:t>   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charset="0"/>
                      </a:rPr>
                      <m:t>课堂</m:t>
                    </m:r>
                  </m:oMath>
                </a14:m>
                <a:r>
                  <a:rPr kumimoji="1" lang="zh-CN" altLang="en-US" dirty="0">
                    <a:solidFill>
                      <a:schemeClr val="bg1"/>
                    </a:solidFill>
                  </a:rPr>
                  <a:t>练习</a:t>
                </a:r>
              </a:p>
            </p:txBody>
          </p:sp>
        </mc:Choice>
        <mc:Fallback xmlns="">
          <p:sp>
            <p:nvSpPr>
              <p:cNvPr id="7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695430" cy="981076"/>
              </a:xfrm>
              <a:prstGeom prst="rect">
                <a:avLst/>
              </a:prstGeom>
              <a:blipFill rotWithShape="0">
                <a:blip r:embed="rId3"/>
                <a:stretch>
                  <a:fillRect t="-6832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166156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清华大学软件学院信息系统与工程所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BPM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组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62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764" y="0"/>
            <a:ext cx="12074236" cy="981076"/>
          </a:xfrm>
        </p:spPr>
        <p:txBody>
          <a:bodyPr/>
          <a:lstStyle/>
          <a:p>
            <a:pPr algn="ctr"/>
            <a:r>
              <a:rPr kumimoji="1" lang="zh-CN" altLang="en-US" dirty="0"/>
              <a:t>目录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3918488" y="2123268"/>
            <a:ext cx="4355024" cy="649301"/>
          </a:xfrm>
          <a:prstGeom prst="roundRect">
            <a:avLst/>
          </a:prstGeom>
          <a:solidFill>
            <a:srgbClr val="973A95"/>
          </a:solidFill>
          <a:ln>
            <a:solidFill>
              <a:schemeClr val="bg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有向网（</a:t>
            </a:r>
            <a:r>
              <a:rPr kumimoji="1" lang="en-US" altLang="zh-CN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directed</a:t>
            </a:r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net</a:t>
            </a:r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）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918488" y="3049381"/>
            <a:ext cx="4355024" cy="649301"/>
          </a:xfrm>
          <a:prstGeom prst="roundRect">
            <a:avLst/>
          </a:prstGeom>
          <a:solidFill>
            <a:srgbClr val="993899">
              <a:alpha val="37255"/>
            </a:srgbClr>
          </a:solidFill>
          <a:ln>
            <a:solidFill>
              <a:schemeClr val="bg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Petri</a:t>
            </a:r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网系统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918488" y="3975494"/>
            <a:ext cx="4355024" cy="649301"/>
          </a:xfrm>
          <a:prstGeom prst="roundRect">
            <a:avLst/>
          </a:prstGeom>
          <a:solidFill>
            <a:srgbClr val="993899">
              <a:alpha val="37255"/>
            </a:srgbClr>
          </a:solidFill>
          <a:ln>
            <a:solidFill>
              <a:schemeClr val="bg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Petri</a:t>
            </a:r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网理论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918488" y="4901607"/>
            <a:ext cx="4355024" cy="649301"/>
          </a:xfrm>
          <a:prstGeom prst="roundRect">
            <a:avLst/>
          </a:prstGeom>
          <a:solidFill>
            <a:srgbClr val="993899">
              <a:alpha val="37255"/>
            </a:srgbClr>
          </a:solidFill>
          <a:ln>
            <a:solidFill>
              <a:schemeClr val="bg1"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Petri</a:t>
            </a:r>
            <a:r>
              <a:rPr kumimoji="1" lang="zh-CN" altLang="en-US" sz="2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网应用</a:t>
            </a:r>
            <a:endParaRPr kumimoji="1" lang="en-US" altLang="zh-CN" sz="24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05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dirty="0"/>
              <a:t>有向网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kumimoji="1" lang="zh-CN" altLang="en-US" dirty="0"/>
                  <a:t>三元组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</a:rPr>
                      <m:t>N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𝑇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;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kumimoji="1" lang="zh-CN" altLang="en-US" dirty="0"/>
                  <a:t>称为</a:t>
                </a:r>
                <a:r>
                  <a:rPr kumimoji="1" lang="zh-CN" altLang="en-US" b="1" dirty="0"/>
                  <a:t>有向网</a:t>
                </a:r>
                <a:r>
                  <a:rPr kumimoji="1" lang="zh-CN" altLang="en-US" dirty="0"/>
                  <a:t>，如果</a:t>
                </a:r>
              </a:p>
              <a:p>
                <a:pPr marL="457200" lvl="1" indent="0">
                  <a:buNone/>
                </a:pPr>
                <a:r>
                  <a:rPr kumimoji="1" lang="zh-CN" alt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</a:rPr>
                      <m:t>S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≠ ∅</m:t>
                    </m:r>
                  </m:oMath>
                </a14:m>
                <a:r>
                  <a:rPr kumimoji="1" lang="zh-CN" altLang="en-US" dirty="0"/>
                  <a:t>					非空</a:t>
                </a:r>
              </a:p>
              <a:p>
                <a:pPr marL="457200" lvl="1" indent="0">
                  <a:buNone/>
                </a:pP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charset="0"/>
                      </a:rPr>
                      <m:t>S</m:t>
                    </m:r>
                    <m:r>
                      <a:rPr kumimoji="1" lang="zh-CN" altLang="en-US" i="1">
                        <a:latin typeface="Cambria Math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∅</m:t>
                    </m:r>
                  </m:oMath>
                </a14:m>
                <a:r>
                  <a:rPr kumimoji="1" lang="zh-CN" altLang="en-US" dirty="0"/>
                  <a:t>					两类元素</a:t>
                </a:r>
              </a:p>
              <a:p>
                <a:pPr marL="457200" lvl="1" indent="0">
                  <a:buNone/>
                </a:pP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F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⊆</m:t>
                    </m:r>
                    <m:r>
                      <a:rPr kumimoji="1" lang="zh-CN" altLang="en-US" i="1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</a:rPr>
                      <m:t>S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𝑇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			</a:t>
                </a:r>
                <a:r>
                  <a:rPr kumimoji="1" lang="en-US" altLang="zh-CN" dirty="0"/>
                  <a:t>	</a:t>
                </a:r>
                <a:r>
                  <a:rPr kumimoji="1" lang="zh-CN" altLang="en-US" dirty="0"/>
                  <a:t>两种关系</a:t>
                </a:r>
              </a:p>
              <a:p>
                <a:pPr marL="457200" lvl="1" indent="0">
                  <a:buNone/>
                </a:pP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dom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𝑐𝑜𝑑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kumimoji="1" lang="zh-CN" altLang="en-US" dirty="0"/>
                  <a:t>			无孤立元素</a:t>
                </a:r>
              </a:p>
              <a:p>
                <a:pPr marL="457200" lvl="1" indent="0">
                  <a:buNone/>
                </a:pPr>
                <a:endParaRPr kumimoji="1" lang="zh-CN" altLang="en-US" dirty="0"/>
              </a:p>
              <a:p>
                <a:pPr marL="457200" lvl="1" indent="0">
                  <a:buNone/>
                </a:pPr>
                <a:r>
                  <a:rPr kumimoji="1" lang="zh-CN" altLang="en-US" dirty="0"/>
                  <a:t>其中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dom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x</m:t>
                        </m:r>
                        <m:r>
                          <a:rPr kumimoji="1"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∃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kumimoji="1" lang="zh-CN" altLang="en-US" dirty="0"/>
              </a:p>
              <a:p>
                <a:pPr marL="457200" lvl="1" indent="0">
                  <a:buNone/>
                </a:pPr>
                <a:r>
                  <a:rPr kumimoji="1" lang="zh-CN" altLang="en-US" dirty="0">
                    <a:ea typeface="Cambria Math" charset="0"/>
                    <a:cs typeface="Cambria Math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c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𝑜𝑑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</m:d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begChr m:val="{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e>
                    </m:d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∃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𝐹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kumimoji="1" lang="zh-CN" altLang="en-US" dirty="0"/>
              </a:p>
              <a:p>
                <a:pPr marL="457200" lvl="1" indent="0">
                  <a:buNone/>
                </a:pPr>
                <a:endParaRPr kumimoji="1" lang="zh-CN" altLang="en-US" dirty="0"/>
              </a:p>
              <a:p>
                <a:pPr marL="457200" lvl="1" indent="0">
                  <a:buNone/>
                </a:pPr>
                <a:endParaRPr kumimoji="1" lang="zh-CN" altLang="en-US" dirty="0"/>
              </a:p>
              <a:p>
                <a:pPr marL="457200" lvl="1" indent="0"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</a:rPr>
                  <a:t>“这是形式化的定义吗？”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80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3047467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/>
              <a:t>   定义</a:t>
            </a:r>
          </a:p>
        </p:txBody>
      </p:sp>
    </p:spTree>
    <p:extLst>
      <p:ext uri="{BB962C8B-B14F-4D97-AF65-F5344CB8AC3E}">
        <p14:creationId xmlns:p14="http://schemas.microsoft.com/office/powerpoint/2010/main" val="19110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有向网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形式化定义（适合自动处理）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	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𝑑𝑁𝑒𝑡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𝑆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𝑇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;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𝐹</m:t>
                        </m:r>
                      </m:e>
                    </m:d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: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</m:oMath>
                </a14:m>
                <a:endParaRPr kumimoji="1" lang="zh-CN" altLang="en-US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914400" lvl="2" indent="0">
                  <a:buNone/>
                </a:pPr>
                <a:r>
                  <a:rPr kumimoji="1" lang="zh-CN" altLang="en-US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sz="2800" dirty="0"/>
                      <m:t>	</m:t>
                    </m:r>
                    <m:r>
                      <m:rPr>
                        <m:sty m:val="p"/>
                      </m:rPr>
                      <a:rPr kumimoji="1" lang="en-US" altLang="zh-CN" sz="2800" i="1">
                        <a:latin typeface="Cambria Math" charset="0"/>
                      </a:rPr>
                      <m:t>S</m:t>
                    </m:r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zh-CN" alt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zh-CN" alt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≠ ∅</m:t>
                    </m:r>
                    <m:r>
                      <m:rPr>
                        <m:nor/>
                      </m:rPr>
                      <a:rPr kumimoji="1" lang="zh-CN" altLang="en-US" sz="2800" dirty="0"/>
                      <m:t>					</m:t>
                    </m:r>
                  </m:oMath>
                </a14:m>
                <a:endParaRPr kumimoji="1" lang="zh-CN" altLang="en-US" sz="2800" dirty="0"/>
              </a:p>
              <a:p>
                <a:pPr marL="914400" lvl="2" indent="0">
                  <a:buNone/>
                </a:pPr>
                <a:r>
                  <a:rPr kumimoji="1" lang="zh-CN" altLang="en-US" sz="2800" dirty="0"/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sz="2800" dirty="0"/>
                      <m:t>  </m:t>
                    </m:r>
                    <m:r>
                      <a:rPr kumimoji="1" lang="zh-CN" alt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  <m:r>
                      <m:rPr>
                        <m:sty m:val="p"/>
                      </m:rPr>
                      <a:rPr kumimoji="1" lang="en-US" altLang="zh-CN" sz="2800" i="1">
                        <a:latin typeface="Cambria Math" charset="0"/>
                      </a:rPr>
                      <m:t>S</m:t>
                    </m:r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∩</m:t>
                    </m:r>
                    <m:r>
                      <a:rPr kumimoji="1" lang="zh-CN" alt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zh-CN" alt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zh-CN" alt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∅</m:t>
                    </m:r>
                    <m:r>
                      <m:rPr>
                        <m:nor/>
                      </m:rPr>
                      <a:rPr kumimoji="1" lang="zh-CN" altLang="en-US" sz="2800" dirty="0"/>
                      <m:t>					</m:t>
                    </m:r>
                  </m:oMath>
                </a14:m>
                <a:endParaRPr kumimoji="1" lang="zh-CN" altLang="en-US" sz="2800" dirty="0"/>
              </a:p>
              <a:p>
                <a:pPr marL="914400" lvl="2" indent="0">
                  <a:buNone/>
                </a:pPr>
                <a:r>
                  <a:rPr kumimoji="1" lang="zh-CN" altLang="en-US" sz="2800" dirty="0"/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sz="2800" dirty="0"/>
                      <m:t>  </m:t>
                    </m:r>
                    <m:r>
                      <a:rPr kumimoji="1" lang="zh-CN" alt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  <m:r>
                      <m:rPr>
                        <m:sty m:val="p"/>
                      </m:rP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F</m:t>
                    </m:r>
                    <m:r>
                      <a:rPr kumimoji="1" lang="zh-CN" alt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⊆</m:t>
                    </m:r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800" i="1">
                        <a:latin typeface="Cambria Math" charset="0"/>
                      </a:rPr>
                      <m:t>S</m:t>
                    </m:r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</a:rPr>
                      <m:t>×</m:t>
                    </m:r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</a:rPr>
                      <m:t>𝑇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kumimoji="1" lang="zh-CN" alt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zh-CN" alt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  <m:r>
                      <a:rPr kumimoji="1" lang="zh-CN" alt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kumimoji="1" lang="zh-CN" altLang="en-US" sz="2800" dirty="0"/>
                      <m:t>				</m:t>
                    </m:r>
                  </m:oMath>
                </a14:m>
                <a:endParaRPr kumimoji="1" lang="zh-CN" altLang="en-US" sz="2800" dirty="0"/>
              </a:p>
              <a:p>
                <a:pPr marL="914400" lvl="2" indent="0">
                  <a:buNone/>
                </a:pPr>
                <a:r>
                  <a:rPr kumimoji="1" lang="zh-CN" altLang="en-US" sz="2800" dirty="0"/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zh-CN" altLang="en-US" sz="2800" dirty="0"/>
                      <m:t> </m:t>
                    </m:r>
                    <m:r>
                      <a:rPr kumimoji="1" lang="zh-CN" alt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∧  </m:t>
                    </m:r>
                    <m:r>
                      <m:rPr>
                        <m:sty m:val="p"/>
                      </m:rP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dom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</m:d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𝑐𝑜𝑑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e>
                    </m:d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m:rPr>
                        <m:nor/>
                      </m:rPr>
                      <a:rPr kumimoji="1" lang="zh-CN" altLang="en-US" sz="2800" dirty="0"/>
                      <m:t>			</m:t>
                    </m:r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/>
        </p:nvSpPr>
        <p:spPr>
          <a:xfrm>
            <a:off x="0" y="0"/>
            <a:ext cx="3716594" cy="981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algn="l"/>
            <a:r>
              <a:rPr kumimoji="1" lang="zh-CN" altLang="en-US" dirty="0"/>
              <a:t>   形式化定义</a:t>
            </a:r>
          </a:p>
        </p:txBody>
      </p:sp>
    </p:spTree>
    <p:extLst>
      <p:ext uri="{BB962C8B-B14F-4D97-AF65-F5344CB8AC3E}">
        <p14:creationId xmlns:p14="http://schemas.microsoft.com/office/powerpoint/2010/main" val="61390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7874</TotalTime>
  <Words>2580</Words>
  <Application>Microsoft Macintosh PowerPoint</Application>
  <PresentationFormat>宽屏</PresentationFormat>
  <Paragraphs>606</Paragraphs>
  <Slides>61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黑体</vt:lpstr>
      <vt:lpstr>宋体</vt:lpstr>
      <vt:lpstr>微软雅黑</vt:lpstr>
      <vt:lpstr>Arial Unicode MS</vt:lpstr>
      <vt:lpstr>Heiti SC Light</vt:lpstr>
      <vt:lpstr>Lantinghei SC Demibold</vt:lpstr>
      <vt:lpstr>Lantinghei SC Extralight</vt:lpstr>
      <vt:lpstr>Arial</vt:lpstr>
      <vt:lpstr>Book Antiqua</vt:lpstr>
      <vt:lpstr>Calibri</vt:lpstr>
      <vt:lpstr>Cambria Math</vt:lpstr>
      <vt:lpstr>Helvetica</vt:lpstr>
      <vt:lpstr>Times New Roman</vt:lpstr>
      <vt:lpstr>Wingdings</vt:lpstr>
      <vt:lpstr>Office 主题</vt:lpstr>
      <vt:lpstr>Petri网：模型 理论 应用</vt:lpstr>
      <vt:lpstr>前言</vt:lpstr>
      <vt:lpstr>前言</vt:lpstr>
      <vt:lpstr>概述 </vt:lpstr>
      <vt:lpstr>                        概述                                      </vt:lpstr>
      <vt:lpstr>概述</vt:lpstr>
      <vt:lpstr>目录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有向网</vt:lpstr>
      <vt:lpstr>目录</vt:lpstr>
      <vt:lpstr>Petri net?</vt:lpstr>
      <vt:lpstr>PowerPoint 演示文稿</vt:lpstr>
      <vt:lpstr>Carl Adam Petri</vt:lpstr>
      <vt:lpstr>Petri网</vt:lpstr>
      <vt:lpstr>Petri网</vt:lpstr>
      <vt:lpstr>Petri网</vt:lpstr>
      <vt:lpstr>Petri网</vt:lpstr>
      <vt:lpstr>Petri网</vt:lpstr>
      <vt:lpstr>Petri网</vt:lpstr>
      <vt:lpstr>Petri网</vt:lpstr>
      <vt:lpstr>Petri网</vt:lpstr>
      <vt:lpstr>Petri网系统</vt:lpstr>
      <vt:lpstr>EN系统</vt:lpstr>
      <vt:lpstr>EN系统</vt:lpstr>
      <vt:lpstr>EN系统</vt:lpstr>
      <vt:lpstr>EN系统</vt:lpstr>
      <vt:lpstr>EN系统</vt:lpstr>
      <vt:lpstr>EN系统</vt:lpstr>
      <vt:lpstr>EN系统</vt:lpstr>
      <vt:lpstr>EN系统</vt:lpstr>
      <vt:lpstr>EN系统</vt:lpstr>
      <vt:lpstr> EN系统</vt:lpstr>
      <vt:lpstr>EN系统</vt:lpstr>
      <vt:lpstr>EN系统</vt:lpstr>
      <vt:lpstr>EN系统  </vt:lpstr>
      <vt:lpstr>EN系统</vt:lpstr>
      <vt:lpstr>EN系统</vt:lpstr>
      <vt:lpstr>EN系统</vt:lpstr>
      <vt:lpstr>EN系统</vt:lpstr>
      <vt:lpstr>EN系统</vt:lpstr>
      <vt:lpstr>异地开会过程</vt:lpstr>
      <vt:lpstr>谢谢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511</cp:revision>
  <dcterms:created xsi:type="dcterms:W3CDTF">2017-03-28T06:43:39Z</dcterms:created>
  <dcterms:modified xsi:type="dcterms:W3CDTF">2019-09-14T08:16:57Z</dcterms:modified>
</cp:coreProperties>
</file>