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82"/>
  </p:notesMasterIdLst>
  <p:sldIdLst>
    <p:sldId id="262" r:id="rId2"/>
    <p:sldId id="263" r:id="rId3"/>
    <p:sldId id="273" r:id="rId4"/>
    <p:sldId id="341" r:id="rId5"/>
    <p:sldId id="342" r:id="rId6"/>
    <p:sldId id="274" r:id="rId7"/>
    <p:sldId id="288" r:id="rId8"/>
    <p:sldId id="275" r:id="rId9"/>
    <p:sldId id="343" r:id="rId10"/>
    <p:sldId id="276" r:id="rId11"/>
    <p:sldId id="277" r:id="rId12"/>
    <p:sldId id="278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44" r:id="rId32"/>
    <p:sldId id="300" r:id="rId33"/>
    <p:sldId id="347" r:id="rId34"/>
    <p:sldId id="345" r:id="rId35"/>
    <p:sldId id="348" r:id="rId36"/>
    <p:sldId id="349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50" r:id="rId48"/>
    <p:sldId id="351" r:id="rId49"/>
    <p:sldId id="314" r:id="rId50"/>
    <p:sldId id="316" r:id="rId51"/>
    <p:sldId id="317" r:id="rId52"/>
    <p:sldId id="321" r:id="rId53"/>
    <p:sldId id="353" r:id="rId54"/>
    <p:sldId id="354" r:id="rId55"/>
    <p:sldId id="352" r:id="rId56"/>
    <p:sldId id="322" r:id="rId57"/>
    <p:sldId id="323" r:id="rId58"/>
    <p:sldId id="355" r:id="rId59"/>
    <p:sldId id="356" r:id="rId60"/>
    <p:sldId id="357" r:id="rId61"/>
    <p:sldId id="327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65" r:id="rId70"/>
    <p:sldId id="366" r:id="rId71"/>
    <p:sldId id="337" r:id="rId72"/>
    <p:sldId id="338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271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1414"/>
    <a:srgbClr val="660000"/>
    <a:srgbClr val="FF0000"/>
    <a:srgbClr val="FF9933"/>
    <a:srgbClr val="2B1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7" autoAdjust="0"/>
    <p:restoredTop sz="95701" autoAdjust="0"/>
  </p:normalViewPr>
  <p:slideViewPr>
    <p:cSldViewPr snapToGrid="0">
      <p:cViewPr varScale="1">
        <p:scale>
          <a:sx n="104" d="100"/>
          <a:sy n="104" d="100"/>
        </p:scale>
        <p:origin x="15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0F3D3B-D12F-4277-AEC5-A78D26F9D112}" type="datetimeFigureOut">
              <a:rPr lang="zh-CN" altLang="en-US"/>
              <a:pPr>
                <a:defRPr/>
              </a:pPr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6610821-EECC-450E-A87F-2CBFD3F58D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10821-EECC-450E-A87F-2CBFD3F58D9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5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10821-EECC-450E-A87F-2CBFD3F58D9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setup.s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中和中断相关的部分主要集中在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pic_init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小节，该部分完成了对中断控制器的初始化。对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8259A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的编程是通过向其相应的端口发送一系列的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（初始化命令字）完成的。总共需要发送四个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，它们都分别有自己独特的格式，而且必须按次序发送，并且必须发送到相应的端口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10821-EECC-450E-A87F-2CBFD3F58D9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1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设备的状态改变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软件将没有办法发现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所以硬件必须对每个页面具备选择性的禁用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增加了复杂性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610821-EECC-450E-A87F-2CBFD3F58D9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DMA</a:t>
            </a:r>
            <a:r>
              <a:rPr lang="zh-CN" altLang="en-US"/>
              <a:t>是在专门的硬件（ </a:t>
            </a:r>
            <a:r>
              <a:rPr lang="en-US" altLang="zh-CN"/>
              <a:t>DMA</a:t>
            </a:r>
            <a:r>
              <a:rPr lang="zh-CN" altLang="en-US"/>
              <a:t>）控制下，实现高速外设和主存储器之间自动成批交换数据尽量减少</a:t>
            </a:r>
            <a:r>
              <a:rPr lang="en-US" altLang="zh-CN"/>
              <a:t>CPU</a:t>
            </a:r>
            <a:r>
              <a:rPr lang="zh-CN" altLang="en-US"/>
              <a:t>干预的输入</a:t>
            </a:r>
            <a:r>
              <a:rPr lang="en-US" altLang="zh-CN"/>
              <a:t>/</a:t>
            </a:r>
            <a:r>
              <a:rPr lang="zh-CN" altLang="en-US"/>
              <a:t>输出操作方式。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FFAA1A-094F-4AD0-BB66-1707A870B66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3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7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Oval 128"/>
          <p:cNvSpPr>
            <a:spLocks noChangeArrowheads="1"/>
          </p:cNvSpPr>
          <p:nvPr/>
        </p:nvSpPr>
        <p:spPr bwMode="gray">
          <a:xfrm>
            <a:off x="1022350" y="336550"/>
            <a:ext cx="7073900" cy="61849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gray">
          <a:xfrm>
            <a:off x="0" y="3783013"/>
            <a:ext cx="9144000" cy="1663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gray">
          <a:xfrm>
            <a:off x="0" y="5384800"/>
            <a:ext cx="9144000" cy="1460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Oval 195"/>
          <p:cNvSpPr>
            <a:spLocks noChangeArrowheads="1"/>
          </p:cNvSpPr>
          <p:nvPr/>
        </p:nvSpPr>
        <p:spPr bwMode="gray">
          <a:xfrm>
            <a:off x="3225800" y="4775200"/>
            <a:ext cx="2663825" cy="50800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212"/>
          <p:cNvSpPr>
            <a:spLocks noChangeArrowheads="1"/>
          </p:cNvSpPr>
          <p:nvPr/>
        </p:nvSpPr>
        <p:spPr bwMode="gray">
          <a:xfrm rot="20754832">
            <a:off x="1917700" y="3590925"/>
            <a:ext cx="5991225" cy="2282825"/>
          </a:xfrm>
          <a:custGeom>
            <a:avLst/>
            <a:gdLst>
              <a:gd name="G0" fmla="+- 663 0 0"/>
              <a:gd name="G1" fmla="+- 21600 0 663"/>
              <a:gd name="G2" fmla="+- 21600 0 66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3" y="10800"/>
                </a:moveTo>
                <a:cubicBezTo>
                  <a:pt x="663" y="16399"/>
                  <a:pt x="5201" y="20937"/>
                  <a:pt x="10800" y="20937"/>
                </a:cubicBezTo>
                <a:cubicBezTo>
                  <a:pt x="16399" y="20937"/>
                  <a:pt x="20937" y="16399"/>
                  <a:pt x="20937" y="10800"/>
                </a:cubicBezTo>
                <a:cubicBezTo>
                  <a:pt x="20937" y="5201"/>
                  <a:pt x="16399" y="663"/>
                  <a:pt x="10800" y="663"/>
                </a:cubicBezTo>
                <a:cubicBezTo>
                  <a:pt x="5201" y="663"/>
                  <a:pt x="663" y="5201"/>
                  <a:pt x="663" y="10800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50000">
                <a:schemeClr val="folHlink"/>
              </a:gs>
              <a:gs pos="100000">
                <a:schemeClr val="hlink"/>
              </a:gs>
            </a:gsLst>
            <a:lin ang="0" scaled="1"/>
          </a:gradFill>
          <a:ln w="19050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Oval 197"/>
          <p:cNvSpPr>
            <a:spLocks noChangeArrowheads="1"/>
          </p:cNvSpPr>
          <p:nvPr/>
        </p:nvSpPr>
        <p:spPr bwMode="gray">
          <a:xfrm>
            <a:off x="6604000" y="5181600"/>
            <a:ext cx="1714500" cy="38100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2" name="Group 214"/>
          <p:cNvGrpSpPr>
            <a:grpSpLocks/>
          </p:cNvGrpSpPr>
          <p:nvPr/>
        </p:nvGrpSpPr>
        <p:grpSpPr bwMode="auto">
          <a:xfrm>
            <a:off x="0" y="5397500"/>
            <a:ext cx="9144000" cy="1435100"/>
            <a:chOff x="0" y="3400"/>
            <a:chExt cx="5760" cy="904"/>
          </a:xfrm>
        </p:grpSpPr>
        <p:sp>
          <p:nvSpPr>
            <p:cNvPr id="13" name="Line 37"/>
            <p:cNvSpPr>
              <a:spLocks noChangeShapeType="1"/>
            </p:cNvSpPr>
            <p:nvPr/>
          </p:nvSpPr>
          <p:spPr bwMode="gray">
            <a:xfrm>
              <a:off x="0" y="4216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gray">
            <a:xfrm>
              <a:off x="0" y="4136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gray">
            <a:xfrm>
              <a:off x="0" y="4064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40"/>
            <p:cNvSpPr>
              <a:spLocks noChangeShapeType="1"/>
            </p:cNvSpPr>
            <p:nvPr/>
          </p:nvSpPr>
          <p:spPr bwMode="gray">
            <a:xfrm>
              <a:off x="0" y="3992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gray">
            <a:xfrm>
              <a:off x="0" y="3920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gray">
            <a:xfrm>
              <a:off x="0" y="3860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gray">
            <a:xfrm>
              <a:off x="0" y="3800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gray">
            <a:xfrm>
              <a:off x="0" y="3744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Line 45"/>
            <p:cNvSpPr>
              <a:spLocks noChangeShapeType="1"/>
            </p:cNvSpPr>
            <p:nvPr/>
          </p:nvSpPr>
          <p:spPr bwMode="gray">
            <a:xfrm>
              <a:off x="0" y="3696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gray">
            <a:xfrm>
              <a:off x="0" y="3648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gray">
            <a:xfrm>
              <a:off x="0" y="3600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gray">
            <a:xfrm>
              <a:off x="0" y="356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gray">
            <a:xfrm>
              <a:off x="0" y="352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gray">
            <a:xfrm>
              <a:off x="0" y="348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gray">
            <a:xfrm>
              <a:off x="0" y="344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gray">
            <a:xfrm>
              <a:off x="0" y="3400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Line 53"/>
            <p:cNvSpPr>
              <a:spLocks noChangeShapeType="1"/>
            </p:cNvSpPr>
            <p:nvPr userDrawn="1"/>
          </p:nvSpPr>
          <p:spPr bwMode="gray">
            <a:xfrm>
              <a:off x="0" y="4304"/>
              <a:ext cx="57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0" name="Group 213"/>
          <p:cNvGrpSpPr>
            <a:grpSpLocks/>
          </p:cNvGrpSpPr>
          <p:nvPr/>
        </p:nvGrpSpPr>
        <p:grpSpPr bwMode="auto">
          <a:xfrm>
            <a:off x="0" y="3819525"/>
            <a:ext cx="9144000" cy="1524000"/>
            <a:chOff x="0" y="2398"/>
            <a:chExt cx="5760" cy="960"/>
          </a:xfrm>
        </p:grpSpPr>
        <p:sp>
          <p:nvSpPr>
            <p:cNvPr id="31" name="Line 56"/>
            <p:cNvSpPr>
              <a:spLocks noChangeShapeType="1"/>
            </p:cNvSpPr>
            <p:nvPr userDrawn="1"/>
          </p:nvSpPr>
          <p:spPr bwMode="gray">
            <a:xfrm>
              <a:off x="0" y="3358"/>
              <a:ext cx="57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57"/>
            <p:cNvSpPr>
              <a:spLocks noChangeShapeType="1"/>
            </p:cNvSpPr>
            <p:nvPr userDrawn="1"/>
          </p:nvSpPr>
          <p:spPr bwMode="gray">
            <a:xfrm>
              <a:off x="0" y="333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58"/>
            <p:cNvSpPr>
              <a:spLocks noChangeShapeType="1"/>
            </p:cNvSpPr>
            <p:nvPr userDrawn="1"/>
          </p:nvSpPr>
          <p:spPr bwMode="gray">
            <a:xfrm>
              <a:off x="0" y="331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Line 59"/>
            <p:cNvSpPr>
              <a:spLocks noChangeShapeType="1"/>
            </p:cNvSpPr>
            <p:nvPr userDrawn="1"/>
          </p:nvSpPr>
          <p:spPr bwMode="gray">
            <a:xfrm>
              <a:off x="0" y="328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Line 60"/>
            <p:cNvSpPr>
              <a:spLocks noChangeShapeType="1"/>
            </p:cNvSpPr>
            <p:nvPr userDrawn="1"/>
          </p:nvSpPr>
          <p:spPr bwMode="gray">
            <a:xfrm>
              <a:off x="0" y="326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Line 61"/>
            <p:cNvSpPr>
              <a:spLocks noChangeShapeType="1"/>
            </p:cNvSpPr>
            <p:nvPr userDrawn="1"/>
          </p:nvSpPr>
          <p:spPr bwMode="gray">
            <a:xfrm>
              <a:off x="0" y="323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Line 62"/>
            <p:cNvSpPr>
              <a:spLocks noChangeShapeType="1"/>
            </p:cNvSpPr>
            <p:nvPr userDrawn="1"/>
          </p:nvSpPr>
          <p:spPr bwMode="gray">
            <a:xfrm>
              <a:off x="0" y="321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63"/>
            <p:cNvSpPr>
              <a:spLocks noChangeShapeType="1"/>
            </p:cNvSpPr>
            <p:nvPr userDrawn="1"/>
          </p:nvSpPr>
          <p:spPr bwMode="gray">
            <a:xfrm>
              <a:off x="0" y="319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64"/>
            <p:cNvSpPr>
              <a:spLocks noChangeShapeType="1"/>
            </p:cNvSpPr>
            <p:nvPr userDrawn="1"/>
          </p:nvSpPr>
          <p:spPr bwMode="gray">
            <a:xfrm>
              <a:off x="0" y="316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65"/>
            <p:cNvSpPr>
              <a:spLocks noChangeShapeType="1"/>
            </p:cNvSpPr>
            <p:nvPr userDrawn="1"/>
          </p:nvSpPr>
          <p:spPr bwMode="gray">
            <a:xfrm>
              <a:off x="0" y="314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" name="Line 66"/>
            <p:cNvSpPr>
              <a:spLocks noChangeShapeType="1"/>
            </p:cNvSpPr>
            <p:nvPr userDrawn="1"/>
          </p:nvSpPr>
          <p:spPr bwMode="gray">
            <a:xfrm>
              <a:off x="0" y="311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" name="Line 67"/>
            <p:cNvSpPr>
              <a:spLocks noChangeShapeType="1"/>
            </p:cNvSpPr>
            <p:nvPr userDrawn="1"/>
          </p:nvSpPr>
          <p:spPr bwMode="gray">
            <a:xfrm>
              <a:off x="0" y="309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Line 68"/>
            <p:cNvSpPr>
              <a:spLocks noChangeShapeType="1"/>
            </p:cNvSpPr>
            <p:nvPr userDrawn="1"/>
          </p:nvSpPr>
          <p:spPr bwMode="gray">
            <a:xfrm>
              <a:off x="0" y="307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" name="Line 69"/>
            <p:cNvSpPr>
              <a:spLocks noChangeShapeType="1"/>
            </p:cNvSpPr>
            <p:nvPr userDrawn="1"/>
          </p:nvSpPr>
          <p:spPr bwMode="gray">
            <a:xfrm>
              <a:off x="0" y="304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Line 70"/>
            <p:cNvSpPr>
              <a:spLocks noChangeShapeType="1"/>
            </p:cNvSpPr>
            <p:nvPr userDrawn="1"/>
          </p:nvSpPr>
          <p:spPr bwMode="gray">
            <a:xfrm>
              <a:off x="0" y="302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71"/>
            <p:cNvSpPr>
              <a:spLocks noChangeShapeType="1"/>
            </p:cNvSpPr>
            <p:nvPr userDrawn="1"/>
          </p:nvSpPr>
          <p:spPr bwMode="gray">
            <a:xfrm>
              <a:off x="0" y="299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72"/>
            <p:cNvSpPr>
              <a:spLocks noChangeShapeType="1"/>
            </p:cNvSpPr>
            <p:nvPr userDrawn="1"/>
          </p:nvSpPr>
          <p:spPr bwMode="gray">
            <a:xfrm>
              <a:off x="0" y="297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73"/>
            <p:cNvSpPr>
              <a:spLocks noChangeShapeType="1"/>
            </p:cNvSpPr>
            <p:nvPr userDrawn="1"/>
          </p:nvSpPr>
          <p:spPr bwMode="gray">
            <a:xfrm>
              <a:off x="0" y="295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74"/>
            <p:cNvSpPr>
              <a:spLocks noChangeShapeType="1"/>
            </p:cNvSpPr>
            <p:nvPr userDrawn="1"/>
          </p:nvSpPr>
          <p:spPr bwMode="gray">
            <a:xfrm>
              <a:off x="0" y="292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75"/>
            <p:cNvSpPr>
              <a:spLocks noChangeShapeType="1"/>
            </p:cNvSpPr>
            <p:nvPr userDrawn="1"/>
          </p:nvSpPr>
          <p:spPr bwMode="gray">
            <a:xfrm>
              <a:off x="0" y="290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76"/>
            <p:cNvSpPr>
              <a:spLocks noChangeShapeType="1"/>
            </p:cNvSpPr>
            <p:nvPr userDrawn="1"/>
          </p:nvSpPr>
          <p:spPr bwMode="gray">
            <a:xfrm>
              <a:off x="0" y="287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Line 77"/>
            <p:cNvSpPr>
              <a:spLocks noChangeShapeType="1"/>
            </p:cNvSpPr>
            <p:nvPr userDrawn="1"/>
          </p:nvSpPr>
          <p:spPr bwMode="gray">
            <a:xfrm>
              <a:off x="0" y="285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78"/>
            <p:cNvSpPr>
              <a:spLocks noChangeShapeType="1"/>
            </p:cNvSpPr>
            <p:nvPr userDrawn="1"/>
          </p:nvSpPr>
          <p:spPr bwMode="gray">
            <a:xfrm>
              <a:off x="0" y="283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4" name="Line 79"/>
            <p:cNvSpPr>
              <a:spLocks noChangeShapeType="1"/>
            </p:cNvSpPr>
            <p:nvPr userDrawn="1"/>
          </p:nvSpPr>
          <p:spPr bwMode="gray">
            <a:xfrm>
              <a:off x="0" y="280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Line 80"/>
            <p:cNvSpPr>
              <a:spLocks noChangeShapeType="1"/>
            </p:cNvSpPr>
            <p:nvPr userDrawn="1"/>
          </p:nvSpPr>
          <p:spPr bwMode="gray">
            <a:xfrm>
              <a:off x="0" y="278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81"/>
            <p:cNvSpPr>
              <a:spLocks noChangeShapeType="1"/>
            </p:cNvSpPr>
            <p:nvPr userDrawn="1"/>
          </p:nvSpPr>
          <p:spPr bwMode="gray">
            <a:xfrm>
              <a:off x="0" y="275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82"/>
            <p:cNvSpPr>
              <a:spLocks noChangeShapeType="1"/>
            </p:cNvSpPr>
            <p:nvPr userDrawn="1"/>
          </p:nvSpPr>
          <p:spPr bwMode="gray">
            <a:xfrm>
              <a:off x="0" y="273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83"/>
            <p:cNvSpPr>
              <a:spLocks noChangeShapeType="1"/>
            </p:cNvSpPr>
            <p:nvPr userDrawn="1"/>
          </p:nvSpPr>
          <p:spPr bwMode="gray">
            <a:xfrm>
              <a:off x="0" y="271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9" name="Line 84"/>
            <p:cNvSpPr>
              <a:spLocks noChangeShapeType="1"/>
            </p:cNvSpPr>
            <p:nvPr userDrawn="1"/>
          </p:nvSpPr>
          <p:spPr bwMode="gray">
            <a:xfrm>
              <a:off x="0" y="268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Line 85"/>
            <p:cNvSpPr>
              <a:spLocks noChangeShapeType="1"/>
            </p:cNvSpPr>
            <p:nvPr userDrawn="1"/>
          </p:nvSpPr>
          <p:spPr bwMode="gray">
            <a:xfrm>
              <a:off x="0" y="266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Line 86"/>
            <p:cNvSpPr>
              <a:spLocks noChangeShapeType="1"/>
            </p:cNvSpPr>
            <p:nvPr userDrawn="1"/>
          </p:nvSpPr>
          <p:spPr bwMode="gray">
            <a:xfrm>
              <a:off x="0" y="263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 userDrawn="1"/>
          </p:nvSpPr>
          <p:spPr bwMode="gray">
            <a:xfrm>
              <a:off x="0" y="261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Line 88"/>
            <p:cNvSpPr>
              <a:spLocks noChangeShapeType="1"/>
            </p:cNvSpPr>
            <p:nvPr userDrawn="1"/>
          </p:nvSpPr>
          <p:spPr bwMode="gray">
            <a:xfrm>
              <a:off x="0" y="259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89"/>
            <p:cNvSpPr>
              <a:spLocks noChangeShapeType="1"/>
            </p:cNvSpPr>
            <p:nvPr userDrawn="1"/>
          </p:nvSpPr>
          <p:spPr bwMode="gray">
            <a:xfrm>
              <a:off x="0" y="256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Line 90"/>
            <p:cNvSpPr>
              <a:spLocks noChangeShapeType="1"/>
            </p:cNvSpPr>
            <p:nvPr userDrawn="1"/>
          </p:nvSpPr>
          <p:spPr bwMode="gray">
            <a:xfrm>
              <a:off x="0" y="254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Line 91"/>
            <p:cNvSpPr>
              <a:spLocks noChangeShapeType="1"/>
            </p:cNvSpPr>
            <p:nvPr userDrawn="1"/>
          </p:nvSpPr>
          <p:spPr bwMode="gray">
            <a:xfrm>
              <a:off x="0" y="251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Line 92"/>
            <p:cNvSpPr>
              <a:spLocks noChangeShapeType="1"/>
            </p:cNvSpPr>
            <p:nvPr userDrawn="1"/>
          </p:nvSpPr>
          <p:spPr bwMode="gray">
            <a:xfrm>
              <a:off x="0" y="2494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93"/>
            <p:cNvSpPr>
              <a:spLocks noChangeShapeType="1"/>
            </p:cNvSpPr>
            <p:nvPr userDrawn="1"/>
          </p:nvSpPr>
          <p:spPr bwMode="gray">
            <a:xfrm>
              <a:off x="0" y="2470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94"/>
            <p:cNvSpPr>
              <a:spLocks noChangeShapeType="1"/>
            </p:cNvSpPr>
            <p:nvPr userDrawn="1"/>
          </p:nvSpPr>
          <p:spPr bwMode="gray">
            <a:xfrm>
              <a:off x="0" y="2446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95"/>
            <p:cNvSpPr>
              <a:spLocks noChangeShapeType="1"/>
            </p:cNvSpPr>
            <p:nvPr userDrawn="1"/>
          </p:nvSpPr>
          <p:spPr bwMode="gray">
            <a:xfrm>
              <a:off x="0" y="2422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96"/>
            <p:cNvSpPr>
              <a:spLocks noChangeShapeType="1"/>
            </p:cNvSpPr>
            <p:nvPr userDrawn="1"/>
          </p:nvSpPr>
          <p:spPr bwMode="gray">
            <a:xfrm>
              <a:off x="0" y="2398"/>
              <a:ext cx="57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2" name="Group 174"/>
          <p:cNvGrpSpPr>
            <a:grpSpLocks/>
          </p:cNvGrpSpPr>
          <p:nvPr/>
        </p:nvGrpSpPr>
        <p:grpSpPr bwMode="auto">
          <a:xfrm>
            <a:off x="0" y="3759200"/>
            <a:ext cx="9131300" cy="787400"/>
            <a:chOff x="0" y="2376"/>
            <a:chExt cx="5752" cy="496"/>
          </a:xfrm>
        </p:grpSpPr>
        <p:grpSp>
          <p:nvGrpSpPr>
            <p:cNvPr id="73" name="Group 163"/>
            <p:cNvGrpSpPr>
              <a:grpSpLocks/>
            </p:cNvGrpSpPr>
            <p:nvPr userDrawn="1"/>
          </p:nvGrpSpPr>
          <p:grpSpPr bwMode="auto">
            <a:xfrm>
              <a:off x="0" y="2376"/>
              <a:ext cx="2832" cy="496"/>
              <a:chOff x="0" y="2376"/>
              <a:chExt cx="2832" cy="496"/>
            </a:xfrm>
          </p:grpSpPr>
          <p:sp>
            <p:nvSpPr>
              <p:cNvPr id="84" name="Line 154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784" cy="4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55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784" cy="4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56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800" cy="3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57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0" cy="30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58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800" cy="2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59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8" cy="18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60"/>
              <p:cNvSpPr>
                <a:spLocks noChangeShapeType="1"/>
              </p:cNvSpPr>
              <p:nvPr userDrawn="1"/>
            </p:nvSpPr>
            <p:spPr bwMode="gray">
              <a:xfrm flipV="1">
                <a:off x="0" y="2392"/>
                <a:ext cx="2808" cy="1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61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8" cy="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62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32" cy="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4" name="Group 164"/>
            <p:cNvGrpSpPr>
              <a:grpSpLocks/>
            </p:cNvGrpSpPr>
            <p:nvPr userDrawn="1"/>
          </p:nvGrpSpPr>
          <p:grpSpPr bwMode="auto">
            <a:xfrm flipH="1">
              <a:off x="2920" y="2376"/>
              <a:ext cx="2832" cy="496"/>
              <a:chOff x="0" y="2376"/>
              <a:chExt cx="2832" cy="496"/>
            </a:xfrm>
          </p:grpSpPr>
          <p:sp>
            <p:nvSpPr>
              <p:cNvPr id="75" name="Line 165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784" cy="4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66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784" cy="4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67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800" cy="3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68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0" cy="30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69"/>
              <p:cNvSpPr>
                <a:spLocks noChangeShapeType="1"/>
              </p:cNvSpPr>
              <p:nvPr userDrawn="1"/>
            </p:nvSpPr>
            <p:spPr bwMode="gray">
              <a:xfrm flipV="1">
                <a:off x="0" y="2376"/>
                <a:ext cx="2800" cy="24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70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8" cy="18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71"/>
              <p:cNvSpPr>
                <a:spLocks noChangeShapeType="1"/>
              </p:cNvSpPr>
              <p:nvPr userDrawn="1"/>
            </p:nvSpPr>
            <p:spPr bwMode="gray">
              <a:xfrm flipV="1">
                <a:off x="0" y="2392"/>
                <a:ext cx="2808" cy="1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72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08" cy="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73"/>
              <p:cNvSpPr>
                <a:spLocks noChangeShapeType="1"/>
              </p:cNvSpPr>
              <p:nvPr userDrawn="1"/>
            </p:nvSpPr>
            <p:spPr bwMode="gray">
              <a:xfrm flipV="1">
                <a:off x="0" y="2384"/>
                <a:ext cx="2832" cy="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93" name="Group 98"/>
          <p:cNvGrpSpPr>
            <a:grpSpLocks/>
          </p:cNvGrpSpPr>
          <p:nvPr/>
        </p:nvGrpSpPr>
        <p:grpSpPr bwMode="auto">
          <a:xfrm>
            <a:off x="0" y="3771900"/>
            <a:ext cx="9144000" cy="3048000"/>
            <a:chOff x="0" y="2400"/>
            <a:chExt cx="5760" cy="1920"/>
          </a:xfrm>
        </p:grpSpPr>
        <p:sp>
          <p:nvSpPr>
            <p:cNvPr id="94" name="Line 99"/>
            <p:cNvSpPr>
              <a:spLocks noChangeShapeType="1"/>
            </p:cNvSpPr>
            <p:nvPr userDrawn="1"/>
          </p:nvSpPr>
          <p:spPr bwMode="gray">
            <a:xfrm>
              <a:off x="2880" y="2400"/>
              <a:ext cx="14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100"/>
            <p:cNvSpPr>
              <a:spLocks noChangeShapeType="1"/>
            </p:cNvSpPr>
            <p:nvPr userDrawn="1"/>
          </p:nvSpPr>
          <p:spPr bwMode="gray">
            <a:xfrm rot="21591021" flipV="1">
              <a:off x="2360" y="2400"/>
              <a:ext cx="528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101"/>
            <p:cNvSpPr>
              <a:spLocks noChangeShapeType="1"/>
            </p:cNvSpPr>
            <p:nvPr userDrawn="1"/>
          </p:nvSpPr>
          <p:spPr bwMode="gray">
            <a:xfrm flipH="1">
              <a:off x="1776" y="2400"/>
              <a:ext cx="1056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7" name="Line 102"/>
            <p:cNvSpPr>
              <a:spLocks noChangeShapeType="1"/>
            </p:cNvSpPr>
            <p:nvPr userDrawn="1"/>
          </p:nvSpPr>
          <p:spPr bwMode="gray">
            <a:xfrm flipH="1">
              <a:off x="1152" y="2400"/>
              <a:ext cx="1632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Line 103"/>
            <p:cNvSpPr>
              <a:spLocks noChangeShapeType="1"/>
            </p:cNvSpPr>
            <p:nvPr userDrawn="1"/>
          </p:nvSpPr>
          <p:spPr bwMode="gray">
            <a:xfrm flipH="1">
              <a:off x="480" y="2400"/>
              <a:ext cx="230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Line 104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182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Line 105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Line 106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12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Line 107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10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Line 108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9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Line 109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81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110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72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111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62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Line 112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784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113"/>
            <p:cNvSpPr>
              <a:spLocks noChangeShapeType="1"/>
            </p:cNvSpPr>
            <p:nvPr userDrawn="1"/>
          </p:nvSpPr>
          <p:spPr bwMode="gray">
            <a:xfrm flipH="1">
              <a:off x="0" y="2400"/>
              <a:ext cx="283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Line 114"/>
            <p:cNvSpPr>
              <a:spLocks noChangeShapeType="1"/>
            </p:cNvSpPr>
            <p:nvPr userDrawn="1"/>
          </p:nvSpPr>
          <p:spPr bwMode="gray">
            <a:xfrm>
              <a:off x="2880" y="2400"/>
              <a:ext cx="768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115"/>
            <p:cNvSpPr>
              <a:spLocks noChangeShapeType="1"/>
            </p:cNvSpPr>
            <p:nvPr userDrawn="1"/>
          </p:nvSpPr>
          <p:spPr bwMode="gray">
            <a:xfrm>
              <a:off x="2928" y="2400"/>
              <a:ext cx="134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Line 116"/>
            <p:cNvSpPr>
              <a:spLocks noChangeShapeType="1"/>
            </p:cNvSpPr>
            <p:nvPr userDrawn="1"/>
          </p:nvSpPr>
          <p:spPr bwMode="gray">
            <a:xfrm>
              <a:off x="2976" y="2400"/>
              <a:ext cx="1920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Line 117"/>
            <p:cNvSpPr>
              <a:spLocks noChangeShapeType="1"/>
            </p:cNvSpPr>
            <p:nvPr userDrawn="1"/>
          </p:nvSpPr>
          <p:spPr bwMode="gray">
            <a:xfrm>
              <a:off x="2976" y="2400"/>
              <a:ext cx="254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Line 118"/>
            <p:cNvSpPr>
              <a:spLocks noChangeShapeType="1"/>
            </p:cNvSpPr>
            <p:nvPr userDrawn="1"/>
          </p:nvSpPr>
          <p:spPr bwMode="gray">
            <a:xfrm>
              <a:off x="2976" y="2400"/>
              <a:ext cx="2784" cy="16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Line 119"/>
            <p:cNvSpPr>
              <a:spLocks noChangeShapeType="1"/>
            </p:cNvSpPr>
            <p:nvPr userDrawn="1"/>
          </p:nvSpPr>
          <p:spPr bwMode="gray">
            <a:xfrm>
              <a:off x="3024" y="2400"/>
              <a:ext cx="2736" cy="13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Line 120"/>
            <p:cNvSpPr>
              <a:spLocks noChangeShapeType="1"/>
            </p:cNvSpPr>
            <p:nvPr userDrawn="1"/>
          </p:nvSpPr>
          <p:spPr bwMode="gray">
            <a:xfrm>
              <a:off x="3024" y="2400"/>
              <a:ext cx="27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Line 121"/>
            <p:cNvSpPr>
              <a:spLocks noChangeShapeType="1"/>
            </p:cNvSpPr>
            <p:nvPr userDrawn="1"/>
          </p:nvSpPr>
          <p:spPr bwMode="gray">
            <a:xfrm>
              <a:off x="3072" y="2400"/>
              <a:ext cx="2688" cy="10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Line 122"/>
            <p:cNvSpPr>
              <a:spLocks noChangeShapeType="1"/>
            </p:cNvSpPr>
            <p:nvPr userDrawn="1"/>
          </p:nvSpPr>
          <p:spPr bwMode="gray">
            <a:xfrm>
              <a:off x="3120" y="2400"/>
              <a:ext cx="2640" cy="9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123"/>
            <p:cNvSpPr>
              <a:spLocks noChangeShapeType="1"/>
            </p:cNvSpPr>
            <p:nvPr userDrawn="1"/>
          </p:nvSpPr>
          <p:spPr bwMode="gray">
            <a:xfrm>
              <a:off x="3120" y="2400"/>
              <a:ext cx="264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124"/>
            <p:cNvSpPr>
              <a:spLocks noChangeShapeType="1"/>
            </p:cNvSpPr>
            <p:nvPr userDrawn="1"/>
          </p:nvSpPr>
          <p:spPr bwMode="gray">
            <a:xfrm>
              <a:off x="3168" y="2400"/>
              <a:ext cx="2592" cy="72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Line 125"/>
            <p:cNvSpPr>
              <a:spLocks noChangeShapeType="1"/>
            </p:cNvSpPr>
            <p:nvPr userDrawn="1"/>
          </p:nvSpPr>
          <p:spPr bwMode="gray">
            <a:xfrm>
              <a:off x="3216" y="2400"/>
              <a:ext cx="2544" cy="6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Line 126"/>
            <p:cNvSpPr>
              <a:spLocks noChangeShapeType="1"/>
            </p:cNvSpPr>
            <p:nvPr userDrawn="1"/>
          </p:nvSpPr>
          <p:spPr bwMode="gray">
            <a:xfrm>
              <a:off x="3120" y="2400"/>
              <a:ext cx="2640" cy="5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2" name="AutoShape 211"/>
          <p:cNvSpPr>
            <a:spLocks noChangeArrowheads="1"/>
          </p:cNvSpPr>
          <p:nvPr/>
        </p:nvSpPr>
        <p:spPr bwMode="gray">
          <a:xfrm rot="20754832">
            <a:off x="1676400" y="3375025"/>
            <a:ext cx="5991225" cy="2282825"/>
          </a:xfrm>
          <a:custGeom>
            <a:avLst/>
            <a:gdLst>
              <a:gd name="G0" fmla="+- 663 0 0"/>
              <a:gd name="G1" fmla="+- 21600 0 663"/>
              <a:gd name="G2" fmla="+- 21600 0 663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63" y="10800"/>
                </a:moveTo>
                <a:cubicBezTo>
                  <a:pt x="663" y="16399"/>
                  <a:pt x="5201" y="20937"/>
                  <a:pt x="10800" y="20937"/>
                </a:cubicBezTo>
                <a:cubicBezTo>
                  <a:pt x="16399" y="20937"/>
                  <a:pt x="20937" y="16399"/>
                  <a:pt x="20937" y="10800"/>
                </a:cubicBezTo>
                <a:cubicBezTo>
                  <a:pt x="20937" y="5201"/>
                  <a:pt x="16399" y="663"/>
                  <a:pt x="10800" y="663"/>
                </a:cubicBezTo>
                <a:cubicBezTo>
                  <a:pt x="5201" y="663"/>
                  <a:pt x="663" y="5201"/>
                  <a:pt x="663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18900000" scaled="1"/>
          </a:gradFill>
          <a:ln w="19050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3" name="Group 175"/>
          <p:cNvGrpSpPr>
            <a:grpSpLocks/>
          </p:cNvGrpSpPr>
          <p:nvPr/>
        </p:nvGrpSpPr>
        <p:grpSpPr bwMode="auto">
          <a:xfrm>
            <a:off x="1001713" y="4203700"/>
            <a:ext cx="2057400" cy="2057400"/>
            <a:chOff x="1161" y="1708"/>
            <a:chExt cx="948" cy="948"/>
          </a:xfrm>
        </p:grpSpPr>
        <p:sp>
          <p:nvSpPr>
            <p:cNvPr id="124" name="Oval 176"/>
            <p:cNvSpPr>
              <a:spLocks noChangeArrowheads="1"/>
            </p:cNvSpPr>
            <p:nvPr userDrawn="1"/>
          </p:nvSpPr>
          <p:spPr bwMode="gray">
            <a:xfrm>
              <a:off x="1161" y="1708"/>
              <a:ext cx="948" cy="94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" name="Oval 177"/>
            <p:cNvSpPr>
              <a:spLocks noChangeArrowheads="1"/>
            </p:cNvSpPr>
            <p:nvPr userDrawn="1"/>
          </p:nvSpPr>
          <p:spPr bwMode="gray">
            <a:xfrm>
              <a:off x="1422" y="2013"/>
              <a:ext cx="525" cy="52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6" name="Oval 178"/>
            <p:cNvSpPr>
              <a:spLocks noChangeArrowheads="1"/>
            </p:cNvSpPr>
            <p:nvPr userDrawn="1"/>
          </p:nvSpPr>
          <p:spPr bwMode="gray">
            <a:xfrm rot="-2566439">
              <a:off x="1240" y="1855"/>
              <a:ext cx="399" cy="22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27" name="Group 206"/>
          <p:cNvGrpSpPr>
            <a:grpSpLocks/>
          </p:cNvGrpSpPr>
          <p:nvPr/>
        </p:nvGrpSpPr>
        <p:grpSpPr bwMode="auto">
          <a:xfrm>
            <a:off x="3343275" y="2127250"/>
            <a:ext cx="2439988" cy="2439988"/>
            <a:chOff x="2106" y="1460"/>
            <a:chExt cx="1537" cy="1537"/>
          </a:xfrm>
        </p:grpSpPr>
        <p:sp>
          <p:nvSpPr>
            <p:cNvPr id="128" name="Oval 180"/>
            <p:cNvSpPr>
              <a:spLocks noChangeArrowheads="1"/>
            </p:cNvSpPr>
            <p:nvPr userDrawn="1"/>
          </p:nvSpPr>
          <p:spPr bwMode="gray">
            <a:xfrm>
              <a:off x="2106" y="1460"/>
              <a:ext cx="1537" cy="153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9" name="Oval 181"/>
            <p:cNvSpPr>
              <a:spLocks noChangeArrowheads="1"/>
            </p:cNvSpPr>
            <p:nvPr userDrawn="1"/>
          </p:nvSpPr>
          <p:spPr bwMode="gray">
            <a:xfrm>
              <a:off x="2530" y="1954"/>
              <a:ext cx="849" cy="85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0" name="Oval 182"/>
            <p:cNvSpPr>
              <a:spLocks noChangeArrowheads="1"/>
            </p:cNvSpPr>
            <p:nvPr userDrawn="1"/>
          </p:nvSpPr>
          <p:spPr bwMode="gray">
            <a:xfrm rot="-2566439">
              <a:off x="2236" y="1697"/>
              <a:ext cx="646" cy="3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31" name="Group 209"/>
          <p:cNvGrpSpPr>
            <a:grpSpLocks/>
          </p:cNvGrpSpPr>
          <p:nvPr/>
        </p:nvGrpSpPr>
        <p:grpSpPr bwMode="auto">
          <a:xfrm>
            <a:off x="6607175" y="3386138"/>
            <a:ext cx="1693863" cy="1693862"/>
            <a:chOff x="4066" y="2429"/>
            <a:chExt cx="1067" cy="1067"/>
          </a:xfrm>
        </p:grpSpPr>
        <p:sp>
          <p:nvSpPr>
            <p:cNvPr id="132" name="Oval 192"/>
            <p:cNvSpPr>
              <a:spLocks noChangeArrowheads="1"/>
            </p:cNvSpPr>
            <p:nvPr userDrawn="1"/>
          </p:nvSpPr>
          <p:spPr bwMode="gray">
            <a:xfrm>
              <a:off x="4066" y="2429"/>
              <a:ext cx="1067" cy="106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" name="Oval 193"/>
            <p:cNvSpPr>
              <a:spLocks noChangeArrowheads="1"/>
            </p:cNvSpPr>
            <p:nvPr userDrawn="1"/>
          </p:nvSpPr>
          <p:spPr bwMode="gray">
            <a:xfrm>
              <a:off x="4360" y="2772"/>
              <a:ext cx="591" cy="5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4" name="Oval 194"/>
            <p:cNvSpPr>
              <a:spLocks noChangeArrowheads="1"/>
            </p:cNvSpPr>
            <p:nvPr userDrawn="1"/>
          </p:nvSpPr>
          <p:spPr bwMode="gray">
            <a:xfrm rot="-2566439">
              <a:off x="4155" y="2595"/>
              <a:ext cx="450" cy="24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460500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8100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340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50685-26AC-4A47-B8FE-C65743DEEC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15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46DE9-5C59-4274-9398-F26E56D50B5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2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601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F4E50-5184-420A-AAD7-3EBEF94756D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20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D8DE6-7587-43A0-982F-E943F0174B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0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53149-591F-4A46-8578-BE1EFD0785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4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2E4C4-1EEA-4872-AF8F-104BBD9854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9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5876-8931-4BA2-94B9-84550976E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ACBA1-3817-41C5-99E1-BB3825505E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9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82150-342E-4754-AC94-DB16FF22F7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89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2EAD-B3DC-4425-B57A-F3D37DD488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660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F6CDD-C5EE-46D8-AE91-01B71F3C2E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184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77" descr="spac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8775"/>
            <a:ext cx="9144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44" name="Rectangle 156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445" name="Oval 157"/>
          <p:cNvSpPr>
            <a:spLocks noChangeArrowheads="1"/>
          </p:cNvSpPr>
          <p:nvPr/>
        </p:nvSpPr>
        <p:spPr bwMode="gray">
          <a:xfrm>
            <a:off x="25400" y="76200"/>
            <a:ext cx="8534400" cy="1358900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25450" y="6538913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rgbClr val="2B166E"/>
                </a:solidFill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681788" y="6542422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Gulim" pitchFamily="34" charset="-127"/>
              </a:defRPr>
            </a:lvl1pPr>
          </a:lstStyle>
          <a:p>
            <a:pPr>
              <a:defRPr/>
            </a:pPr>
            <a:fld id="{C10F01FC-DABF-4105-BB45-E7CFD6A5B50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2512" name="Rectangle 224"/>
          <p:cNvSpPr>
            <a:spLocks noChangeArrowheads="1"/>
          </p:cNvSpPr>
          <p:nvPr/>
        </p:nvSpPr>
        <p:spPr bwMode="gray">
          <a:xfrm>
            <a:off x="0" y="901700"/>
            <a:ext cx="9144000" cy="535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77" name="Rectangle 2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7178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048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552" name="AutoShape 264"/>
          <p:cNvSpPr>
            <a:spLocks noChangeArrowheads="1"/>
          </p:cNvSpPr>
          <p:nvPr/>
        </p:nvSpPr>
        <p:spPr bwMode="gray">
          <a:xfrm rot="19725732" flipH="1">
            <a:off x="7740650" y="234950"/>
            <a:ext cx="1730375" cy="760413"/>
          </a:xfrm>
          <a:custGeom>
            <a:avLst/>
            <a:gdLst>
              <a:gd name="G0" fmla="+- 8517 0 0"/>
              <a:gd name="G1" fmla="+- -8693954 0 0"/>
              <a:gd name="G2" fmla="+- 0 0 -8693954"/>
              <a:gd name="T0" fmla="*/ 0 256 1"/>
              <a:gd name="T1" fmla="*/ 180 256 1"/>
              <a:gd name="G3" fmla="+- -8693954 T0 T1"/>
              <a:gd name="T2" fmla="*/ 0 256 1"/>
              <a:gd name="T3" fmla="*/ 90 256 1"/>
              <a:gd name="G4" fmla="+- -8693954 T2 T3"/>
              <a:gd name="G5" fmla="*/ G4 2 1"/>
              <a:gd name="T4" fmla="*/ 90 256 1"/>
              <a:gd name="T5" fmla="*/ 0 256 1"/>
              <a:gd name="G6" fmla="+- -8693954 T4 T5"/>
              <a:gd name="G7" fmla="*/ G6 2 1"/>
              <a:gd name="G8" fmla="abs -869395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517"/>
              <a:gd name="G18" fmla="*/ 8517 1 2"/>
              <a:gd name="G19" fmla="+- G18 5400 0"/>
              <a:gd name="G20" fmla="cos G19 -8693954"/>
              <a:gd name="G21" fmla="sin G19 -8693954"/>
              <a:gd name="G22" fmla="+- G20 10800 0"/>
              <a:gd name="G23" fmla="+- G21 10800 0"/>
              <a:gd name="G24" fmla="+- 10800 0 G20"/>
              <a:gd name="G25" fmla="+- 8517 10800 0"/>
              <a:gd name="G26" fmla="?: G9 G17 G25"/>
              <a:gd name="G27" fmla="?: G9 0 21600"/>
              <a:gd name="G28" fmla="cos 10800 -8693954"/>
              <a:gd name="G29" fmla="sin 10800 -8693954"/>
              <a:gd name="G30" fmla="sin 8517 -8693954"/>
              <a:gd name="G31" fmla="+- G28 10800 0"/>
              <a:gd name="G32" fmla="+- G29 10800 0"/>
              <a:gd name="G33" fmla="+- G30 10800 0"/>
              <a:gd name="G34" fmla="?: G4 0 G31"/>
              <a:gd name="G35" fmla="?: -8693954 G34 0"/>
              <a:gd name="G36" fmla="?: G6 G35 G31"/>
              <a:gd name="G37" fmla="+- 21600 0 G36"/>
              <a:gd name="G38" fmla="?: G4 0 G33"/>
              <a:gd name="G39" fmla="?: -869395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254 w 21600"/>
              <a:gd name="T15" fmla="*/ 3696 h 21600"/>
              <a:gd name="T16" fmla="*/ 10800 w 21600"/>
              <a:gd name="T17" fmla="*/ 2283 h 21600"/>
              <a:gd name="T18" fmla="*/ 17346 w 21600"/>
              <a:gd name="T19" fmla="*/ 369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028" y="4536"/>
                </a:moveTo>
                <a:cubicBezTo>
                  <a:pt x="6601" y="3087"/>
                  <a:pt x="8661" y="2282"/>
                  <a:pt x="10800" y="2283"/>
                </a:cubicBezTo>
                <a:cubicBezTo>
                  <a:pt x="12938" y="2283"/>
                  <a:pt x="14998" y="3087"/>
                  <a:pt x="16571" y="4536"/>
                </a:cubicBezTo>
                <a:lnTo>
                  <a:pt x="18118" y="2857"/>
                </a:lnTo>
                <a:cubicBezTo>
                  <a:pt x="16124" y="1020"/>
                  <a:pt x="13511" y="-1"/>
                  <a:pt x="10799" y="0"/>
                </a:cubicBezTo>
                <a:cubicBezTo>
                  <a:pt x="8088" y="0"/>
                  <a:pt x="5475" y="1020"/>
                  <a:pt x="3481" y="2857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180" name="Group 272"/>
          <p:cNvGrpSpPr>
            <a:grpSpLocks/>
          </p:cNvGrpSpPr>
          <p:nvPr/>
        </p:nvGrpSpPr>
        <p:grpSpPr bwMode="auto">
          <a:xfrm>
            <a:off x="8258175" y="120650"/>
            <a:ext cx="376238" cy="376238"/>
            <a:chOff x="5202" y="76"/>
            <a:chExt cx="237" cy="237"/>
          </a:xfrm>
        </p:grpSpPr>
        <p:sp>
          <p:nvSpPr>
            <p:cNvPr id="12541" name="Oval 253"/>
            <p:cNvSpPr>
              <a:spLocks noChangeArrowheads="1"/>
            </p:cNvSpPr>
            <p:nvPr userDrawn="1"/>
          </p:nvSpPr>
          <p:spPr bwMode="gray">
            <a:xfrm>
              <a:off x="5202" y="76"/>
              <a:ext cx="237" cy="23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42" name="Oval 254"/>
            <p:cNvSpPr>
              <a:spLocks noChangeArrowheads="1"/>
            </p:cNvSpPr>
            <p:nvPr userDrawn="1"/>
          </p:nvSpPr>
          <p:spPr bwMode="gray">
            <a:xfrm>
              <a:off x="5267" y="152"/>
              <a:ext cx="132" cy="13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43" name="Oval 255"/>
            <p:cNvSpPr>
              <a:spLocks noChangeArrowheads="1"/>
            </p:cNvSpPr>
            <p:nvPr userDrawn="1"/>
          </p:nvSpPr>
          <p:spPr bwMode="gray">
            <a:xfrm rot="-2566439">
              <a:off x="5222" y="113"/>
              <a:ext cx="100" cy="5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7181" name="Group 266"/>
          <p:cNvGrpSpPr>
            <a:grpSpLocks/>
          </p:cNvGrpSpPr>
          <p:nvPr/>
        </p:nvGrpSpPr>
        <p:grpSpPr bwMode="auto">
          <a:xfrm>
            <a:off x="7748588" y="566738"/>
            <a:ext cx="479425" cy="479425"/>
            <a:chOff x="4881" y="357"/>
            <a:chExt cx="302" cy="302"/>
          </a:xfrm>
        </p:grpSpPr>
        <p:sp>
          <p:nvSpPr>
            <p:cNvPr id="12549" name="Oval 261"/>
            <p:cNvSpPr>
              <a:spLocks noChangeArrowheads="1"/>
            </p:cNvSpPr>
            <p:nvPr userDrawn="1"/>
          </p:nvSpPr>
          <p:spPr bwMode="gray">
            <a:xfrm>
              <a:off x="4881" y="357"/>
              <a:ext cx="302" cy="30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50" name="Oval 262"/>
            <p:cNvSpPr>
              <a:spLocks noChangeArrowheads="1"/>
            </p:cNvSpPr>
            <p:nvPr userDrawn="1"/>
          </p:nvSpPr>
          <p:spPr bwMode="gray">
            <a:xfrm>
              <a:off x="4964" y="454"/>
              <a:ext cx="168" cy="16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51" name="Oval 263"/>
            <p:cNvSpPr>
              <a:spLocks noChangeArrowheads="1"/>
            </p:cNvSpPr>
            <p:nvPr userDrawn="1"/>
          </p:nvSpPr>
          <p:spPr bwMode="gray">
            <a:xfrm rot="-2566439">
              <a:off x="4906" y="404"/>
              <a:ext cx="128" cy="7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7182" name="Group 275"/>
          <p:cNvGrpSpPr>
            <a:grpSpLocks/>
          </p:cNvGrpSpPr>
          <p:nvPr/>
        </p:nvGrpSpPr>
        <p:grpSpPr bwMode="auto">
          <a:xfrm>
            <a:off x="8882063" y="0"/>
            <a:ext cx="247650" cy="247650"/>
            <a:chOff x="5595" y="0"/>
            <a:chExt cx="156" cy="156"/>
          </a:xfrm>
        </p:grpSpPr>
        <p:sp>
          <p:nvSpPr>
            <p:cNvPr id="12545" name="Oval 257"/>
            <p:cNvSpPr>
              <a:spLocks noChangeArrowheads="1"/>
            </p:cNvSpPr>
            <p:nvPr userDrawn="1"/>
          </p:nvSpPr>
          <p:spPr bwMode="gray">
            <a:xfrm>
              <a:off x="5595" y="0"/>
              <a:ext cx="156" cy="15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46" name="Oval 258"/>
            <p:cNvSpPr>
              <a:spLocks noChangeArrowheads="1"/>
            </p:cNvSpPr>
            <p:nvPr userDrawn="1"/>
          </p:nvSpPr>
          <p:spPr bwMode="gray">
            <a:xfrm>
              <a:off x="5638" y="50"/>
              <a:ext cx="86" cy="8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547" name="Oval 259"/>
            <p:cNvSpPr>
              <a:spLocks noChangeArrowheads="1"/>
            </p:cNvSpPr>
            <p:nvPr userDrawn="1"/>
          </p:nvSpPr>
          <p:spPr bwMode="gray">
            <a:xfrm rot="-2566439">
              <a:off x="5608" y="24"/>
              <a:ext cx="66" cy="3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2539" name="Rectangle 251"/>
          <p:cNvSpPr>
            <a:spLocks noChangeArrowheads="1"/>
          </p:cNvSpPr>
          <p:nvPr/>
        </p:nvSpPr>
        <p:spPr bwMode="gray">
          <a:xfrm>
            <a:off x="0" y="876300"/>
            <a:ext cx="9144000" cy="63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12566" name="Line 278"/>
          <p:cNvSpPr>
            <a:spLocks noChangeShapeType="1"/>
          </p:cNvSpPr>
          <p:nvPr userDrawn="1"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501650" y="500380"/>
            <a:ext cx="8115300" cy="1611884"/>
          </a:xfrm>
          <a:noFill/>
        </p:spPr>
        <p:txBody>
          <a:bodyPr/>
          <a:lstStyle/>
          <a:p>
            <a:pPr lvl="0" eaLnBrk="1" hangingPunct="1">
              <a:lnSpc>
                <a:spcPts val="6000"/>
              </a:lnSpc>
              <a:defRPr/>
            </a:pPr>
            <a:r>
              <a:rPr lang="zh-CN" altLang="en-US" sz="600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rPr>
              <a:t>操作系统</a:t>
            </a:r>
            <a:endParaRPr lang="en-US" altLang="ko-KR" sz="6000" dirty="0">
              <a:solidFill>
                <a:srgbClr val="FFFF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220" name="Rectangle 239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034288" y="3724529"/>
            <a:ext cx="7086600" cy="1236663"/>
          </a:xfrm>
          <a:noFill/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闻立杰</a:t>
            </a:r>
          </a:p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清华大学软件学院</a:t>
            </a:r>
            <a:r>
              <a:rPr lang="zh-CN" altLang="en-US" sz="36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67158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4.1.3  I/O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地址 </a:t>
            </a:r>
          </a:p>
        </p:txBody>
      </p:sp>
      <p:sp>
        <p:nvSpPr>
          <p:cNvPr id="17413" name="Text Box 12"/>
          <p:cNvSpPr txBox="1">
            <a:spLocks noChangeArrowheads="1"/>
          </p:cNvSpPr>
          <p:nvPr/>
        </p:nvSpPr>
        <p:spPr bwMode="auto">
          <a:xfrm>
            <a:off x="311150" y="3968672"/>
            <a:ext cx="8598829" cy="254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每个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设备控制器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都有一些寄存器用来与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通信。通</a:t>
            </a:r>
          </a:p>
          <a:p>
            <a:pPr algn="just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过向这些寄存器中写入不同的值，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能命令该设备去</a:t>
            </a:r>
          </a:p>
          <a:p>
            <a:pPr algn="just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执行</a:t>
            </a:r>
            <a:r>
              <a:rPr kumimoji="1" lang="zh-CN" altLang="en-US" sz="2800" b="1" dirty="0">
                <a:solidFill>
                  <a:srgbClr val="661414"/>
                </a:solidFill>
                <a:ea typeface="宋体" pitchFamily="2" charset="-122"/>
              </a:rPr>
              <a:t>发送数据、接收数据、打开、关闭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等操作；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也</a:t>
            </a:r>
          </a:p>
          <a:p>
            <a:pPr algn="just"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能通过读取这些寄存器的值来了解</a:t>
            </a:r>
            <a:r>
              <a:rPr kumimoji="1" lang="zh-CN" altLang="en-US" sz="2800" b="1" dirty="0">
                <a:solidFill>
                  <a:srgbClr val="661414"/>
                </a:solidFill>
                <a:ea typeface="宋体" pitchFamily="2" charset="-122"/>
              </a:rPr>
              <a:t>设备的当前状态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此外，许多控制器还有一个数据缓冲区供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661414"/>
                </a:solidFill>
                <a:ea typeface="宋体" pitchFamily="2" charset="-122"/>
              </a:rPr>
              <a:t>读写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grpSp>
        <p:nvGrpSpPr>
          <p:cNvPr id="17414" name="Group 13"/>
          <p:cNvGrpSpPr>
            <a:grpSpLocks/>
          </p:cNvGrpSpPr>
          <p:nvPr/>
        </p:nvGrpSpPr>
        <p:grpSpPr bwMode="auto">
          <a:xfrm>
            <a:off x="912813" y="1014202"/>
            <a:ext cx="7053262" cy="2873375"/>
            <a:chOff x="503" y="869"/>
            <a:chExt cx="4443" cy="1810"/>
          </a:xfrm>
        </p:grpSpPr>
        <p:sp>
          <p:nvSpPr>
            <p:cNvPr id="17416" name="Rectangle 14"/>
            <p:cNvSpPr>
              <a:spLocks noChangeArrowheads="1"/>
            </p:cNvSpPr>
            <p:nvPr/>
          </p:nvSpPr>
          <p:spPr bwMode="auto">
            <a:xfrm>
              <a:off x="503" y="1209"/>
              <a:ext cx="676" cy="10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CN" sz="2800" b="1">
                  <a:solidFill>
                    <a:srgbClr val="2B166E"/>
                  </a:solidFill>
                  <a:ea typeface="宋体" pitchFamily="2" charset="-122"/>
                </a:rPr>
                <a:t>CPU</a:t>
              </a:r>
            </a:p>
          </p:txBody>
        </p:sp>
        <p:sp>
          <p:nvSpPr>
            <p:cNvPr id="17417" name="Rectangle 15"/>
            <p:cNvSpPr>
              <a:spLocks noChangeArrowheads="1"/>
            </p:cNvSpPr>
            <p:nvPr/>
          </p:nvSpPr>
          <p:spPr bwMode="auto">
            <a:xfrm>
              <a:off x="1659" y="869"/>
              <a:ext cx="2282" cy="18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418" name="Rectangle 16"/>
            <p:cNvSpPr>
              <a:spLocks noChangeArrowheads="1"/>
            </p:cNvSpPr>
            <p:nvPr/>
          </p:nvSpPr>
          <p:spPr bwMode="auto">
            <a:xfrm>
              <a:off x="4452" y="1101"/>
              <a:ext cx="494" cy="130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2800" b="1">
                  <a:solidFill>
                    <a:srgbClr val="2B166E"/>
                  </a:solidFill>
                  <a:ea typeface="宋体" pitchFamily="2" charset="-122"/>
                </a:rPr>
                <a:t>外</a:t>
              </a:r>
            </a:p>
            <a:p>
              <a:pPr algn="ctr" eaLnBrk="1" hangingPunct="1"/>
              <a:r>
                <a:rPr kumimoji="1" lang="zh-CN" altLang="en-US" sz="2800" b="1">
                  <a:solidFill>
                    <a:srgbClr val="2B166E"/>
                  </a:solidFill>
                  <a:ea typeface="宋体" pitchFamily="2" charset="-122"/>
                </a:rPr>
                <a:t>部</a:t>
              </a:r>
            </a:p>
            <a:p>
              <a:pPr algn="ctr" eaLnBrk="1" hangingPunct="1"/>
              <a:r>
                <a:rPr kumimoji="1" lang="zh-CN" altLang="en-US" sz="2800" b="1">
                  <a:solidFill>
                    <a:srgbClr val="2B166E"/>
                  </a:solidFill>
                  <a:ea typeface="宋体" pitchFamily="2" charset="-122"/>
                </a:rPr>
                <a:t>设</a:t>
              </a:r>
            </a:p>
            <a:p>
              <a:pPr algn="ctr" eaLnBrk="1" hangingPunct="1"/>
              <a:r>
                <a:rPr kumimoji="1" lang="zh-CN" altLang="en-US" sz="2800" b="1">
                  <a:solidFill>
                    <a:srgbClr val="2B166E"/>
                  </a:solidFill>
                  <a:ea typeface="宋体" pitchFamily="2" charset="-122"/>
                </a:rPr>
                <a:t>备</a:t>
              </a:r>
            </a:p>
          </p:txBody>
        </p:sp>
        <p:sp>
          <p:nvSpPr>
            <p:cNvPr id="17419" name="Rectangle 17"/>
            <p:cNvSpPr>
              <a:spLocks noChangeArrowheads="1"/>
            </p:cNvSpPr>
            <p:nvPr/>
          </p:nvSpPr>
          <p:spPr bwMode="auto">
            <a:xfrm>
              <a:off x="1911" y="1061"/>
              <a:ext cx="446" cy="1453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kumimoji="1" lang="zh-CN" altLang="en-US" sz="2400" b="1">
                  <a:solidFill>
                    <a:srgbClr val="2B166E"/>
                  </a:solidFill>
                  <a:ea typeface="宋体" pitchFamily="2" charset="-122"/>
                </a:rPr>
                <a:t>控</a:t>
              </a:r>
            </a:p>
            <a:p>
              <a:pPr algn="ctr" eaLnBrk="1" hangingPunct="1"/>
              <a:r>
                <a:rPr kumimoji="1" lang="zh-CN" altLang="en-US" sz="2400" b="1">
                  <a:solidFill>
                    <a:srgbClr val="2B166E"/>
                  </a:solidFill>
                  <a:ea typeface="宋体" pitchFamily="2" charset="-122"/>
                </a:rPr>
                <a:t>制</a:t>
              </a:r>
            </a:p>
            <a:p>
              <a:pPr algn="ctr" eaLnBrk="1" hangingPunct="1"/>
              <a:r>
                <a:rPr kumimoji="1" lang="zh-CN" altLang="en-US" sz="2400" b="1">
                  <a:solidFill>
                    <a:srgbClr val="2B166E"/>
                  </a:solidFill>
                  <a:ea typeface="宋体" pitchFamily="2" charset="-122"/>
                </a:rPr>
                <a:t>逻</a:t>
              </a:r>
            </a:p>
            <a:p>
              <a:pPr algn="ctr" eaLnBrk="1" hangingPunct="1"/>
              <a:r>
                <a:rPr kumimoji="1" lang="zh-CN" altLang="en-US" sz="2400" b="1">
                  <a:solidFill>
                    <a:srgbClr val="2B166E"/>
                  </a:solidFill>
                  <a:ea typeface="宋体" pitchFamily="2" charset="-122"/>
                </a:rPr>
                <a:t>辑</a:t>
              </a:r>
            </a:p>
            <a:p>
              <a:pPr algn="ctr" eaLnBrk="1" hangingPunct="1"/>
              <a:r>
                <a:rPr kumimoji="1" lang="zh-CN" altLang="en-US" sz="2400" b="1">
                  <a:solidFill>
                    <a:srgbClr val="2B166E"/>
                  </a:solidFill>
                  <a:ea typeface="宋体" pitchFamily="2" charset="-122"/>
                </a:rPr>
                <a:t>电</a:t>
              </a:r>
            </a:p>
            <a:p>
              <a:pPr algn="ctr" eaLnBrk="1" hangingPunct="1"/>
              <a:r>
                <a:rPr kumimoji="1" lang="zh-CN" altLang="en-US" sz="2400" b="1">
                  <a:solidFill>
                    <a:srgbClr val="2B166E"/>
                  </a:solidFill>
                  <a:ea typeface="宋体" pitchFamily="2" charset="-122"/>
                </a:rPr>
                <a:t>路</a:t>
              </a:r>
            </a:p>
          </p:txBody>
        </p:sp>
        <p:sp>
          <p:nvSpPr>
            <p:cNvPr id="17420" name="Rectangle 18"/>
            <p:cNvSpPr>
              <a:spLocks noChangeArrowheads="1"/>
            </p:cNvSpPr>
            <p:nvPr/>
          </p:nvSpPr>
          <p:spPr bwMode="auto">
            <a:xfrm>
              <a:off x="2646" y="1245"/>
              <a:ext cx="1056" cy="240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000" b="1" dirty="0">
                  <a:solidFill>
                    <a:srgbClr val="2B16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charset="-122"/>
                  <a:ea typeface="Microsoft YaHei" charset="-122"/>
                  <a:cs typeface="Microsoft YaHei" charset="-122"/>
                </a:rPr>
                <a:t>控制寄存器 </a:t>
              </a:r>
            </a:p>
          </p:txBody>
        </p:sp>
        <p:sp>
          <p:nvSpPr>
            <p:cNvPr id="17421" name="Rectangle 19"/>
            <p:cNvSpPr>
              <a:spLocks noChangeArrowheads="1"/>
            </p:cNvSpPr>
            <p:nvPr/>
          </p:nvSpPr>
          <p:spPr bwMode="auto">
            <a:xfrm>
              <a:off x="2646" y="1641"/>
              <a:ext cx="1056" cy="240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000" b="1" dirty="0">
                  <a:solidFill>
                    <a:srgbClr val="2B16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charset="-122"/>
                  <a:ea typeface="Microsoft YaHei" charset="-122"/>
                  <a:cs typeface="Microsoft YaHei" charset="-122"/>
                </a:rPr>
                <a:t>状态寄存器 </a:t>
              </a:r>
            </a:p>
          </p:txBody>
        </p:sp>
        <p:sp>
          <p:nvSpPr>
            <p:cNvPr id="17422" name="Rectangle 20"/>
            <p:cNvSpPr>
              <a:spLocks noChangeArrowheads="1"/>
            </p:cNvSpPr>
            <p:nvPr/>
          </p:nvSpPr>
          <p:spPr bwMode="auto">
            <a:xfrm>
              <a:off x="2646" y="2037"/>
              <a:ext cx="1056" cy="240"/>
            </a:xfrm>
            <a:prstGeom prst="rect">
              <a:avLst/>
            </a:prstGeom>
            <a:noFill/>
            <a:ln w="25400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000" b="1" dirty="0">
                  <a:solidFill>
                    <a:srgbClr val="2B16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YaHei" charset="-122"/>
                  <a:ea typeface="Microsoft YaHei" charset="-122"/>
                  <a:cs typeface="Microsoft YaHei" charset="-122"/>
                </a:rPr>
                <a:t>数据寄存器 </a:t>
              </a:r>
            </a:p>
          </p:txBody>
        </p:sp>
        <p:sp>
          <p:nvSpPr>
            <p:cNvPr id="17423" name="Line 21"/>
            <p:cNvSpPr>
              <a:spLocks noChangeShapeType="1"/>
            </p:cNvSpPr>
            <p:nvPr/>
          </p:nvSpPr>
          <p:spPr bwMode="auto">
            <a:xfrm>
              <a:off x="1179" y="1401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22"/>
            <p:cNvSpPr>
              <a:spLocks noChangeShapeType="1"/>
            </p:cNvSpPr>
            <p:nvPr/>
          </p:nvSpPr>
          <p:spPr bwMode="auto">
            <a:xfrm>
              <a:off x="3963" y="1401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23"/>
            <p:cNvSpPr>
              <a:spLocks noChangeShapeType="1"/>
            </p:cNvSpPr>
            <p:nvPr/>
          </p:nvSpPr>
          <p:spPr bwMode="auto">
            <a:xfrm flipH="1">
              <a:off x="1179" y="1677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24"/>
            <p:cNvSpPr>
              <a:spLocks noChangeShapeType="1"/>
            </p:cNvSpPr>
            <p:nvPr/>
          </p:nvSpPr>
          <p:spPr bwMode="auto">
            <a:xfrm flipH="1">
              <a:off x="3954" y="1677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25"/>
            <p:cNvSpPr>
              <a:spLocks noChangeShapeType="1"/>
            </p:cNvSpPr>
            <p:nvPr/>
          </p:nvSpPr>
          <p:spPr bwMode="auto">
            <a:xfrm>
              <a:off x="1179" y="1977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6"/>
            <p:cNvSpPr>
              <a:spLocks noChangeShapeType="1"/>
            </p:cNvSpPr>
            <p:nvPr/>
          </p:nvSpPr>
          <p:spPr bwMode="auto">
            <a:xfrm>
              <a:off x="3954" y="1977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5334000" y="6419585"/>
            <a:ext cx="273183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如何让</a:t>
            </a:r>
            <a:r>
              <a:rPr kumimoji="1"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1"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设备工作？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2181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31825" y="1036402"/>
            <a:ext cx="7978775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3200" b="1" dirty="0">
                <a:solidFill>
                  <a:srgbClr val="2B166E"/>
                </a:solidFill>
                <a:ea typeface="楷体_GB2312" pitchFamily="49" charset="-122"/>
              </a:rPr>
              <a:t>	CPU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如何与设备控制器进行通信？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这不是普通的内存访问！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628272" y="3094727"/>
            <a:ext cx="4572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49263" indent="-449263">
              <a:lnSpc>
                <a:spcPct val="150000"/>
              </a:lnSpc>
              <a:spcBef>
                <a:spcPct val="20000"/>
              </a:spcBef>
            </a:pPr>
            <a:r>
              <a:rPr kumimoji="1" lang="zh-CN" altLang="en-US" sz="3200" b="1" dirty="0">
                <a:solidFill>
                  <a:srgbClr val="661414"/>
                </a:solidFill>
                <a:latin typeface="微软雅黑" pitchFamily="34" charset="-122"/>
                <a:ea typeface="微软雅黑" pitchFamily="34" charset="-122"/>
              </a:rPr>
              <a:t>方法有三种：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kumimoji="1" lang="en-US" altLang="zh-CN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独立编址；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内存映像编址；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混合编址。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960688" y="178957"/>
            <a:ext cx="3291831" cy="6413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600" b="1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lang="en-US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lang="zh-CN" altLang="en-US" sz="3600" b="1" dirty="0">
                <a:latin typeface="Microsoft YaHei" charset="-122"/>
                <a:ea typeface="Microsoft YaHei" charset="-122"/>
                <a:cs typeface="Microsoft YaHei" charset="-122"/>
              </a:rPr>
              <a:t>独立编址 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384175" y="979515"/>
            <a:ext cx="8542338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algn="just" eaLnBrk="1" hangingPunct="1"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基本思路：给控制器中的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每一个寄存器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分配一个唯一的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端口编号，称为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端口地址，然后用专门的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指令对端口进行操作；</a:t>
            </a:r>
          </a:p>
          <a:p>
            <a:pPr marL="288925" indent="-288925" eaLnBrk="1" hangingPunct="1">
              <a:spcBef>
                <a:spcPts val="18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这些端口地址所构成的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地址空间是</a:t>
            </a:r>
            <a:r>
              <a:rPr kumimoji="1" lang="zh-CN" altLang="en-US" sz="2800" b="1" dirty="0">
                <a:solidFill>
                  <a:srgbClr val="66141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完全独立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的，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与内存的地址空间没有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关系。例如：</a:t>
            </a:r>
          </a:p>
          <a:p>
            <a:pPr marL="288925" indent="-288925" eaLnBrk="1" hangingPunct="1">
              <a:spcBef>
                <a:spcPts val="1200"/>
              </a:spcBef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IN  R0  [4]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表示读入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b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端口地址为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4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的内容；</a:t>
            </a:r>
            <a:endParaRPr kumimoji="1" lang="en-US" altLang="zh-CN" sz="2400" b="1" dirty="0">
              <a:solidFill>
                <a:srgbClr val="2B166E"/>
              </a:solidFill>
              <a:ea typeface="宋体" pitchFamily="2" charset="-122"/>
            </a:endParaRPr>
          </a:p>
          <a:p>
            <a:pPr marL="288925" indent="-288925" eaLnBrk="1" hangingPunct="1">
              <a:spcBef>
                <a:spcPts val="1200"/>
              </a:spcBef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   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MOV  R0  [4]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 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表示读入</a:t>
            </a:r>
            <a:b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内存地址为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4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的内容；</a:t>
            </a:r>
          </a:p>
        </p:txBody>
      </p:sp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4551363" y="2498725"/>
          <a:ext cx="4495800" cy="401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位图图像" r:id="rId3" imgW="3296110" imgH="2943636" progId="Paint.Picture">
                  <p:embed/>
                </p:oleObj>
              </mc:Choice>
              <mc:Fallback>
                <p:oleObj name="位图图像" r:id="rId3" imgW="3296110" imgH="294363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2498725"/>
                        <a:ext cx="4495800" cy="40147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2B166E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ADE7EB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060575" y="165100"/>
            <a:ext cx="481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  <a:ea typeface="宋体" pitchFamily="2" charset="-122"/>
              </a:rPr>
              <a:t>Linux</a:t>
            </a:r>
            <a:r>
              <a:rPr lang="en-US" altLang="zh-CN" sz="3600" b="1">
                <a:solidFill>
                  <a:schemeClr val="bg1"/>
                </a:solidFill>
                <a:ea typeface="宋体" pitchFamily="2" charset="-122"/>
              </a:rPr>
              <a:t>0.11</a:t>
            </a:r>
            <a:r>
              <a:rPr lang="en-US" altLang="en-US" sz="3600" b="1">
                <a:solidFill>
                  <a:schemeClr val="bg1"/>
                </a:solidFill>
                <a:ea typeface="宋体" pitchFamily="2" charset="-122"/>
              </a:rPr>
              <a:t>/boot/setup.s</a:t>
            </a:r>
            <a:endParaRPr lang="en-US" altLang="zh-CN" sz="36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711200" y="1016000"/>
            <a:ext cx="7983538" cy="5386090"/>
          </a:xfrm>
          <a:prstGeom prst="rect">
            <a:avLst/>
          </a:prstGeom>
          <a:noFill/>
          <a:ln w="2857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32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mov</a:t>
            </a:r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al,#0x11 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! initialize PICs-</a:t>
            </a:r>
            <a:r>
              <a:rPr kumimoji="1" lang="zh-CN" altLang="en-US" b="1" dirty="0">
                <a:solidFill>
                  <a:srgbClr val="661414"/>
                </a:solidFill>
                <a:ea typeface="宋体" pitchFamily="2" charset="-122"/>
              </a:rPr>
              <a:t>中断控制器的初始化</a:t>
            </a:r>
            <a:endParaRPr kumimoji="1" lang="en-US" altLang="zh-CN" b="1" dirty="0">
              <a:solidFill>
                <a:srgbClr val="661414"/>
              </a:solidFill>
              <a:ea typeface="宋体" pitchFamily="2" charset="-122"/>
            </a:endParaRPr>
          </a:p>
          <a:p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out </a:t>
            </a:r>
            <a:r>
              <a:rPr kumimoji="1" lang="en-US" altLang="zh-CN" sz="32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#0x20</a:t>
            </a:r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,al 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! send it to 8259A-1</a:t>
            </a:r>
          </a:p>
          <a:p>
            <a:r>
              <a:rPr kumimoji="1" lang="en-US" altLang="en-US" sz="32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mov</a:t>
            </a:r>
            <a:r>
              <a:rPr kumimoji="1" lang="en-US" altLang="en-US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al,#0x20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   !</a:t>
            </a:r>
            <a:r>
              <a:rPr kumimoji="1" lang="en-US" altLang="en-US" sz="2800" b="1" dirty="0">
                <a:solidFill>
                  <a:srgbClr val="2B166E"/>
                </a:solidFill>
                <a:ea typeface="宋体" pitchFamily="2" charset="-122"/>
              </a:rPr>
              <a:t> start of hardware </a:t>
            </a:r>
            <a:r>
              <a:rPr kumimoji="1" lang="en-US" altLang="en-US" sz="2800" b="1" dirty="0" err="1">
                <a:solidFill>
                  <a:srgbClr val="2B166E"/>
                </a:solidFill>
                <a:ea typeface="宋体" pitchFamily="2" charset="-122"/>
              </a:rPr>
              <a:t>int's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(0x20)</a:t>
            </a:r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r>
              <a:rPr kumimoji="1" lang="en-US" altLang="en-US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out </a:t>
            </a:r>
            <a:r>
              <a:rPr kumimoji="1" lang="en-US" altLang="en-US" sz="32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#0x21</a:t>
            </a:r>
            <a:r>
              <a:rPr kumimoji="1" lang="en-US" altLang="en-US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,al</a:t>
            </a:r>
            <a:endParaRPr kumimoji="1" lang="en-US" altLang="zh-CN" sz="3200" b="1" dirty="0">
              <a:solidFill>
                <a:srgbClr val="2B166E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kumimoji="1" lang="en-US" altLang="zh-CN" sz="32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mov</a:t>
            </a:r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al,#0x28 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! </a:t>
            </a:r>
            <a:r>
              <a:rPr kumimoji="1" lang="en-US" altLang="en-US" sz="2800" b="1" dirty="0">
                <a:solidFill>
                  <a:srgbClr val="2B166E"/>
                </a:solidFill>
                <a:ea typeface="宋体" pitchFamily="2" charset="-122"/>
              </a:rPr>
              <a:t>start of hardware </a:t>
            </a:r>
            <a:r>
              <a:rPr kumimoji="1" lang="en-US" altLang="en-US" sz="2800" b="1" dirty="0" err="1">
                <a:solidFill>
                  <a:srgbClr val="2B166E"/>
                </a:solidFill>
                <a:ea typeface="宋体" pitchFamily="2" charset="-122"/>
              </a:rPr>
              <a:t>int's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(0x28) </a:t>
            </a:r>
            <a:endParaRPr kumimoji="1" lang="en-US" altLang="zh-CN" sz="3200" b="1" dirty="0">
              <a:solidFill>
                <a:srgbClr val="2B166E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kumimoji="1" lang="en-US" altLang="en-US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out </a:t>
            </a:r>
            <a:r>
              <a:rPr kumimoji="1" lang="en-US" altLang="en-US" sz="32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#0xA1</a:t>
            </a:r>
            <a:r>
              <a:rPr kumimoji="1" lang="en-US" altLang="en-US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,al</a:t>
            </a:r>
            <a:endParaRPr kumimoji="1" lang="en-US" altLang="zh-CN" sz="3200" b="1" dirty="0">
              <a:solidFill>
                <a:srgbClr val="2B166E"/>
              </a:solidFill>
              <a:latin typeface="Courier New" pitchFamily="49" charset="0"/>
              <a:ea typeface="宋体" pitchFamily="2" charset="-122"/>
            </a:endParaRPr>
          </a:p>
          <a:p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……</a:t>
            </a:r>
          </a:p>
          <a:p>
            <a:r>
              <a:rPr kumimoji="1" lang="nl-NL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in al,</a:t>
            </a:r>
            <a:r>
              <a:rPr kumimoji="1" lang="nl-NL" altLang="zh-CN" sz="32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#0x64</a:t>
            </a:r>
            <a:r>
              <a:rPr kumimoji="1" lang="nl-NL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nl-NL" altLang="zh-CN" sz="2800" b="1" dirty="0">
                <a:solidFill>
                  <a:srgbClr val="2B166E"/>
                </a:solidFill>
                <a:ea typeface="宋体" pitchFamily="2" charset="-122"/>
              </a:rPr>
              <a:t>! 8042 status port</a:t>
            </a:r>
          </a:p>
          <a:p>
            <a:r>
              <a:rPr kumimoji="1" lang="zh-CN" altLang="nl-NL" sz="2800" b="1" dirty="0">
                <a:solidFill>
                  <a:srgbClr val="2B166E"/>
                </a:solidFill>
                <a:ea typeface="宋体" pitchFamily="2" charset="-122"/>
              </a:rPr>
              <a:t>                                    </a:t>
            </a:r>
            <a:r>
              <a:rPr kumimoji="1" lang="nl-NL" altLang="zh-CN" sz="2800" b="1" dirty="0">
                <a:solidFill>
                  <a:srgbClr val="2B166E"/>
                </a:solidFill>
                <a:ea typeface="宋体" pitchFamily="2" charset="-122"/>
              </a:rPr>
              <a:t>! </a:t>
            </a:r>
            <a:r>
              <a:rPr kumimoji="1" lang="zh-CN" altLang="nl-NL" sz="2800" b="1" dirty="0">
                <a:solidFill>
                  <a:srgbClr val="2B166E"/>
                </a:solidFill>
                <a:ea typeface="宋体" pitchFamily="2" charset="-122"/>
              </a:rPr>
              <a:t>键盘控制器状态寄存器</a:t>
            </a:r>
            <a:endParaRPr kumimoji="1" lang="nl-NL" altLang="zh-CN" sz="2400" b="1" dirty="0">
              <a:solidFill>
                <a:srgbClr val="2B166E"/>
              </a:solidFill>
              <a:ea typeface="宋体" pitchFamily="2" charset="-122"/>
            </a:endParaRPr>
          </a:p>
          <a:p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test al,#2</a:t>
            </a:r>
          </a:p>
          <a:p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jnz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empty_8042 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! is input buffer full?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874963" y="183719"/>
            <a:ext cx="3525837" cy="6413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lang="zh-CN" altLang="en-US" sz="3600" b="1" dirty="0">
                <a:latin typeface="Microsoft YaHei" charset="-122"/>
                <a:ea typeface="Microsoft YaHei" charset="-122"/>
                <a:cs typeface="Microsoft YaHei" charset="-122"/>
              </a:rPr>
              <a:t>内存映像编址 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84175" y="1017551"/>
            <a:ext cx="8542338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eaLnBrk="1" hangingPunct="1"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基本思路：把所有控制器当中的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每一个寄存器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都映射为一个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内存地址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，专门用于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操作（</a:t>
            </a:r>
            <a:r>
              <a:rPr kumimoji="1" lang="zh-CN" altLang="en-US" sz="2800" b="1" dirty="0">
                <a:solidFill>
                  <a:srgbClr val="661414"/>
                </a:solidFill>
                <a:ea typeface="宋体" pitchFamily="2" charset="-122"/>
              </a:rPr>
              <a:t>功能上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），对这些单元的读写操作即为普通的内存访问操作。</a:t>
            </a:r>
          </a:p>
          <a:p>
            <a:pPr marL="288925" indent="-288925" eaLnBrk="1" hangingPunct="1"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端口地址空间与内存的地址空间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统一编址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，前者是后者的一部分，一般位于后者的顶端部分。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3521075"/>
            <a:ext cx="3133725" cy="3205163"/>
          </a:xfrm>
          <a:prstGeom prst="rect">
            <a:avLst/>
          </a:prstGeom>
          <a:noFill/>
          <a:ln w="2857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2563813"/>
            <a:ext cx="7931150" cy="3949700"/>
          </a:xfrm>
          <a:prstGeom prst="rect">
            <a:avLst/>
          </a:prstGeom>
          <a:noFill/>
          <a:ln w="2540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798513" y="6010275"/>
            <a:ext cx="1930400" cy="15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384175" y="1000689"/>
            <a:ext cx="8542338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952500" lvl="1" indent="-473075" eaLnBrk="1" hangingPunct="1"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F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编程方便，无需专门的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指令；</a:t>
            </a:r>
          </a:p>
          <a:p>
            <a:pPr marL="952500" lvl="1" indent="-473075" eaLnBrk="1" hangingPunct="1"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F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不能对控制寄存器的内容进行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Cache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</a:p>
          <a:p>
            <a:pPr marL="952500" lvl="1" indent="-473075" eaLnBrk="1" hangingPunct="1"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F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每一次都要判断访问的是内存还是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289300" y="163513"/>
            <a:ext cx="2525713" cy="6413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600" b="1"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lang="zh-CN" altLang="en-US" sz="3600" b="1">
                <a:latin typeface="Microsoft YaHei" charset="-122"/>
                <a:ea typeface="Microsoft YaHei" charset="-122"/>
                <a:cs typeface="Microsoft YaHei" charset="-122"/>
              </a:rPr>
              <a:t>混合编址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84175" y="1133605"/>
            <a:ext cx="8367713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eaLnBrk="1" hangingPunct="1">
              <a:lnSpc>
                <a:spcPct val="135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基本思路：对于设备控制器中的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寄存器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，采用独立编址的方法；而对于设备的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数据缓冲区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，采用内存映像编址的方法。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124846"/>
            <a:ext cx="3470275" cy="3159125"/>
          </a:xfrm>
          <a:prstGeom prst="rect">
            <a:avLst/>
          </a:prstGeom>
          <a:noFill/>
          <a:ln w="2540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12"/>
          <p:cNvSpPr>
            <a:spLocks noChangeShapeType="1"/>
          </p:cNvSpPr>
          <p:nvPr/>
        </p:nvSpPr>
        <p:spPr bwMode="auto">
          <a:xfrm flipH="1">
            <a:off x="6072782" y="1694663"/>
            <a:ext cx="0" cy="3996016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4873625" y="2238387"/>
            <a:ext cx="601968" cy="1515893"/>
          </a:xfrm>
          <a:prstGeom prst="line">
            <a:avLst/>
          </a:prstGeom>
          <a:noFill/>
          <a:ln w="25400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 t="11620" r="768" b="11830"/>
          <a:stretch>
            <a:fillRect/>
          </a:stretch>
        </p:blipFill>
        <p:spPr bwMode="auto">
          <a:xfrm>
            <a:off x="595313" y="1243013"/>
            <a:ext cx="7940675" cy="46593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138363" y="254167"/>
            <a:ext cx="5086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3200" b="1" dirty="0">
                <a:solidFill>
                  <a:srgbClr val="FFFF66"/>
                </a:solidFill>
                <a:ea typeface="楷体_GB2312" pitchFamily="49" charset="-122"/>
              </a:rPr>
              <a:t>PC</a:t>
            </a:r>
            <a:r>
              <a:rPr kumimoji="1" lang="zh-CN" altLang="en-US" sz="3200" b="1" dirty="0">
                <a:solidFill>
                  <a:srgbClr val="FFFF66"/>
                </a:solidFill>
                <a:ea typeface="楷体_GB2312" pitchFamily="49" charset="-122"/>
              </a:rPr>
              <a:t>机上的部分</a:t>
            </a:r>
            <a:r>
              <a:rPr kumimoji="1" lang="en-US" altLang="zh-CN" sz="3200" b="1" dirty="0">
                <a:solidFill>
                  <a:srgbClr val="FFFF66"/>
                </a:solidFill>
                <a:ea typeface="楷体_GB2312" pitchFamily="49" charset="-122"/>
              </a:rPr>
              <a:t>I/O</a:t>
            </a:r>
            <a:r>
              <a:rPr kumimoji="1" lang="zh-CN" altLang="en-US" sz="3200" b="1" dirty="0">
                <a:solidFill>
                  <a:srgbClr val="FFFF66"/>
                </a:solidFill>
                <a:ea typeface="楷体_GB2312" pitchFamily="49" charset="-122"/>
              </a:rPr>
              <a:t>端口地址 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456133" y="6085736"/>
            <a:ext cx="81932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2B166E"/>
                </a:solidFill>
                <a:ea typeface="宋体" pitchFamily="2" charset="-122"/>
              </a:rPr>
              <a:t>（本图摘自</a:t>
            </a:r>
            <a:r>
              <a:rPr kumimoji="1" lang="en-US" altLang="zh-CN" b="1" dirty="0" err="1">
                <a:solidFill>
                  <a:srgbClr val="2B166E"/>
                </a:solidFill>
                <a:ea typeface="宋体" pitchFamily="2" charset="-122"/>
              </a:rPr>
              <a:t>Silberschatz</a:t>
            </a:r>
            <a:r>
              <a:rPr kumimoji="1" lang="en-US" altLang="zh-CN" b="1" dirty="0">
                <a:solidFill>
                  <a:srgbClr val="2B166E"/>
                </a:solidFill>
                <a:ea typeface="宋体" pitchFamily="2" charset="-122"/>
              </a:rPr>
              <a:t>, Galvin and  Gagne</a:t>
            </a:r>
            <a:r>
              <a:rPr kumimoji="1" lang="zh-CN" altLang="en-US" b="1" dirty="0">
                <a:solidFill>
                  <a:srgbClr val="2B166E"/>
                </a:solidFill>
                <a:ea typeface="宋体" pitchFamily="2" charset="-122"/>
              </a:rPr>
              <a:t>： “</a:t>
            </a:r>
            <a:r>
              <a:rPr kumimoji="1" lang="en-US" altLang="zh-CN" b="1" dirty="0">
                <a:solidFill>
                  <a:srgbClr val="2B166E"/>
                </a:solidFill>
                <a:ea typeface="宋体" pitchFamily="2" charset="-122"/>
              </a:rPr>
              <a:t>Operating System Concepts”</a:t>
            </a:r>
            <a:r>
              <a:rPr kumimoji="1" lang="zh-CN" altLang="en-US" b="1" dirty="0">
                <a:solidFill>
                  <a:srgbClr val="2B166E"/>
                </a:solidFill>
                <a:ea typeface="宋体" pitchFamily="2" charset="-122"/>
              </a:rPr>
              <a:t>）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65211" y="1639669"/>
            <a:ext cx="7788126" cy="383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76250" indent="-476250" algn="just">
              <a:lnSpc>
                <a:spcPct val="150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到目前为止，已经介绍了</a:t>
            </a:r>
            <a:r>
              <a:rPr kumimoji="1" lang="en-US" altLang="zh-CN" sz="3200" b="1" dirty="0">
                <a:solidFill>
                  <a:srgbClr val="661414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661414"/>
                </a:solidFill>
                <a:ea typeface="宋体" pitchFamily="2" charset="-122"/>
              </a:rPr>
              <a:t>设备的类型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  <a:defRPr/>
            </a:pPr>
            <a:r>
              <a:rPr kumimoji="1" lang="en-US" altLang="zh-CN" sz="3200" b="1" dirty="0">
                <a:solidFill>
                  <a:srgbClr val="661414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661414"/>
                </a:solidFill>
                <a:ea typeface="宋体" pitchFamily="2" charset="-122"/>
              </a:rPr>
              <a:t>设备的控制器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3200" b="1" dirty="0">
                <a:solidFill>
                  <a:srgbClr val="661414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661414"/>
                </a:solidFill>
                <a:ea typeface="宋体" pitchFamily="2" charset="-122"/>
              </a:rPr>
              <a:t>设备的端口地址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。现在的问题则是：根据已有的这些知识，</a:t>
            </a:r>
            <a:r>
              <a:rPr kumimoji="1"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能否开始编程使用这些</a:t>
            </a:r>
            <a:r>
              <a:rPr kumimoji="1" lang="en-US" altLang="zh-CN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1"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设备，完成相应的输入输出功能呢？</a:t>
            </a:r>
            <a:endParaRPr kumimoji="1" lang="zh-CN" altLang="en-US" sz="3200" b="1" dirty="0">
              <a:solidFill>
                <a:srgbClr val="2B166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67158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控制方式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73100" y="2185988"/>
            <a:ext cx="825476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70000"/>
              </a:spcBef>
              <a:buFontTx/>
              <a:buBlip>
                <a:blip r:embed="rId2"/>
              </a:buBlip>
            </a:pPr>
            <a:r>
              <a:rPr kumimoji="1"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程序循环检测方式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Programmed 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）</a:t>
            </a:r>
          </a:p>
          <a:p>
            <a:pPr>
              <a:spcBef>
                <a:spcPct val="70000"/>
              </a:spcBef>
              <a:buFontTx/>
              <a:buBlip>
                <a:blip r:embed="rId2"/>
              </a:buBlip>
            </a:pPr>
            <a:r>
              <a:rPr kumimoji="1"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中断驱动方式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Interrupt-driven 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）</a:t>
            </a:r>
          </a:p>
          <a:p>
            <a:pPr>
              <a:lnSpc>
                <a:spcPct val="130000"/>
              </a:lnSpc>
              <a:spcBef>
                <a:spcPct val="70000"/>
              </a:spcBef>
              <a:buFontTx/>
              <a:buBlip>
                <a:blip r:embed="rId2"/>
              </a:buBlip>
            </a:pPr>
            <a:r>
              <a:rPr kumimoji="1"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直接内存访问方式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DMA, Direct Memory</a:t>
            </a:r>
            <a:b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 Access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1955800" y="1928813"/>
            <a:ext cx="4651375" cy="684212"/>
            <a:chOff x="880" y="1279"/>
            <a:chExt cx="2930" cy="393"/>
          </a:xfrm>
        </p:grpSpPr>
        <p:sp>
          <p:nvSpPr>
            <p:cNvPr id="10262" name="AutoShape 6"/>
            <p:cNvSpPr>
              <a:spLocks noChangeArrowheads="1"/>
            </p:cNvSpPr>
            <p:nvPr/>
          </p:nvSpPr>
          <p:spPr bwMode="gray">
            <a:xfrm>
              <a:off x="880" y="1295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567" name="AutoShape 7"/>
            <p:cNvSpPr>
              <a:spLocks noChangeArrowheads="1"/>
            </p:cNvSpPr>
            <p:nvPr/>
          </p:nvSpPr>
          <p:spPr bwMode="gray">
            <a:xfrm>
              <a:off x="880" y="1279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264" name="Oval 8"/>
            <p:cNvSpPr>
              <a:spLocks noChangeArrowheads="1"/>
            </p:cNvSpPr>
            <p:nvPr/>
          </p:nvSpPr>
          <p:spPr bwMode="gray">
            <a:xfrm rot="-2566439">
              <a:off x="896" y="1339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0245" name="Group 9"/>
          <p:cNvGrpSpPr>
            <a:grpSpLocks/>
          </p:cNvGrpSpPr>
          <p:nvPr/>
        </p:nvGrpSpPr>
        <p:grpSpPr bwMode="auto">
          <a:xfrm>
            <a:off x="1968500" y="2919413"/>
            <a:ext cx="4651375" cy="684212"/>
            <a:chOff x="888" y="1807"/>
            <a:chExt cx="2930" cy="393"/>
          </a:xfrm>
        </p:grpSpPr>
        <p:sp>
          <p:nvSpPr>
            <p:cNvPr id="10259" name="AutoShape 10"/>
            <p:cNvSpPr>
              <a:spLocks noChangeArrowheads="1"/>
            </p:cNvSpPr>
            <p:nvPr/>
          </p:nvSpPr>
          <p:spPr bwMode="gray">
            <a:xfrm>
              <a:off x="888" y="1823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571" name="AutoShape 11"/>
            <p:cNvSpPr>
              <a:spLocks noChangeArrowheads="1"/>
            </p:cNvSpPr>
            <p:nvPr/>
          </p:nvSpPr>
          <p:spPr bwMode="gray">
            <a:xfrm>
              <a:off x="888" y="1807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261" name="Oval 12"/>
            <p:cNvSpPr>
              <a:spLocks noChangeArrowheads="1"/>
            </p:cNvSpPr>
            <p:nvPr/>
          </p:nvSpPr>
          <p:spPr bwMode="gray">
            <a:xfrm rot="-2566439">
              <a:off x="904" y="1867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0246" name="Group 13"/>
          <p:cNvGrpSpPr>
            <a:grpSpLocks/>
          </p:cNvGrpSpPr>
          <p:nvPr/>
        </p:nvGrpSpPr>
        <p:grpSpPr bwMode="auto">
          <a:xfrm>
            <a:off x="1955800" y="3910013"/>
            <a:ext cx="4651375" cy="684212"/>
            <a:chOff x="880" y="2351"/>
            <a:chExt cx="2930" cy="393"/>
          </a:xfrm>
        </p:grpSpPr>
        <p:sp>
          <p:nvSpPr>
            <p:cNvPr id="10256" name="AutoShape 14"/>
            <p:cNvSpPr>
              <a:spLocks noChangeArrowheads="1"/>
            </p:cNvSpPr>
            <p:nvPr/>
          </p:nvSpPr>
          <p:spPr bwMode="gray">
            <a:xfrm>
              <a:off x="880" y="2367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575" name="AutoShape 15"/>
            <p:cNvSpPr>
              <a:spLocks noChangeArrowheads="1"/>
            </p:cNvSpPr>
            <p:nvPr/>
          </p:nvSpPr>
          <p:spPr bwMode="gray">
            <a:xfrm>
              <a:off x="880" y="2351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258" name="Oval 16"/>
            <p:cNvSpPr>
              <a:spLocks noChangeArrowheads="1"/>
            </p:cNvSpPr>
            <p:nvPr/>
          </p:nvSpPr>
          <p:spPr bwMode="gray">
            <a:xfrm rot="-2566439">
              <a:off x="896" y="2411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0247" name="Group 17"/>
          <p:cNvGrpSpPr>
            <a:grpSpLocks/>
          </p:cNvGrpSpPr>
          <p:nvPr/>
        </p:nvGrpSpPr>
        <p:grpSpPr bwMode="auto">
          <a:xfrm>
            <a:off x="1968500" y="4900613"/>
            <a:ext cx="4651375" cy="684212"/>
            <a:chOff x="888" y="2879"/>
            <a:chExt cx="2930" cy="393"/>
          </a:xfrm>
        </p:grpSpPr>
        <p:sp>
          <p:nvSpPr>
            <p:cNvPr id="10253" name="AutoShape 18"/>
            <p:cNvSpPr>
              <a:spLocks noChangeArrowheads="1"/>
            </p:cNvSpPr>
            <p:nvPr/>
          </p:nvSpPr>
          <p:spPr bwMode="gray">
            <a:xfrm>
              <a:off x="888" y="2895"/>
              <a:ext cx="2928" cy="37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6579" name="AutoShape 19"/>
            <p:cNvSpPr>
              <a:spLocks noChangeArrowheads="1"/>
            </p:cNvSpPr>
            <p:nvPr/>
          </p:nvSpPr>
          <p:spPr bwMode="gray">
            <a:xfrm>
              <a:off x="888" y="2879"/>
              <a:ext cx="2930" cy="3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255" name="Oval 20"/>
            <p:cNvSpPr>
              <a:spLocks noChangeArrowheads="1"/>
            </p:cNvSpPr>
            <p:nvPr/>
          </p:nvSpPr>
          <p:spPr bwMode="gray">
            <a:xfrm rot="-2566439">
              <a:off x="904" y="2939"/>
              <a:ext cx="143" cy="89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0248" name="Rectangle 21"/>
          <p:cNvSpPr>
            <a:spLocks noChangeArrowheads="1"/>
          </p:cNvSpPr>
          <p:nvPr/>
        </p:nvSpPr>
        <p:spPr bwMode="gray">
          <a:xfrm>
            <a:off x="2501900" y="2073275"/>
            <a:ext cx="37734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硬件</a:t>
            </a:r>
            <a:endParaRPr kumimoji="1" lang="en-US" altLang="ko-KR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249" name="Rectangle 22"/>
          <p:cNvSpPr>
            <a:spLocks noChangeArrowheads="1"/>
          </p:cNvSpPr>
          <p:nvPr/>
        </p:nvSpPr>
        <p:spPr bwMode="gray">
          <a:xfrm>
            <a:off x="2514600" y="3038475"/>
            <a:ext cx="39766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 I/O</a:t>
            </a:r>
            <a:r>
              <a:rPr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控制方式</a:t>
            </a:r>
          </a:p>
        </p:txBody>
      </p:sp>
      <p:sp>
        <p:nvSpPr>
          <p:cNvPr id="10250" name="Rectangle 23"/>
          <p:cNvSpPr>
            <a:spLocks noChangeArrowheads="1"/>
          </p:cNvSpPr>
          <p:nvPr/>
        </p:nvSpPr>
        <p:spPr bwMode="gray">
          <a:xfrm>
            <a:off x="2527300" y="4041775"/>
            <a:ext cx="38877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ko-KR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 </a:t>
            </a:r>
            <a:r>
              <a:rPr lang="en-US" altLang="zh-CN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</a:t>
            </a:r>
            <a:endParaRPr lang="en-US" altLang="zh-CN" sz="32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251" name="Rectangle 24"/>
          <p:cNvSpPr>
            <a:spLocks noChangeArrowheads="1"/>
          </p:cNvSpPr>
          <p:nvPr/>
        </p:nvSpPr>
        <p:spPr bwMode="gray">
          <a:xfrm>
            <a:off x="2540000" y="5045075"/>
            <a:ext cx="363378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altLang="ko-KR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 </a:t>
            </a:r>
            <a:r>
              <a:rPr lang="zh-CN" altLang="en-US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磁盘</a:t>
            </a:r>
          </a:p>
        </p:txBody>
      </p:sp>
      <p:sp>
        <p:nvSpPr>
          <p:cNvPr id="10252" name="Rectangle 62"/>
          <p:cNvSpPr>
            <a:spLocks noGrp="1" noChangeArrowheads="1"/>
          </p:cNvSpPr>
          <p:nvPr>
            <p:ph type="title"/>
          </p:nvPr>
        </p:nvSpPr>
        <p:spPr>
          <a:xfrm>
            <a:off x="266700" y="190500"/>
            <a:ext cx="8572500" cy="660400"/>
          </a:xfrm>
          <a:noFill/>
        </p:spPr>
        <p:txBody>
          <a:bodyPr anchor="b"/>
          <a:lstStyle/>
          <a:p>
            <a:pPr algn="ctr" eaLnBrk="1" hangingPunct="1"/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四</a:t>
            </a:r>
            <a:r>
              <a:rPr lang="en-US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章 </a:t>
            </a:r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设备管理</a:t>
            </a:r>
            <a:endParaRPr lang="en-US" altLang="ko-KR" sz="4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91872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2.1</a:t>
            </a:r>
            <a:r>
              <a:rPr lang="en-US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程序循环检测方式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84213" y="1707719"/>
            <a:ext cx="7775575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1162050" indent="-538163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 2" pitchFamily="18" charset="2"/>
              <a:buChar char="ö"/>
            </a:pPr>
            <a:r>
              <a:rPr lang="zh-CN" altLang="en-US" sz="3600" b="1" dirty="0">
                <a:solidFill>
                  <a:srgbClr val="661414"/>
                </a:solidFill>
                <a:latin typeface="宋体" pitchFamily="2" charset="-122"/>
                <a:ea typeface="宋体" pitchFamily="2" charset="-122"/>
              </a:rPr>
              <a:t>小宝宝在家吃饭</a:t>
            </a:r>
            <a:endParaRPr lang="en-US" altLang="zh-CN" sz="3600" b="1" dirty="0">
              <a:solidFill>
                <a:srgbClr val="661414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Bef>
                <a:spcPts val="2400"/>
              </a:spcBef>
              <a:buFont typeface="Times New Roman" pitchFamily="18" charset="0"/>
              <a:buChar char="☺"/>
            </a:pPr>
            <a:r>
              <a:rPr lang="zh-CN" altLang="en-US" sz="3200" b="1" dirty="0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若宝宝还未吃饱，重复如下步骤</a:t>
            </a:r>
            <a:endParaRPr lang="en-US" altLang="zh-CN" sz="3200" b="1" dirty="0">
              <a:solidFill>
                <a:srgbClr val="2B166E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lnSpc>
                <a:spcPct val="125000"/>
              </a:lnSpc>
              <a:spcBef>
                <a:spcPct val="50000"/>
              </a:spcBef>
              <a:buFont typeface="Times New Roman" pitchFamily="18" charset="0"/>
              <a:buChar char="☺"/>
            </a:pPr>
            <a:r>
              <a:rPr lang="zh-CN" altLang="en-US" sz="3200" b="1" dirty="0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若宝宝的嘴巴没空（上一口饭菜尚未吃完），循环等待</a:t>
            </a:r>
            <a:endParaRPr lang="en-US" altLang="zh-CN" sz="3200" b="1" dirty="0">
              <a:solidFill>
                <a:srgbClr val="2B166E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spcBef>
                <a:spcPct val="50000"/>
              </a:spcBef>
              <a:buFont typeface="Times New Roman" pitchFamily="18" charset="0"/>
              <a:buChar char="☺"/>
            </a:pPr>
            <a:r>
              <a:rPr lang="zh-CN" altLang="en-US" sz="3200" b="1" dirty="0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装一勺饭菜，喂到宝宝嘴里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194553" y="1182688"/>
            <a:ext cx="8706256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8925" indent="-288925" algn="just" eaLnBrk="1" hangingPunct="1">
              <a:lnSpc>
                <a:spcPct val="125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基本思路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：在设备驱动程序中通过不断地检测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设备的当前状态，来控制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操作的完成。</a:t>
            </a:r>
            <a:endParaRPr kumimoji="1" lang="en-US" altLang="zh-CN" sz="2800" b="1" dirty="0">
              <a:solidFill>
                <a:srgbClr val="2B166E"/>
              </a:solidFill>
              <a:ea typeface="宋体" pitchFamily="2" charset="-122"/>
            </a:endParaRPr>
          </a:p>
          <a:p>
            <a:pPr marL="746125" lvl="1" indent="-288925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在进行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操作之前，要循环检测设备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是否就绪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  <a:endParaRPr kumimoji="1" lang="en-US" altLang="zh-CN" sz="2800" b="1" dirty="0">
              <a:solidFill>
                <a:srgbClr val="2B166E"/>
              </a:solidFill>
              <a:ea typeface="宋体" pitchFamily="2" charset="-122"/>
            </a:endParaRPr>
          </a:p>
          <a:p>
            <a:pPr marL="746125" lvl="1" indent="-288925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在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操作进行之中，要循环检测设备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是否完成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  <a:endParaRPr kumimoji="1" lang="en-US" altLang="zh-CN" sz="2800" b="1" dirty="0">
              <a:solidFill>
                <a:srgbClr val="2B166E"/>
              </a:solidFill>
              <a:ea typeface="宋体" pitchFamily="2" charset="-122"/>
            </a:endParaRPr>
          </a:p>
          <a:p>
            <a:pPr marL="288925" indent="-288925" algn="just" eaLnBrk="1" hangingPunct="1"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从硬件来说，控制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的所有工作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均由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来完成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 marL="288925" indent="-288925" algn="just" eaLnBrk="1" hangingPunct="1">
              <a:lnSpc>
                <a:spcPct val="125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也称为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繁忙等待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方式（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busy waiting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）或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轮询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方式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polling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）。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360843" y="5265613"/>
            <a:ext cx="1640193" cy="82541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...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452813" y="160338"/>
            <a:ext cx="21695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36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一个例子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49300" y="909638"/>
            <a:ext cx="7505700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已知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地址采用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内存映像编址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的方式，现需要</a:t>
            </a:r>
          </a:p>
          <a:p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在打印机上打印一个字符串“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ABCDEFGH”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>
              <a:spcBef>
                <a:spcPct val="30000"/>
              </a:spcBef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基本思路：把这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8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个字符逐个送到打印机设备的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端口地址（内存地址）。</a:t>
            </a:r>
          </a:p>
        </p:txBody>
      </p:sp>
      <p:graphicFrame>
        <p:nvGraphicFramePr>
          <p:cNvPr id="233512" name="Group 40"/>
          <p:cNvGraphicFramePr>
            <a:graphicFrameLocks noGrp="1"/>
          </p:cNvGraphicFramePr>
          <p:nvPr/>
        </p:nvGraphicFramePr>
        <p:xfrm>
          <a:off x="4953000" y="2935288"/>
          <a:ext cx="2989263" cy="3386138"/>
        </p:xfrm>
        <a:graphic>
          <a:graphicData uri="http://schemas.openxmlformats.org/drawingml/2006/table">
            <a:tbl>
              <a:tblPr/>
              <a:tblGrid>
                <a:gridCol w="2989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B166E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B166E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 C D E F G 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2B166E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5915025" y="6345680"/>
            <a:ext cx="898525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内存</a:t>
            </a: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930525" y="5184775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49288" y="2947988"/>
            <a:ext cx="260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2B166E"/>
                </a:solidFill>
                <a:ea typeface="宋体" pitchFamily="2" charset="-122"/>
              </a:rPr>
              <a:t>printer_status_reg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82575" y="3567113"/>
            <a:ext cx="299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solidFill>
                  <a:srgbClr val="2B166E"/>
                </a:solidFill>
                <a:ea typeface="宋体" pitchFamily="2" charset="-122"/>
              </a:rPr>
              <a:t>printer_data_register</a:t>
            </a:r>
          </a:p>
        </p:txBody>
      </p:sp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3319463" y="3078163"/>
            <a:ext cx="625475" cy="285750"/>
          </a:xfrm>
          <a:prstGeom prst="rect">
            <a:avLst/>
          </a:prstGeom>
          <a:noFill/>
          <a:ln w="2857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97" name="Line 27"/>
          <p:cNvSpPr>
            <a:spLocks noChangeShapeType="1"/>
          </p:cNvSpPr>
          <p:nvPr/>
        </p:nvSpPr>
        <p:spPr bwMode="auto">
          <a:xfrm>
            <a:off x="3665538" y="3221038"/>
            <a:ext cx="1223962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698" name="Rectangle 28"/>
          <p:cNvSpPr>
            <a:spLocks noChangeArrowheads="1"/>
          </p:cNvSpPr>
          <p:nvPr/>
        </p:nvSpPr>
        <p:spPr bwMode="auto">
          <a:xfrm>
            <a:off x="3319463" y="3651250"/>
            <a:ext cx="625475" cy="285750"/>
          </a:xfrm>
          <a:prstGeom prst="rect">
            <a:avLst/>
          </a:prstGeom>
          <a:noFill/>
          <a:ln w="2857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99" name="Line 29"/>
          <p:cNvSpPr>
            <a:spLocks noChangeShapeType="1"/>
          </p:cNvSpPr>
          <p:nvPr/>
        </p:nvSpPr>
        <p:spPr bwMode="auto">
          <a:xfrm>
            <a:off x="3703638" y="3794125"/>
            <a:ext cx="1223962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8700" name="Rectangle 41"/>
          <p:cNvSpPr>
            <a:spLocks noChangeArrowheads="1"/>
          </p:cNvSpPr>
          <p:nvPr/>
        </p:nvSpPr>
        <p:spPr bwMode="auto">
          <a:xfrm>
            <a:off x="3332163" y="5353050"/>
            <a:ext cx="625475" cy="285750"/>
          </a:xfrm>
          <a:prstGeom prst="rect">
            <a:avLst/>
          </a:prstGeom>
          <a:noFill/>
          <a:ln w="2857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701" name="Line 42"/>
          <p:cNvSpPr>
            <a:spLocks noChangeShapeType="1"/>
          </p:cNvSpPr>
          <p:nvPr/>
        </p:nvSpPr>
        <p:spPr bwMode="auto">
          <a:xfrm>
            <a:off x="3716338" y="5495925"/>
            <a:ext cx="1223962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982663" y="3805238"/>
            <a:ext cx="7259637" cy="2259012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  <a:t>for (i  =  0;  i  &lt; count;  i++)</a:t>
            </a:r>
            <a:b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  <a:t>{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  <a:t>        </a:t>
            </a:r>
            <a:r>
              <a:rPr kumimoji="1" lang="en-US" altLang="zh-CN" sz="2800" b="1">
                <a:solidFill>
                  <a:srgbClr val="0000FF"/>
                </a:solidFill>
                <a:ea typeface="宋体" pitchFamily="2" charset="-122"/>
              </a:rPr>
              <a:t>while(*printer_status_reg  !=  READY);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  <a:t>        *printer_data_register  =  p[i];</a:t>
            </a:r>
            <a:b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34505" name="Text Box 9"/>
          <p:cNvSpPr txBox="1">
            <a:spLocks noChangeArrowheads="1"/>
          </p:cNvSpPr>
          <p:nvPr/>
        </p:nvSpPr>
        <p:spPr bwMode="auto">
          <a:xfrm>
            <a:off x="995363" y="1227138"/>
            <a:ext cx="7259637" cy="2259012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while(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宝宝尚未吃饱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)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{</a:t>
            </a:r>
          </a:p>
          <a:p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        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while(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宝宝的嘴巴没空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)  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等待；</a:t>
            </a:r>
            <a:endParaRPr kumimoji="1" lang="en-US" altLang="zh-CN" sz="2800" b="1" dirty="0">
              <a:solidFill>
                <a:srgbClr val="2B166E"/>
              </a:solidFill>
              <a:ea typeface="宋体" pitchFamily="2" charset="-122"/>
            </a:endParaRPr>
          </a:p>
          <a:p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        装一勺饭菜，喂到宝宝嘴里；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29702" name="Text Box 10"/>
          <p:cNvSpPr txBox="1">
            <a:spLocks noChangeArrowheads="1"/>
          </p:cNvSpPr>
          <p:nvPr/>
        </p:nvSpPr>
        <p:spPr bwMode="auto">
          <a:xfrm>
            <a:off x="276225" y="202985"/>
            <a:ext cx="8562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3600" b="1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程序循环检测方式</a:t>
            </a:r>
          </a:p>
        </p:txBody>
      </p:sp>
      <p:sp>
        <p:nvSpPr>
          <p:cNvPr id="234507" name="Text Box 11"/>
          <p:cNvSpPr txBox="1">
            <a:spLocks noChangeArrowheads="1"/>
          </p:cNvSpPr>
          <p:nvPr/>
        </p:nvSpPr>
        <p:spPr bwMode="auto">
          <a:xfrm>
            <a:off x="2976562" y="6084888"/>
            <a:ext cx="5278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若是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独立编址方式，如何编程？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4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4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4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0" fill="hold"/>
                                        <p:tgtEl>
                                          <p:spTgt spid="234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1" grpId="0" build="allAtOnce" animBg="1"/>
      <p:bldP spid="234505" grpId="0" animBg="1"/>
      <p:bldP spid="2345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204229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</a:t>
            </a:r>
            <a:r>
              <a:rPr lang="en-US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中断驱动方式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760413" y="1443943"/>
            <a:ext cx="7775575" cy="460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250" indent="-476250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循环检测的控制方法占用了太多的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时</a:t>
            </a:r>
          </a:p>
          <a:p>
            <a:pPr marL="476250" indent="-476250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间，会造成</a:t>
            </a:r>
            <a:r>
              <a:rPr kumimoji="1" lang="en-US" altLang="zh-CN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时间的浪费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  <a:endParaRPr kumimoji="1" lang="en-US" altLang="zh-CN" sz="3200" b="1" dirty="0">
              <a:solidFill>
                <a:srgbClr val="2B166E"/>
              </a:solidFill>
              <a:ea typeface="宋体" pitchFamily="2" charset="-122"/>
            </a:endParaRPr>
          </a:p>
          <a:p>
            <a:pPr marL="476250" indent="-476250">
              <a:spcBef>
                <a:spcPct val="10000"/>
              </a:spcBef>
              <a:defRPr/>
            </a:pPr>
            <a:r>
              <a:rPr kumimoji="1" lang="en-US" altLang="zh-CN" sz="1200" b="1" dirty="0">
                <a:solidFill>
                  <a:srgbClr val="2B166E"/>
                </a:solidFill>
                <a:ea typeface="宋体" pitchFamily="2" charset="-122"/>
              </a:rPr>
              <a:t>	</a:t>
            </a:r>
          </a:p>
          <a:p>
            <a:pPr marL="476250" indent="-476250">
              <a:lnSpc>
                <a:spcPct val="130000"/>
              </a:lnSpc>
              <a:spcBef>
                <a:spcPct val="10000"/>
              </a:spcBef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	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例如：假设打印机的打印速度为</a:t>
            </a:r>
            <a:r>
              <a:rPr kumimoji="1" lang="en-US" altLang="zh-CN" sz="2800" b="1" dirty="0">
                <a:solidFill>
                  <a:srgbClr val="FF0000"/>
                </a:solidFill>
                <a:ea typeface="宋体" pitchFamily="2" charset="-122"/>
              </a:rPr>
              <a:t>100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字符</a:t>
            </a:r>
            <a:r>
              <a:rPr kumimoji="1" lang="en-US" altLang="zh-CN" sz="2800" b="1" dirty="0">
                <a:solidFill>
                  <a:srgbClr val="FF0000"/>
                </a:solidFill>
                <a:ea typeface="宋体" pitchFamily="2" charset="-122"/>
              </a:rPr>
              <a:t>/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秒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，在循环检测方式下，一个字符被写入到打印机的数据寄存器中后，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需要等待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10</a:t>
            </a:r>
            <a:r>
              <a:rPr kumimoji="1" lang="zh-CN" altLang="en-US" sz="2800" b="1" dirty="0">
                <a:solidFill>
                  <a:srgbClr val="0000FF"/>
                </a:solidFill>
                <a:ea typeface="宋体" pitchFamily="2" charset="-122"/>
              </a:rPr>
              <a:t>毫秒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才能写入下一个字符。</a:t>
            </a:r>
          </a:p>
          <a:p>
            <a:pPr marL="476250" indent="-476250">
              <a:spcBef>
                <a:spcPct val="10000"/>
              </a:spcBef>
              <a:defRPr/>
            </a:pPr>
            <a:endParaRPr kumimoji="1" lang="zh-CN" altLang="en-US" sz="1200" b="1" dirty="0">
              <a:solidFill>
                <a:srgbClr val="2B166E"/>
              </a:solidFill>
              <a:ea typeface="宋体" pitchFamily="2" charset="-122"/>
            </a:endParaRPr>
          </a:p>
          <a:p>
            <a:pPr marL="476250" indent="-476250">
              <a:spcBef>
                <a:spcPct val="10000"/>
              </a:spcBef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一种解决的办法：</a:t>
            </a:r>
            <a:r>
              <a:rPr kumimoji="1" lang="zh-CN" altLang="en-US" sz="32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中断驱动的控制方式</a:t>
            </a:r>
            <a:endParaRPr kumimoji="1" lang="zh-CN" altLang="en-US" sz="3200" b="1" dirty="0">
              <a:solidFill>
                <a:srgbClr val="2B166E"/>
              </a:solidFill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368300" y="1590675"/>
            <a:ext cx="8356600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1162050" indent="-538163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 2" pitchFamily="18" charset="2"/>
              <a:buChar char="ö"/>
            </a:pPr>
            <a:r>
              <a:rPr lang="zh-CN" altLang="en-US" sz="3600" b="1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宝宝在幼儿园吃饭</a:t>
            </a:r>
            <a:endParaRPr lang="en-US" altLang="zh-CN" sz="3600" b="1">
              <a:solidFill>
                <a:srgbClr val="2B166E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老师从食堂取来饭菜</a:t>
            </a:r>
            <a:endParaRPr lang="en-US" altLang="zh-CN" sz="3200" b="1">
              <a:solidFill>
                <a:srgbClr val="2B166E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spcBef>
                <a:spcPct val="3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若宝宝尚未准备好吃饭，循环等待</a:t>
            </a:r>
          </a:p>
          <a:p>
            <a:pPr lvl="1" eaLnBrk="1" hangingPunct="1">
              <a:spcBef>
                <a:spcPct val="3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将饭菜装入每个宝宝的小碗</a:t>
            </a:r>
          </a:p>
          <a:p>
            <a:pPr lvl="1" eaLnBrk="1" hangingPunct="1">
              <a:spcBef>
                <a:spcPct val="3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宝宝开始吃饭，老师去做别的事情</a:t>
            </a:r>
          </a:p>
          <a:p>
            <a:pPr lvl="1" eaLnBrk="1" hangingPunct="1">
              <a:spcBef>
                <a:spcPct val="3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在吃饭时，宝宝通过各种信号打断老师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684213" y="1590675"/>
            <a:ext cx="7775575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1162050" indent="-538163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Wingdings 2" pitchFamily="18" charset="2"/>
              <a:buChar char="ö"/>
            </a:pPr>
            <a:r>
              <a:rPr lang="zh-CN" altLang="en-US" sz="3600" b="1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老师被打断</a:t>
            </a:r>
            <a:endParaRPr lang="en-US" altLang="zh-CN" sz="3600" b="1">
              <a:solidFill>
                <a:srgbClr val="2B166E"/>
              </a:solidFill>
              <a:latin typeface="宋体" pitchFamily="2" charset="-122"/>
              <a:ea typeface="宋体" pitchFamily="2" charset="-122"/>
            </a:endParaRP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如果宝宝举手，给他</a:t>
            </a:r>
            <a:r>
              <a:rPr lang="en-US" altLang="zh-CN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她添饭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如果宝宝举拳头，给他</a:t>
            </a:r>
            <a:r>
              <a:rPr lang="en-US" altLang="zh-CN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她添汤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如果宝宝吃完了，收拾碗和勺子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☺"/>
            </a:pPr>
            <a:r>
              <a:rPr lang="en-US" altLang="zh-CN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......</a:t>
            </a:r>
          </a:p>
          <a:p>
            <a:pPr lvl="1" eaLnBrk="1" hangingPunct="1">
              <a:spcBef>
                <a:spcPct val="50000"/>
              </a:spcBef>
              <a:buFont typeface="Times New Roman" pitchFamily="18" charset="0"/>
              <a:buChar char="☺"/>
            </a:pPr>
            <a:r>
              <a:rPr lang="zh-CN" altLang="en-US" sz="32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回到</a:t>
            </a:r>
            <a:r>
              <a:rPr lang="zh-CN" altLang="en-US" sz="3200" b="1">
                <a:solidFill>
                  <a:srgbClr val="2B166E"/>
                </a:solidFill>
                <a:latin typeface="楷体" pitchFamily="49" charset="-122"/>
                <a:ea typeface="楷体" pitchFamily="49" charset="-122"/>
              </a:rPr>
              <a:t>刚才的状态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7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7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7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pic>
        <p:nvPicPr>
          <p:cNvPr id="33796" name="Picture 3" descr="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12813"/>
            <a:ext cx="8258175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21280" y="3989445"/>
            <a:ext cx="8543536" cy="24976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在硬件一级，当一个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设备</a:t>
            </a:r>
            <a:r>
              <a:rPr kumimoji="1" lang="zh-CN" altLang="en-US" sz="2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完成任务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时，它的控制器会通过总线向中断控制器</a:t>
            </a:r>
            <a:r>
              <a:rPr kumimoji="1" lang="zh-CN" altLang="en-US" sz="2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发出一个信号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，如果中断控制器接受了该信号，就把标明该设备的一个编号放在地址线上，并向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2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发出一个中断信号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就中断当前工作，并</a:t>
            </a:r>
            <a:r>
              <a:rPr kumimoji="1" lang="zh-CN" altLang="en-US" sz="2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以该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编号</a:t>
            </a:r>
            <a:r>
              <a:rPr kumimoji="1" lang="zh-CN" altLang="en-US" sz="2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为索引去访问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中断向量表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，取出中断处理程序的起始地址，并在该程序运行后向中断控制器</a:t>
            </a:r>
            <a:r>
              <a:rPr kumimoji="1" lang="zh-CN" altLang="en-US" sz="2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发出确认信号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865313" y="3176588"/>
            <a:ext cx="5248275" cy="2031325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		</a:t>
            </a: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用户进程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strcpy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(buffer,  “ABCDEFGH”);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print(buffer, </a:t>
            </a: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strlen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(buffer));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14325" y="1627188"/>
            <a:ext cx="85629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中断驱动方式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587375" y="1277938"/>
            <a:ext cx="7939088" cy="2686050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             </a:t>
            </a:r>
            <a:r>
              <a:rPr kumimoji="1"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系统调用函数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print</a:t>
            </a:r>
          </a:p>
          <a:p>
            <a:r>
              <a:rPr kumimoji="1" lang="en-US" altLang="zh-CN" sz="2800" b="1" dirty="0" err="1">
                <a:solidFill>
                  <a:srgbClr val="0000FF"/>
                </a:solidFill>
                <a:ea typeface="宋体" pitchFamily="2" charset="-122"/>
              </a:rPr>
              <a:t>copy_from_user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(buffer,   p,  count);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  </a:t>
            </a:r>
            <a:r>
              <a:rPr kumimoji="1" lang="en-US" altLang="zh-CN" sz="2400" b="1" dirty="0">
                <a:solidFill>
                  <a:srgbClr val="2B166E"/>
                </a:solidFill>
                <a:ea typeface="宋体" pitchFamily="2" charset="-122"/>
              </a:rPr>
              <a:t>// p:</a:t>
            </a:r>
            <a:r>
              <a:rPr kumimoji="1" lang="zh-CN" altLang="en-US" sz="2400" b="1" dirty="0">
                <a:solidFill>
                  <a:srgbClr val="2B166E"/>
                </a:solidFill>
                <a:ea typeface="宋体" pitchFamily="2" charset="-122"/>
              </a:rPr>
              <a:t>内核缓冲区</a:t>
            </a:r>
          </a:p>
          <a:p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enable_interrupts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 );</a:t>
            </a:r>
          </a:p>
          <a:p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while(*</a:t>
            </a:r>
            <a:r>
              <a:rPr kumimoji="1" lang="en-US" altLang="zh-CN" sz="2800" b="1" dirty="0" err="1">
                <a:solidFill>
                  <a:srgbClr val="0000FF"/>
                </a:solidFill>
                <a:ea typeface="宋体" pitchFamily="2" charset="-122"/>
              </a:rPr>
              <a:t>printer_status_reg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  !=  READY);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*</a:t>
            </a: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printer_data_register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  =  p[0];</a:t>
            </a:r>
          </a:p>
          <a:p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scheduler( );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585913" y="4092575"/>
            <a:ext cx="6048375" cy="2365375"/>
          </a:xfrm>
          <a:prstGeom prst="rect">
            <a:avLst/>
          </a:prstGeom>
          <a:noFill/>
          <a:ln w="952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Char char="☺"/>
            </a:pPr>
            <a:r>
              <a:rPr lang="zh-CN" altLang="en-US" sz="2400" b="1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老师从食堂取来饭菜</a:t>
            </a:r>
            <a:endParaRPr lang="en-US" altLang="zh-CN" sz="2400" b="1">
              <a:solidFill>
                <a:srgbClr val="2B166E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  <a:buFont typeface="Times New Roman" pitchFamily="18" charset="0"/>
              <a:buChar char="☺"/>
            </a:pPr>
            <a:r>
              <a:rPr lang="zh-CN" altLang="en-US" sz="2400" b="1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若宝宝尚未准备好吃饭，循环等待</a:t>
            </a:r>
          </a:p>
          <a:p>
            <a:pPr eaLnBrk="1" hangingPunct="1">
              <a:spcBef>
                <a:spcPct val="30000"/>
              </a:spcBef>
              <a:buFont typeface="Times New Roman" pitchFamily="18" charset="0"/>
              <a:buChar char="☺"/>
            </a:pPr>
            <a:r>
              <a:rPr lang="zh-CN" altLang="en-US" sz="2400" b="1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将饭菜装入每个宝宝的小碗</a:t>
            </a:r>
          </a:p>
          <a:p>
            <a:pPr eaLnBrk="1" hangingPunct="1">
              <a:spcBef>
                <a:spcPct val="30000"/>
              </a:spcBef>
              <a:buFont typeface="Times New Roman" pitchFamily="18" charset="0"/>
              <a:buChar char="☺"/>
            </a:pPr>
            <a:r>
              <a:rPr lang="zh-CN" altLang="en-US" sz="2400" b="1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宝宝开始吃饭，老师去做别的事情</a:t>
            </a:r>
          </a:p>
          <a:p>
            <a:pPr eaLnBrk="1" hangingPunct="1">
              <a:spcBef>
                <a:spcPct val="30000"/>
              </a:spcBef>
              <a:buFont typeface="Times New Roman" pitchFamily="18" charset="0"/>
              <a:buChar char="☺"/>
            </a:pPr>
            <a:r>
              <a:rPr lang="zh-CN" altLang="en-US" sz="2400" b="1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在吃饭时，宝宝通过各种信号打断老师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454025" y="2600828"/>
            <a:ext cx="8305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    在现代计算机系统中，有</a:t>
            </a:r>
            <a:r>
              <a:rPr kumimoji="1" lang="zh-CN" altLang="en-US" sz="3200" b="1" dirty="0">
                <a:solidFill>
                  <a:srgbClr val="FF0000"/>
                </a:solidFill>
                <a:ea typeface="宋体" pitchFamily="2" charset="-122"/>
              </a:rPr>
              <a:t>大量的输入输出设备，其</a:t>
            </a:r>
            <a:r>
              <a:rPr kumimoji="1" lang="zh-CN" altLang="en-US" sz="32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种类繁多、差异巨大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。随着技术的发展，新设备也不断出现。因此，</a:t>
            </a:r>
            <a:r>
              <a:rPr kumimoji="1" lang="zh-CN" altLang="en-US" sz="3200" b="1" dirty="0">
                <a:solidFill>
                  <a:srgbClr val="66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如何管理好这些设备，使资源得以合理利用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，是操作系统的又一大主要功能。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690474" y="1449388"/>
            <a:ext cx="76947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kumimoji="1" lang="en-US" altLang="zh-CN" sz="4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4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sz="4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Input / Output</a:t>
            </a:r>
            <a:r>
              <a:rPr kumimoji="1" lang="zh-CN" altLang="en-US" sz="44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）设备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55713" y="995363"/>
            <a:ext cx="6148387" cy="5248275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            </a:t>
            </a:r>
            <a:r>
              <a:rPr kumimoji="1" lang="zh-CN" altLang="en-US" sz="2800" b="1" dirty="0">
                <a:solidFill>
                  <a:srgbClr val="0000FF"/>
                </a:solidFill>
                <a:ea typeface="宋体" pitchFamily="2" charset="-122"/>
              </a:rPr>
              <a:t>中断处理程序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if(count  ==  0)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{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        </a:t>
            </a:r>
            <a:r>
              <a:rPr kumimoji="1" lang="en-US" altLang="zh-CN" sz="2800" b="1" dirty="0" err="1">
                <a:solidFill>
                  <a:srgbClr val="0000FF"/>
                </a:solidFill>
                <a:ea typeface="宋体" pitchFamily="2" charset="-122"/>
              </a:rPr>
              <a:t>unblock_user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( );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}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else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{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        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*</a:t>
            </a:r>
            <a:r>
              <a:rPr kumimoji="1" lang="en-US" altLang="zh-CN" sz="2800" b="1" dirty="0" err="1">
                <a:solidFill>
                  <a:srgbClr val="0000FF"/>
                </a:solidFill>
                <a:ea typeface="宋体" pitchFamily="2" charset="-122"/>
              </a:rPr>
              <a:t>printer_data_register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  =  p[++</a:t>
            </a:r>
            <a:r>
              <a:rPr kumimoji="1" lang="en-US" altLang="zh-CN" sz="2800" b="1" dirty="0" err="1">
                <a:solidFill>
                  <a:srgbClr val="0000FF"/>
                </a:solidFill>
                <a:ea typeface="宋体" pitchFamily="2" charset="-122"/>
              </a:rPr>
              <a:t>i</a:t>
            </a:r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];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        count --;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}</a:t>
            </a:r>
          </a:p>
          <a:p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acknowledge_intereupt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 );</a:t>
            </a:r>
          </a:p>
          <a:p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return_from_interrupt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 );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7441171" y="409236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执行过程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81918" y="950948"/>
            <a:ext cx="8192530" cy="532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76250" indent="-476250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中断驱动方式的基本思路</a:t>
            </a:r>
            <a:endParaRPr kumimoji="1" lang="en-US" altLang="zh-CN" sz="3200" b="1" dirty="0">
              <a:solidFill>
                <a:srgbClr val="2B166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1113" indent="-111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用户进程通过</a:t>
            </a:r>
            <a:r>
              <a:rPr kumimoji="1" lang="zh-CN" altLang="en-US" sz="32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系统调用函数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来发起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操作，并在发起后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阻塞该进程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，调度其他的进程使用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。在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操作完成时，设备向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发出中断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，然后在中断处理程序中做进一步的处理。</a:t>
            </a:r>
            <a:endParaRPr kumimoji="1" lang="en-US" altLang="zh-CN" sz="3200" b="1" dirty="0">
              <a:solidFill>
                <a:srgbClr val="2B166E"/>
              </a:solidFill>
              <a:ea typeface="宋体" pitchFamily="2" charset="-122"/>
            </a:endParaRPr>
          </a:p>
          <a:p>
            <a:pPr marL="11113" indent="-11113" algn="just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在中断驱动方式下，数据的每次读写还是通过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来完成，但是当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设备在进行数据处理时，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不必等待，可以继续执行其他的进程。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216586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直接内存访问方式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422275" y="1378509"/>
            <a:ext cx="8367713" cy="439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eaLnBrk="1" hangingPunct="1">
              <a:lnSpc>
                <a:spcPct val="125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kumimoji="1" lang="en-US" altLang="zh-CN" sz="3600" b="1" dirty="0">
                <a:solidFill>
                  <a:srgbClr val="661414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3600" b="1" dirty="0">
                <a:solidFill>
                  <a:srgbClr val="661414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读操作的典型过程</a:t>
            </a:r>
            <a:endParaRPr kumimoji="1" lang="zh-CN" altLang="en-US" sz="3600" b="1" dirty="0">
              <a:solidFill>
                <a:srgbClr val="2B166E"/>
              </a:solidFill>
              <a:ea typeface="宋体" pitchFamily="2" charset="-122"/>
            </a:endParaRPr>
          </a:p>
          <a:p>
            <a:pPr marL="288925" indent="-288925" eaLnBrk="1" hangingPunct="1">
              <a:lnSpc>
                <a:spcPct val="125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向设备控制器发出命令，启动读操作；</a:t>
            </a:r>
          </a:p>
          <a:p>
            <a:pPr marL="288925" indent="-288925" algn="just" eaLnBrk="1" hangingPunct="1">
              <a:lnSpc>
                <a:spcPct val="125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设备控制器控制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设备完成此次读操作，并将数据保存在设备控制器内部的寄存器或缓冲区中，然后中断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</a:p>
          <a:p>
            <a:pPr marL="288925" indent="-288925" eaLnBrk="1" hangingPunct="1">
              <a:lnSpc>
                <a:spcPct val="125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把数据读入内存。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90563" y="1625600"/>
          <a:ext cx="7777162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位图图像" r:id="rId3" imgW="6428571" imgH="2857899" progId="Paint.Picture">
                  <p:embed/>
                </p:oleObj>
              </mc:Choice>
              <mc:Fallback>
                <p:oleObj name="位图图像" r:id="rId3" imgW="6428571" imgH="285789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625600"/>
                        <a:ext cx="7777162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1" name="Oval 3"/>
          <p:cNvSpPr>
            <a:spLocks noChangeArrowheads="1"/>
          </p:cNvSpPr>
          <p:nvPr/>
        </p:nvSpPr>
        <p:spPr bwMode="auto">
          <a:xfrm>
            <a:off x="4508500" y="3721100"/>
            <a:ext cx="1358900" cy="10033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93892" name="Oval 4"/>
          <p:cNvSpPr>
            <a:spLocks noChangeArrowheads="1"/>
          </p:cNvSpPr>
          <p:nvPr/>
        </p:nvSpPr>
        <p:spPr bwMode="auto">
          <a:xfrm>
            <a:off x="7226300" y="3733800"/>
            <a:ext cx="1358900" cy="10033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nimBg="1"/>
      <p:bldP spid="2938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409575" y="1059143"/>
            <a:ext cx="8367713" cy="51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25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直接内存访问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Direct Memory Access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）方式：在硬件上需要一个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控制器。</a:t>
            </a:r>
          </a:p>
          <a:p>
            <a:pPr marL="288925" indent="-288925" algn="just" eaLnBrk="1" hangingPunct="1">
              <a:lnSpc>
                <a:spcPct val="120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控制器可以直接去访问系统总线，它能代替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去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指挥</a:t>
            </a:r>
            <a:r>
              <a:rPr kumimoji="1" lang="en-US" altLang="zh-CN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设备与内存之间的数据传送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 marL="288925" indent="-288925" algn="just" eaLnBrk="1" hangingPunct="1">
              <a:lnSpc>
                <a:spcPct val="120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控制器包含了一些寄存器，可被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来读或写。包括：一个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内存地址寄存器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、一个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字节计数器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，以及一个或多个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控制寄存器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（指明了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设备的端口地址、数据传送方向、传送单位，以及每一次传送的字节数）。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30188" y="1408113"/>
            <a:ext cx="8682037" cy="5122862"/>
            <a:chOff x="145" y="839"/>
            <a:chExt cx="5469" cy="3227"/>
          </a:xfrm>
        </p:grpSpPr>
        <p:pic>
          <p:nvPicPr>
            <p:cNvPr id="40967" name="Picture 5" descr="5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" y="839"/>
              <a:ext cx="5469" cy="2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897" y="3854"/>
              <a:ext cx="39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2B166E"/>
                  </a:solidFill>
                  <a:ea typeface="宋体" pitchFamily="2" charset="-122"/>
                </a:rPr>
                <a:t>（本图摘自</a:t>
              </a:r>
              <a:r>
                <a:rPr kumimoji="1" lang="en-US" altLang="zh-CN" sz="1600" b="1">
                  <a:solidFill>
                    <a:srgbClr val="2B166E"/>
                  </a:solidFill>
                  <a:ea typeface="宋体" pitchFamily="2" charset="-122"/>
                </a:rPr>
                <a:t>Andrew S. Tanenbaum</a:t>
              </a:r>
              <a:r>
                <a:rPr kumimoji="1" lang="zh-CN" altLang="en-US" sz="1600" b="1">
                  <a:solidFill>
                    <a:srgbClr val="2B166E"/>
                  </a:solidFill>
                  <a:ea typeface="宋体" pitchFamily="2" charset="-122"/>
                </a:rPr>
                <a:t>： “</a:t>
              </a:r>
              <a:r>
                <a:rPr kumimoji="1" lang="en-US" altLang="zh-CN" sz="1600" b="1">
                  <a:solidFill>
                    <a:srgbClr val="2B166E"/>
                  </a:solidFill>
                  <a:ea typeface="宋体" pitchFamily="2" charset="-122"/>
                </a:rPr>
                <a:t>Modern Operating Systems” </a:t>
              </a:r>
              <a:r>
                <a:rPr kumimoji="1" lang="zh-CN" altLang="en-US" sz="1600" b="1">
                  <a:solidFill>
                    <a:srgbClr val="2B166E"/>
                  </a:solidFill>
                  <a:ea typeface="宋体" pitchFamily="2" charset="-122"/>
                </a:rPr>
                <a:t>）</a:t>
              </a:r>
            </a:p>
          </p:txBody>
        </p:sp>
        <p:sp>
          <p:nvSpPr>
            <p:cNvPr id="40969" name="Text Box 7"/>
            <p:cNvSpPr txBox="1">
              <a:spLocks noChangeArrowheads="1"/>
            </p:cNvSpPr>
            <p:nvPr/>
          </p:nvSpPr>
          <p:spPr bwMode="auto">
            <a:xfrm>
              <a:off x="794" y="3163"/>
              <a:ext cx="2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zh-CN" sz="2000" b="1">
                  <a:solidFill>
                    <a:srgbClr val="2B166E"/>
                  </a:solidFill>
                  <a:ea typeface="宋体" pitchFamily="2" charset="-122"/>
                </a:rPr>
                <a:t>5.</a:t>
              </a:r>
            </a:p>
          </p:txBody>
        </p:sp>
      </p:grp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3058554" y="1014413"/>
            <a:ext cx="2962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3200" b="1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DMA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工作原理</a:t>
            </a:r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7451725" y="1005231"/>
            <a:ext cx="1590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是否所有</a:t>
            </a:r>
            <a:b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设备都要</a:t>
            </a:r>
            <a:b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用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DMA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284205" y="342900"/>
            <a:ext cx="8365525" cy="616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Aft>
                <a:spcPct val="10000"/>
              </a:spcAft>
            </a:pPr>
            <a:r>
              <a:rPr kumimoji="1"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如果使用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，过程如下：</a:t>
            </a:r>
          </a:p>
          <a:p>
            <a:pPr algn="just">
              <a:spcBef>
                <a:spcPct val="20000"/>
              </a:spcBef>
              <a:buFontTx/>
              <a:buAutoNum type="arabicPeriod"/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对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控制器进行编程，告诉它应把什么数据传送到内存的什么地方，并向磁盘控制器发出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命令，让它去磁盘驱动器中读入所需的数据块，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保存到内部缓冲区中，并验证数据的正确性；</a:t>
            </a:r>
          </a:p>
          <a:p>
            <a:pPr algn="just">
              <a:spcBef>
                <a:spcPct val="20000"/>
              </a:spcBef>
              <a:buFontTx/>
              <a:buAutoNum type="arabicPeriod"/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控制器通过总线向磁盘控制器发出一个读操作的信号，并把将写入的内存地址打在总线上；</a:t>
            </a:r>
          </a:p>
          <a:p>
            <a:pPr algn="just">
              <a:spcBef>
                <a:spcPct val="20000"/>
              </a:spcBef>
              <a:buFontTx/>
              <a:buAutoNum type="arabicPeriod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磁盘控制器取出一个字节，按该地址写入内存；</a:t>
            </a:r>
          </a:p>
          <a:p>
            <a:pPr algn="just">
              <a:spcBef>
                <a:spcPct val="20000"/>
              </a:spcBef>
              <a:buFontTx/>
              <a:buAutoNum type="arabicPeriod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磁盘控制器向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发一个确认信号，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把内存地址加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，把字节计数器减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。若计数器的值大于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0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转第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2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步；</a:t>
            </a:r>
          </a:p>
          <a:p>
            <a:pPr algn="just">
              <a:spcBef>
                <a:spcPct val="20000"/>
              </a:spcBef>
              <a:buFontTx/>
              <a:buAutoNum type="arabicPeriod"/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DMA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控制器向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发出一个中断，告诉它数据传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输已完成。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91872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913695" y="1449388"/>
            <a:ext cx="56268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kumimoji="1" lang="en-US" altLang="zh-CN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4.3.1 I/O</a:t>
            </a:r>
            <a:r>
              <a:rPr kumimoji="1"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软件的接口</a:t>
            </a:r>
            <a:endParaRPr kumimoji="1" lang="en-US" altLang="zh-CN" sz="4400" b="1" dirty="0">
              <a:solidFill>
                <a:srgbClr val="2B166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293813" y="2673350"/>
            <a:ext cx="6918325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0000"/>
              </a:spcBef>
              <a:spcAft>
                <a:spcPct val="50000"/>
              </a:spcAft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头脑风暴（</a:t>
            </a:r>
            <a:r>
              <a:rPr kumimoji="1" lang="en-US" altLang="zh-CN" sz="32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Brain Storm</a:t>
            </a:r>
            <a:r>
              <a:rPr kumimoji="1" lang="zh-CN" altLang="en-US" sz="32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latin typeface="楷体_GB2312" pitchFamily="49" charset="-122"/>
                <a:ea typeface="楷体_GB2312" pitchFamily="49" charset="-122"/>
              </a:rPr>
              <a:t>为了管理</a:t>
            </a:r>
            <a:r>
              <a:rPr kumimoji="1" lang="en-US" altLang="zh-CN" sz="3200" b="1" dirty="0">
                <a:solidFill>
                  <a:srgbClr val="2B166E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latin typeface="楷体_GB2312" pitchFamily="49" charset="-122"/>
                <a:ea typeface="楷体_GB2312" pitchFamily="49" charset="-122"/>
              </a:rPr>
              <a:t>设备，需要哪一些相关软件？这些软件各自完成何种功能，相互的关系、</a:t>
            </a:r>
            <a:r>
              <a:rPr kumimoji="1"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组织结构</a:t>
            </a:r>
            <a:r>
              <a:rPr kumimoji="1" lang="zh-CN" altLang="en-US" sz="3200" b="1" dirty="0">
                <a:solidFill>
                  <a:srgbClr val="2B166E"/>
                </a:solidFill>
                <a:latin typeface="楷体_GB2312" pitchFamily="49" charset="-122"/>
                <a:ea typeface="楷体_GB2312" pitchFamily="49" charset="-122"/>
              </a:rPr>
              <a:t>又如何？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2778125" y="925513"/>
            <a:ext cx="3549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2B166E"/>
                </a:solidFill>
                <a:ea typeface="宋体" pitchFamily="2" charset="-122"/>
              </a:rPr>
              <a:t>应用程序开发人员 </a:t>
            </a:r>
          </a:p>
        </p:txBody>
      </p:sp>
      <p:graphicFrame>
        <p:nvGraphicFramePr>
          <p:cNvPr id="245786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97449"/>
              </p:ext>
            </p:extLst>
          </p:nvPr>
        </p:nvGraphicFramePr>
        <p:xfrm>
          <a:off x="1379538" y="1536700"/>
          <a:ext cx="6240462" cy="2695575"/>
        </p:xfrm>
        <a:graphic>
          <a:graphicData uri="http://schemas.openxmlformats.org/drawingml/2006/table">
            <a:tbl>
              <a:tblPr/>
              <a:tblGrid>
                <a:gridCol w="624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程序</a:t>
                      </a: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/OS</a:t>
                      </a:r>
                      <a:r>
                        <a:rPr kumimoji="0" lang="zh-CN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的接口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98" name="Object 13"/>
          <p:cNvGraphicFramePr>
            <a:graphicFrameLocks noChangeAspect="1"/>
          </p:cNvGraphicFramePr>
          <p:nvPr/>
        </p:nvGraphicFramePr>
        <p:xfrm>
          <a:off x="719138" y="4948238"/>
          <a:ext cx="131921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" name="位图图像" r:id="rId3" imgW="409632" imgH="333333" progId="Paint.Picture">
                  <p:embed/>
                </p:oleObj>
              </mc:Choice>
              <mc:Fallback>
                <p:oleObj name="位图图像" r:id="rId3" imgW="409632" imgH="333333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948238"/>
                        <a:ext cx="131921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4"/>
          <p:cNvGraphicFramePr>
            <a:graphicFrameLocks noChangeAspect="1"/>
          </p:cNvGraphicFramePr>
          <p:nvPr/>
        </p:nvGraphicFramePr>
        <p:xfrm>
          <a:off x="2778125" y="4986338"/>
          <a:ext cx="12271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9" name="位图图像" r:id="rId5" imgW="419048" imgH="333333" progId="Paint.Picture">
                  <p:embed/>
                </p:oleObj>
              </mc:Choice>
              <mc:Fallback>
                <p:oleObj name="位图图像" r:id="rId5" imgW="419048" imgH="333333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4986338"/>
                        <a:ext cx="12271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/>
        </p:nvGraphicFramePr>
        <p:xfrm>
          <a:off x="5010150" y="5013325"/>
          <a:ext cx="10874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0" name="位图图像" r:id="rId7" imgW="390580" imgH="371527" progId="Paint.Picture">
                  <p:embed/>
                </p:oleObj>
              </mc:Choice>
              <mc:Fallback>
                <p:oleObj name="位图图像" r:id="rId7" imgW="390580" imgH="371527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013325"/>
                        <a:ext cx="10874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6"/>
          <p:cNvGraphicFramePr>
            <a:graphicFrameLocks noChangeAspect="1"/>
          </p:cNvGraphicFramePr>
          <p:nvPr/>
        </p:nvGraphicFramePr>
        <p:xfrm>
          <a:off x="7007225" y="5016500"/>
          <a:ext cx="11525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" name="位图图像" r:id="rId9" imgW="371527" imgH="323981" progId="Paint.Picture">
                  <p:embed/>
                </p:oleObj>
              </mc:Choice>
              <mc:Fallback>
                <p:oleObj name="位图图像" r:id="rId9" imgW="371527" imgH="323981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5016500"/>
                        <a:ext cx="11525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1611313" y="4219575"/>
            <a:ext cx="525462" cy="728663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3324225" y="4237038"/>
            <a:ext cx="312738" cy="779462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>
            <a:off x="5629275" y="4249738"/>
            <a:ext cx="0" cy="766762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7045325" y="4259263"/>
            <a:ext cx="371475" cy="754062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6465865" y="2595815"/>
            <a:ext cx="237490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程序员希望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OS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提供什么样的接口，有何特点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27038" y="6057900"/>
            <a:ext cx="839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800" b="1">
                <a:solidFill>
                  <a:srgbClr val="2B166E"/>
                </a:solidFill>
                <a:ea typeface="宋体" pitchFamily="2" charset="-122"/>
              </a:rPr>
              <a:t>键盘、鼠标、显示器、打印机、磁盘、磁带、光驱</a:t>
            </a:r>
            <a: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  <a:t>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325438" y="1232566"/>
            <a:ext cx="8453437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25000"/>
              </a:lnSpc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设备独立性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：使得用户在编写程序、访问各种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设备时，无需事先指定特定的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设备类型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，各种类型设备之间的差异由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来处理，对用户是透明的。</a:t>
            </a:r>
          </a:p>
          <a:p>
            <a:pPr marL="288925" indent="-288925" algn="just" eaLnBrk="1" hangingPunct="1">
              <a:lnSpc>
                <a:spcPct val="125000"/>
              </a:lnSpc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统一命名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：即用简单的字符串或整数的方式来命名一个文件或设备。例如在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Unix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当中，所有的文件和设备都采用相同的命名规则：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路径名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 marL="288925" indent="-288925" algn="just" eaLnBrk="1" hangingPunct="1">
              <a:lnSpc>
                <a:spcPct val="130000"/>
              </a:lnSpc>
              <a:spcBef>
                <a:spcPct val="50000"/>
              </a:spcBef>
              <a:buClr>
                <a:srgbClr val="2B166E"/>
              </a:buClr>
              <a:buSzPct val="8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阻塞与非阻塞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：当进程启动一个系统调用后，是立即返回还是被阻塞起来，直到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操作完成。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42444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.1 </a:t>
            </a:r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硬件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44584" y="1396543"/>
            <a:ext cx="7645657" cy="443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 对于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硬件，操作系统所关心的并不是硬件自身的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</a:rPr>
              <a:t>设计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</a:rPr>
              <a:t>工艺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</a:rPr>
              <a:t>制造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和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</a:rPr>
              <a:t>维护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，而是</a:t>
            </a:r>
            <a:r>
              <a:rPr kumimoji="1" lang="zh-CN" altLang="en-US" sz="3200" b="1" dirty="0">
                <a:solidFill>
                  <a:srgbClr val="66141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如何对其进行编程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，即该设备给软件提供了何种编程接口，包括它所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接受的控制命令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、所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完成的功能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，以及所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返回的出错报告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312738" y="861810"/>
            <a:ext cx="8453437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eaLnBrk="1" hangingPunct="1">
              <a:spcBef>
                <a:spcPct val="10000"/>
              </a:spcBef>
              <a:buClr>
                <a:srgbClr val="2B166E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Windows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中的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CreateFile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函数</a:t>
            </a:r>
          </a:p>
          <a:p>
            <a:pPr marL="1054100" lvl="1" indent="-488950" eaLnBrk="1" hangingPunct="1">
              <a:spcBef>
                <a:spcPct val="10000"/>
              </a:spcBef>
              <a:buClr>
                <a:srgbClr val="2B166E"/>
              </a:buClr>
              <a:buSzPct val="80000"/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创建或打开以下的某种对象：控制台、通信资源（如串口）、目录、磁盘设备（分区）、文件（软盘、硬盘、光盘、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U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盘）等；</a:t>
            </a:r>
          </a:p>
          <a:p>
            <a:pPr marL="1054100" lvl="1" indent="-488950" eaLnBrk="1" hangingPunct="1">
              <a:spcBef>
                <a:spcPct val="10000"/>
              </a:spcBef>
              <a:buClr>
                <a:srgbClr val="661414"/>
              </a:buClr>
              <a:buSzPct val="80000"/>
              <a:buFont typeface="Wingdings" pitchFamily="2" charset="2"/>
              <a:buChar char="Ø"/>
            </a:pP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lpFileName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,            // file name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dwDesiredAccess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,  // 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访问模式，读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/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写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/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执行等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dwShareMode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,       // 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共享模式，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lpSecurityAttributes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, // 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安全属性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dwCreationDisposition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, // how to create</a:t>
            </a:r>
            <a:b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dwFlagsAndAttributes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, // file attributes</a:t>
            </a:r>
          </a:p>
          <a:p>
            <a:pPr marL="1054100" lvl="1" indent="-488950" eaLnBrk="1" hangingPunct="1">
              <a:spcBef>
                <a:spcPct val="10000"/>
              </a:spcBef>
              <a:buClr>
                <a:srgbClr val="2B166E"/>
              </a:buClr>
              <a:buSzPct val="80000"/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设备独立性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统一命名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：“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A:\\1.txt”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、“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C:\\2.txt”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、“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F:\\3.txt”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、“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COM1”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、“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\\.\A:”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、“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\\.\C:”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、“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CON”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81788" y="6530065"/>
            <a:ext cx="2133600" cy="304800"/>
          </a:xfrm>
        </p:spPr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2617484" y="202985"/>
            <a:ext cx="3844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阻塞与非阻塞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 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420688" y="1165225"/>
            <a:ext cx="8389937" cy="518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4500" indent="-444500" eaLnBrk="1" hangingPunct="1"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J"/>
              <a:defRPr/>
            </a:pPr>
            <a:r>
              <a:rPr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阻塞</a:t>
            </a:r>
            <a:r>
              <a:rPr lang="zh-CN" altLang="en-US" sz="32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：进程被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阻塞</a:t>
            </a:r>
            <a:r>
              <a:rPr lang="zh-CN" altLang="en-US" sz="32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起来，直到</a:t>
            </a:r>
            <a:r>
              <a:rPr lang="en-US" altLang="zh-CN" sz="32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32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操作完成</a:t>
            </a:r>
          </a:p>
          <a:p>
            <a:pPr marL="833438" lvl="1" indent="-20955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易于使用和理解</a:t>
            </a:r>
          </a:p>
          <a:p>
            <a:pPr marL="833438" lvl="1" indent="-20955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有些情形下不能满足要求</a:t>
            </a:r>
          </a:p>
          <a:p>
            <a:pPr marL="444500" indent="-444500" eaLnBrk="1" hangingPunct="1">
              <a:spcBef>
                <a:spcPct val="60000"/>
              </a:spcBef>
              <a:buClr>
                <a:srgbClr val="2B166E"/>
              </a:buClr>
              <a:buFont typeface="Wingdings" pitchFamily="2" charset="2"/>
              <a:buChar char="J"/>
              <a:defRPr/>
            </a:pPr>
            <a:r>
              <a:rPr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非阻塞</a:t>
            </a:r>
            <a:r>
              <a:rPr lang="zh-CN" altLang="en-US" sz="32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32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调用很快返回</a:t>
            </a:r>
          </a:p>
          <a:p>
            <a:pPr marL="833438" lvl="1" indent="-209550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异步性：当</a:t>
            </a:r>
            <a:r>
              <a:rPr lang="en-US" altLang="zh-CN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操作进行时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rPr>
              <a:t>进程继续执行</a:t>
            </a: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，当</a:t>
            </a:r>
            <a:r>
              <a:rPr lang="en-US" altLang="zh-CN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操作完成时，</a:t>
            </a:r>
            <a:r>
              <a:rPr lang="en-US" altLang="zh-CN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I/O</a:t>
            </a: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子系统给进程发信号</a:t>
            </a:r>
          </a:p>
          <a:p>
            <a:pPr marL="833438" lvl="1" indent="-20955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调用者具有主动权</a:t>
            </a:r>
          </a:p>
          <a:p>
            <a:pPr marL="833438" lvl="1" indent="-20955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不易使用，</a:t>
            </a:r>
            <a:r>
              <a:rPr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多线程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06388" y="1069975"/>
            <a:ext cx="8577262" cy="5287963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2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HANDLE 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hCom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spcAft>
                <a:spcPct val="20000"/>
              </a:spcAft>
            </a:pP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hCom</a:t>
            </a:r>
            <a:r>
              <a:rPr kumimoji="1" lang="en-US" altLang="zh-CN" sz="10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1" lang="en-US" altLang="zh-CN" sz="10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CreateFile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("COM1",GENERIC_READ,0,</a:t>
            </a:r>
            <a:b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		NULL, OPEN_EXISTING, 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0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NULL);</a:t>
            </a:r>
          </a:p>
          <a:p>
            <a:pPr>
              <a:spcAft>
                <a:spcPct val="20000"/>
              </a:spcAft>
            </a:pPr>
            <a:r>
              <a:rPr kumimoji="1" lang="en-US" altLang="zh-CN" sz="16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//EV_RXCHAR: A character was received and placed in the input buffer</a:t>
            </a:r>
          </a:p>
          <a:p>
            <a:pPr>
              <a:spcAft>
                <a:spcPct val="20000"/>
              </a:spcAft>
            </a:pP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SetCommMask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hCom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EV_RXCHAR); </a:t>
            </a:r>
          </a:p>
          <a:p>
            <a:pPr>
              <a:spcAft>
                <a:spcPct val="20000"/>
              </a:spcAft>
            </a:pPr>
            <a:r>
              <a:rPr kumimoji="1" lang="en-US" altLang="zh-CN" sz="2800" b="1" u="sng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WaitCommEvent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hCom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, &amp;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dwEvtMask</a:t>
            </a:r>
            <a:r>
              <a:rPr kumimoji="1" lang="en-US" altLang="zh-CN" sz="28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, NULL);</a:t>
            </a:r>
          </a:p>
          <a:p>
            <a:pPr>
              <a:spcAft>
                <a:spcPct val="2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if 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dwEvtMask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&amp; EV_RXCHAR) </a:t>
            </a:r>
          </a:p>
          <a:p>
            <a:pPr>
              <a:spcAft>
                <a:spcPct val="2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spcAft>
                <a:spcPct val="2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800" b="1" u="sng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ReadFile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hCom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buf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NumBytesToRead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</a:t>
            </a:r>
            <a:b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		 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NumBytesRead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NULL);</a:t>
            </a:r>
          </a:p>
          <a:p>
            <a:pPr>
              <a:spcAft>
                <a:spcPct val="2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003425" y="189599"/>
            <a:ext cx="56909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阻塞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示例（</a:t>
            </a:r>
            <a:r>
              <a:rPr kumimoji="1" lang="zh-CN" altLang="en-US" sz="3600" b="1" dirty="0">
                <a:solidFill>
                  <a:srgbClr val="FF99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串口访问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06375" y="1017588"/>
            <a:ext cx="8837613" cy="5430837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HANDLE hCom;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OVERLAPPED o;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hCom</a:t>
            </a:r>
            <a:r>
              <a:rPr kumimoji="1" lang="en-US" altLang="zh-CN" sz="10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=</a:t>
            </a:r>
            <a:r>
              <a:rPr kumimoji="1" lang="en-US" altLang="zh-CN" sz="10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CreateFile(“COM1”,GENERIC_READ,0,</a:t>
            </a:r>
            <a:b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	NULL, OPEN_EXISTING,</a:t>
            </a:r>
            <a:b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FILE_FLAG_OVERLAPPED</a:t>
            </a: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NULL);//</a:t>
            </a:r>
            <a:r>
              <a:rPr kumimoji="1" lang="zh-CN" altLang="en-US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重叠</a:t>
            </a: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I/O</a:t>
            </a:r>
          </a:p>
          <a:p>
            <a:r>
              <a:rPr kumimoji="1" lang="en-US" altLang="zh-CN" sz="16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//EV_RXCHAR: A character was received and placed in the input buffer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SetCommMask(hCom, EV_RXCHAR); 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o.hEvent = CreateEvent(NULL,...);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bR =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WaitCommEvent(hCom, &amp;dwEvtMask,&amp;o)</a:t>
            </a: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r>
              <a:rPr kumimoji="1" lang="en-US" altLang="zh-CN" sz="24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if(!bR)ASSERT(GetLastError()== </a:t>
            </a:r>
            <a:r>
              <a:rPr kumimoji="1" lang="en-US" altLang="zh-CN" sz="20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ERROR_IO_PENDING</a:t>
            </a:r>
            <a:r>
              <a:rPr kumimoji="1" lang="en-US" altLang="zh-CN" sz="24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r = </a:t>
            </a:r>
            <a:r>
              <a:rPr kumimoji="1" lang="en-US" altLang="zh-CN" sz="24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WaitForSingleObject(o.hEvent,</a:t>
            </a:r>
            <a:r>
              <a:rPr kumimoji="1" lang="en-US" altLang="zh-CN" sz="24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INFINITE</a:t>
            </a:r>
            <a:r>
              <a:rPr kumimoji="1" lang="en-US" altLang="zh-CN" sz="24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if(r == WAIT_OBJECT_0) //</a:t>
            </a:r>
            <a:r>
              <a:rPr kumimoji="1" lang="zh-CN" altLang="en-US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有数据到达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095625" y="214313"/>
            <a:ext cx="32447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非阻塞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示例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92088" y="872935"/>
            <a:ext cx="8837612" cy="5693866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bR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ReadFile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hCom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buf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sizeof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buf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),</a:t>
            </a:r>
            <a:b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               &amp;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nBytesRead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, &amp;o);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if( !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bR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){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if(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GetLastError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()==ERROR_IO_PENDING)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{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  r =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WaitForSingleObject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(o.hEvent,2000);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  if(r == WAIT_OBJECT_0) 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      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GetOverlappedResult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hCom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&amp;o,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            &amp;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nBytesRead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FALSE);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  else if(r == 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WAIT_TIMEOUT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)...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}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}</a:t>
            </a:r>
          </a:p>
          <a:p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44</a:t>
            </a:fld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5128" name="Rectangle 3"/>
          <p:cNvSpPr>
            <a:spLocks noChangeArrowheads="1"/>
          </p:cNvSpPr>
          <p:nvPr/>
        </p:nvSpPr>
        <p:spPr bwMode="auto">
          <a:xfrm>
            <a:off x="2778125" y="950913"/>
            <a:ext cx="3549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2B166E"/>
                </a:solidFill>
                <a:ea typeface="宋体" pitchFamily="2" charset="-122"/>
              </a:rPr>
              <a:t>应用程序开发人员 </a:t>
            </a:r>
          </a:p>
        </p:txBody>
      </p:sp>
      <p:graphicFrame>
        <p:nvGraphicFramePr>
          <p:cNvPr id="25295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4407"/>
              </p:ext>
            </p:extLst>
          </p:nvPr>
        </p:nvGraphicFramePr>
        <p:xfrm>
          <a:off x="1379538" y="1600200"/>
          <a:ext cx="6240462" cy="2695575"/>
        </p:xfrm>
        <a:graphic>
          <a:graphicData uri="http://schemas.openxmlformats.org/drawingml/2006/table">
            <a:tbl>
              <a:tblPr/>
              <a:tblGrid>
                <a:gridCol w="624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程序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/OS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的接口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4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OS/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设备驱动的接口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22" name="Object 14"/>
          <p:cNvGraphicFramePr>
            <a:graphicFrameLocks noChangeAspect="1"/>
          </p:cNvGraphicFramePr>
          <p:nvPr/>
        </p:nvGraphicFramePr>
        <p:xfrm>
          <a:off x="719138" y="4999038"/>
          <a:ext cx="131921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" name="位图图像" r:id="rId3" imgW="409632" imgH="333333" progId="Paint.Picture">
                  <p:embed/>
                </p:oleObj>
              </mc:Choice>
              <mc:Fallback>
                <p:oleObj name="位图图像" r:id="rId3" imgW="409632" imgH="333333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999038"/>
                        <a:ext cx="1319212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5"/>
          <p:cNvGraphicFramePr>
            <a:graphicFrameLocks noChangeAspect="1"/>
          </p:cNvGraphicFramePr>
          <p:nvPr/>
        </p:nvGraphicFramePr>
        <p:xfrm>
          <a:off x="2778125" y="5037138"/>
          <a:ext cx="12271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7" name="位图图像" r:id="rId5" imgW="419048" imgH="333333" progId="Paint.Picture">
                  <p:embed/>
                </p:oleObj>
              </mc:Choice>
              <mc:Fallback>
                <p:oleObj name="位图图像" r:id="rId5" imgW="419048" imgH="333333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037138"/>
                        <a:ext cx="1227138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6"/>
          <p:cNvGraphicFramePr>
            <a:graphicFrameLocks noChangeAspect="1"/>
          </p:cNvGraphicFramePr>
          <p:nvPr/>
        </p:nvGraphicFramePr>
        <p:xfrm>
          <a:off x="5010150" y="5064125"/>
          <a:ext cx="10874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" name="位图图像" r:id="rId7" imgW="390580" imgH="371527" progId="Paint.Picture">
                  <p:embed/>
                </p:oleObj>
              </mc:Choice>
              <mc:Fallback>
                <p:oleObj name="位图图像" r:id="rId7" imgW="390580" imgH="371527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064125"/>
                        <a:ext cx="10874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7"/>
          <p:cNvGraphicFramePr>
            <a:graphicFrameLocks noChangeAspect="1"/>
          </p:cNvGraphicFramePr>
          <p:nvPr/>
        </p:nvGraphicFramePr>
        <p:xfrm>
          <a:off x="7007225" y="5067300"/>
          <a:ext cx="11525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9" name="位图图像" r:id="rId9" imgW="371527" imgH="323981" progId="Paint.Picture">
                  <p:embed/>
                </p:oleObj>
              </mc:Choice>
              <mc:Fallback>
                <p:oleObj name="位图图像" r:id="rId9" imgW="371527" imgH="323981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5067300"/>
                        <a:ext cx="11525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Line 18"/>
          <p:cNvSpPr>
            <a:spLocks noChangeShapeType="1"/>
          </p:cNvSpPr>
          <p:nvPr/>
        </p:nvSpPr>
        <p:spPr bwMode="auto">
          <a:xfrm flipH="1">
            <a:off x="1611313" y="4257675"/>
            <a:ext cx="576262" cy="741363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 flipH="1">
            <a:off x="3324225" y="4300538"/>
            <a:ext cx="312738" cy="766762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1" name="Line 20"/>
          <p:cNvSpPr>
            <a:spLocks noChangeShapeType="1"/>
          </p:cNvSpPr>
          <p:nvPr/>
        </p:nvSpPr>
        <p:spPr bwMode="auto">
          <a:xfrm flipH="1">
            <a:off x="5629275" y="4300538"/>
            <a:ext cx="0" cy="766762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2" name="Line 21"/>
          <p:cNvSpPr>
            <a:spLocks noChangeShapeType="1"/>
          </p:cNvSpPr>
          <p:nvPr/>
        </p:nvSpPr>
        <p:spPr bwMode="auto">
          <a:xfrm>
            <a:off x="7032625" y="4322763"/>
            <a:ext cx="384175" cy="741362"/>
          </a:xfrm>
          <a:prstGeom prst="line">
            <a:avLst/>
          </a:prstGeom>
          <a:noFill/>
          <a:ln w="38100">
            <a:solidFill>
              <a:srgbClr val="2B166E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3" name="Text Box 22"/>
          <p:cNvSpPr txBox="1">
            <a:spLocks noChangeArrowheads="1"/>
          </p:cNvSpPr>
          <p:nvPr/>
        </p:nvSpPr>
        <p:spPr bwMode="auto">
          <a:xfrm>
            <a:off x="6327775" y="2544763"/>
            <a:ext cx="254000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OS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为设备厂商提供什么样的接口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? </a:t>
            </a:r>
          </a:p>
        </p:txBody>
      </p:sp>
      <p:sp>
        <p:nvSpPr>
          <p:cNvPr id="5144" name="Text Box 23"/>
          <p:cNvSpPr txBox="1">
            <a:spLocks noChangeArrowheads="1"/>
          </p:cNvSpPr>
          <p:nvPr/>
        </p:nvSpPr>
        <p:spPr bwMode="auto">
          <a:xfrm>
            <a:off x="427038" y="6070600"/>
            <a:ext cx="839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800" b="1">
                <a:solidFill>
                  <a:srgbClr val="2B166E"/>
                </a:solidFill>
                <a:ea typeface="宋体" pitchFamily="2" charset="-122"/>
              </a:rPr>
              <a:t>键盘、鼠标、显示器、打印机、磁盘、磁带、光驱</a:t>
            </a:r>
            <a:r>
              <a:rPr kumimoji="1" lang="en-US" altLang="zh-CN" sz="2800" b="1">
                <a:solidFill>
                  <a:srgbClr val="2B166E"/>
                </a:solidFill>
                <a:ea typeface="宋体" pitchFamily="2" charset="-122"/>
              </a:rPr>
              <a:t>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45</a:t>
            </a:fld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2689225" y="1111750"/>
            <a:ext cx="4477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设备驱动程序的接口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384175" y="1972877"/>
            <a:ext cx="8367713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25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为实现设备独立性，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把各种类型的设备划分为三类：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块设备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字符设备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和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网络设备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，并为每一类定义了一个标准接口，大多数设备驱动程序都支持其中之一。</a:t>
            </a:r>
          </a:p>
          <a:p>
            <a:pPr marL="288925" indent="-288925" algn="just" eaLnBrk="1" hangingPunct="1">
              <a:lnSpc>
                <a:spcPct val="125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这个接口供上层的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软件使用，它由一些抽象的函数组成，该接口是设备独立的。</a:t>
            </a:r>
          </a:p>
          <a:p>
            <a:pPr marL="288925" indent="-288925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分层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：其他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OS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软件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/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接口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/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设备驱动程序。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84175" y="1189038"/>
            <a:ext cx="8367713" cy="53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eaLnBrk="1" hangingPunct="1"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Open(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deviceNumber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 marL="952500" lvl="1" indent="-473075" eaLnBrk="1" hangingPunct="1"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ü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启动设备，初始化并分配资源（如缓冲区）</a:t>
            </a:r>
          </a:p>
          <a:p>
            <a:pPr marL="288925" indent="-288925" eaLnBrk="1" hangingPunct="1"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Close(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deviceNumber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 marL="952500" lvl="1" indent="-473075" eaLnBrk="1" hangingPunct="1"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ü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关闭设备，释放资源</a:t>
            </a:r>
          </a:p>
          <a:p>
            <a:pPr marL="288925" indent="-288925" eaLnBrk="1" hangingPunct="1"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字符设备接口</a:t>
            </a:r>
          </a:p>
          <a:p>
            <a:pPr marL="952500" lvl="1" indent="-473075" eaLnBrk="1" hangingPunct="1"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ü"/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read(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deviceNumber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buffer, size)</a:t>
            </a:r>
            <a:b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从一个字节流设备中读入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”size”</a:t>
            </a: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个字节到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buffer</a:t>
            </a: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缓冲区中。</a:t>
            </a:r>
          </a:p>
          <a:p>
            <a:pPr marL="952500" lvl="1" indent="-473075" eaLnBrk="1" hangingPunct="1"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ü"/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write(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deviceNumber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buffer, size)</a:t>
            </a:r>
            <a:b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从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buffer</a:t>
            </a: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缓冲区中取出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”size”</a:t>
            </a: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个字节写入到一个字节流设备中。</a:t>
            </a:r>
            <a:endParaRPr kumimoji="1" lang="zh-CN" altLang="en-US" sz="2800" b="1" dirty="0">
              <a:solidFill>
                <a:srgbClr val="2B166E"/>
              </a:solidFill>
              <a:ea typeface="宋体" pitchFamily="2" charset="-122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206625" y="261379"/>
            <a:ext cx="508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设备驱动程序的接口（续）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84175" y="1328738"/>
            <a:ext cx="8367713" cy="497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eaLnBrk="1" hangingPunct="1">
              <a:spcBef>
                <a:spcPct val="40000"/>
              </a:spcBef>
              <a:spcAft>
                <a:spcPct val="50000"/>
              </a:spcAft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块设备接口</a:t>
            </a:r>
          </a:p>
          <a:p>
            <a:pPr marL="952500" lvl="1" indent="-473075" eaLnBrk="1" hangingPunct="1">
              <a:lnSpc>
                <a:spcPct val="125000"/>
              </a:lnSpc>
              <a:spcBef>
                <a:spcPts val="0"/>
              </a:spcBef>
              <a:buClr>
                <a:srgbClr val="2B166E"/>
              </a:buClr>
              <a:buFont typeface="Wingdings" pitchFamily="2" charset="2"/>
              <a:buChar char="ü"/>
              <a:defRPr/>
            </a:pPr>
            <a:r>
              <a:rPr kumimoji="1" lang="en-US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read(</a:t>
            </a:r>
            <a:r>
              <a:rPr kumimoji="1" lang="en-US" altLang="en-US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deviceNumber</a:t>
            </a:r>
            <a:r>
              <a:rPr kumimoji="1" lang="en-US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en-US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deviceAddr</a:t>
            </a:r>
            <a:r>
              <a:rPr kumimoji="1" lang="en-US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buffer)</a:t>
            </a:r>
            <a:b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从设备地址</a:t>
            </a:r>
            <a:r>
              <a:rPr kumimoji="1" lang="en-US" altLang="zh-CN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deviceAddr</a:t>
            </a: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处读入一个数据块到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buffer</a:t>
            </a: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缓冲区</a:t>
            </a:r>
            <a:endParaRPr kumimoji="1" lang="en-US" altLang="en-US" sz="2800" b="1" dirty="0">
              <a:solidFill>
                <a:srgbClr val="2B166E"/>
              </a:solidFill>
              <a:latin typeface="Courier New" pitchFamily="49" charset="0"/>
              <a:ea typeface="宋体" pitchFamily="2" charset="-122"/>
            </a:endParaRPr>
          </a:p>
          <a:p>
            <a:pPr marL="952500" lvl="1" indent="-473075" eaLnBrk="1" hangingPunct="1">
              <a:lnSpc>
                <a:spcPct val="125000"/>
              </a:lnSpc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ü"/>
              <a:defRPr/>
            </a:pPr>
            <a:r>
              <a:rPr kumimoji="1" lang="en-US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write(</a:t>
            </a:r>
            <a:r>
              <a:rPr kumimoji="1" lang="en-US" altLang="en-US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deviceNumber</a:t>
            </a:r>
            <a:r>
              <a:rPr kumimoji="1" lang="en-US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en-US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deviceAddr</a:t>
            </a:r>
            <a:r>
              <a:rPr kumimoji="1" lang="en-US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buffer)</a:t>
            </a:r>
            <a:b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把</a:t>
            </a:r>
            <a: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buffer</a:t>
            </a: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中的数据块写入到设备地址</a:t>
            </a:r>
            <a:r>
              <a:rPr kumimoji="1" lang="en-US" altLang="en-US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deviceAddr</a:t>
            </a:r>
            <a:endParaRPr kumimoji="1" lang="en-US" altLang="en-US" sz="2800" b="1" dirty="0">
              <a:solidFill>
                <a:srgbClr val="2B166E"/>
              </a:solidFill>
              <a:latin typeface="Courier New" pitchFamily="49" charset="0"/>
              <a:ea typeface="宋体" pitchFamily="2" charset="-122"/>
            </a:endParaRPr>
          </a:p>
          <a:p>
            <a:pPr marL="952500" lvl="1" indent="-473075" eaLnBrk="1" hangingPunct="1">
              <a:lnSpc>
                <a:spcPct val="125000"/>
              </a:lnSpc>
              <a:spcBef>
                <a:spcPct val="10000"/>
              </a:spcBef>
              <a:buClr>
                <a:srgbClr val="2B166E"/>
              </a:buClr>
              <a:buFont typeface="Wingdings" pitchFamily="2" charset="2"/>
              <a:buChar char="ü"/>
              <a:defRPr/>
            </a:pPr>
            <a:r>
              <a:rPr kumimoji="1" lang="en-US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seek(</a:t>
            </a:r>
            <a:r>
              <a:rPr kumimoji="1" lang="en-US" altLang="en-US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deviceNumber</a:t>
            </a:r>
            <a:r>
              <a:rPr kumimoji="1" lang="en-US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en-US" sz="28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deviceAddress</a:t>
            </a:r>
            <a:r>
              <a:rPr kumimoji="1" lang="en-US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</a:t>
            </a:r>
            <a:br>
              <a:rPr kumimoji="1" lang="en-US" altLang="zh-CN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把访问指针定位到正确的位置</a:t>
            </a:r>
            <a:endParaRPr kumimoji="1" lang="zh-CN" altLang="en-US" sz="2800" b="1" dirty="0">
              <a:solidFill>
                <a:srgbClr val="2B166E"/>
              </a:solidFill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015" y="204229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3.2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I/</a:t>
            </a:r>
            <a:r>
              <a:rPr lang="en-US" altLang="en-US" sz="44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O软件的层次结构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</a:p>
        </p:txBody>
      </p:sp>
      <p:graphicFrame>
        <p:nvGraphicFramePr>
          <p:cNvPr id="25705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20712"/>
              </p:ext>
            </p:extLst>
          </p:nvPr>
        </p:nvGraphicFramePr>
        <p:xfrm>
          <a:off x="5114925" y="1474715"/>
          <a:ext cx="3700463" cy="4064000"/>
        </p:xfrm>
        <a:graphic>
          <a:graphicData uri="http://schemas.openxmlformats.org/drawingml/2006/table">
            <a:tbl>
              <a:tblPr/>
              <a:tblGrid>
                <a:gridCol w="370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用户空间的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软件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设备独立的系统软件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设备驱动程序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中断处理程序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硬件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B166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67" name="Text Box 18"/>
          <p:cNvSpPr txBox="1">
            <a:spLocks noChangeArrowheads="1"/>
          </p:cNvSpPr>
          <p:nvPr/>
        </p:nvSpPr>
        <p:spPr bwMode="auto">
          <a:xfrm>
            <a:off x="5340350" y="5764213"/>
            <a:ext cx="33890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软件系统的层次 </a:t>
            </a:r>
          </a:p>
        </p:txBody>
      </p:sp>
      <p:sp>
        <p:nvSpPr>
          <p:cNvPr id="53268" name="Rectangle 19"/>
          <p:cNvSpPr>
            <a:spLocks noChangeArrowheads="1"/>
          </p:cNvSpPr>
          <p:nvPr/>
        </p:nvSpPr>
        <p:spPr bwMode="auto">
          <a:xfrm>
            <a:off x="466725" y="1325047"/>
            <a:ext cx="4652119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 algn="just">
              <a:lnSpc>
                <a:spcPct val="150000"/>
              </a:lnSpc>
              <a:buFontTx/>
              <a:buChar char="•"/>
              <a:defRPr/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设备管理软件的基本思想是采用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分层的结构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，把各种设备管理软件组织成一系列的层次。</a:t>
            </a:r>
          </a:p>
          <a:p>
            <a:pPr marL="174625" indent="-174625" algn="just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低层与硬件特性更相关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，它把硬件和较高层的软件隔离开来。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49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1226" y="1788046"/>
            <a:ext cx="8911562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4650" indent="-374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4254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ª"/>
            </a:pP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按</a:t>
            </a:r>
            <a:r>
              <a:rPr kumimoji="1" lang="zh-CN" altLang="en-US" sz="36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交互方向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分类：</a:t>
            </a:r>
          </a:p>
          <a:p>
            <a:pPr lvl="1" algn="just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方正舒体" pitchFamily="2" charset="-122"/>
              <a:buChar char="-"/>
            </a:pP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输入设备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：键盘、鼠标、扫描仪、摄像头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rgbClr val="2B166E"/>
              </a:buClr>
              <a:buFont typeface="方正舒体" pitchFamily="2" charset="-122"/>
              <a:buChar char="-"/>
            </a:pP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输出设备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：显示器、打印机、音箱、耳机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Clr>
                <a:srgbClr val="2B166E"/>
              </a:buClr>
              <a:buFont typeface="方正舒体" pitchFamily="2" charset="-122"/>
              <a:buChar char="-"/>
            </a:pP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输入</a:t>
            </a:r>
            <a:r>
              <a:rPr kumimoji="1" lang="en-US" altLang="zh-CN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输出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：磁盘、网卡、声卡、耳麦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67158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4.1.1  I/</a:t>
            </a:r>
            <a:r>
              <a:rPr lang="en-US" altLang="zh-CN" sz="44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O设备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的类型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655888" y="1200150"/>
            <a:ext cx="412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zh-CN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设备驱动程序 </a:t>
            </a:r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384175" y="2245501"/>
            <a:ext cx="8367713" cy="388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3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与具体的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设备类型相关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的，用来控制设备运行的程序。一般由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设备生产商提供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 marL="288925" indent="-288925" algn="just" eaLnBrk="1" hangingPunct="1">
              <a:lnSpc>
                <a:spcPct val="13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通常是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平台相关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（如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Windows/Linux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），适合于特定的某个设备（如键盘）或某类设备（如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SCSI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</a:t>
            </a:r>
          </a:p>
          <a:p>
            <a:pPr marL="288925" indent="-288925" algn="just" eaLnBrk="1" hangingPunct="1">
              <a:lnSpc>
                <a:spcPct val="13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每一个</a:t>
            </a:r>
            <a:r>
              <a:rPr kumimoji="1" lang="en-US" altLang="zh-CN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设备都需要相应的设备驱动程序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，而每个设备驱动程序一般只能处理一种设备类型。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191000" y="1993900"/>
            <a:ext cx="1663700" cy="4178300"/>
          </a:xfrm>
          <a:prstGeom prst="rect">
            <a:avLst/>
          </a:prstGeom>
          <a:noFill/>
          <a:ln w="28575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endParaRPr lang="zh-CN" altLang="en-US" sz="2400" b="1" dirty="0">
              <a:solidFill>
                <a:srgbClr val="2B166E"/>
              </a:solidFill>
              <a:ea typeface="宋体" pitchFamily="2" charset="-122"/>
            </a:endParaRPr>
          </a:p>
          <a:p>
            <a:pPr algn="ctr"/>
            <a:r>
              <a:rPr lang="en-US" altLang="zh-CN" sz="2400" b="1" dirty="0">
                <a:solidFill>
                  <a:srgbClr val="2B166E"/>
                </a:solidFill>
                <a:ea typeface="宋体" pitchFamily="2" charset="-122"/>
              </a:rPr>
              <a:t>I/O System</a:t>
            </a:r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85800" y="1009650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4400" b="1">
                <a:solidFill>
                  <a:srgbClr val="2B166E"/>
                </a:solidFill>
                <a:ea typeface="宋体" pitchFamily="2" charset="-122"/>
              </a:rPr>
              <a:t>Device Drivers</a:t>
            </a:r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6400800" y="2146300"/>
            <a:ext cx="1663700" cy="3492500"/>
          </a:xfrm>
          <a:prstGeom prst="roundRect">
            <a:avLst>
              <a:gd name="adj" fmla="val 12495"/>
            </a:avLst>
          </a:prstGeom>
          <a:noFill/>
          <a:ln w="28575">
            <a:solidFill>
              <a:srgbClr val="2B166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2B166E"/>
                </a:solidFill>
                <a:ea typeface="宋体" pitchFamily="2" charset="-122"/>
              </a:rPr>
              <a:t>Rest of the</a:t>
            </a:r>
          </a:p>
          <a:p>
            <a:pPr algn="ctr"/>
            <a:r>
              <a:rPr lang="en-US" altLang="zh-CN" sz="2400" b="1">
                <a:solidFill>
                  <a:srgbClr val="2B166E"/>
                </a:solidFill>
                <a:ea typeface="宋体" pitchFamily="2" charset="-122"/>
              </a:rPr>
              <a:t>operating</a:t>
            </a:r>
          </a:p>
          <a:p>
            <a:pPr algn="ctr"/>
            <a:r>
              <a:rPr lang="en-US" altLang="zh-CN" sz="2400" b="1">
                <a:solidFill>
                  <a:srgbClr val="2B166E"/>
                </a:solidFill>
                <a:ea typeface="宋体" pitchFamily="2" charset="-122"/>
              </a:rPr>
              <a:t>system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4419600" y="2222500"/>
            <a:ext cx="1206500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2B166E"/>
                </a:solidFill>
                <a:ea typeface="宋体" pitchFamily="2" charset="-122"/>
              </a:rPr>
              <a:t>Device</a:t>
            </a:r>
          </a:p>
          <a:p>
            <a:pPr algn="ctr"/>
            <a:r>
              <a:rPr lang="en-US" altLang="zh-CN" sz="2400" b="1">
                <a:solidFill>
                  <a:srgbClr val="2B166E"/>
                </a:solidFill>
                <a:ea typeface="宋体" pitchFamily="2" charset="-122"/>
              </a:rPr>
              <a:t>driver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H="1">
            <a:off x="5632450" y="2597150"/>
            <a:ext cx="762000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419600" y="3213100"/>
            <a:ext cx="1206500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 dirty="0">
                <a:solidFill>
                  <a:srgbClr val="2B166E"/>
                </a:solidFill>
                <a:ea typeface="宋体" pitchFamily="2" charset="-122"/>
              </a:rPr>
              <a:t>Device</a:t>
            </a:r>
          </a:p>
          <a:p>
            <a:pPr algn="ctr"/>
            <a:r>
              <a:rPr lang="en-US" altLang="zh-CN" sz="2400" b="1" dirty="0">
                <a:solidFill>
                  <a:srgbClr val="2B166E"/>
                </a:solidFill>
                <a:ea typeface="宋体" pitchFamily="2" charset="-122"/>
              </a:rPr>
              <a:t>driver</a:t>
            </a: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5632450" y="3587750"/>
            <a:ext cx="762000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4854575" y="4117975"/>
            <a:ext cx="2603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 sz="2400" b="1">
                <a:solidFill>
                  <a:srgbClr val="2B166E"/>
                </a:solidFill>
                <a:ea typeface="宋体" pitchFamily="2" charset="-122"/>
              </a:rPr>
              <a:t>.</a:t>
            </a:r>
          </a:p>
          <a:p>
            <a:pPr>
              <a:lnSpc>
                <a:spcPct val="40000"/>
              </a:lnSpc>
            </a:pPr>
            <a:r>
              <a:rPr lang="en-US" altLang="zh-CN" sz="2400" b="1">
                <a:solidFill>
                  <a:srgbClr val="2B166E"/>
                </a:solidFill>
                <a:ea typeface="宋体" pitchFamily="2" charset="-122"/>
              </a:rPr>
              <a:t>.</a:t>
            </a:r>
          </a:p>
          <a:p>
            <a:pPr>
              <a:lnSpc>
                <a:spcPct val="40000"/>
              </a:lnSpc>
            </a:pPr>
            <a:r>
              <a:rPr lang="en-US" altLang="zh-CN" sz="2400" b="1">
                <a:solidFill>
                  <a:srgbClr val="2B166E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419600" y="4813300"/>
            <a:ext cx="1206500" cy="749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 dirty="0">
                <a:solidFill>
                  <a:srgbClr val="2B166E"/>
                </a:solidFill>
                <a:ea typeface="宋体" pitchFamily="2" charset="-122"/>
              </a:rPr>
              <a:t>Device</a:t>
            </a:r>
          </a:p>
          <a:p>
            <a:pPr algn="ctr"/>
            <a:r>
              <a:rPr lang="en-US" altLang="zh-CN" sz="2400" b="1" dirty="0">
                <a:solidFill>
                  <a:srgbClr val="2B166E"/>
                </a:solidFill>
                <a:ea typeface="宋体" pitchFamily="2" charset="-122"/>
              </a:rPr>
              <a:t>driver</a:t>
            </a: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5632450" y="5187950"/>
            <a:ext cx="762000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2590800" y="2222500"/>
            <a:ext cx="1282700" cy="7493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2B166E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Device</a:t>
            </a:r>
          </a:p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controller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590800" y="3213100"/>
            <a:ext cx="1282700" cy="7493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2B166E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Device</a:t>
            </a:r>
          </a:p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controller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3879850" y="2597150"/>
            <a:ext cx="533400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3101975" y="4098925"/>
            <a:ext cx="2730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 sz="2800" b="1">
                <a:solidFill>
                  <a:srgbClr val="2B166E"/>
                </a:solidFill>
                <a:ea typeface="宋体" pitchFamily="2" charset="-122"/>
              </a:rPr>
              <a:t>.</a:t>
            </a:r>
          </a:p>
          <a:p>
            <a:pPr>
              <a:lnSpc>
                <a:spcPct val="40000"/>
              </a:lnSpc>
            </a:pPr>
            <a:r>
              <a:rPr lang="en-US" altLang="zh-CN" sz="2800" b="1">
                <a:solidFill>
                  <a:srgbClr val="2B166E"/>
                </a:solidFill>
                <a:ea typeface="宋体" pitchFamily="2" charset="-122"/>
              </a:rPr>
              <a:t>.</a:t>
            </a:r>
          </a:p>
          <a:p>
            <a:pPr>
              <a:lnSpc>
                <a:spcPct val="40000"/>
              </a:lnSpc>
            </a:pPr>
            <a:r>
              <a:rPr lang="en-US" altLang="zh-CN" sz="2800" b="1">
                <a:solidFill>
                  <a:srgbClr val="2B166E"/>
                </a:solidFill>
                <a:ea typeface="宋体" pitchFamily="2" charset="-122"/>
              </a:rPr>
              <a:t>.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590800" y="4813300"/>
            <a:ext cx="1282700" cy="7493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2B166E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Device</a:t>
            </a:r>
          </a:p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controller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1066800" y="2298700"/>
            <a:ext cx="977900" cy="596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2B166E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Device</a:t>
            </a: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3879850" y="3587750"/>
            <a:ext cx="533400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879850" y="5187950"/>
            <a:ext cx="533400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2051050" y="2597150"/>
            <a:ext cx="533400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1066800" y="3289300"/>
            <a:ext cx="977900" cy="596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2B166E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Device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1066800" y="4508500"/>
            <a:ext cx="977900" cy="596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2B166E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Device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1066800" y="5346700"/>
            <a:ext cx="977900" cy="596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2B166E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zh-CN" sz="2400" b="1">
                <a:solidFill>
                  <a:srgbClr val="660000"/>
                </a:solidFill>
                <a:ea typeface="宋体" pitchFamily="2" charset="-122"/>
              </a:rPr>
              <a:t>Device</a:t>
            </a:r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2051050" y="3587750"/>
            <a:ext cx="533400" cy="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2051050" y="4730750"/>
            <a:ext cx="533400" cy="30480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 flipV="1">
            <a:off x="2051050" y="5416550"/>
            <a:ext cx="533400" cy="228600"/>
          </a:xfrm>
          <a:prstGeom prst="line">
            <a:avLst/>
          </a:prstGeom>
          <a:noFill/>
          <a:ln w="28575">
            <a:solidFill>
              <a:srgbClr val="2B166E"/>
            </a:solidFill>
            <a:round/>
            <a:headEnd type="triangle" w="med" len="med"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505854" y="1834376"/>
            <a:ext cx="8167688" cy="339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just" eaLnBrk="1" hangingPunct="1">
              <a:lnSpc>
                <a:spcPct val="150000"/>
              </a:lnSpc>
              <a:spcAft>
                <a:spcPct val="50000"/>
              </a:spcAft>
            </a:pPr>
            <a:r>
              <a:rPr lang="zh-CN" altLang="en-US" sz="4800" b="1" dirty="0">
                <a:solidFill>
                  <a:srgbClr val="661414"/>
                </a:solidFill>
                <a:latin typeface="楷体_GB2312" pitchFamily="49" charset="-122"/>
                <a:ea typeface="楷体_GB2312" pitchFamily="49" charset="-122"/>
              </a:rPr>
              <a:t>设备驱动程序</a:t>
            </a:r>
            <a:r>
              <a:rPr lang="zh-CN" altLang="en-US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4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中断处理程序</a:t>
            </a:r>
            <a:br>
              <a:rPr lang="zh-CN" altLang="en-US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如何协调工作，共同完成</a:t>
            </a:r>
            <a:r>
              <a:rPr lang="en-US" altLang="zh-CN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br>
              <a:rPr lang="en-US" altLang="zh-CN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4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操作？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r>
              <a:rPr lang="en-US" altLang="zh-CN" sz="36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6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…</a:t>
            </a:r>
            <a:r>
              <a:rPr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52</a:t>
            </a:fld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397947" y="1798313"/>
            <a:ext cx="8428531" cy="453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4650" indent="-374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当用户进程需要输入输出服务时，会调用相应的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系统调用函数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(-&gt;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</a:rPr>
              <a:t>sys_read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该函数又调用相应的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设备驱动程序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，驱动程序在启动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操作后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被阻塞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(-&gt;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</a:rPr>
              <a:t>driver_read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</a:rPr>
              <a:t>)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</a:p>
          <a:p>
            <a:pPr algn="just">
              <a:lnSpc>
                <a:spcPct val="120000"/>
              </a:lnSpc>
              <a:spcAft>
                <a:spcPct val="50000"/>
              </a:spcAft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操作完成后，将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产生一个中断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，然后中断处理程序将接管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CPU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，并唤醒被阻塞的驱动程序。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685800" y="969114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1" hangingPunct="1"/>
            <a:r>
              <a:rPr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方案一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449263" y="1744717"/>
            <a:ext cx="8245475" cy="459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74650" indent="-374650" algn="just">
              <a:lnSpc>
                <a:spcPct val="120000"/>
              </a:lnSpc>
              <a:spcAft>
                <a:spcPts val="1200"/>
              </a:spcAft>
              <a:buClr>
                <a:srgbClr val="2B166E"/>
              </a:buClr>
              <a:buFont typeface="Wingdings" pitchFamily="2" charset="2"/>
              <a:buChar char="ª"/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驱动程序以什么形式存在？单独的一个进程吗？调用驱动时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有无进程切换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？</a:t>
            </a:r>
          </a:p>
          <a:p>
            <a:pPr marL="374650" indent="-374650" algn="just">
              <a:spcAft>
                <a:spcPts val="1200"/>
              </a:spcAft>
              <a:buClr>
                <a:srgbClr val="2B166E"/>
              </a:buClr>
              <a:buFont typeface="Wingdings" pitchFamily="2" charset="2"/>
              <a:buChar char="ª"/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中断处理程序是谁写的？</a:t>
            </a: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OS or 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charset="-122"/>
                <a:ea typeface="Microsoft YaHei" charset="-122"/>
                <a:cs typeface="Microsoft YaHei" charset="-122"/>
              </a:rPr>
              <a:t>厂商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？</a:t>
            </a:r>
          </a:p>
          <a:p>
            <a:pPr marL="374650" indent="-374650" algn="just">
              <a:lnSpc>
                <a:spcPct val="120000"/>
              </a:lnSpc>
              <a:spcAft>
                <a:spcPts val="1200"/>
              </a:spcAft>
              <a:buClr>
                <a:srgbClr val="2B166E"/>
              </a:buClr>
              <a:buFont typeface="Wingdings" pitchFamily="2" charset="2"/>
              <a:buChar char="ª"/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设备驱动程序与中断处理程序（两个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进程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间）如何同步？</a:t>
            </a:r>
          </a:p>
          <a:p>
            <a:pPr marL="374650" indent="-374650" algn="just">
              <a:lnSpc>
                <a:spcPct val="120000"/>
              </a:lnSpc>
              <a:spcAft>
                <a:spcPct val="50000"/>
              </a:spcAft>
              <a:buClr>
                <a:srgbClr val="2B166E"/>
              </a:buClr>
              <a:buFont typeface="Wingdings" pitchFamily="2" charset="2"/>
              <a:buChar char="ª"/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如果有多个进程同时都要访问该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设备，该怎么办？</a:t>
            </a: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685800" y="939930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1" hangingPunct="1"/>
            <a:r>
              <a:rPr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449263" y="949727"/>
            <a:ext cx="8245475" cy="546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12800" indent="-247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要为一个简单的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字符输入设备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实现相应的设备驱动程序。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当用户进程需要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操作时，启动相应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系统调用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，最终执行各种设备统一的对外接口函数</a:t>
            </a:r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read(</a:t>
            </a:r>
            <a:r>
              <a:rPr kumimoji="1" lang="en-US" altLang="zh-CN" sz="32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devID</a:t>
            </a:r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</a:t>
            </a:r>
            <a:r>
              <a:rPr kumimoji="1" lang="en-US" altLang="zh-CN" sz="32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buf</a:t>
            </a:r>
            <a:r>
              <a:rPr kumimoji="1" lang="en-US" altLang="zh-CN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size)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 algn="just">
              <a:spcAft>
                <a:spcPts val="1200"/>
              </a:spcAft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设备驱动程序主要由两个函数组成：</a:t>
            </a:r>
          </a:p>
          <a:p>
            <a:pPr lvl="1" algn="just">
              <a:lnSpc>
                <a:spcPct val="120000"/>
              </a:lnSpc>
              <a:buClr>
                <a:srgbClr val="2B166E"/>
              </a:buClr>
              <a:buFont typeface="Wingdings" pitchFamily="2" charset="2"/>
              <a:buChar char="ü"/>
            </a:pPr>
            <a:r>
              <a:rPr kumimoji="1"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foo_read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()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，该设备对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read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接口函数的具体实现。</a:t>
            </a:r>
          </a:p>
          <a:p>
            <a:pPr lvl="1" algn="just">
              <a:spcAft>
                <a:spcPct val="50000"/>
              </a:spcAft>
              <a:buClr>
                <a:srgbClr val="2B166E"/>
              </a:buClr>
              <a:buFont typeface="Wingdings" pitchFamily="2" charset="2"/>
              <a:buChar char="ü"/>
            </a:pPr>
            <a:r>
              <a:rPr kumimoji="1" lang="en-US" altLang="zh-CN" sz="2800" b="1" dirty="0" err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foo_interrupt</a:t>
            </a:r>
            <a:r>
              <a:rPr kumimoji="1" lang="en-US" altLang="zh-CN" sz="2800" b="1" dirty="0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()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，中断处理函数。</a:t>
            </a:r>
          </a:p>
        </p:txBody>
      </p:sp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685800" y="234950"/>
            <a:ext cx="7772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1" hangingPunct="1"/>
            <a:r>
              <a:rPr lang="zh-CN" altLang="en-US" sz="4400" b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0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0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2088" y="930161"/>
            <a:ext cx="8837612" cy="5480988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size_t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foo_read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file *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filp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 char *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buf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,</a:t>
            </a:r>
            <a:b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			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size_t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count,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loff_t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*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ppos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foo_dev_t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*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foo_dev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=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filp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-&gt;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private_data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if(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down_interruptible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(&amp;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foo_dev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-&gt;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sem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))//</a:t>
            </a:r>
            <a:r>
              <a:rPr kumimoji="1" lang="zh-CN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互斥</a:t>
            </a:r>
          </a:p>
          <a:p>
            <a:pPr>
              <a:lnSpc>
                <a:spcPts val="2800"/>
              </a:lnSpc>
            </a:pPr>
            <a:r>
              <a:rPr kumimoji="1" lang="zh-CN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    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return -ERESTARTSYS;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foo_dev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-&gt;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intr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= 0;  //</a:t>
            </a:r>
            <a:r>
              <a:rPr kumimoji="1" lang="zh-CN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同步</a:t>
            </a:r>
          </a:p>
          <a:p>
            <a:pPr>
              <a:lnSpc>
                <a:spcPts val="2800"/>
              </a:lnSpc>
            </a:pPr>
            <a:r>
              <a:rPr kumimoji="1" lang="zh-CN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outb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(DEV_FOO_READ, DEV_FOO_CONTROL_PORT);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wait_event_interruptible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foo_dev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-&gt;wait,</a:t>
            </a:r>
            <a:b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                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foo_dev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-&gt;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intr</a:t>
            </a:r>
            <a:r>
              <a:rPr kumimoji="1" lang="en-US" altLang="zh-CN" sz="2400" b="1" dirty="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 == 1));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</a:rPr>
              <a:t>// </a:t>
            </a:r>
            <a:r>
              <a:rPr kumimoji="1" lang="zh-CN" altLang="en-US" sz="2400" b="1" dirty="0">
                <a:solidFill>
                  <a:srgbClr val="FF0000"/>
                </a:solidFill>
                <a:ea typeface="宋体" pitchFamily="2" charset="-122"/>
              </a:rPr>
              <a:t>被阻塞</a:t>
            </a:r>
            <a:endParaRPr kumimoji="1" lang="zh-CN" altLang="en-US" sz="2400" b="1" dirty="0">
              <a:solidFill>
                <a:srgbClr val="FF0000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ts val="2800"/>
              </a:lnSpc>
            </a:pPr>
            <a:r>
              <a:rPr kumimoji="1" lang="zh-CN" altLang="en-US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if (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put_user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foo_dev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-&gt;data, 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buf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))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    return -EFAULT;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up(&amp;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foo_dev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-&gt;</a:t>
            </a:r>
            <a:r>
              <a:rPr kumimoji="1" lang="en-US" altLang="zh-CN" sz="2400" b="1" dirty="0" err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sem</a:t>
            </a: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);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return 1;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56</a:t>
            </a:fld>
            <a:endParaRPr lang="en-US" altLang="ko-K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155017" y="1160463"/>
            <a:ext cx="8837612" cy="3113087"/>
          </a:xfrm>
          <a:prstGeom prst="rect">
            <a:avLst/>
          </a:prstGeom>
          <a:noFill/>
          <a:ln w="31750">
            <a:solidFill>
              <a:srgbClr val="2B166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void foo_interrupt(int irq,void *dev_id,</a:t>
            </a:r>
            <a:b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</a:br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               struct pt_regs *regs)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{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800" b="1">
                <a:solidFill>
                  <a:srgbClr val="0000FF"/>
                </a:solidFill>
                <a:latin typeface="Courier New" pitchFamily="49" charset="0"/>
                <a:ea typeface="宋体" pitchFamily="2" charset="-122"/>
              </a:rPr>
              <a:t>foo-&gt;data = inb(DEV_FOO_DATA_PORT);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foo-&gt;intr = 1;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    </a:t>
            </a:r>
            <a:r>
              <a:rPr kumimoji="1" lang="en-US" altLang="zh-CN" sz="2800" b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wake_up_interruptible(&amp;foo-&gt;wait);</a:t>
            </a:r>
          </a:p>
          <a:p>
            <a:r>
              <a:rPr kumimoji="1" lang="en-US" altLang="zh-CN" sz="2800" b="1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488950" y="4633913"/>
            <a:ext cx="8162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40000"/>
              </a:spcBef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用户进程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A 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→</a:t>
            </a:r>
            <a:r>
              <a:rPr kumimoji="1" lang="en-US" altLang="zh-CN" sz="3200" b="1" dirty="0">
                <a:solidFill>
                  <a:srgbClr val="2B166E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3200" b="1" dirty="0">
                <a:solidFill>
                  <a:srgbClr val="2B166E"/>
                </a:solidFill>
                <a:latin typeface="Courier New" pitchFamily="49" charset="0"/>
                <a:ea typeface="宋体" pitchFamily="2" charset="-122"/>
              </a:rPr>
              <a:t>系统调用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(read) → </a:t>
            </a:r>
            <a:r>
              <a:rPr kumimoji="1" lang="en-US" altLang="zh-CN" sz="3200" b="1" dirty="0" err="1">
                <a:solidFill>
                  <a:srgbClr val="2B166E"/>
                </a:solidFill>
                <a:ea typeface="宋体" pitchFamily="2" charset="-122"/>
              </a:rPr>
              <a:t>foo_read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 → </a:t>
            </a:r>
            <a:r>
              <a:rPr kumimoji="1" lang="en-US" altLang="zh-CN" sz="3200" b="1" dirty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kumimoji="1" lang="zh-CN" altLang="en-US" sz="3200" b="1" dirty="0">
                <a:solidFill>
                  <a:srgbClr val="FF0000"/>
                </a:solidFill>
                <a:ea typeface="宋体" pitchFamily="2" charset="-122"/>
              </a:rPr>
              <a:t>被阻塞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 → 用户进程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B → 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被中断 → </a:t>
            </a:r>
            <a:r>
              <a:rPr kumimoji="1" lang="en-US" altLang="zh-CN" sz="3200" b="1" dirty="0" err="1">
                <a:solidFill>
                  <a:srgbClr val="2B166E"/>
                </a:solidFill>
                <a:ea typeface="宋体" pitchFamily="2" charset="-122"/>
              </a:rPr>
              <a:t>foo_interrupt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 → </a:t>
            </a:r>
            <a:r>
              <a:rPr kumimoji="1" lang="en-US" altLang="zh-CN" sz="3200" b="1" dirty="0">
                <a:solidFill>
                  <a:srgbClr val="0000FF"/>
                </a:solidFill>
                <a:ea typeface="宋体" pitchFamily="2" charset="-122"/>
              </a:rPr>
              <a:t>A</a:t>
            </a:r>
            <a:r>
              <a:rPr kumimoji="1" lang="zh-CN" altLang="en-US" sz="3200" b="1" dirty="0">
                <a:solidFill>
                  <a:srgbClr val="0000FF"/>
                </a:solidFill>
                <a:ea typeface="宋体" pitchFamily="2" charset="-122"/>
              </a:rPr>
              <a:t>被唤醒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449263" y="1682750"/>
            <a:ext cx="8364386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74650" indent="-374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Aft>
                <a:spcPct val="50000"/>
              </a:spcAft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方案</a:t>
            </a:r>
            <a:r>
              <a:rPr kumimoji="1" lang="en-US" altLang="zh-CN" sz="3600" b="1" dirty="0">
                <a:solidFill>
                  <a:srgbClr val="2B166E"/>
                </a:solidFill>
                <a:ea typeface="宋体" pitchFamily="2" charset="-122"/>
              </a:rPr>
              <a:t>1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只适合需要</a:t>
            </a:r>
            <a:r>
              <a:rPr kumimoji="1" lang="zh-CN" altLang="en-US" sz="36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互斥访问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的设备</a:t>
            </a:r>
          </a:p>
          <a:p>
            <a:pPr>
              <a:lnSpc>
                <a:spcPct val="130000"/>
              </a:lnSpc>
              <a:spcAft>
                <a:spcPct val="50000"/>
              </a:spcAft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6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块设备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如何处理？</a:t>
            </a:r>
            <a:b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例如：</a:t>
            </a:r>
            <a:r>
              <a:rPr kumimoji="1" lang="en-US" altLang="zh-CN" sz="3600" b="1" dirty="0">
                <a:solidFill>
                  <a:srgbClr val="2B166E"/>
                </a:solidFill>
                <a:ea typeface="宋体" pitchFamily="2" charset="-122"/>
              </a:rPr>
              <a:t>A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进程访问磁盘的第</a:t>
            </a:r>
            <a:r>
              <a:rPr kumimoji="1" lang="en-US" altLang="zh-CN" sz="3600" b="1" dirty="0" err="1">
                <a:solidFill>
                  <a:srgbClr val="2B166E"/>
                </a:solidFill>
                <a:ea typeface="宋体" pitchFamily="2" charset="-122"/>
              </a:rPr>
              <a:t>i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个数据块，</a:t>
            </a:r>
            <a:r>
              <a:rPr kumimoji="1" lang="en-US" altLang="zh-CN" sz="3600" b="1" dirty="0">
                <a:solidFill>
                  <a:srgbClr val="2B166E"/>
                </a:solidFill>
                <a:ea typeface="宋体" pitchFamily="2" charset="-122"/>
              </a:rPr>
              <a:t>B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进程也要访问第</a:t>
            </a:r>
            <a:r>
              <a:rPr kumimoji="1" lang="en-US" altLang="zh-CN" sz="3600" b="1" dirty="0" err="1">
                <a:solidFill>
                  <a:srgbClr val="2B166E"/>
                </a:solidFill>
                <a:ea typeface="宋体" pitchFamily="2" charset="-122"/>
              </a:rPr>
              <a:t>i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个数据块，如何优化，减少</a:t>
            </a:r>
            <a:r>
              <a:rPr kumimoji="1" lang="en-US" altLang="zh-CN" sz="36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操作？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333802" y="1750245"/>
            <a:ext cx="8582482" cy="467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74650" indent="-374650">
              <a:spcAft>
                <a:spcPct val="10000"/>
              </a:spcAft>
              <a:buClr>
                <a:srgbClr val="2B166E"/>
              </a:buClr>
              <a:buFont typeface="Wingdings" pitchFamily="2" charset="2"/>
              <a:buChar char="ª"/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数据结构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：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请求队列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request queue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）；</a:t>
            </a:r>
          </a:p>
          <a:p>
            <a:pPr marL="374650" indent="-374650" algn="just">
              <a:spcAft>
                <a:spcPct val="10000"/>
              </a:spcAft>
              <a:buClr>
                <a:srgbClr val="2B166E"/>
              </a:buClr>
              <a:buFont typeface="Wingdings" pitchFamily="2" charset="2"/>
              <a:buChar char="ª"/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块设备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驱动程序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：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上层函数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，负责管理请求队列；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底层函数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，负责与硬件打交道，完成真正的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</a:p>
          <a:p>
            <a:pPr marL="374650" indent="-374650">
              <a:spcAft>
                <a:spcPct val="10000"/>
              </a:spcAft>
              <a:buClr>
                <a:srgbClr val="2B166E"/>
              </a:buClr>
              <a:buFont typeface="Wingdings" pitchFamily="2" charset="2"/>
              <a:buChar char="ª"/>
              <a:defRPr/>
            </a:pP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请求的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提交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与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真正实现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是分离的。各个用户进程（通过内核）调用上层函数，提交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请求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(</a:t>
            </a:r>
            <a:r>
              <a:rPr kumimoji="1" lang="en-US" altLang="zh-CN" sz="3200" b="1" dirty="0" err="1">
                <a:solidFill>
                  <a:srgbClr val="2B166E"/>
                </a:solidFill>
                <a:ea typeface="宋体" pitchFamily="2" charset="-122"/>
              </a:rPr>
              <a:t>mak_request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)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，然后阻塞；底层函数则从队列中取出每个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请求，并完成之。</a:t>
            </a:r>
          </a:p>
          <a:p>
            <a:pPr marL="374650" indent="-374650">
              <a:spcAft>
                <a:spcPct val="10000"/>
              </a:spcAft>
              <a:buClr>
                <a:srgbClr val="2B166E"/>
              </a:buClr>
              <a:buFont typeface="Wingdings" pitchFamily="2" charset="2"/>
              <a:buChar char="ª"/>
              <a:defRPr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能对各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请求进行</a:t>
            </a:r>
            <a:r>
              <a:rPr kumimoji="1" lang="zh-CN" altLang="en-US" sz="3200" b="1" dirty="0">
                <a:solidFill>
                  <a:srgbClr val="C00000"/>
                </a:solidFill>
                <a:ea typeface="宋体" pitchFamily="2" charset="-122"/>
              </a:rPr>
              <a:t>优化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，如数据块重组。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685800" y="946150"/>
            <a:ext cx="77724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1" hangingPunct="1"/>
            <a:r>
              <a:rPr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方案二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59</a:t>
            </a:fld>
            <a:endParaRPr lang="en-US" altLang="ko-KR"/>
          </a:p>
        </p:txBody>
      </p:sp>
      <p:sp>
        <p:nvSpPr>
          <p:cNvPr id="3" name="文本框 2"/>
          <p:cNvSpPr txBox="1"/>
          <p:nvPr/>
        </p:nvSpPr>
        <p:spPr>
          <a:xfrm>
            <a:off x="10301834" y="42844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377825" y="1306513"/>
            <a:ext cx="8359775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990600" indent="-4254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按</a:t>
            </a:r>
            <a:r>
              <a:rPr kumimoji="1" lang="zh-CN" altLang="en-US" sz="36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数据组织</a:t>
            </a:r>
            <a:r>
              <a:rPr kumimoji="1" lang="zh-CN" altLang="en-US" sz="3600" b="1" dirty="0">
                <a:solidFill>
                  <a:srgbClr val="2B166E"/>
                </a:solidFill>
                <a:ea typeface="宋体" pitchFamily="2" charset="-122"/>
              </a:rPr>
              <a:t>分类：</a:t>
            </a:r>
          </a:p>
          <a:p>
            <a:pPr lvl="1" algn="just">
              <a:spcBef>
                <a:spcPct val="50000"/>
              </a:spcBef>
              <a:buClr>
                <a:srgbClr val="2B166E"/>
              </a:buClr>
              <a:buFont typeface="方正舒体" pitchFamily="2" charset="-122"/>
              <a:buChar char="-"/>
            </a:pP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块设备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：以</a:t>
            </a:r>
            <a:r>
              <a:rPr kumimoji="1" lang="zh-CN" altLang="en-US" sz="3200" b="1" dirty="0">
                <a:solidFill>
                  <a:srgbClr val="661414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数据块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作为信息的存储和传输单位，每个数据块都有一个地址，数据块之间的读写操作是相互独立的，如磁盘；</a:t>
            </a:r>
          </a:p>
          <a:p>
            <a:pPr lvl="1" algn="just">
              <a:spcBef>
                <a:spcPct val="50000"/>
              </a:spcBef>
              <a:buClr>
                <a:srgbClr val="2B166E"/>
              </a:buClr>
              <a:buFont typeface="方正舒体" pitchFamily="2" charset="-122"/>
              <a:buChar char="-"/>
            </a:pP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字符设备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：以</a:t>
            </a:r>
            <a:r>
              <a:rPr kumimoji="1" lang="zh-CN" altLang="en-US" sz="3200" b="1" dirty="0">
                <a:solidFill>
                  <a:srgbClr val="661414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字符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作为信息存储和传输单位，数据即字符流，无定位无寻址，如鼠标；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49263" y="290513"/>
            <a:ext cx="8404225" cy="62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6700" indent="-266700">
              <a:spcAft>
                <a:spcPct val="40000"/>
              </a:spcAft>
            </a:pPr>
            <a:r>
              <a:rPr kumimoji="1" lang="en-US" altLang="zh-CN" sz="3200" b="1" dirty="0">
                <a:solidFill>
                  <a:srgbClr val="FFFFFF"/>
                </a:solidFill>
                <a:ea typeface="宋体" pitchFamily="2" charset="-122"/>
              </a:rPr>
              <a:t>Example: A SCSI disk driver in UNIX</a:t>
            </a:r>
          </a:p>
          <a:p>
            <a:pPr marL="266700" indent="-266700">
              <a:lnSpc>
                <a:spcPct val="90000"/>
              </a:lnSpc>
              <a:spcAft>
                <a:spcPct val="5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•	</a:t>
            </a:r>
            <a:r>
              <a:rPr kumimoji="1" lang="en-US" altLang="zh-CN" sz="2800" b="1" dirty="0" err="1">
                <a:solidFill>
                  <a:srgbClr val="D60093"/>
                </a:solidFill>
                <a:ea typeface="宋体" pitchFamily="2" charset="-122"/>
              </a:rPr>
              <a:t>sdstrategy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: do error checking, if device is not busy, issue a start request for the specific unit (disk).</a:t>
            </a:r>
          </a:p>
          <a:p>
            <a:pPr marL="266700" indent="-266700">
              <a:lnSpc>
                <a:spcPct val="90000"/>
              </a:lnSpc>
              <a:spcAft>
                <a:spcPct val="5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•	</a:t>
            </a:r>
            <a:r>
              <a:rPr kumimoji="1" lang="en-US" altLang="zh-CN" sz="2800" b="1" dirty="0" err="1">
                <a:solidFill>
                  <a:srgbClr val="D60093"/>
                </a:solidFill>
                <a:ea typeface="宋体" pitchFamily="2" charset="-122"/>
              </a:rPr>
              <a:t>sdustart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: find the proper queue for this unit, put the request on the queue, issue start.</a:t>
            </a:r>
          </a:p>
          <a:p>
            <a:pPr marL="266700" indent="-266700">
              <a:lnSpc>
                <a:spcPct val="90000"/>
              </a:lnSpc>
              <a:spcAft>
                <a:spcPct val="5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•	</a:t>
            </a:r>
            <a:r>
              <a:rPr kumimoji="1" lang="en-US" altLang="zh-CN" sz="2800" b="1" dirty="0" err="1">
                <a:solidFill>
                  <a:srgbClr val="660000"/>
                </a:solidFill>
                <a:ea typeface="宋体" pitchFamily="2" charset="-122"/>
              </a:rPr>
              <a:t>sdstart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: request the resources needed for the request (SCSI bus or DMA resources).</a:t>
            </a:r>
          </a:p>
          <a:p>
            <a:pPr marL="266700" indent="-266700">
              <a:lnSpc>
                <a:spcPct val="90000"/>
              </a:lnSpc>
              <a:spcAft>
                <a:spcPct val="5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•	</a:t>
            </a:r>
            <a:r>
              <a:rPr kumimoji="1" lang="en-US" altLang="zh-CN" sz="2800" b="1" dirty="0" err="1">
                <a:solidFill>
                  <a:srgbClr val="660000"/>
                </a:solidFill>
                <a:ea typeface="宋体" pitchFamily="2" charset="-122"/>
              </a:rPr>
              <a:t>sdgo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: write the commands to the controller, set the interrupt vector, issue the start request to the controller.</a:t>
            </a:r>
          </a:p>
          <a:p>
            <a:pPr marL="266700" indent="-266700">
              <a:lnSpc>
                <a:spcPct val="90000"/>
              </a:lnSpc>
              <a:spcAft>
                <a:spcPct val="50000"/>
              </a:spcAft>
            </a:pP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•	</a:t>
            </a:r>
            <a:r>
              <a:rPr kumimoji="1" lang="en-US" altLang="zh-CN" sz="2800" b="1" dirty="0" err="1">
                <a:solidFill>
                  <a:srgbClr val="FF9933"/>
                </a:solidFill>
                <a:ea typeface="宋体" pitchFamily="2" charset="-122"/>
              </a:rPr>
              <a:t>sdintr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: called from I/O interrupt, finish the request (schedule the waiting process), issue a new request if there is one.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38175" y="1802036"/>
            <a:ext cx="7915950" cy="472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76250" indent="-476250" algn="just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设备独立的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软件是系统内核的一部分，它的基</a:t>
            </a:r>
          </a:p>
          <a:p>
            <a:pPr marL="476250" indent="-476250" algn="just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本任务是实现所有设备都需要的一些通用的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功</a:t>
            </a:r>
          </a:p>
          <a:p>
            <a:pPr marL="476250" indent="-476250" algn="just">
              <a:lnSpc>
                <a:spcPct val="120000"/>
              </a:lnSpc>
              <a:spcBef>
                <a:spcPct val="10000"/>
              </a:spcBef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能，并向用户级软件提供一个统一的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接口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 marL="476250" indent="-476250">
              <a:spcBef>
                <a:spcPct val="40000"/>
              </a:spcBef>
              <a:spcAft>
                <a:spcPts val="1200"/>
              </a:spcAft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实现的主要功能：</a:t>
            </a:r>
          </a:p>
          <a:p>
            <a:pPr marL="476250" indent="-47625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给上层应用的统一接口；</a:t>
            </a:r>
          </a:p>
          <a:p>
            <a:pPr marL="476250" indent="-47625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与设备驱动程序的统一接口；</a:t>
            </a:r>
          </a:p>
          <a:p>
            <a:pPr marL="476250" indent="-47625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提供与设备无关的数据块大小；</a:t>
            </a:r>
          </a:p>
          <a:p>
            <a:pPr marL="476250" indent="-476250"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a typeface="宋体" pitchFamily="2" charset="-122"/>
              </a:rPr>
              <a:t>缓冲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技术；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198688" y="948846"/>
            <a:ext cx="55435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设备独立的</a:t>
            </a:r>
            <a:r>
              <a:rPr kumimoji="1" lang="en-US" altLang="zh-CN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415925" y="2234238"/>
            <a:ext cx="8589211" cy="34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：如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C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语言里与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有关的库函数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write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read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等，它们实质上只是将它们的参数再传递给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系统调用函数，并由后者来完成实际的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操作；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v"/>
            </a:pP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SPOOLing</a:t>
            </a: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：在多道系统中，一种处理独占设</a:t>
            </a:r>
            <a:b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备的方法。</a:t>
            </a:r>
          </a:p>
        </p:txBody>
      </p:sp>
      <p:sp>
        <p:nvSpPr>
          <p:cNvPr id="66565" name="Text Box 6"/>
          <p:cNvSpPr txBox="1">
            <a:spLocks noChangeArrowheads="1"/>
          </p:cNvSpPr>
          <p:nvPr/>
        </p:nvSpPr>
        <p:spPr bwMode="auto">
          <a:xfrm>
            <a:off x="2038047" y="1289050"/>
            <a:ext cx="55435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kumimoji="1"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用户空间的</a:t>
            </a:r>
            <a:r>
              <a:rPr kumimoji="1" lang="en-US" altLang="zh-CN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44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62</a:t>
            </a:fld>
            <a:endParaRPr lang="en-US" altLang="ko-K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384175" y="967214"/>
            <a:ext cx="836771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eaLnBrk="1" hangingPunct="1">
              <a:lnSpc>
                <a:spcPct val="150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利用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假脱机技术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2800" b="1" dirty="0" err="1">
                <a:solidFill>
                  <a:srgbClr val="2B166E"/>
                </a:solidFill>
                <a:ea typeface="宋体" pitchFamily="2" charset="-122"/>
              </a:rPr>
              <a:t>SPOOLing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, Simultaneous Peripheral Operation On Line, 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也称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虚拟设备技术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）可把独占设备转变成具有共享特征的虚拟设备，从而提高设备利用率。</a:t>
            </a:r>
          </a:p>
        </p:txBody>
      </p:sp>
      <p:grpSp>
        <p:nvGrpSpPr>
          <p:cNvPr id="67589" name="Group 6"/>
          <p:cNvGrpSpPr>
            <a:grpSpLocks/>
          </p:cNvGrpSpPr>
          <p:nvPr/>
        </p:nvGrpSpPr>
        <p:grpSpPr bwMode="auto">
          <a:xfrm>
            <a:off x="996950" y="3845071"/>
            <a:ext cx="6969125" cy="1968500"/>
            <a:chOff x="628" y="2823"/>
            <a:chExt cx="4390" cy="1240"/>
          </a:xfrm>
        </p:grpSpPr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628" y="3178"/>
              <a:ext cx="1213" cy="277"/>
            </a:xfrm>
            <a:prstGeom prst="rect">
              <a:avLst/>
            </a:prstGeom>
            <a:noFill/>
            <a:ln w="23876">
              <a:solidFill>
                <a:srgbClr val="2B16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738" y="3205"/>
              <a:ext cx="10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100" b="1">
                  <a:solidFill>
                    <a:srgbClr val="2B166E"/>
                  </a:solidFill>
                  <a:ea typeface="宋体" pitchFamily="2" charset="-122"/>
                </a:rPr>
                <a:t>Application A</a:t>
              </a:r>
              <a:endParaRPr kumimoji="1" lang="en-US" altLang="zh-CN" sz="2800" b="1">
                <a:solidFill>
                  <a:srgbClr val="2B166E"/>
                </a:solidFill>
                <a:ea typeface="宋体" pitchFamily="2" charset="-122"/>
              </a:endParaRPr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628" y="3749"/>
              <a:ext cx="1213" cy="278"/>
            </a:xfrm>
            <a:prstGeom prst="rect">
              <a:avLst/>
            </a:prstGeom>
            <a:noFill/>
            <a:ln w="23876">
              <a:solidFill>
                <a:srgbClr val="2B16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738" y="3768"/>
              <a:ext cx="9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100" b="1">
                  <a:solidFill>
                    <a:srgbClr val="2B166E"/>
                  </a:solidFill>
                  <a:ea typeface="宋体" pitchFamily="2" charset="-122"/>
                </a:rPr>
                <a:t>Application B</a:t>
              </a:r>
              <a:endParaRPr kumimoji="1" lang="en-US" altLang="zh-CN" sz="2800" b="1">
                <a:solidFill>
                  <a:srgbClr val="2B166E"/>
                </a:solidFill>
                <a:ea typeface="宋体" pitchFamily="2" charset="-122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2403" y="3383"/>
              <a:ext cx="1212" cy="465"/>
            </a:xfrm>
            <a:prstGeom prst="rect">
              <a:avLst/>
            </a:prstGeom>
            <a:noFill/>
            <a:ln w="23876">
              <a:solidFill>
                <a:srgbClr val="2B166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648" y="3411"/>
              <a:ext cx="7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100" b="1">
                  <a:solidFill>
                    <a:srgbClr val="2B166E"/>
                  </a:solidFill>
                  <a:ea typeface="宋体" pitchFamily="2" charset="-122"/>
                </a:rPr>
                <a:t>SPOOLing</a:t>
              </a:r>
              <a:endParaRPr kumimoji="1" lang="en-US" altLang="zh-CN" sz="2800" b="1">
                <a:solidFill>
                  <a:srgbClr val="2B166E"/>
                </a:solidFill>
                <a:ea typeface="宋体" pitchFamily="2" charset="-122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2730" y="3600"/>
              <a:ext cx="6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100" b="1">
                  <a:solidFill>
                    <a:srgbClr val="2B166E"/>
                  </a:solidFill>
                  <a:ea typeface="宋体" pitchFamily="2" charset="-122"/>
                </a:rPr>
                <a:t>Program</a:t>
              </a:r>
              <a:endParaRPr kumimoji="1" lang="en-US" altLang="zh-CN" sz="2800" b="1">
                <a:solidFill>
                  <a:srgbClr val="2B166E"/>
                </a:solidFill>
                <a:ea typeface="宋体" pitchFamily="2" charset="-122"/>
              </a:endParaRPr>
            </a:p>
          </p:txBody>
        </p:sp>
        <p:sp>
          <p:nvSpPr>
            <p:cNvPr id="67598" name="Freeform 14"/>
            <p:cNvSpPr>
              <a:spLocks/>
            </p:cNvSpPr>
            <p:nvPr/>
          </p:nvSpPr>
          <p:spPr bwMode="auto">
            <a:xfrm>
              <a:off x="4224" y="3459"/>
              <a:ext cx="794" cy="281"/>
            </a:xfrm>
            <a:custGeom>
              <a:avLst/>
              <a:gdLst>
                <a:gd name="T0" fmla="*/ 47 w 794"/>
                <a:gd name="T1" fmla="*/ 0 h 281"/>
                <a:gd name="T2" fmla="*/ 38 w 794"/>
                <a:gd name="T3" fmla="*/ 2 h 281"/>
                <a:gd name="T4" fmla="*/ 28 w 794"/>
                <a:gd name="T5" fmla="*/ 4 h 281"/>
                <a:gd name="T6" fmla="*/ 13 w 794"/>
                <a:gd name="T7" fmla="*/ 13 h 281"/>
                <a:gd name="T8" fmla="*/ 4 w 794"/>
                <a:gd name="T9" fmla="*/ 28 h 281"/>
                <a:gd name="T10" fmla="*/ 2 w 794"/>
                <a:gd name="T11" fmla="*/ 38 h 281"/>
                <a:gd name="T12" fmla="*/ 0 w 794"/>
                <a:gd name="T13" fmla="*/ 47 h 281"/>
                <a:gd name="T14" fmla="*/ 0 w 794"/>
                <a:gd name="T15" fmla="*/ 234 h 281"/>
                <a:gd name="T16" fmla="*/ 2 w 794"/>
                <a:gd name="T17" fmla="*/ 244 h 281"/>
                <a:gd name="T18" fmla="*/ 4 w 794"/>
                <a:gd name="T19" fmla="*/ 253 h 281"/>
                <a:gd name="T20" fmla="*/ 13 w 794"/>
                <a:gd name="T21" fmla="*/ 268 h 281"/>
                <a:gd name="T22" fmla="*/ 28 w 794"/>
                <a:gd name="T23" fmla="*/ 278 h 281"/>
                <a:gd name="T24" fmla="*/ 38 w 794"/>
                <a:gd name="T25" fmla="*/ 281 h 281"/>
                <a:gd name="T26" fmla="*/ 47 w 794"/>
                <a:gd name="T27" fmla="*/ 281 h 281"/>
                <a:gd name="T28" fmla="*/ 747 w 794"/>
                <a:gd name="T29" fmla="*/ 281 h 281"/>
                <a:gd name="T30" fmla="*/ 757 w 794"/>
                <a:gd name="T31" fmla="*/ 281 h 281"/>
                <a:gd name="T32" fmla="*/ 766 w 794"/>
                <a:gd name="T33" fmla="*/ 278 h 281"/>
                <a:gd name="T34" fmla="*/ 781 w 794"/>
                <a:gd name="T35" fmla="*/ 268 h 281"/>
                <a:gd name="T36" fmla="*/ 790 w 794"/>
                <a:gd name="T37" fmla="*/ 253 h 281"/>
                <a:gd name="T38" fmla="*/ 794 w 794"/>
                <a:gd name="T39" fmla="*/ 244 h 281"/>
                <a:gd name="T40" fmla="*/ 794 w 794"/>
                <a:gd name="T41" fmla="*/ 234 h 281"/>
                <a:gd name="T42" fmla="*/ 794 w 794"/>
                <a:gd name="T43" fmla="*/ 47 h 281"/>
                <a:gd name="T44" fmla="*/ 794 w 794"/>
                <a:gd name="T45" fmla="*/ 38 h 281"/>
                <a:gd name="T46" fmla="*/ 790 w 794"/>
                <a:gd name="T47" fmla="*/ 28 h 281"/>
                <a:gd name="T48" fmla="*/ 781 w 794"/>
                <a:gd name="T49" fmla="*/ 13 h 281"/>
                <a:gd name="T50" fmla="*/ 766 w 794"/>
                <a:gd name="T51" fmla="*/ 4 h 281"/>
                <a:gd name="T52" fmla="*/ 757 w 794"/>
                <a:gd name="T53" fmla="*/ 2 h 281"/>
                <a:gd name="T54" fmla="*/ 747 w 794"/>
                <a:gd name="T55" fmla="*/ 0 h 281"/>
                <a:gd name="T56" fmla="*/ 47 w 794"/>
                <a:gd name="T57" fmla="*/ 0 h 28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794"/>
                <a:gd name="T88" fmla="*/ 0 h 281"/>
                <a:gd name="T89" fmla="*/ 794 w 794"/>
                <a:gd name="T90" fmla="*/ 281 h 28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794" h="281">
                  <a:moveTo>
                    <a:pt x="47" y="0"/>
                  </a:moveTo>
                  <a:lnTo>
                    <a:pt x="38" y="2"/>
                  </a:lnTo>
                  <a:lnTo>
                    <a:pt x="28" y="4"/>
                  </a:lnTo>
                  <a:lnTo>
                    <a:pt x="13" y="13"/>
                  </a:lnTo>
                  <a:lnTo>
                    <a:pt x="4" y="28"/>
                  </a:lnTo>
                  <a:lnTo>
                    <a:pt x="2" y="38"/>
                  </a:lnTo>
                  <a:lnTo>
                    <a:pt x="0" y="47"/>
                  </a:lnTo>
                  <a:lnTo>
                    <a:pt x="0" y="234"/>
                  </a:lnTo>
                  <a:lnTo>
                    <a:pt x="2" y="244"/>
                  </a:lnTo>
                  <a:lnTo>
                    <a:pt x="4" y="253"/>
                  </a:lnTo>
                  <a:lnTo>
                    <a:pt x="13" y="268"/>
                  </a:lnTo>
                  <a:lnTo>
                    <a:pt x="28" y="278"/>
                  </a:lnTo>
                  <a:lnTo>
                    <a:pt x="38" y="281"/>
                  </a:lnTo>
                  <a:lnTo>
                    <a:pt x="47" y="281"/>
                  </a:lnTo>
                  <a:lnTo>
                    <a:pt x="747" y="281"/>
                  </a:lnTo>
                  <a:lnTo>
                    <a:pt x="757" y="281"/>
                  </a:lnTo>
                  <a:lnTo>
                    <a:pt x="766" y="278"/>
                  </a:lnTo>
                  <a:lnTo>
                    <a:pt x="781" y="268"/>
                  </a:lnTo>
                  <a:lnTo>
                    <a:pt x="790" y="253"/>
                  </a:lnTo>
                  <a:lnTo>
                    <a:pt x="794" y="244"/>
                  </a:lnTo>
                  <a:lnTo>
                    <a:pt x="794" y="234"/>
                  </a:lnTo>
                  <a:lnTo>
                    <a:pt x="794" y="47"/>
                  </a:lnTo>
                  <a:lnTo>
                    <a:pt x="794" y="38"/>
                  </a:lnTo>
                  <a:lnTo>
                    <a:pt x="790" y="28"/>
                  </a:lnTo>
                  <a:lnTo>
                    <a:pt x="781" y="13"/>
                  </a:lnTo>
                  <a:lnTo>
                    <a:pt x="766" y="4"/>
                  </a:lnTo>
                  <a:lnTo>
                    <a:pt x="757" y="2"/>
                  </a:lnTo>
                  <a:lnTo>
                    <a:pt x="747" y="0"/>
                  </a:lnTo>
                  <a:lnTo>
                    <a:pt x="47" y="0"/>
                  </a:lnTo>
                  <a:close/>
                </a:path>
              </a:pathLst>
            </a:custGeom>
            <a:noFill/>
            <a:ln w="23876">
              <a:solidFill>
                <a:srgbClr val="2B166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Rectangle 15"/>
            <p:cNvSpPr>
              <a:spLocks noChangeArrowheads="1"/>
            </p:cNvSpPr>
            <p:nvPr/>
          </p:nvSpPr>
          <p:spPr bwMode="auto">
            <a:xfrm>
              <a:off x="4390" y="3486"/>
              <a:ext cx="47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100" b="1">
                  <a:solidFill>
                    <a:srgbClr val="2B166E"/>
                  </a:solidFill>
                  <a:ea typeface="宋体" pitchFamily="2" charset="-122"/>
                </a:rPr>
                <a:t>Device</a:t>
              </a:r>
              <a:endParaRPr kumimoji="1" lang="en-US" altLang="zh-CN" sz="2800" b="1">
                <a:solidFill>
                  <a:srgbClr val="2B166E"/>
                </a:solidFill>
                <a:ea typeface="宋体" pitchFamily="2" charset="-122"/>
              </a:endParaRP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>
              <a:off x="1914" y="3316"/>
              <a:ext cx="418" cy="140"/>
            </a:xfrm>
            <a:prstGeom prst="line">
              <a:avLst/>
            </a:prstGeom>
            <a:noFill/>
            <a:ln w="17526">
              <a:solidFill>
                <a:srgbClr val="2B16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Freeform 17"/>
            <p:cNvSpPr>
              <a:spLocks/>
            </p:cNvSpPr>
            <p:nvPr/>
          </p:nvSpPr>
          <p:spPr bwMode="auto">
            <a:xfrm>
              <a:off x="1843" y="3277"/>
              <a:ext cx="87" cy="76"/>
            </a:xfrm>
            <a:custGeom>
              <a:avLst/>
              <a:gdLst>
                <a:gd name="T0" fmla="*/ 87 w 87"/>
                <a:gd name="T1" fmla="*/ 0 h 76"/>
                <a:gd name="T2" fmla="*/ 0 w 87"/>
                <a:gd name="T3" fmla="*/ 15 h 76"/>
                <a:gd name="T4" fmla="*/ 61 w 87"/>
                <a:gd name="T5" fmla="*/ 76 h 76"/>
                <a:gd name="T6" fmla="*/ 87 w 87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76"/>
                <a:gd name="T14" fmla="*/ 87 w 87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76">
                  <a:moveTo>
                    <a:pt x="87" y="0"/>
                  </a:moveTo>
                  <a:lnTo>
                    <a:pt x="0" y="15"/>
                  </a:lnTo>
                  <a:lnTo>
                    <a:pt x="61" y="76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2B1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2" name="Freeform 18"/>
            <p:cNvSpPr>
              <a:spLocks/>
            </p:cNvSpPr>
            <p:nvPr/>
          </p:nvSpPr>
          <p:spPr bwMode="auto">
            <a:xfrm>
              <a:off x="2315" y="3419"/>
              <a:ext cx="88" cy="77"/>
            </a:xfrm>
            <a:custGeom>
              <a:avLst/>
              <a:gdLst>
                <a:gd name="T0" fmla="*/ 0 w 88"/>
                <a:gd name="T1" fmla="*/ 77 h 77"/>
                <a:gd name="T2" fmla="*/ 88 w 88"/>
                <a:gd name="T3" fmla="*/ 62 h 77"/>
                <a:gd name="T4" fmla="*/ 26 w 88"/>
                <a:gd name="T5" fmla="*/ 0 h 77"/>
                <a:gd name="T6" fmla="*/ 0 w 88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77"/>
                <a:gd name="T14" fmla="*/ 88 w 88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77">
                  <a:moveTo>
                    <a:pt x="0" y="77"/>
                  </a:moveTo>
                  <a:lnTo>
                    <a:pt x="88" y="62"/>
                  </a:lnTo>
                  <a:lnTo>
                    <a:pt x="26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B1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 flipV="1">
              <a:off x="1914" y="3691"/>
              <a:ext cx="418" cy="140"/>
            </a:xfrm>
            <a:prstGeom prst="line">
              <a:avLst/>
            </a:prstGeom>
            <a:noFill/>
            <a:ln w="17526">
              <a:solidFill>
                <a:srgbClr val="2B16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Freeform 20"/>
            <p:cNvSpPr>
              <a:spLocks/>
            </p:cNvSpPr>
            <p:nvPr/>
          </p:nvSpPr>
          <p:spPr bwMode="auto">
            <a:xfrm>
              <a:off x="1843" y="3792"/>
              <a:ext cx="86" cy="77"/>
            </a:xfrm>
            <a:custGeom>
              <a:avLst/>
              <a:gdLst>
                <a:gd name="T0" fmla="*/ 61 w 86"/>
                <a:gd name="T1" fmla="*/ 0 h 77"/>
                <a:gd name="T2" fmla="*/ 0 w 86"/>
                <a:gd name="T3" fmla="*/ 64 h 77"/>
                <a:gd name="T4" fmla="*/ 86 w 86"/>
                <a:gd name="T5" fmla="*/ 77 h 77"/>
                <a:gd name="T6" fmla="*/ 61 w 86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77"/>
                <a:gd name="T14" fmla="*/ 86 w 86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77">
                  <a:moveTo>
                    <a:pt x="61" y="0"/>
                  </a:moveTo>
                  <a:lnTo>
                    <a:pt x="0" y="64"/>
                  </a:lnTo>
                  <a:lnTo>
                    <a:pt x="86" y="7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B1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Freeform 21"/>
            <p:cNvSpPr>
              <a:spLocks/>
            </p:cNvSpPr>
            <p:nvPr/>
          </p:nvSpPr>
          <p:spPr bwMode="auto">
            <a:xfrm>
              <a:off x="2317" y="3653"/>
              <a:ext cx="86" cy="77"/>
            </a:xfrm>
            <a:custGeom>
              <a:avLst/>
              <a:gdLst>
                <a:gd name="T0" fmla="*/ 24 w 86"/>
                <a:gd name="T1" fmla="*/ 77 h 77"/>
                <a:gd name="T2" fmla="*/ 86 w 86"/>
                <a:gd name="T3" fmla="*/ 13 h 77"/>
                <a:gd name="T4" fmla="*/ 0 w 86"/>
                <a:gd name="T5" fmla="*/ 0 h 77"/>
                <a:gd name="T6" fmla="*/ 24 w 86"/>
                <a:gd name="T7" fmla="*/ 77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77"/>
                <a:gd name="T14" fmla="*/ 86 w 86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77">
                  <a:moveTo>
                    <a:pt x="24" y="77"/>
                  </a:moveTo>
                  <a:lnTo>
                    <a:pt x="86" y="13"/>
                  </a:lnTo>
                  <a:lnTo>
                    <a:pt x="0" y="0"/>
                  </a:lnTo>
                  <a:lnTo>
                    <a:pt x="24" y="77"/>
                  </a:lnTo>
                  <a:close/>
                </a:path>
              </a:pathLst>
            </a:custGeom>
            <a:solidFill>
              <a:srgbClr val="2B1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3692" y="3573"/>
              <a:ext cx="458" cy="2"/>
            </a:xfrm>
            <a:prstGeom prst="line">
              <a:avLst/>
            </a:prstGeom>
            <a:noFill/>
            <a:ln w="17526">
              <a:solidFill>
                <a:srgbClr val="2B166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Freeform 23"/>
            <p:cNvSpPr>
              <a:spLocks/>
            </p:cNvSpPr>
            <p:nvPr/>
          </p:nvSpPr>
          <p:spPr bwMode="auto">
            <a:xfrm>
              <a:off x="3617" y="3531"/>
              <a:ext cx="79" cy="81"/>
            </a:xfrm>
            <a:custGeom>
              <a:avLst/>
              <a:gdLst>
                <a:gd name="T0" fmla="*/ 79 w 79"/>
                <a:gd name="T1" fmla="*/ 0 h 81"/>
                <a:gd name="T2" fmla="*/ 0 w 79"/>
                <a:gd name="T3" fmla="*/ 42 h 81"/>
                <a:gd name="T4" fmla="*/ 79 w 79"/>
                <a:gd name="T5" fmla="*/ 81 h 81"/>
                <a:gd name="T6" fmla="*/ 79 w 79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81"/>
                <a:gd name="T14" fmla="*/ 79 w 79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81">
                  <a:moveTo>
                    <a:pt x="79" y="0"/>
                  </a:moveTo>
                  <a:lnTo>
                    <a:pt x="0" y="42"/>
                  </a:lnTo>
                  <a:lnTo>
                    <a:pt x="79" y="8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2B1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Freeform 24"/>
            <p:cNvSpPr>
              <a:spLocks/>
            </p:cNvSpPr>
            <p:nvPr/>
          </p:nvSpPr>
          <p:spPr bwMode="auto">
            <a:xfrm>
              <a:off x="4146" y="3535"/>
              <a:ext cx="78" cy="81"/>
            </a:xfrm>
            <a:custGeom>
              <a:avLst/>
              <a:gdLst>
                <a:gd name="T0" fmla="*/ 0 w 78"/>
                <a:gd name="T1" fmla="*/ 81 h 81"/>
                <a:gd name="T2" fmla="*/ 78 w 78"/>
                <a:gd name="T3" fmla="*/ 40 h 81"/>
                <a:gd name="T4" fmla="*/ 0 w 78"/>
                <a:gd name="T5" fmla="*/ 0 h 81"/>
                <a:gd name="T6" fmla="*/ 0 w 78"/>
                <a:gd name="T7" fmla="*/ 81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81"/>
                <a:gd name="T14" fmla="*/ 78 w 78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81">
                  <a:moveTo>
                    <a:pt x="0" y="81"/>
                  </a:moveTo>
                  <a:lnTo>
                    <a:pt x="78" y="40"/>
                  </a:lnTo>
                  <a:lnTo>
                    <a:pt x="0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2B1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Rectangle 25"/>
            <p:cNvSpPr>
              <a:spLocks noChangeArrowheads="1"/>
            </p:cNvSpPr>
            <p:nvPr/>
          </p:nvSpPr>
          <p:spPr bwMode="auto">
            <a:xfrm>
              <a:off x="1656" y="2823"/>
              <a:ext cx="107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610" name="Rectangle 26"/>
            <p:cNvSpPr>
              <a:spLocks noChangeArrowheads="1"/>
            </p:cNvSpPr>
            <p:nvPr/>
          </p:nvSpPr>
          <p:spPr bwMode="auto">
            <a:xfrm>
              <a:off x="1837" y="2868"/>
              <a:ext cx="80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100" b="1">
                  <a:solidFill>
                    <a:srgbClr val="2B166E"/>
                  </a:solidFill>
                  <a:ea typeface="宋体" pitchFamily="2" charset="-122"/>
                </a:rPr>
                <a:t>Virtual I/O</a:t>
              </a:r>
              <a:endParaRPr kumimoji="1" lang="en-US" altLang="zh-CN" sz="2800" b="1">
                <a:solidFill>
                  <a:srgbClr val="2B166E"/>
                </a:solidFill>
                <a:ea typeface="宋体" pitchFamily="2" charset="-122"/>
              </a:endParaRPr>
            </a:p>
          </p:txBody>
        </p:sp>
        <p:sp>
          <p:nvSpPr>
            <p:cNvPr id="67611" name="Rectangle 27"/>
            <p:cNvSpPr>
              <a:spLocks noChangeArrowheads="1"/>
            </p:cNvSpPr>
            <p:nvPr/>
          </p:nvSpPr>
          <p:spPr bwMode="auto">
            <a:xfrm>
              <a:off x="3384" y="2823"/>
              <a:ext cx="107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7612" name="Rectangle 28"/>
            <p:cNvSpPr>
              <a:spLocks noChangeArrowheads="1"/>
            </p:cNvSpPr>
            <p:nvPr/>
          </p:nvSpPr>
          <p:spPr bwMode="auto">
            <a:xfrm>
              <a:off x="3572" y="2868"/>
              <a:ext cx="76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100" b="1">
                  <a:solidFill>
                    <a:srgbClr val="2B166E"/>
                  </a:solidFill>
                  <a:ea typeface="宋体" pitchFamily="2" charset="-122"/>
                </a:rPr>
                <a:t>Actual I/O</a:t>
              </a:r>
              <a:endParaRPr kumimoji="1" lang="en-US" altLang="zh-CN" sz="2800" b="1">
                <a:solidFill>
                  <a:srgbClr val="2B166E"/>
                </a:solidFill>
                <a:ea typeface="宋体" pitchFamily="2" charset="-122"/>
              </a:endParaRPr>
            </a:p>
          </p:txBody>
        </p:sp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>
              <a:off x="2121" y="3136"/>
              <a:ext cx="0" cy="927"/>
            </a:xfrm>
            <a:prstGeom prst="line">
              <a:avLst/>
            </a:prstGeom>
            <a:noFill/>
            <a:ln w="28575">
              <a:solidFill>
                <a:srgbClr val="2B166E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>
              <a:off x="3919" y="3133"/>
              <a:ext cx="0" cy="927"/>
            </a:xfrm>
            <a:prstGeom prst="line">
              <a:avLst/>
            </a:prstGeom>
            <a:noFill/>
            <a:ln w="28575">
              <a:solidFill>
                <a:srgbClr val="2B166E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4463" name="Text Box 31"/>
          <p:cNvSpPr txBox="1">
            <a:spLocks noChangeArrowheads="1"/>
          </p:cNvSpPr>
          <p:nvPr/>
        </p:nvSpPr>
        <p:spPr bwMode="auto">
          <a:xfrm>
            <a:off x="6804025" y="5829446"/>
            <a:ext cx="156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打印机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204229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磁盘</a:t>
            </a:r>
          </a:p>
        </p:txBody>
      </p:sp>
      <p:sp>
        <p:nvSpPr>
          <p:cNvPr id="68613" name="Text Box 3"/>
          <p:cNvSpPr txBox="1">
            <a:spLocks noChangeArrowheads="1"/>
          </p:cNvSpPr>
          <p:nvPr/>
        </p:nvSpPr>
        <p:spPr bwMode="auto">
          <a:xfrm>
            <a:off x="2858059" y="1067619"/>
            <a:ext cx="36279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4.4.1 </a:t>
            </a:r>
            <a:r>
              <a:rPr kumimoji="1" lang="zh-CN" altLang="en-US" sz="40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磁盘硬件</a:t>
            </a:r>
            <a:endParaRPr kumimoji="1" lang="en-US" altLang="zh-CN" sz="4000" b="1" dirty="0">
              <a:solidFill>
                <a:srgbClr val="2B166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614" name="Rectangle 5"/>
          <p:cNvSpPr>
            <a:spLocks noChangeArrowheads="1"/>
          </p:cNvSpPr>
          <p:nvPr/>
        </p:nvSpPr>
        <p:spPr bwMode="auto">
          <a:xfrm>
            <a:off x="384175" y="1968890"/>
            <a:ext cx="836771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25000"/>
              </a:lnSpc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w"/>
              <a:defRPr/>
            </a:pPr>
            <a:r>
              <a:rPr kumimoji="1" lang="zh-CN" altLang="en-US" sz="26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磁盘的硬件结构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：磁盘（软盘和硬盘）由一个或多个金属盘片组成，这些盘片组合固定在一根旋转轴上，由同一个马达驱动。每个盘片有上下两个盘面，在盘面上涂有磁性材料，信息就记录在这些盘面上。在</a:t>
            </a:r>
            <a:r>
              <a:rPr kumimoji="1" lang="zh-CN" altLang="en-US" sz="2800" b="1" dirty="0">
                <a:solidFill>
                  <a:srgbClr val="2B16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每个盘面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上方，都有一个磁头，它固定在一个磁头臂上，而磁头臂又固定在一个传动装置上。通过磁头的读写装置，磁盘上的信息可以被写入、读出和修改。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64</a:t>
            </a:fld>
            <a:endParaRPr lang="en-US" altLang="ko-K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pic>
        <p:nvPicPr>
          <p:cNvPr id="6963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42888"/>
            <a:ext cx="7405688" cy="641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882775" y="6254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磁道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042988" y="30289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扇区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484313" y="423068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柱面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565775" y="9540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读写磁头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6135688" y="53086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磁头臂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636713" y="57943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盘片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5665788" y="5111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传动装置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4357688" y="4254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旋转轴</a:t>
            </a:r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V="1">
            <a:off x="5765800" y="3873500"/>
            <a:ext cx="1309688" cy="442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 rot="-900000">
            <a:off x="5561013" y="35877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>
                <a:solidFill>
                  <a:srgbClr val="2B166E"/>
                </a:solidFill>
                <a:ea typeface="宋体" pitchFamily="2" charset="-122"/>
              </a:rPr>
              <a:t>移动方向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65</a:t>
            </a:fld>
            <a:endParaRPr lang="en-US" altLang="ko-K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58775" y="1000661"/>
            <a:ext cx="8367713" cy="543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eaLnBrk="1" hangingPunct="1">
              <a:lnSpc>
                <a:spcPct val="11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黑体" pitchFamily="49" charset="-122"/>
              </a:rPr>
              <a:t>磁道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：当传动装置固定在某个位置时，若盘面旋转一圈，磁头所能访问的圆环区域；</a:t>
            </a:r>
          </a:p>
          <a:p>
            <a:pPr marL="288925" indent="-288925" eaLnBrk="1" hangingPunct="1">
              <a:lnSpc>
                <a:spcPct val="11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黑体" pitchFamily="49" charset="-122"/>
              </a:rPr>
              <a:t>柱面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：在所有盘面上，半径相同的所有磁道即组成一个柱面；</a:t>
            </a:r>
          </a:p>
          <a:p>
            <a:pPr marL="288925" indent="-288925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黑体" pitchFamily="49" charset="-122"/>
              </a:rPr>
              <a:t>扇区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：每一个磁道被划分为若干个扇区；</a:t>
            </a:r>
          </a:p>
          <a:p>
            <a:pPr marL="288925" indent="-288925" eaLnBrk="1" hangingPunct="1">
              <a:lnSpc>
                <a:spcPct val="11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黑体" pitchFamily="49" charset="-122"/>
              </a:rPr>
              <a:t>磁盘的访问过程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：以扇区作为最小的寻址和存取单位。首先移动传动装置，通过它来移动磁头，从而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定位正确的柱面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。然后选中相应的磁头，等想要的扇区正好路过这个磁头正下方的时候，就可以对它进行访问了。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71684" name="Oval 3"/>
          <p:cNvSpPr>
            <a:spLocks noChangeArrowheads="1"/>
          </p:cNvSpPr>
          <p:nvPr/>
        </p:nvSpPr>
        <p:spPr bwMode="auto">
          <a:xfrm>
            <a:off x="4024313" y="2282825"/>
            <a:ext cx="3886200" cy="914400"/>
          </a:xfrm>
          <a:prstGeom prst="ellipse">
            <a:avLst/>
          </a:prstGeom>
          <a:noFill/>
          <a:ln w="38100">
            <a:solidFill>
              <a:srgbClr val="2B166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685" name="Oval 4"/>
          <p:cNvSpPr>
            <a:spLocks noChangeArrowheads="1"/>
          </p:cNvSpPr>
          <p:nvPr/>
        </p:nvSpPr>
        <p:spPr bwMode="auto">
          <a:xfrm>
            <a:off x="5014913" y="2511425"/>
            <a:ext cx="1828800" cy="381000"/>
          </a:xfrm>
          <a:prstGeom prst="ellipse">
            <a:avLst/>
          </a:prstGeom>
          <a:noFill/>
          <a:ln w="38100">
            <a:solidFill>
              <a:srgbClr val="2B166E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686" name="Oval 5"/>
          <p:cNvSpPr>
            <a:spLocks noChangeArrowheads="1"/>
          </p:cNvSpPr>
          <p:nvPr/>
        </p:nvSpPr>
        <p:spPr bwMode="auto">
          <a:xfrm>
            <a:off x="4329113" y="2359025"/>
            <a:ext cx="3124200" cy="685800"/>
          </a:xfrm>
          <a:prstGeom prst="ellipse">
            <a:avLst/>
          </a:prstGeom>
          <a:noFill/>
          <a:ln w="38100">
            <a:solidFill>
              <a:srgbClr val="2B166E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71687" name="Group 6"/>
          <p:cNvGrpSpPr>
            <a:grpSpLocks/>
          </p:cNvGrpSpPr>
          <p:nvPr/>
        </p:nvGrpSpPr>
        <p:grpSpPr bwMode="auto">
          <a:xfrm>
            <a:off x="6005513" y="3806825"/>
            <a:ext cx="1828800" cy="228600"/>
            <a:chOff x="3696" y="2400"/>
            <a:chExt cx="1152" cy="192"/>
          </a:xfrm>
        </p:grpSpPr>
        <p:sp>
          <p:nvSpPr>
            <p:cNvPr id="71696" name="Rectangle 7"/>
            <p:cNvSpPr>
              <a:spLocks noChangeArrowheads="1"/>
            </p:cNvSpPr>
            <p:nvPr/>
          </p:nvSpPr>
          <p:spPr bwMode="auto">
            <a:xfrm>
              <a:off x="3696" y="2400"/>
              <a:ext cx="1152" cy="192"/>
            </a:xfrm>
            <a:prstGeom prst="rect">
              <a:avLst/>
            </a:prstGeom>
            <a:solidFill>
              <a:srgbClr val="66FF66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1697" name="Rectangle 8"/>
            <p:cNvSpPr>
              <a:spLocks noChangeArrowheads="1"/>
            </p:cNvSpPr>
            <p:nvPr/>
          </p:nvSpPr>
          <p:spPr bwMode="auto">
            <a:xfrm>
              <a:off x="4416" y="2400"/>
              <a:ext cx="192" cy="19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71688" name="Freeform 9"/>
          <p:cNvSpPr>
            <a:spLocks/>
          </p:cNvSpPr>
          <p:nvPr/>
        </p:nvSpPr>
        <p:spPr bwMode="auto">
          <a:xfrm>
            <a:off x="7377113" y="2600325"/>
            <a:ext cx="1193800" cy="1282700"/>
          </a:xfrm>
          <a:custGeom>
            <a:avLst/>
            <a:gdLst>
              <a:gd name="T0" fmla="*/ 0 w 752"/>
              <a:gd name="T1" fmla="*/ 2147483647 h 808"/>
              <a:gd name="T2" fmla="*/ 2147483647 w 752"/>
              <a:gd name="T3" fmla="*/ 2147483647 h 808"/>
              <a:gd name="T4" fmla="*/ 2147483647 w 752"/>
              <a:gd name="T5" fmla="*/ 2147483647 h 808"/>
              <a:gd name="T6" fmla="*/ 2147483647 w 752"/>
              <a:gd name="T7" fmla="*/ 2147483647 h 808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808"/>
              <a:gd name="T14" fmla="*/ 752 w 752"/>
              <a:gd name="T15" fmla="*/ 808 h 8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808">
                <a:moveTo>
                  <a:pt x="0" y="136"/>
                </a:moveTo>
                <a:cubicBezTo>
                  <a:pt x="180" y="68"/>
                  <a:pt x="360" y="0"/>
                  <a:pt x="480" y="88"/>
                </a:cubicBezTo>
                <a:cubicBezTo>
                  <a:pt x="600" y="176"/>
                  <a:pt x="752" y="544"/>
                  <a:pt x="720" y="664"/>
                </a:cubicBezTo>
                <a:cubicBezTo>
                  <a:pt x="688" y="784"/>
                  <a:pt x="488" y="796"/>
                  <a:pt x="288" y="808"/>
                </a:cubicBezTo>
              </a:path>
            </a:pathLst>
          </a:custGeom>
          <a:noFill/>
          <a:ln w="28575" cap="flat" cmpd="sng">
            <a:solidFill>
              <a:srgbClr val="2B166E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9" name="Rectangle 10"/>
          <p:cNvSpPr>
            <a:spLocks noChangeArrowheads="1"/>
          </p:cNvSpPr>
          <p:nvPr/>
        </p:nvSpPr>
        <p:spPr bwMode="auto">
          <a:xfrm>
            <a:off x="6019800" y="4406900"/>
            <a:ext cx="1828800" cy="228600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690" name="Rectangle 11"/>
          <p:cNvSpPr>
            <a:spLocks noChangeArrowheads="1"/>
          </p:cNvSpPr>
          <p:nvPr/>
        </p:nvSpPr>
        <p:spPr bwMode="auto">
          <a:xfrm>
            <a:off x="7162800" y="4406900"/>
            <a:ext cx="304800" cy="22860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691" name="Freeform 12"/>
          <p:cNvSpPr>
            <a:spLocks/>
          </p:cNvSpPr>
          <p:nvPr/>
        </p:nvSpPr>
        <p:spPr bwMode="auto">
          <a:xfrm>
            <a:off x="3352800" y="4483100"/>
            <a:ext cx="3962400" cy="469900"/>
          </a:xfrm>
          <a:custGeom>
            <a:avLst/>
            <a:gdLst>
              <a:gd name="T0" fmla="*/ 0 w 2496"/>
              <a:gd name="T1" fmla="*/ 2147483647 h 296"/>
              <a:gd name="T2" fmla="*/ 2147483647 w 2496"/>
              <a:gd name="T3" fmla="*/ 2147483647 h 296"/>
              <a:gd name="T4" fmla="*/ 2147483647 w 2496"/>
              <a:gd name="T5" fmla="*/ 2147483647 h 296"/>
              <a:gd name="T6" fmla="*/ 2147483647 w 2496"/>
              <a:gd name="T7" fmla="*/ 2147483647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296"/>
              <a:gd name="T14" fmla="*/ 2496 w 2496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296">
                <a:moveTo>
                  <a:pt x="0" y="40"/>
                </a:moveTo>
                <a:cubicBezTo>
                  <a:pt x="16" y="20"/>
                  <a:pt x="32" y="0"/>
                  <a:pt x="336" y="40"/>
                </a:cubicBezTo>
                <a:cubicBezTo>
                  <a:pt x="640" y="80"/>
                  <a:pt x="1464" y="264"/>
                  <a:pt x="1824" y="280"/>
                </a:cubicBezTo>
                <a:cubicBezTo>
                  <a:pt x="2184" y="296"/>
                  <a:pt x="2340" y="216"/>
                  <a:pt x="2496" y="136"/>
                </a:cubicBezTo>
              </a:path>
            </a:pathLst>
          </a:custGeom>
          <a:noFill/>
          <a:ln w="28575" cap="flat" cmpd="sng">
            <a:solidFill>
              <a:srgbClr val="2B166E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692" name="Rectangle 13"/>
          <p:cNvSpPr>
            <a:spLocks noChangeArrowheads="1"/>
          </p:cNvSpPr>
          <p:nvPr/>
        </p:nvSpPr>
        <p:spPr bwMode="auto">
          <a:xfrm>
            <a:off x="6048375" y="5016500"/>
            <a:ext cx="1828800" cy="228600"/>
          </a:xfrm>
          <a:prstGeom prst="rect">
            <a:avLst/>
          </a:prstGeom>
          <a:solidFill>
            <a:srgbClr val="66FF66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693" name="Rectangle 14"/>
          <p:cNvSpPr>
            <a:spLocks noChangeArrowheads="1"/>
          </p:cNvSpPr>
          <p:nvPr/>
        </p:nvSpPr>
        <p:spPr bwMode="auto">
          <a:xfrm>
            <a:off x="7191375" y="5016500"/>
            <a:ext cx="304800" cy="228600"/>
          </a:xfrm>
          <a:prstGeom prst="rect">
            <a:avLst/>
          </a:prstGeom>
          <a:solidFill>
            <a:schemeClr val="bg2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1694" name="Freeform 15"/>
          <p:cNvSpPr>
            <a:spLocks/>
          </p:cNvSpPr>
          <p:nvPr/>
        </p:nvSpPr>
        <p:spPr bwMode="auto">
          <a:xfrm>
            <a:off x="7410450" y="2425700"/>
            <a:ext cx="1612900" cy="2590800"/>
          </a:xfrm>
          <a:custGeom>
            <a:avLst/>
            <a:gdLst>
              <a:gd name="T0" fmla="*/ 2147483647 w 1016"/>
              <a:gd name="T1" fmla="*/ 2147483647 h 1600"/>
              <a:gd name="T2" fmla="*/ 2147483647 w 1016"/>
              <a:gd name="T3" fmla="*/ 2147483647 h 1600"/>
              <a:gd name="T4" fmla="*/ 2147483647 w 1016"/>
              <a:gd name="T5" fmla="*/ 2147483647 h 1600"/>
              <a:gd name="T6" fmla="*/ 0 w 1016"/>
              <a:gd name="T7" fmla="*/ 2147483647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1016"/>
              <a:gd name="T13" fmla="*/ 0 h 1600"/>
              <a:gd name="T14" fmla="*/ 1016 w 1016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6" h="1600">
                <a:moveTo>
                  <a:pt x="432" y="1600"/>
                </a:moveTo>
                <a:cubicBezTo>
                  <a:pt x="636" y="1552"/>
                  <a:pt x="840" y="1504"/>
                  <a:pt x="912" y="1264"/>
                </a:cubicBezTo>
                <a:cubicBezTo>
                  <a:pt x="984" y="1024"/>
                  <a:pt x="1016" y="320"/>
                  <a:pt x="864" y="160"/>
                </a:cubicBezTo>
                <a:cubicBezTo>
                  <a:pt x="712" y="0"/>
                  <a:pt x="356" y="152"/>
                  <a:pt x="0" y="304"/>
                </a:cubicBezTo>
              </a:path>
            </a:pathLst>
          </a:custGeom>
          <a:noFill/>
          <a:ln w="28575" cap="flat" cmpd="sng">
            <a:solidFill>
              <a:srgbClr val="2B166E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1695" name="Rectangle 16"/>
          <p:cNvSpPr>
            <a:spLocks noChangeArrowheads="1"/>
          </p:cNvSpPr>
          <p:nvPr/>
        </p:nvSpPr>
        <p:spPr bwMode="auto">
          <a:xfrm>
            <a:off x="384175" y="1250950"/>
            <a:ext cx="8367713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如何写一个字节？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读－修改－写</a:t>
            </a:r>
            <a:b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b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</a:br>
            <a:b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</a:br>
            <a:endParaRPr kumimoji="1" lang="zh-CN" altLang="en-US" sz="3200" b="1" dirty="0">
              <a:solidFill>
                <a:srgbClr val="2B166E"/>
              </a:solidFill>
              <a:ea typeface="宋体" pitchFamily="2" charset="-122"/>
            </a:endParaRPr>
          </a:p>
          <a:p>
            <a:pPr marL="952500" lvl="1" indent="-473075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ü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读入包含该字节的扇区；</a:t>
            </a:r>
          </a:p>
          <a:p>
            <a:pPr marL="952500" lvl="1" indent="-473075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ü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修改该字节；</a:t>
            </a:r>
          </a:p>
          <a:p>
            <a:pPr marL="952500" lvl="1" indent="-473075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ü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把整个扇区写回到磁盘；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67</a:t>
            </a:fld>
            <a:endParaRPr lang="en-US" altLang="ko-K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graphicFrame>
        <p:nvGraphicFramePr>
          <p:cNvPr id="280718" name="Group 14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27323699"/>
              </p:ext>
            </p:extLst>
          </p:nvPr>
        </p:nvGraphicFramePr>
        <p:xfrm>
          <a:off x="469557" y="963485"/>
          <a:ext cx="8229600" cy="5518150"/>
        </p:xfrm>
        <a:graphic>
          <a:graphicData uri="http://schemas.openxmlformats.org/drawingml/2006/table">
            <a:tbl>
              <a:tblPr/>
              <a:tblGrid>
                <a:gridCol w="28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参数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IBM 360-KB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软盘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Barracuda 180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硬盘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柱面数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24247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磁道数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柱面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扇区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609(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平均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扇区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35742000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字节数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扇区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磁盘容量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360KB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181GB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柱面定位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相邻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毫秒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毫秒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柱面定位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平均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77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毫秒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7.4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毫秒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旋转时间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毫秒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8.33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毫秒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扇区传送时间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毫秒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B166E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微秒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F4E50-5184-420A-AAD7-3EBEF94756D9}" type="slidenum">
              <a:rPr lang="ko-KR" altLang="en-US" smtClean="0"/>
              <a:pPr>
                <a:defRPr/>
              </a:pPr>
              <a:t>68</a:t>
            </a:fld>
            <a:endParaRPr lang="en-US" altLang="ko-KR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369888" y="964279"/>
            <a:ext cx="8494712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eaLnBrk="1" hangingPunct="1">
              <a:lnSpc>
                <a:spcPct val="120000"/>
              </a:lnSpc>
              <a:spcBef>
                <a:spcPts val="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硬盘的格式化可分为三个步骤，即</a:t>
            </a:r>
            <a:r>
              <a:rPr kumimoji="1" lang="zh-CN" altLang="en-US" sz="2800" b="1" dirty="0">
                <a:solidFill>
                  <a:srgbClr val="66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低级格式化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zh-CN" altLang="en-US" sz="2800" b="1" dirty="0">
                <a:solidFill>
                  <a:srgbClr val="66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分区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和</a:t>
            </a:r>
            <a:r>
              <a:rPr kumimoji="1" lang="zh-CN" altLang="en-US" sz="2800" b="1" dirty="0">
                <a:solidFill>
                  <a:srgbClr val="66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高级格式化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  <a:p>
            <a:pPr marL="288925" indent="-288925" algn="just" eaLnBrk="1" hangingPunct="1">
              <a:lnSpc>
                <a:spcPct val="120000"/>
              </a:lnSpc>
              <a:spcBef>
                <a:spcPts val="12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6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低级格式化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：标出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磁道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和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扇区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，在相邻的扇区之间有狭窄的间隙隔开。一个扇区的格式是：相位编码（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preamble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）＋数据区＋纠错码（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ECC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）。</a:t>
            </a:r>
          </a:p>
          <a:p>
            <a:pPr marL="952500" lvl="1" indent="-473075"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2B166E"/>
              </a:buClr>
              <a:buFont typeface="Wingdings" pitchFamily="2" charset="2"/>
              <a:buChar char="F"/>
            </a:pPr>
            <a:r>
              <a:rPr kumimoji="1" lang="zh-CN" altLang="en-US" sz="28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相位编码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：以某个特定的位组合模式开始，向硬件表明这是一个新扇区的开始。还包括柱面号、扇区号、扇区大小等类似信息；</a:t>
            </a:r>
          </a:p>
          <a:p>
            <a:pPr marL="952500" lvl="1" indent="-473075" eaLnBrk="1" hangingPunct="1">
              <a:spcBef>
                <a:spcPct val="30000"/>
              </a:spcBef>
              <a:buClr>
                <a:srgbClr val="2B166E"/>
              </a:buClr>
              <a:buFont typeface="Wingdings" pitchFamily="2" charset="2"/>
              <a:buChar char="F"/>
            </a:pPr>
            <a:r>
              <a:rPr kumimoji="1" lang="zh-CN" altLang="en-US" sz="28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数据区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：由格式化程序确定其大小，一般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512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</a:p>
          <a:p>
            <a:pPr marL="952500" lvl="1" indent="-473075" eaLnBrk="1" hangingPunct="1">
              <a:spcBef>
                <a:spcPct val="30000"/>
              </a:spcBef>
              <a:buClr>
                <a:srgbClr val="2B166E"/>
              </a:buClr>
              <a:buFont typeface="Wingdings" pitchFamily="2" charset="2"/>
              <a:buChar char="F"/>
            </a:pPr>
            <a:r>
              <a:rPr kumimoji="1" lang="zh-CN" altLang="en-US" sz="28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纠错码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：包含冗余信息，用来纠正读取错误。</a:t>
            </a:r>
          </a:p>
        </p:txBody>
      </p:sp>
      <p:sp>
        <p:nvSpPr>
          <p:cNvPr id="73733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204229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4.2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磁盘格式化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69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1017007" y="2397582"/>
            <a:ext cx="7331194" cy="18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有了</a:t>
            </a:r>
            <a:r>
              <a:rPr kumimoji="1" lang="en-US" altLang="zh-CN" sz="40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40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设备，是否就能完成</a:t>
            </a:r>
            <a:r>
              <a:rPr kumimoji="1" lang="en-US" altLang="zh-CN" sz="40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40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功能呢？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341313" y="1265165"/>
            <a:ext cx="8367712" cy="491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分区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：用分区软件把整个硬盘划分为若干个逻辑分区，每个分区可视为一个独立的磁盘。在多数计算机上，用第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0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个扇区来存放一些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系统启动代码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和一个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分区表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，记录了每个分区的起始扇区和大小。</a:t>
            </a:r>
          </a:p>
          <a:p>
            <a:pPr marL="288925" indent="-288925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高级格式化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：对每一个逻辑分区，分别进行一种高级格式化（即通常的格式化操作），生成一个引导块、空闲存储管理结构、根目录和一个空白的文件系统。对不同的分区，可以使用不同的文件系统，如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FAT16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FAT32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NTFS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ext4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458788" y="1255473"/>
            <a:ext cx="81915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磁盘的访问是以</a:t>
            </a:r>
            <a:r>
              <a:rPr kumimoji="1" lang="zh-CN" altLang="en-US" sz="2800" b="1" dirty="0">
                <a:solidFill>
                  <a:srgbClr val="661414"/>
                </a:solidFill>
                <a:latin typeface="微软雅黑" pitchFamily="34" charset="-122"/>
                <a:ea typeface="微软雅黑" pitchFamily="34" charset="-122"/>
              </a:rPr>
              <a:t>扇区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作为最小的寻址和存取单位，</a:t>
            </a:r>
          </a:p>
          <a:p>
            <a:pPr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在访问一个磁盘扇区时，所需的时间主要有：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þ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柱面定位时间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：磁头在磁头臂牵引下，移动到指定柱面的机械运动时间；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þ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旋转延迟时间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：等待指定的扇区旋转到磁头的正下方所需的机械运动时间；它与磁盘转速有关，如：软盘转速可为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600rpm(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每分钟转速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，硬盘可为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5,400rpm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至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15,000rpm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</a:p>
          <a:p>
            <a:pPr>
              <a:spcBef>
                <a:spcPct val="50000"/>
              </a:spcBef>
              <a:buFont typeface="Wingdings" pitchFamily="2" charset="2"/>
              <a:buChar char="þ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数据传送时间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：从指定扇区读写数据的时间。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204229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r>
              <a:rPr lang="en-US" altLang="zh-CN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4.3</a:t>
            </a:r>
            <a:r>
              <a:rPr lang="en-US" altLang="en-US" sz="44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磁盘调度算法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228600" y="1204101"/>
            <a:ext cx="8686800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ct val="60000"/>
              </a:spcAft>
            </a:pPr>
            <a:r>
              <a:rPr kumimoji="1" lang="zh-CN" altLang="en-US" sz="2800" b="1" dirty="0">
                <a:solidFill>
                  <a:srgbClr val="661414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en-US" altLang="zh-CN" sz="2800" b="1" dirty="0">
                <a:solidFill>
                  <a:srgbClr val="661414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：合理地组织磁盘数据的存储位置。</a:t>
            </a:r>
          </a:p>
          <a:p>
            <a:pPr algn="just" eaLnBrk="1" hangingPunct="1"/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例子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：磁盘转速为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10,000rpm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，每个磁道有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300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个扇区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,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每个扇区有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512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字节，现要读一个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150KB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的文件。假设柱面定位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平均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时间为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6.9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毫秒，旋转延迟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平均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时间为旋转时间的一半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(3ms)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，扇区数据传送时间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20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微秒；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2B166E"/>
                </a:solidFill>
                <a:latin typeface="Arial" charset="0"/>
                <a:ea typeface="宋体" pitchFamily="2" charset="-122"/>
              </a:rPr>
              <a:t>(1)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文件由同一个磁道上的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300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个连续扇区构成：</a:t>
            </a:r>
          </a:p>
          <a:p>
            <a:pPr eaLnBrk="1" hangingPunct="1"/>
            <a:endParaRPr kumimoji="1" lang="zh-CN" altLang="en-US" sz="2800" b="1" dirty="0">
              <a:solidFill>
                <a:srgbClr val="2B166E"/>
              </a:solidFill>
              <a:ea typeface="宋体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800" b="1" dirty="0">
                <a:solidFill>
                  <a:srgbClr val="2B166E"/>
                </a:solidFill>
                <a:latin typeface="Arial" charset="0"/>
                <a:ea typeface="宋体" pitchFamily="2" charset="-122"/>
              </a:rPr>
              <a:t>(2)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文件由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300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个随机分布的扇区构成：</a:t>
            </a:r>
          </a:p>
          <a:p>
            <a:pPr eaLnBrk="1" hangingPunct="1"/>
            <a:endParaRPr kumimoji="1" lang="zh-CN" altLang="en-US" sz="2800" b="1" dirty="0">
              <a:solidFill>
                <a:srgbClr val="2B166E"/>
              </a:solidFill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随机分布时的访问时间为连续分布时的</a:t>
            </a:r>
            <a:r>
              <a:rPr kumimoji="1" lang="en-US" altLang="zh-CN" sz="2800" b="1" dirty="0">
                <a:solidFill>
                  <a:srgbClr val="FF0000"/>
                </a:solidFill>
                <a:ea typeface="宋体" pitchFamily="2" charset="-122"/>
              </a:rPr>
              <a:t>187</a:t>
            </a:r>
            <a:r>
              <a:rPr kumimoji="1" lang="zh-CN" altLang="en-US" sz="2800" b="1" dirty="0">
                <a:solidFill>
                  <a:srgbClr val="FF0000"/>
                </a:solidFill>
                <a:ea typeface="宋体" pitchFamily="2" charset="-122"/>
              </a:rPr>
              <a:t>倍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76805" name="Text Box 3"/>
          <p:cNvSpPr txBox="1">
            <a:spLocks noChangeArrowheads="1"/>
          </p:cNvSpPr>
          <p:nvPr/>
        </p:nvSpPr>
        <p:spPr bwMode="auto">
          <a:xfrm>
            <a:off x="1995488" y="252413"/>
            <a:ext cx="532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3600" b="1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如何提高磁盘访问速度？ 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710774" y="4321748"/>
            <a:ext cx="574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6.9ms + 3ms + 6ms = 15.9ms; (why?)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652406" y="5356225"/>
            <a:ext cx="6149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0000FF"/>
                </a:solidFill>
                <a:ea typeface="宋体" pitchFamily="2" charset="-122"/>
              </a:rPr>
              <a:t>(6.9ms + 3ms + 0.02ms)*300 = 2976ms;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/>
      <p:bldP spid="28365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1995488" y="215342"/>
            <a:ext cx="532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3600" b="1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如何提高磁盘访问速度？ 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341313" y="1311275"/>
            <a:ext cx="8105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661414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en-US" altLang="zh-CN" sz="2800" b="1" dirty="0">
                <a:solidFill>
                  <a:srgbClr val="661414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：磁盘调度。</a:t>
            </a:r>
          </a:p>
        </p:txBody>
      </p:sp>
      <p:sp>
        <p:nvSpPr>
          <p:cNvPr id="77830" name="Rectangle 7"/>
          <p:cNvSpPr>
            <a:spLocks noChangeArrowheads="1"/>
          </p:cNvSpPr>
          <p:nvPr/>
        </p:nvSpPr>
        <p:spPr bwMode="auto">
          <a:xfrm>
            <a:off x="341313" y="1984375"/>
            <a:ext cx="8367712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algn="just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对于大多数磁盘来说，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柱面定位时间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（磁头移动时间）在访问时间中占主要部分，因此减少平均的柱面定位时间将有效地改进系统的输入输出性能。</a:t>
            </a:r>
          </a:p>
          <a:p>
            <a:pPr marL="288925" indent="-288925" algn="just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基本思路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：来自</a:t>
            </a:r>
            <a:r>
              <a:rPr kumimoji="1" lang="zh-CN" altLang="en-US" sz="2800" b="1" dirty="0">
                <a:solidFill>
                  <a:srgbClr val="0000FF"/>
                </a:solidFill>
                <a:ea typeface="宋体" pitchFamily="2" charset="-122"/>
              </a:rPr>
              <a:t>不同进程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的磁盘访问请求构成一个随机分布的请求队列。磁盘调度的基本思路就是通过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对这些</a:t>
            </a:r>
            <a:r>
              <a:rPr kumimoji="1" lang="en-US" altLang="zh-CN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请求的执行顺序进行调整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，来减少整个请求队列所对应的平均柱面定位时间。</a:t>
            </a:r>
          </a:p>
          <a:p>
            <a:pPr marL="288925" indent="-288925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磁盘调度算法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：磁盘调度程序所采用的算法。</a:t>
            </a: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3638550" y="6005513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谁来做这件事情？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2578100" y="228600"/>
            <a:ext cx="3946268" cy="646331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1. </a:t>
            </a:r>
            <a:r>
              <a:rPr lang="zh-CN" altLang="en-US" sz="3600" b="1" dirty="0">
                <a:latin typeface="Microsoft YaHei" charset="-122"/>
                <a:ea typeface="Microsoft YaHei" charset="-122"/>
                <a:cs typeface="Microsoft YaHei" charset="-122"/>
              </a:rPr>
              <a:t>先来先服务算法</a:t>
            </a:r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369888" y="1101340"/>
            <a:ext cx="8367712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6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先来先服务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(First-Come First-Served, FCFS)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：按访问请求到达的先后顺序来依次执行。</a:t>
            </a:r>
          </a:p>
          <a:p>
            <a:pPr marL="288925" indent="-288925" eaLnBrk="1" hangingPunct="1"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6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：简单、公平；</a:t>
            </a:r>
          </a:p>
          <a:p>
            <a:pPr marL="288925" indent="-288925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6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：效率不高。相邻的两次访问请求可能相距甚远，从而使磁头反复地移动较长的距离。</a:t>
            </a:r>
          </a:p>
          <a:p>
            <a:pPr marL="288925" indent="-288925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6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举例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：假设一个磁盘总共有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200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个柱面，它们的编号为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0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－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199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，访问请求的到达顺序为（柱面号）：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98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183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37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122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14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124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65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67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，磁头的起始位置在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53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，计算磁头移动总距离。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" t="9740" r="514" b="9470"/>
          <a:stretch>
            <a:fillRect/>
          </a:stretch>
        </p:blipFill>
        <p:spPr bwMode="auto">
          <a:xfrm>
            <a:off x="704850" y="1262063"/>
            <a:ext cx="7745413" cy="49212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68375" y="6269038"/>
            <a:ext cx="714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2B166E"/>
                </a:solidFill>
                <a:ea typeface="宋体" pitchFamily="2" charset="-122"/>
              </a:rPr>
              <a:t>（本图摘自</a:t>
            </a:r>
            <a:r>
              <a:rPr kumimoji="1" lang="en-US" altLang="zh-CN" sz="1600" b="1">
                <a:solidFill>
                  <a:srgbClr val="2B166E"/>
                </a:solidFill>
                <a:ea typeface="宋体" pitchFamily="2" charset="-122"/>
              </a:rPr>
              <a:t>Silberschatz, Galvin and  Gagne</a:t>
            </a:r>
            <a:r>
              <a:rPr kumimoji="1" lang="zh-CN" altLang="en-US" sz="1600" b="1">
                <a:solidFill>
                  <a:srgbClr val="2B166E"/>
                </a:solidFill>
                <a:ea typeface="宋体" pitchFamily="2" charset="-122"/>
              </a:rPr>
              <a:t>： “</a:t>
            </a:r>
            <a:r>
              <a:rPr kumimoji="1" lang="en-US" altLang="zh-CN" sz="1600" b="1">
                <a:solidFill>
                  <a:srgbClr val="2B166E"/>
                </a:solidFill>
                <a:ea typeface="宋体" pitchFamily="2" charset="-122"/>
              </a:rPr>
              <a:t>Operating System Concepts” </a:t>
            </a:r>
            <a:r>
              <a:rPr kumimoji="1" lang="zh-CN" altLang="en-US" sz="1600" b="1">
                <a:solidFill>
                  <a:srgbClr val="2B166E"/>
                </a:solidFill>
                <a:ea typeface="宋体" pitchFamily="2" charset="-122"/>
              </a:rPr>
              <a:t>）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405188" y="2670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45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5616575" y="30416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85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4073525" y="3484563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146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3721100" y="38846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85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2706688" y="425608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108</a:t>
            </a:r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3481388" y="4641850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110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3678238" y="50847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59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2930525" y="5584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576263" y="266700"/>
            <a:ext cx="6797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b="1">
                <a:solidFill>
                  <a:srgbClr val="FFFFFF"/>
                </a:solidFill>
                <a:ea typeface="宋体" pitchFamily="2" charset="-122"/>
              </a:rPr>
              <a:t>在</a:t>
            </a:r>
            <a:r>
              <a:rPr lang="en-US" altLang="zh-CN" sz="2800" b="1">
                <a:solidFill>
                  <a:srgbClr val="FFFFFF"/>
                </a:solidFill>
                <a:ea typeface="宋体" pitchFamily="2" charset="-122"/>
              </a:rPr>
              <a:t>FCFS</a:t>
            </a:r>
            <a:r>
              <a:rPr lang="zh-CN" altLang="en-US" sz="2800" b="1">
                <a:solidFill>
                  <a:srgbClr val="FFFFFF"/>
                </a:solidFill>
                <a:ea typeface="宋体" pitchFamily="2" charset="-122"/>
              </a:rPr>
              <a:t>算法下，磁头总共移动距离为</a:t>
            </a:r>
            <a:r>
              <a:rPr lang="en-US" altLang="zh-CN" sz="2800" b="1">
                <a:solidFill>
                  <a:srgbClr val="FFFFFF"/>
                </a:solidFill>
                <a:ea typeface="宋体" pitchFamily="2" charset="-122"/>
              </a:rPr>
              <a:t>640</a:t>
            </a:r>
            <a:r>
              <a:rPr lang="zh-CN" altLang="en-US" sz="2800" b="1">
                <a:solidFill>
                  <a:srgbClr val="FFFFFF"/>
                </a:solidFill>
                <a:ea typeface="宋体" pitchFamily="2" charset="-122"/>
              </a:rPr>
              <a:t>。</a:t>
            </a:r>
            <a:endParaRPr kumimoji="1" lang="zh-CN" altLang="en-US" sz="2800" b="1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75</a:t>
            </a:fld>
            <a:endParaRPr lang="en-US" altLang="ko-K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435225" y="241300"/>
            <a:ext cx="4410418" cy="646331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600" b="1" dirty="0">
                <a:latin typeface="Microsoft YaHei" charset="-122"/>
                <a:ea typeface="Microsoft YaHei" charset="-122"/>
                <a:cs typeface="Microsoft YaHei" charset="-122"/>
              </a:rPr>
              <a:t>2. </a:t>
            </a:r>
            <a:r>
              <a:rPr lang="zh-CN" altLang="en-US" sz="3600" b="1" dirty="0">
                <a:latin typeface="Microsoft YaHei" charset="-122"/>
                <a:ea typeface="Microsoft YaHei" charset="-122"/>
                <a:cs typeface="Microsoft YaHei" charset="-122"/>
              </a:rPr>
              <a:t>最短定位时间优先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69888" y="1053512"/>
            <a:ext cx="8367712" cy="512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最短定位时间优先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(Shortest Seek Time First, SSTF)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：从访问请求队列当中，选择从当前磁头位置出发，移动最少的访问请求去执行。</a:t>
            </a:r>
          </a:p>
          <a:p>
            <a:pPr marL="288925" indent="-288925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：该算法的目标是使每次磁头移动时间最少。它不一定是最短平均柱面定位时间，但比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FCFS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算法有更好的性能。</a:t>
            </a:r>
          </a:p>
          <a:p>
            <a:pPr marL="288925" indent="-288925"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：如果要访问的扇区位于磁盘中间的柱面上，则比较有利；如果要访问的扇区位于磁盘两侧的柱面上，则不太有利，可能会处于</a:t>
            </a:r>
            <a:r>
              <a:rPr kumimoji="1" lang="zh-CN" altLang="en-US" sz="2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饥饿状态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390525" y="266700"/>
            <a:ext cx="85836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2800" b="1" dirty="0">
                <a:solidFill>
                  <a:srgbClr val="FFFFFF"/>
                </a:solidFill>
                <a:ea typeface="宋体" pitchFamily="2" charset="-122"/>
              </a:rPr>
              <a:t>在</a:t>
            </a:r>
            <a:r>
              <a:rPr lang="en-US" altLang="zh-CN" sz="2800" b="1" dirty="0">
                <a:solidFill>
                  <a:srgbClr val="FFFFFF"/>
                </a:solidFill>
                <a:ea typeface="宋体" pitchFamily="2" charset="-122"/>
              </a:rPr>
              <a:t>SSTF</a:t>
            </a:r>
            <a:r>
              <a:rPr lang="zh-CN" altLang="en-US" sz="2800" b="1" dirty="0">
                <a:solidFill>
                  <a:srgbClr val="FFFFFF"/>
                </a:solidFill>
                <a:ea typeface="宋体" pitchFamily="2" charset="-122"/>
              </a:rPr>
              <a:t>算法下，访问请求的执行顺序是：</a:t>
            </a:r>
            <a:r>
              <a:rPr lang="en-US" altLang="zh-CN" sz="2800" b="1" dirty="0">
                <a:solidFill>
                  <a:srgbClr val="FFFFFF"/>
                </a:solidFill>
                <a:ea typeface="宋体" pitchFamily="2" charset="-122"/>
              </a:rPr>
              <a:t>65</a:t>
            </a:r>
            <a:r>
              <a:rPr lang="zh-CN" altLang="en-US" sz="2800" b="1" dirty="0">
                <a:solidFill>
                  <a:srgbClr val="FFFFFF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FFFFFF"/>
                </a:solidFill>
                <a:ea typeface="宋体" pitchFamily="2" charset="-122"/>
              </a:rPr>
              <a:t>67</a:t>
            </a:r>
            <a:r>
              <a:rPr lang="zh-CN" altLang="en-US" sz="2800" b="1" dirty="0">
                <a:solidFill>
                  <a:srgbClr val="FFFFFF"/>
                </a:solidFill>
                <a:ea typeface="宋体" pitchFamily="2" charset="-122"/>
              </a:rPr>
              <a:t>、</a:t>
            </a: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37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14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98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122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124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183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。在这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8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次磁盘访问中，</a:t>
            </a:r>
            <a:b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磁头总共移动的距离为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236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，平均的移动距离为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29.5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  <a:endParaRPr kumimoji="1" lang="zh-CN" altLang="en-US" sz="2800" b="1" dirty="0">
              <a:solidFill>
                <a:srgbClr val="2B166E"/>
              </a:solidFill>
              <a:ea typeface="宋体" pitchFamily="2" charset="-122"/>
            </a:endParaRPr>
          </a:p>
        </p:txBody>
      </p:sp>
      <p:pic>
        <p:nvPicPr>
          <p:cNvPr id="819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" t="9895" r="658" b="9366"/>
          <a:stretch>
            <a:fillRect/>
          </a:stretch>
        </p:blipFill>
        <p:spPr bwMode="auto">
          <a:xfrm>
            <a:off x="858838" y="1962150"/>
            <a:ext cx="7478712" cy="44878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1926" name="Text Box 7"/>
          <p:cNvSpPr txBox="1">
            <a:spLocks noChangeArrowheads="1"/>
          </p:cNvSpPr>
          <p:nvPr/>
        </p:nvSpPr>
        <p:spPr bwMode="auto">
          <a:xfrm>
            <a:off x="3005138" y="30289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12</a:t>
            </a:r>
          </a:p>
        </p:txBody>
      </p:sp>
      <p:sp>
        <p:nvSpPr>
          <p:cNvPr id="81927" name="Text Box 8"/>
          <p:cNvSpPr txBox="1">
            <a:spLocks noChangeArrowheads="1"/>
          </p:cNvSpPr>
          <p:nvPr/>
        </p:nvSpPr>
        <p:spPr bwMode="auto">
          <a:xfrm>
            <a:off x="3328988" y="3495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</a:t>
            </a:r>
          </a:p>
        </p:txBody>
      </p:sp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2587625" y="37099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30</a:t>
            </a:r>
          </a:p>
        </p:txBody>
      </p:sp>
      <p:sp>
        <p:nvSpPr>
          <p:cNvPr id="81929" name="Text Box 10"/>
          <p:cNvSpPr txBox="1">
            <a:spLocks noChangeArrowheads="1"/>
          </p:cNvSpPr>
          <p:nvPr/>
        </p:nvSpPr>
        <p:spPr bwMode="auto">
          <a:xfrm>
            <a:off x="1635125" y="40624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23</a:t>
            </a:r>
          </a:p>
        </p:txBody>
      </p:sp>
      <p:sp>
        <p:nvSpPr>
          <p:cNvPr id="81930" name="Text Box 11"/>
          <p:cNvSpPr txBox="1">
            <a:spLocks noChangeArrowheads="1"/>
          </p:cNvSpPr>
          <p:nvPr/>
        </p:nvSpPr>
        <p:spPr bwMode="auto">
          <a:xfrm>
            <a:off x="2868613" y="4419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84</a:t>
            </a:r>
          </a:p>
        </p:txBody>
      </p:sp>
      <p:sp>
        <p:nvSpPr>
          <p:cNvPr id="81931" name="Text Box 12"/>
          <p:cNvSpPr txBox="1">
            <a:spLocks noChangeArrowheads="1"/>
          </p:cNvSpPr>
          <p:nvPr/>
        </p:nvSpPr>
        <p:spPr bwMode="auto">
          <a:xfrm>
            <a:off x="4668838" y="4733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81932" name="Text Box 13"/>
          <p:cNvSpPr txBox="1">
            <a:spLocks noChangeArrowheads="1"/>
          </p:cNvSpPr>
          <p:nvPr/>
        </p:nvSpPr>
        <p:spPr bwMode="auto">
          <a:xfrm>
            <a:off x="5400675" y="5219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</a:t>
            </a:r>
          </a:p>
        </p:txBody>
      </p:sp>
      <p:sp>
        <p:nvSpPr>
          <p:cNvPr id="81933" name="Text Box 14"/>
          <p:cNvSpPr txBox="1">
            <a:spLocks noChangeArrowheads="1"/>
          </p:cNvSpPr>
          <p:nvPr/>
        </p:nvSpPr>
        <p:spPr bwMode="auto">
          <a:xfrm>
            <a:off x="6200775" y="5457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59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77</a:t>
            </a:fld>
            <a:endParaRPr lang="en-US" altLang="ko-KR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69888" y="1188486"/>
            <a:ext cx="8367712" cy="500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8925" indent="-288925" algn="just" eaLnBrk="1" hangingPunct="1">
              <a:lnSpc>
                <a:spcPct val="13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电梯算法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elevator  algorithm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），也叫扫描算法（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SCAN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）：磁头从当前的位置开始，往一个方向移动，依次执行这条路径上的所有访问请求，直到前面已无任何访问请求，然后反转方向继续进行。</a:t>
            </a:r>
          </a:p>
          <a:p>
            <a:pPr marL="288925" indent="-288925" algn="just" eaLnBrk="1" hangingPunct="1">
              <a:lnSpc>
                <a:spcPct val="13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：克服了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SSTF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的缺点，既考虑了距离，同时又考虑了方向，不会有进程处于饥饿状态；</a:t>
            </a:r>
          </a:p>
          <a:p>
            <a:pPr marL="288925" indent="-288925" algn="just" eaLnBrk="1" hangingPunct="1">
              <a:lnSpc>
                <a:spcPct val="130000"/>
              </a:lnSpc>
              <a:spcBef>
                <a:spcPct val="50000"/>
              </a:spcBef>
              <a:buClr>
                <a:srgbClr val="2B166E"/>
              </a:buClr>
              <a:buFont typeface="Wingdings" pitchFamily="2" charset="2"/>
              <a:buChar char="w"/>
            </a:pPr>
            <a:r>
              <a:rPr kumimoji="1" lang="zh-CN" altLang="en-US" sz="2800" b="1" dirty="0">
                <a:solidFill>
                  <a:srgbClr val="2B166E"/>
                </a:solidFill>
                <a:latin typeface="微软雅黑" pitchFamily="34" charset="-122"/>
                <a:ea typeface="微软雅黑" pitchFamily="34" charset="-122"/>
              </a:rPr>
              <a:t>一个性质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：对于任何一组访问请求，磁头移动的总距离有一个固定的上界，即柱面总数的两倍。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289300" y="231775"/>
            <a:ext cx="2476500" cy="6413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3600" b="1">
                <a:ea typeface="宋体" pitchFamily="2" charset="-122"/>
              </a:rPr>
              <a:t>3. </a:t>
            </a:r>
            <a:r>
              <a:rPr lang="zh-CN" altLang="en-US" sz="3600" b="1">
                <a:ea typeface="宋体" pitchFamily="2" charset="-122"/>
              </a:rPr>
              <a:t>电梯算法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47675" y="335405"/>
            <a:ext cx="841216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2800" b="1" dirty="0">
                <a:solidFill>
                  <a:srgbClr val="FFFFFF"/>
                </a:solidFill>
                <a:ea typeface="宋体" pitchFamily="2" charset="-122"/>
              </a:rPr>
              <a:t>在电梯算法下，访问请求的执行顺序是：</a:t>
            </a:r>
            <a:r>
              <a:rPr lang="en-US" altLang="zh-CN" sz="2800" b="1" dirty="0">
                <a:solidFill>
                  <a:srgbClr val="FFFFFF"/>
                </a:solidFill>
                <a:ea typeface="宋体" pitchFamily="2" charset="-122"/>
              </a:rPr>
              <a:t>37</a:t>
            </a:r>
            <a:r>
              <a:rPr lang="zh-CN" altLang="en-US" sz="2800" b="1" dirty="0">
                <a:solidFill>
                  <a:srgbClr val="FFFFFF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FFFFFF"/>
                </a:solidFill>
                <a:ea typeface="宋体" pitchFamily="2" charset="-122"/>
              </a:rPr>
              <a:t>14</a:t>
            </a:r>
            <a:r>
              <a:rPr lang="zh-CN" altLang="en-US" sz="2800" b="1" dirty="0">
                <a:solidFill>
                  <a:srgbClr val="FFFFFF"/>
                </a:solidFill>
                <a:ea typeface="宋体" pitchFamily="2" charset="-122"/>
              </a:rPr>
              <a:t>、</a:t>
            </a:r>
          </a:p>
          <a:p>
            <a:pPr algn="just">
              <a:spcBef>
                <a:spcPct val="30000"/>
              </a:spcBef>
            </a:pP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65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67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98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122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124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183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。在这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8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次磁盘访问中，</a:t>
            </a:r>
            <a:b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</a:b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磁头总共移动的距离为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208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，平均的移动距离为</a:t>
            </a:r>
            <a:r>
              <a:rPr lang="en-US" altLang="zh-CN" sz="2800" b="1" dirty="0">
                <a:solidFill>
                  <a:srgbClr val="2B166E"/>
                </a:solidFill>
                <a:ea typeface="宋体" pitchFamily="2" charset="-122"/>
              </a:rPr>
              <a:t>26</a:t>
            </a:r>
            <a:r>
              <a:rPr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  <a:endParaRPr kumimoji="1" lang="zh-CN" altLang="en-US" sz="2800" b="1" dirty="0">
              <a:solidFill>
                <a:srgbClr val="2B166E"/>
              </a:solidFill>
              <a:ea typeface="宋体" pitchFamily="2" charset="-122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014413" y="1816100"/>
          <a:ext cx="7180262" cy="470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1" name="位图图像" r:id="rId3" imgW="5285714" imgH="3629532" progId="Paint.Picture">
                  <p:embed/>
                </p:oleObj>
              </mc:Choice>
              <mc:Fallback>
                <p:oleObj name="位图图像" r:id="rId3" imgW="5285714" imgH="362953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1816100"/>
                        <a:ext cx="7180262" cy="470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gradFill rotWithShape="0">
                              <a:gsLst>
                                <a:gs pos="0">
                                  <a:srgbClr val="ADE7EB"/>
                                </a:gs>
                                <a:gs pos="100000">
                                  <a:srgbClr val="FFFFFF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2479675" y="3051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16</a:t>
            </a: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1762125" y="34178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23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2360613" y="3975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51</a:t>
            </a: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3402013" y="4518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3795713" y="4803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31</a:t>
            </a: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4705350" y="50847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24</a:t>
            </a:r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5376863" y="5541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2</a:t>
            </a:r>
          </a:p>
        </p:txBody>
      </p:sp>
      <p:sp>
        <p:nvSpPr>
          <p:cNvPr id="6157" name="Text Box 14"/>
          <p:cNvSpPr txBox="1">
            <a:spLocks noChangeArrowheads="1"/>
          </p:cNvSpPr>
          <p:nvPr/>
        </p:nvSpPr>
        <p:spPr bwMode="auto">
          <a:xfrm>
            <a:off x="6148388" y="5784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sz="2400" b="1">
                <a:ea typeface="宋体" pitchFamily="2" charset="-122"/>
              </a:rPr>
              <a:t>59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79</a:t>
            </a:fld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64332"/>
            <a:ext cx="8458200" cy="676275"/>
          </a:xfrm>
          <a:noFill/>
        </p:spPr>
        <p:txBody>
          <a:bodyPr anchor="b"/>
          <a:lstStyle/>
          <a:p>
            <a:pPr algn="ctr" eaLnBrk="1" fontAlgn="ctr" hangingPunct="1"/>
            <a:r>
              <a:rPr lang="en-US" altLang="zh-CN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4.1.2  设备</a:t>
            </a:r>
            <a:r>
              <a:rPr lang="zh-CN" altLang="en-US" sz="4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控制器 </a:t>
            </a:r>
          </a:p>
        </p:txBody>
      </p:sp>
      <p:grpSp>
        <p:nvGrpSpPr>
          <p:cNvPr id="1030" name="Group 5"/>
          <p:cNvGrpSpPr>
            <a:grpSpLocks/>
          </p:cNvGrpSpPr>
          <p:nvPr/>
        </p:nvGrpSpPr>
        <p:grpSpPr bwMode="auto">
          <a:xfrm>
            <a:off x="779463" y="1247802"/>
            <a:ext cx="7826371" cy="4222750"/>
            <a:chOff x="443" y="825"/>
            <a:chExt cx="4930" cy="2660"/>
          </a:xfrm>
        </p:grpSpPr>
        <p:graphicFrame>
          <p:nvGraphicFramePr>
            <p:cNvPr id="1026" name="Object 6"/>
            <p:cNvGraphicFramePr>
              <a:graphicFrameLocks noChangeAspect="1"/>
            </p:cNvGraphicFramePr>
            <p:nvPr/>
          </p:nvGraphicFramePr>
          <p:xfrm>
            <a:off x="443" y="825"/>
            <a:ext cx="4899" cy="2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1" name="位图图像" r:id="rId3" imgW="6428571" imgH="2857899" progId="Paint.Picture">
                    <p:embed/>
                  </p:oleObj>
                </mc:Choice>
                <mc:Fallback>
                  <p:oleObj name="位图图像" r:id="rId3" imgW="6428571" imgH="2857899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825"/>
                          <a:ext cx="4899" cy="2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gradFill rotWithShape="0">
                                <a:gsLst>
                                  <a:gs pos="0">
                                    <a:srgbClr val="ADE7EB"/>
                                  </a:gs>
                                  <a:gs pos="100000">
                                    <a:srgbClr val="FFFFFF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2079" y="834"/>
              <a:ext cx="3294" cy="10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3" name="Line 8"/>
            <p:cNvSpPr>
              <a:spLocks noChangeShapeType="1"/>
            </p:cNvSpPr>
            <p:nvPr/>
          </p:nvSpPr>
          <p:spPr bwMode="auto">
            <a:xfrm flipH="1">
              <a:off x="1740" y="1062"/>
              <a:ext cx="37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4" name="Text Box 9"/>
            <p:cNvSpPr txBox="1">
              <a:spLocks noChangeArrowheads="1"/>
            </p:cNvSpPr>
            <p:nvPr/>
          </p:nvSpPr>
          <p:spPr bwMode="auto">
            <a:xfrm>
              <a:off x="879" y="929"/>
              <a:ext cx="9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机械部分 </a:t>
              </a: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2056" y="2127"/>
              <a:ext cx="3294" cy="69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36" name="Text Box 11"/>
            <p:cNvSpPr txBox="1">
              <a:spLocks noChangeArrowheads="1"/>
            </p:cNvSpPr>
            <p:nvPr/>
          </p:nvSpPr>
          <p:spPr bwMode="auto">
            <a:xfrm>
              <a:off x="839" y="1794"/>
              <a:ext cx="9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zh-CN" altLang="en-US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电子部分 </a:t>
              </a:r>
            </a:p>
          </p:txBody>
        </p:sp>
        <p:sp>
          <p:nvSpPr>
            <p:cNvPr id="1037" name="Line 12"/>
            <p:cNvSpPr>
              <a:spLocks noChangeShapeType="1"/>
            </p:cNvSpPr>
            <p:nvPr/>
          </p:nvSpPr>
          <p:spPr bwMode="auto">
            <a:xfrm flipH="1" flipV="1">
              <a:off x="1659" y="1957"/>
              <a:ext cx="443" cy="32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1" name="Text Box 13"/>
          <p:cNvSpPr txBox="1">
            <a:spLocks noChangeArrowheads="1"/>
          </p:cNvSpPr>
          <p:nvPr/>
        </p:nvSpPr>
        <p:spPr bwMode="auto">
          <a:xfrm>
            <a:off x="661486" y="5396786"/>
            <a:ext cx="793591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5000"/>
              </a:lnSpc>
            </a:pP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一个</a:t>
            </a:r>
            <a:r>
              <a:rPr kumimoji="1" lang="en-US" altLang="zh-CN" sz="28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单元由两部分组成：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机械部分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和</a:t>
            </a:r>
            <a:r>
              <a:rPr kumimoji="1" lang="zh-CN" altLang="en-US" sz="28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电子部分</a:t>
            </a:r>
            <a:r>
              <a:rPr kumimoji="1" lang="zh-CN" altLang="en-US" sz="2800" b="1" dirty="0">
                <a:solidFill>
                  <a:srgbClr val="2B166E"/>
                </a:solidFill>
                <a:ea typeface="黑体" pitchFamily="49" charset="-122"/>
              </a:rPr>
              <a:t>（</a:t>
            </a:r>
            <a:r>
              <a:rPr kumimoji="1" lang="zh-CN" altLang="en-US" sz="28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设备控制器</a:t>
            </a:r>
            <a:r>
              <a:rPr kumimoji="1" lang="zh-CN" altLang="en-US" sz="2800" b="1" dirty="0">
                <a:solidFill>
                  <a:srgbClr val="2B166E"/>
                </a:solidFill>
                <a:ea typeface="黑体" pitchFamily="49" charset="-122"/>
              </a:rPr>
              <a:t>或</a:t>
            </a:r>
            <a:r>
              <a:rPr kumimoji="1" lang="zh-CN" altLang="en-US" sz="28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适配器</a:t>
            </a:r>
            <a:r>
              <a:rPr kumimoji="1" lang="zh-CN" altLang="en-US" sz="2800" b="1" dirty="0">
                <a:solidFill>
                  <a:srgbClr val="2B166E"/>
                </a:solidFill>
                <a:ea typeface="黑体" pitchFamily="49" charset="-122"/>
              </a:rPr>
              <a:t>）</a:t>
            </a:r>
            <a:r>
              <a:rPr kumimoji="1" lang="zh-CN" altLang="en-US" sz="28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765071" y="862013"/>
            <a:ext cx="56559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ctr" hangingPunct="1"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8000" b="1" dirty="0">
                <a:solidFill>
                  <a:srgbClr val="FFFFFF"/>
                </a:solidFill>
                <a:ea typeface="宋体" pitchFamily="2" charset="-122"/>
              </a:rPr>
              <a:t>本章结束啦</a:t>
            </a:r>
            <a:r>
              <a:rPr kumimoji="1" lang="en-US" altLang="zh-CN" sz="8000" b="1" dirty="0">
                <a:solidFill>
                  <a:srgbClr val="FFFFFF"/>
                </a:solidFill>
                <a:ea typeface="宋体" pitchFamily="2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IO</a:t>
            </a:r>
            <a:r>
              <a:rPr lang="zh-CN" altLang="en-US"/>
              <a:t>设备管理</a:t>
            </a:r>
            <a:endParaRPr lang="en-US" altLang="ko-KR"/>
          </a:p>
        </p:txBody>
      </p:sp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474663" y="1345354"/>
            <a:ext cx="8156575" cy="473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4650" indent="-374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85090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40000"/>
              </a:spcBef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200" b="1" dirty="0">
                <a:solidFill>
                  <a:srgbClr val="661414"/>
                </a:solidFill>
                <a:latin typeface="微软雅黑" pitchFamily="34" charset="-122"/>
                <a:ea typeface="微软雅黑" pitchFamily="34" charset="-122"/>
              </a:rPr>
              <a:t>机械部分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即为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I/O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设备本身</a:t>
            </a:r>
          </a:p>
          <a:p>
            <a:pPr>
              <a:lnSpc>
                <a:spcPct val="130000"/>
              </a:lnSpc>
              <a:spcBef>
                <a:spcPts val="1800"/>
              </a:spcBef>
              <a:buClr>
                <a:srgbClr val="2B166E"/>
              </a:buClr>
              <a:buFont typeface="Wingdings" pitchFamily="2" charset="2"/>
              <a:buChar char="ª"/>
            </a:pPr>
            <a:r>
              <a:rPr kumimoji="1" lang="zh-CN" altLang="en-US" sz="3200" b="1" dirty="0">
                <a:solidFill>
                  <a:srgbClr val="661414"/>
                </a:solidFill>
                <a:latin typeface="微软雅黑" pitchFamily="34" charset="-122"/>
                <a:ea typeface="微软雅黑" pitchFamily="34" charset="-122"/>
              </a:rPr>
              <a:t>电子部分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称为：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设备控制器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device controller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）或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适配器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（</a:t>
            </a:r>
            <a:r>
              <a:rPr kumimoji="1" lang="en-US" altLang="zh-CN" sz="3200" b="1" dirty="0">
                <a:solidFill>
                  <a:srgbClr val="2B166E"/>
                </a:solidFill>
                <a:ea typeface="宋体" pitchFamily="2" charset="-122"/>
              </a:rPr>
              <a:t>adapter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）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  <a:buClr>
                <a:srgbClr val="2B166E"/>
              </a:buClr>
              <a:buFontTx/>
              <a:buChar char="–"/>
            </a:pP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适配器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的形式通常是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印刷电路卡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，可以插入到主板的扩充槽中；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控制器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的形式是</a:t>
            </a:r>
            <a:r>
              <a:rPr kumimoji="1" lang="zh-CN" altLang="en-US" sz="3200" b="1" dirty="0">
                <a:solidFill>
                  <a:srgbClr val="2B166E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一组芯片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；</a:t>
            </a:r>
          </a:p>
          <a:p>
            <a:pPr lvl="1">
              <a:spcBef>
                <a:spcPts val="1200"/>
              </a:spcBef>
              <a:buClr>
                <a:srgbClr val="2B166E"/>
              </a:buClr>
              <a:buFontTx/>
              <a:buChar char="–"/>
            </a:pP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完成设备与主机间的</a:t>
            </a:r>
            <a:r>
              <a:rPr kumimoji="1" lang="zh-CN" altLang="en-US" sz="3200" b="1" dirty="0">
                <a:solidFill>
                  <a:srgbClr val="0000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连接和通讯</a:t>
            </a:r>
            <a:r>
              <a:rPr kumimoji="1" lang="zh-CN" altLang="en-US" sz="3200" b="1" dirty="0">
                <a:solidFill>
                  <a:srgbClr val="2B166E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8DE6-7587-43A0-982F-E943F0174B2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88D8C2-459C-F24B-B633-AC37B388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743" y="4920180"/>
            <a:ext cx="1739900" cy="1155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11971A-BCA7-1E41-83C4-9795B3AD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043" y="985280"/>
            <a:ext cx="1752600" cy="115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3章_进程管理">
  <a:themeElements>
    <a:clrScheme name="第3章_进程管理 1">
      <a:dk1>
        <a:srgbClr val="000000"/>
      </a:dk1>
      <a:lt1>
        <a:srgbClr val="FFFFFF"/>
      </a:lt1>
      <a:dk2>
        <a:srgbClr val="39AB39"/>
      </a:dk2>
      <a:lt2>
        <a:srgbClr val="B2B2B2"/>
      </a:lt2>
      <a:accent1>
        <a:srgbClr val="9AC8FA"/>
      </a:accent1>
      <a:accent2>
        <a:srgbClr val="4D8DFF"/>
      </a:accent2>
      <a:accent3>
        <a:srgbClr val="FFFFFF"/>
      </a:accent3>
      <a:accent4>
        <a:srgbClr val="000000"/>
      </a:accent4>
      <a:accent5>
        <a:srgbClr val="CAE0FC"/>
      </a:accent5>
      <a:accent6>
        <a:srgbClr val="457FE7"/>
      </a:accent6>
      <a:hlink>
        <a:srgbClr val="0D0D79"/>
      </a:hlink>
      <a:folHlink>
        <a:srgbClr val="5353FF"/>
      </a:folHlink>
    </a:clrScheme>
    <a:fontScheme name="第3章_进程管理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第3章_进程管理 1">
        <a:dk1>
          <a:srgbClr val="000000"/>
        </a:dk1>
        <a:lt1>
          <a:srgbClr val="FFFFFF"/>
        </a:lt1>
        <a:dk2>
          <a:srgbClr val="39AB39"/>
        </a:dk2>
        <a:lt2>
          <a:srgbClr val="B2B2B2"/>
        </a:lt2>
        <a:accent1>
          <a:srgbClr val="9AC8FA"/>
        </a:accent1>
        <a:accent2>
          <a:srgbClr val="4D8DFF"/>
        </a:accent2>
        <a:accent3>
          <a:srgbClr val="FFFFFF"/>
        </a:accent3>
        <a:accent4>
          <a:srgbClr val="000000"/>
        </a:accent4>
        <a:accent5>
          <a:srgbClr val="CAE0FC"/>
        </a:accent5>
        <a:accent6>
          <a:srgbClr val="457FE7"/>
        </a:accent6>
        <a:hlink>
          <a:srgbClr val="0D0D79"/>
        </a:hlink>
        <a:folHlink>
          <a:srgbClr val="535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3章_进程管理 2">
        <a:dk1>
          <a:srgbClr val="000000"/>
        </a:dk1>
        <a:lt1>
          <a:srgbClr val="FFFFFF"/>
        </a:lt1>
        <a:dk2>
          <a:srgbClr val="39AB39"/>
        </a:dk2>
        <a:lt2>
          <a:srgbClr val="B2B2B2"/>
        </a:lt2>
        <a:accent1>
          <a:srgbClr val="F3E861"/>
        </a:accent1>
        <a:accent2>
          <a:srgbClr val="C7CC02"/>
        </a:accent2>
        <a:accent3>
          <a:srgbClr val="FFFFFF"/>
        </a:accent3>
        <a:accent4>
          <a:srgbClr val="000000"/>
        </a:accent4>
        <a:accent5>
          <a:srgbClr val="F8F2B7"/>
        </a:accent5>
        <a:accent6>
          <a:srgbClr val="B4B902"/>
        </a:accent6>
        <a:hlink>
          <a:srgbClr val="231E1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3章_进程管理 3">
        <a:dk1>
          <a:srgbClr val="000000"/>
        </a:dk1>
        <a:lt1>
          <a:srgbClr val="FFFFFF"/>
        </a:lt1>
        <a:dk2>
          <a:srgbClr val="39AB39"/>
        </a:dk2>
        <a:lt2>
          <a:srgbClr val="B2B2B2"/>
        </a:lt2>
        <a:accent1>
          <a:srgbClr val="D0BBFB"/>
        </a:accent1>
        <a:accent2>
          <a:srgbClr val="9F76FC"/>
        </a:accent2>
        <a:accent3>
          <a:srgbClr val="FFFFFF"/>
        </a:accent3>
        <a:accent4>
          <a:srgbClr val="000000"/>
        </a:accent4>
        <a:accent5>
          <a:srgbClr val="E4DAFD"/>
        </a:accent5>
        <a:accent6>
          <a:srgbClr val="906AE4"/>
        </a:accent6>
        <a:hlink>
          <a:srgbClr val="422757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第3章_进程管理</Template>
  <TotalTime>11595</TotalTime>
  <Words>5076</Words>
  <Application>Microsoft Macintosh PowerPoint</Application>
  <PresentationFormat>全屏显示(4:3)</PresentationFormat>
  <Paragraphs>671</Paragraphs>
  <Slides>80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8" baseType="lpstr">
      <vt:lpstr>方正舒体</vt:lpstr>
      <vt:lpstr>黑体</vt:lpstr>
      <vt:lpstr>楷体</vt:lpstr>
      <vt:lpstr>楷体_GB2312</vt:lpstr>
      <vt:lpstr>隶书</vt:lpstr>
      <vt:lpstr>宋体</vt:lpstr>
      <vt:lpstr>微软雅黑</vt:lpstr>
      <vt:lpstr>微软雅黑</vt:lpstr>
      <vt:lpstr>Gulim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第3章_进程管理</vt:lpstr>
      <vt:lpstr>位图图像</vt:lpstr>
      <vt:lpstr>操作系统</vt:lpstr>
      <vt:lpstr>第四章 I/O设备管理</vt:lpstr>
      <vt:lpstr>PowerPoint 演示文稿</vt:lpstr>
      <vt:lpstr>4.1 I/O硬件</vt:lpstr>
      <vt:lpstr>4.1.1  I/O设备的类型 </vt:lpstr>
      <vt:lpstr>PowerPoint 演示文稿</vt:lpstr>
      <vt:lpstr>PowerPoint 演示文稿</vt:lpstr>
      <vt:lpstr>4.1.2  设备控制器 </vt:lpstr>
      <vt:lpstr>PowerPoint 演示文稿</vt:lpstr>
      <vt:lpstr>4.1.3  I/O地址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I/O控制方式</vt:lpstr>
      <vt:lpstr>4.2.1 程序循环检测方式 </vt:lpstr>
      <vt:lpstr>PowerPoint 演示文稿</vt:lpstr>
      <vt:lpstr>PowerPoint 演示文稿</vt:lpstr>
      <vt:lpstr>PowerPoint 演示文稿</vt:lpstr>
      <vt:lpstr>4.2.2 中断驱动方式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4.2.3 直接内存访问方式 </vt:lpstr>
      <vt:lpstr>PowerPoint 演示文稿</vt:lpstr>
      <vt:lpstr>PowerPoint 演示文稿</vt:lpstr>
      <vt:lpstr>PowerPoint 演示文稿</vt:lpstr>
      <vt:lpstr>PowerPoint 演示文稿</vt:lpstr>
      <vt:lpstr>4.3 I/O软件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4.3.2 I/O软件的层次结构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磁盘</vt:lpstr>
      <vt:lpstr>PowerPoint 演示文稿</vt:lpstr>
      <vt:lpstr>PowerPoint 演示文稿</vt:lpstr>
      <vt:lpstr>PowerPoint 演示文稿</vt:lpstr>
      <vt:lpstr>PowerPoint 演示文稿</vt:lpstr>
      <vt:lpstr>4.4.2  磁盘格式化 </vt:lpstr>
      <vt:lpstr>PowerPoint 演示文稿</vt:lpstr>
      <vt:lpstr>4.4.3 磁盘调度算法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Microsoft Office 用户</cp:lastModifiedBy>
  <cp:revision>692</cp:revision>
  <dcterms:created xsi:type="dcterms:W3CDTF">2010-03-10T13:12:05Z</dcterms:created>
  <dcterms:modified xsi:type="dcterms:W3CDTF">2019-11-24T12:19:13Z</dcterms:modified>
</cp:coreProperties>
</file>