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9" r:id="rId3"/>
    <p:sldId id="362" r:id="rId4"/>
    <p:sldId id="310" r:id="rId5"/>
    <p:sldId id="363" r:id="rId6"/>
    <p:sldId id="311" r:id="rId7"/>
    <p:sldId id="312" r:id="rId8"/>
    <p:sldId id="313" r:id="rId9"/>
    <p:sldId id="314" r:id="rId10"/>
    <p:sldId id="315" r:id="rId11"/>
    <p:sldId id="316" r:id="rId12"/>
    <p:sldId id="317" r:id="rId13"/>
    <p:sldId id="318" r:id="rId14"/>
    <p:sldId id="319" r:id="rId15"/>
    <p:sldId id="320" r:id="rId16"/>
    <p:sldId id="328" r:id="rId17"/>
    <p:sldId id="327" r:id="rId18"/>
    <p:sldId id="321" r:id="rId19"/>
    <p:sldId id="322" r:id="rId20"/>
    <p:sldId id="324" r:id="rId21"/>
    <p:sldId id="323" r:id="rId22"/>
    <p:sldId id="325" r:id="rId23"/>
    <p:sldId id="326"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276" r:id="rId58"/>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1pPr>
    <a:lvl2pPr marL="4572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2pPr>
    <a:lvl3pPr marL="9144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3pPr>
    <a:lvl4pPr marL="13716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4pPr>
    <a:lvl5pPr marL="18288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A"/>
    <a:srgbClr val="FF40FF"/>
    <a:srgbClr val="0543DF"/>
    <a:srgbClr val="CC3300"/>
    <a:srgbClr val="EB0701"/>
    <a:srgbClr val="2663FA"/>
    <a:srgbClr val="792D0B"/>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9" autoAdjust="0"/>
    <p:restoredTop sz="95701" autoAdjust="0"/>
  </p:normalViewPr>
  <p:slideViewPr>
    <p:cSldViewPr>
      <p:cViewPr varScale="1">
        <p:scale>
          <a:sx n="104" d="100"/>
          <a:sy n="104" d="100"/>
        </p:scale>
        <p:origin x="124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effectLst/>
                <a:latin typeface="Arial" charset="0"/>
              </a:defRPr>
            </a:lvl1pPr>
          </a:lstStyle>
          <a:p>
            <a:pPr>
              <a:defRPr/>
            </a:pPr>
            <a:endParaRPr lang="zh-CN" altLang="en-US"/>
          </a:p>
        </p:txBody>
      </p:sp>
      <p:sp>
        <p:nvSpPr>
          <p:cNvPr id="121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effectLst/>
                <a:latin typeface="Arial" charset="0"/>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effectLst/>
                <a:latin typeface="Arial" charset="0"/>
              </a:defRPr>
            </a:lvl1pPr>
          </a:lstStyle>
          <a:p>
            <a:pPr>
              <a:defRPr/>
            </a:pPr>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effectLst/>
                <a:latin typeface="Arial" charset="0"/>
              </a:defRPr>
            </a:lvl1pPr>
          </a:lstStyle>
          <a:p>
            <a:pPr>
              <a:defRPr/>
            </a:pPr>
            <a:fld id="{FD6E73AE-00A4-4D70-84B7-96040BFD6220}" type="slidenum">
              <a:rPr lang="zh-CN" altLang="en-US"/>
              <a:pPr>
                <a:defRPr/>
              </a:pPr>
              <a:t>‹#›</a:t>
            </a:fld>
            <a:endParaRPr lang="en-US" altLang="zh-CN"/>
          </a:p>
        </p:txBody>
      </p:sp>
    </p:spTree>
    <p:extLst>
      <p:ext uri="{BB962C8B-B14F-4D97-AF65-F5344CB8AC3E}">
        <p14:creationId xmlns:p14="http://schemas.microsoft.com/office/powerpoint/2010/main" val="3627501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zh.wikipedia.org/wiki/%E6%BC%94%E7%AE%97%E6%B3%95" TargetMode="External"/><Relationship Id="rId3" Type="http://schemas.openxmlformats.org/officeDocument/2006/relationships/hyperlink" Target="http://baike.baidu.com/view/1782125.htm" TargetMode="External"/><Relationship Id="rId7" Type="http://schemas.openxmlformats.org/officeDocument/2006/relationships/hyperlink" Target="http://zh.wikipedia.org/wiki/SHA-1" TargetMode="External"/><Relationship Id="rId12" Type="http://schemas.openxmlformats.org/officeDocument/2006/relationships/hyperlink" Target="http://zh.wikipedia.org/wiki/%E7%8E%8B%E5%B0%8F%E9%9B%B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zh.wikipedia.org/wiki/2005%E5%B9%B42%E6%9C%88" TargetMode="External"/><Relationship Id="rId11" Type="http://schemas.openxmlformats.org/officeDocument/2006/relationships/hyperlink" Target="http://zh.wikipedia.org/w/index.php?title=%E5%A7%9A%E5%84%B2%E6%A5%93&amp;action=edit&amp;redlink=1" TargetMode="External"/><Relationship Id="rId5" Type="http://schemas.openxmlformats.org/officeDocument/2006/relationships/hyperlink" Target="http://baike.baidu.com/view/3667842.htm" TargetMode="External"/><Relationship Id="rId10" Type="http://schemas.openxmlformats.org/officeDocument/2006/relationships/hyperlink" Target="http://zh.wikipedia.org/wiki/%E5%A7%9A%E6%9C%9F%E6%99%BA" TargetMode="External"/><Relationship Id="rId4" Type="http://schemas.openxmlformats.org/officeDocument/2006/relationships/hyperlink" Target="http://baike.baidu.com/view/1314657.htm" TargetMode="External"/><Relationship Id="rId9" Type="http://schemas.openxmlformats.org/officeDocument/2006/relationships/hyperlink" Target="http://zh.wikipedia.org/w/index.php?title=%E7%94%9F%E6%97%A5%E6%94%BB%E6%93%8A%E6%B3%95&amp;action=edit&amp;redlink=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view/700134.htm" TargetMode="External"/><Relationship Id="rId7" Type="http://schemas.openxmlformats.org/officeDocument/2006/relationships/hyperlink" Target="http://baike.baidu.com/view/1644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baike.baidu.com/view/266782.htm" TargetMode="External"/><Relationship Id="rId5" Type="http://schemas.openxmlformats.org/officeDocument/2006/relationships/hyperlink" Target="http://baike.baidu.com/view/813.htm" TargetMode="External"/><Relationship Id="rId4" Type="http://schemas.openxmlformats.org/officeDocument/2006/relationships/hyperlink" Target="http://baike.baidu.com/view/2596.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7B444E30-1C28-461E-9FDC-B12B0AD28F76}" type="slidenum">
              <a:rPr lang="zh-CN" altLang="en-US" smtClean="0">
                <a:latin typeface="Arial" charset="0"/>
              </a:rPr>
              <a:pPr eaLnBrk="1" hangingPunct="1"/>
              <a:t>3</a:t>
            </a:fld>
            <a:endParaRPr lang="en-US" altLang="zh-CN">
              <a:latin typeface="Arial" charset="0"/>
            </a:endParaRPr>
          </a:p>
        </p:txBody>
      </p:sp>
    </p:spTree>
    <p:extLst>
      <p:ext uri="{BB962C8B-B14F-4D97-AF65-F5344CB8AC3E}">
        <p14:creationId xmlns:p14="http://schemas.microsoft.com/office/powerpoint/2010/main" val="66175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7B444E30-1C28-461E-9FDC-B12B0AD28F76}" type="slidenum">
              <a:rPr lang="zh-CN" altLang="en-US" smtClean="0">
                <a:latin typeface="Arial" charset="0"/>
              </a:rPr>
              <a:pPr eaLnBrk="1" hangingPunct="1"/>
              <a:t>4</a:t>
            </a:fld>
            <a:endParaRPr lang="en-US" altLang="zh-CN">
              <a:latin typeface="Arial" charset="0"/>
            </a:endParaRPr>
          </a:p>
        </p:txBody>
      </p:sp>
    </p:spTree>
    <p:extLst>
      <p:ext uri="{BB962C8B-B14F-4D97-AF65-F5344CB8AC3E}">
        <p14:creationId xmlns:p14="http://schemas.microsoft.com/office/powerpoint/2010/main" val="156141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7B444E30-1C28-461E-9FDC-B12B0AD28F76}" type="slidenum">
              <a:rPr lang="zh-CN" altLang="en-US" smtClean="0">
                <a:latin typeface="Arial" charset="0"/>
              </a:rPr>
              <a:pPr eaLnBrk="1" hangingPunct="1"/>
              <a:t>5</a:t>
            </a:fld>
            <a:endParaRPr lang="en-US" altLang="zh-CN">
              <a:latin typeface="Arial" charset="0"/>
            </a:endParaRPr>
          </a:p>
        </p:txBody>
      </p:sp>
    </p:spTree>
    <p:extLst>
      <p:ext uri="{BB962C8B-B14F-4D97-AF65-F5344CB8AC3E}">
        <p14:creationId xmlns:p14="http://schemas.microsoft.com/office/powerpoint/2010/main" val="93060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t>王小云教授，</a:t>
            </a:r>
            <a:r>
              <a:rPr lang="en-US" altLang="zh-CN"/>
              <a:t>1966</a:t>
            </a:r>
            <a:r>
              <a:rPr lang="zh-CN" altLang="en-US"/>
              <a:t>年生于</a:t>
            </a:r>
            <a:r>
              <a:rPr lang="zh-CN" altLang="en-US">
                <a:hlinkClick r:id="rId3" action="ppaction://hlinkfile"/>
              </a:rPr>
              <a:t>山东诸城</a:t>
            </a:r>
            <a:r>
              <a:rPr lang="zh-CN" altLang="en-US"/>
              <a:t>，</a:t>
            </a:r>
            <a:r>
              <a:rPr lang="en-US" altLang="zh-CN"/>
              <a:t>1983</a:t>
            </a:r>
            <a:r>
              <a:rPr lang="zh-CN" altLang="en-US"/>
              <a:t>年至</a:t>
            </a:r>
            <a:r>
              <a:rPr lang="en-US" altLang="zh-CN"/>
              <a:t>1993</a:t>
            </a:r>
            <a:r>
              <a:rPr lang="zh-CN" altLang="en-US"/>
              <a:t>年就读于山东大学数学系，先后获得学士、硕士和博士学位，导师潘承洞。</a:t>
            </a:r>
            <a:r>
              <a:rPr lang="en-US" altLang="zh-CN"/>
              <a:t>1993</a:t>
            </a:r>
            <a:r>
              <a:rPr lang="zh-CN" altLang="en-US"/>
              <a:t>年毕业后留校任教。</a:t>
            </a:r>
            <a:r>
              <a:rPr lang="en-US" altLang="zh-CN"/>
              <a:t>2005</a:t>
            </a:r>
            <a:r>
              <a:rPr lang="zh-CN" altLang="en-US"/>
              <a:t>年获</a:t>
            </a:r>
            <a:r>
              <a:rPr lang="zh-CN" altLang="en-US">
                <a:hlinkClick r:id="rId4" action="ppaction://hlinkfile"/>
              </a:rPr>
              <a:t>国家自然科学基金</a:t>
            </a:r>
            <a:r>
              <a:rPr lang="zh-CN" altLang="en-US"/>
              <a:t>杰出青年基金资助，同年入选清华大学“百名人才计划”，</a:t>
            </a:r>
            <a:r>
              <a:rPr lang="en-US" altLang="zh-CN"/>
              <a:t>2005</a:t>
            </a:r>
            <a:r>
              <a:rPr lang="zh-CN" altLang="en-US"/>
              <a:t>年</a:t>
            </a:r>
            <a:r>
              <a:rPr lang="en-US" altLang="zh-CN"/>
              <a:t>6</a:t>
            </a:r>
            <a:r>
              <a:rPr lang="zh-CN" altLang="en-US"/>
              <a:t>月受聘为</a:t>
            </a:r>
            <a:r>
              <a:rPr lang="zh-CN" altLang="en-US">
                <a:hlinkClick r:id="rId5" action="ppaction://hlinkfile"/>
              </a:rPr>
              <a:t>清华大学高等研究中心</a:t>
            </a:r>
            <a:r>
              <a:rPr lang="zh-CN" altLang="en-US"/>
              <a:t>“杨振宁讲座教授”，现为清华大学“长江学者特聘教授”。</a:t>
            </a:r>
          </a:p>
          <a:p>
            <a:endParaRPr lang="en-US" altLang="zh-CN"/>
          </a:p>
          <a:p>
            <a:r>
              <a:rPr lang="en-US" altLang="zh-CN">
                <a:hlinkClick r:id="rId6" tooltip="2005年2月"/>
              </a:rPr>
              <a:t>2005</a:t>
            </a:r>
            <a:r>
              <a:rPr lang="zh-CN" altLang="en-US">
                <a:hlinkClick r:id="rId6" tooltip="2005年2月"/>
              </a:rPr>
              <a:t>年</a:t>
            </a:r>
            <a:r>
              <a:rPr lang="en-US" altLang="zh-CN">
                <a:hlinkClick r:id="rId6" tooltip="2005年2月"/>
              </a:rPr>
              <a:t>2</a:t>
            </a:r>
            <a:r>
              <a:rPr lang="zh-CN" altLang="en-US">
                <a:hlinkClick r:id="rId6" tooltip="2005年2月"/>
              </a:rPr>
              <a:t>月</a:t>
            </a:r>
            <a:r>
              <a:rPr lang="zh-CN" altLang="en-US"/>
              <a:t>，王小云与其同事提出</a:t>
            </a:r>
            <a:r>
              <a:rPr lang="en-US" altLang="zh-CN">
                <a:hlinkClick r:id="rId7" tooltip="SHA-1"/>
              </a:rPr>
              <a:t>SHA-1</a:t>
            </a:r>
            <a:r>
              <a:rPr lang="zh-CN" altLang="en-US"/>
              <a:t>杂凑函数的杂凑冲撞。由于</a:t>
            </a:r>
            <a:r>
              <a:rPr lang="en-US" altLang="zh-CN"/>
              <a:t>SHA-1</a:t>
            </a:r>
            <a:r>
              <a:rPr lang="zh-CN" altLang="en-US"/>
              <a:t>杂凑函数被广泛应用于现今的主流电脑保安产品，其影响可想而知。王小云所提的杂凑冲撞</a:t>
            </a:r>
            <a:r>
              <a:rPr lang="zh-CN" altLang="en-US">
                <a:hlinkClick r:id="rId8" tooltip="算法"/>
              </a:rPr>
              <a:t>算法</a:t>
            </a:r>
            <a:r>
              <a:rPr lang="zh-CN" altLang="en-US"/>
              <a:t>只需少于</a:t>
            </a:r>
            <a:r>
              <a:rPr lang="en-US" altLang="zh-CN"/>
              <a:t>2</a:t>
            </a:r>
            <a:r>
              <a:rPr lang="en-US" altLang="zh-CN" baseline="30000"/>
              <a:t>69</a:t>
            </a:r>
            <a:r>
              <a:rPr lang="zh-CN" altLang="en-US"/>
              <a:t>步骤，少于</a:t>
            </a:r>
            <a:r>
              <a:rPr lang="zh-CN" altLang="en-US">
                <a:hlinkClick r:id="rId9" tooltip="生日攻击法（尚未撰写）"/>
              </a:rPr>
              <a:t>生日攻击法</a:t>
            </a:r>
            <a:r>
              <a:rPr lang="zh-CN" altLang="en-US"/>
              <a:t>（</a:t>
            </a:r>
            <a:r>
              <a:rPr lang="en-US" altLang="zh-CN"/>
              <a:t>Birthday Attack</a:t>
            </a:r>
            <a:r>
              <a:rPr lang="zh-CN" altLang="en-US"/>
              <a:t>）所需的</a:t>
            </a:r>
            <a:r>
              <a:rPr lang="en-US" altLang="zh-CN"/>
              <a:t>2</a:t>
            </a:r>
            <a:r>
              <a:rPr lang="en-US" altLang="zh-CN" baseline="30000"/>
              <a:t>80</a:t>
            </a:r>
            <a:r>
              <a:rPr lang="zh-CN" altLang="en-US"/>
              <a:t>步。同年</a:t>
            </a:r>
            <a:r>
              <a:rPr lang="en-US" altLang="zh-CN"/>
              <a:t>8</a:t>
            </a:r>
            <a:r>
              <a:rPr lang="zh-CN" altLang="en-US"/>
              <a:t>月，王小云、</a:t>
            </a:r>
            <a:r>
              <a:rPr lang="zh-CN" altLang="en-US">
                <a:hlinkClick r:id="rId10" tooltip="姚期智"/>
              </a:rPr>
              <a:t>姚期智</a:t>
            </a:r>
            <a:r>
              <a:rPr lang="zh-CN" altLang="en-US"/>
              <a:t>，以及姚期智妻子</a:t>
            </a:r>
            <a:r>
              <a:rPr lang="zh-CN" altLang="en-US">
                <a:hlinkClick r:id="rId11" tooltip="姚储枫（尚未撰写）"/>
              </a:rPr>
              <a:t>姚储枫</a:t>
            </a:r>
            <a:r>
              <a:rPr lang="zh-CN" altLang="en-US"/>
              <a:t>联手于国际密码讨论年会提出</a:t>
            </a:r>
            <a:r>
              <a:rPr lang="en-US" altLang="zh-CN"/>
              <a:t>SHA-1</a:t>
            </a:r>
            <a:r>
              <a:rPr lang="zh-CN" altLang="en-US"/>
              <a:t>杂凑函数杂凑冲撞算法的改良版。此改良版使破解</a:t>
            </a:r>
            <a:r>
              <a:rPr lang="en-US" altLang="zh-CN"/>
              <a:t>SHA-1</a:t>
            </a:r>
            <a:r>
              <a:rPr lang="zh-CN" altLang="en-US"/>
              <a:t>时间缩短为</a:t>
            </a:r>
            <a:r>
              <a:rPr lang="en-US" altLang="zh-CN"/>
              <a:t>2</a:t>
            </a:r>
            <a:r>
              <a:rPr lang="en-US" altLang="zh-CN" baseline="30000"/>
              <a:t>63</a:t>
            </a:r>
            <a:r>
              <a:rPr lang="zh-CN" altLang="en-US"/>
              <a:t>步。</a:t>
            </a:r>
            <a:r>
              <a:rPr lang="en-US" altLang="zh-CN" baseline="30000">
                <a:hlinkClick r:id="rId12"/>
              </a:rPr>
              <a:t>[1]</a:t>
            </a:r>
            <a:endParaRPr lang="zh-CN" altLang="en-US"/>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FBBB34CE-6C43-445E-A157-0A79DB7BFED1}" type="slidenum">
              <a:rPr lang="zh-CN" altLang="en-US" smtClean="0">
                <a:latin typeface="Arial" charset="0"/>
              </a:rPr>
              <a:pPr eaLnBrk="1" hangingPunct="1"/>
              <a:t>19</a:t>
            </a:fld>
            <a:endParaRPr lang="en-US" altLang="zh-CN">
              <a:latin typeface="Arial" charset="0"/>
            </a:endParaRPr>
          </a:p>
        </p:txBody>
      </p:sp>
    </p:spTree>
    <p:extLst>
      <p:ext uri="{BB962C8B-B14F-4D97-AF65-F5344CB8AC3E}">
        <p14:creationId xmlns:p14="http://schemas.microsoft.com/office/powerpoint/2010/main" val="4196480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6E73AE-00A4-4D70-84B7-96040BFD6220}" type="slidenum">
              <a:rPr lang="zh-CN" altLang="en-US" smtClean="0"/>
              <a:pPr>
                <a:defRPr/>
              </a:pPr>
              <a:t>29</a:t>
            </a:fld>
            <a:endParaRPr lang="en-US" altLang="zh-CN"/>
          </a:p>
        </p:txBody>
      </p:sp>
    </p:spTree>
    <p:extLst>
      <p:ext uri="{BB962C8B-B14F-4D97-AF65-F5344CB8AC3E}">
        <p14:creationId xmlns:p14="http://schemas.microsoft.com/office/powerpoint/2010/main" val="241994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利用</a:t>
            </a:r>
            <a:r>
              <a:rPr lang="zh-CN" altLang="en-US" dirty="0">
                <a:hlinkClick r:id="rId3" action="ppaction://hlinkfile"/>
              </a:rPr>
              <a:t>缓冲区溢出攻击</a:t>
            </a:r>
            <a:r>
              <a:rPr lang="zh-CN" altLang="en-US" dirty="0"/>
              <a:t>，可以导致程序运行失败、系统宕机、重新启动等后果。更为严重的是，可以利用它执行非授权指令，甚至可以取得系统特权，进而进行各种非法操作。第一个缓冲区溢出攻击</a:t>
            </a:r>
            <a:r>
              <a:rPr lang="en-US" altLang="zh-CN" dirty="0"/>
              <a:t>--Morris</a:t>
            </a:r>
            <a:r>
              <a:rPr lang="zh-CN" altLang="en-US" dirty="0">
                <a:hlinkClick r:id="rId4" action="ppaction://hlinkfile"/>
              </a:rPr>
              <a:t>蠕虫</a:t>
            </a:r>
            <a:r>
              <a:rPr lang="zh-CN" altLang="en-US" dirty="0"/>
              <a:t>，发生在二十年前，它曾造成了全世界</a:t>
            </a:r>
            <a:r>
              <a:rPr lang="en-US" altLang="zh-CN" dirty="0"/>
              <a:t>6000</a:t>
            </a:r>
            <a:r>
              <a:rPr lang="zh-CN" altLang="en-US" dirty="0"/>
              <a:t>多台</a:t>
            </a:r>
            <a:r>
              <a:rPr lang="zh-CN" altLang="en-US" dirty="0">
                <a:hlinkClick r:id="rId5" action="ppaction://hlinkfile"/>
              </a:rPr>
              <a:t>网络服务器</a:t>
            </a:r>
            <a:r>
              <a:rPr lang="zh-CN" altLang="en-US" dirty="0"/>
              <a:t>瘫痪。</a:t>
            </a:r>
            <a:endParaRPr lang="en-US" altLang="zh-CN" dirty="0"/>
          </a:p>
          <a:p>
            <a:r>
              <a:rPr lang="zh-CN" altLang="en-US" dirty="0">
                <a:hlinkClick r:id="rId6" action="ppaction://hlinkfile"/>
              </a:rPr>
              <a:t>缓冲区</a:t>
            </a:r>
            <a:r>
              <a:rPr lang="zh-CN" altLang="en-US" dirty="0"/>
              <a:t>溢出是指当计算机向缓冲区内填充数据位数时超过了缓冲区本身的容量溢出的数据覆盖在合法数据上</a:t>
            </a:r>
            <a:r>
              <a:rPr lang="en-US" altLang="zh-CN" dirty="0"/>
              <a:t>,</a:t>
            </a:r>
            <a:r>
              <a:rPr lang="zh-CN" altLang="en-US" dirty="0"/>
              <a:t>理想的情况是程序检查数据长度并不允许输入超过缓冲区长度的字符</a:t>
            </a:r>
            <a:r>
              <a:rPr lang="en-US" altLang="zh-CN" dirty="0"/>
              <a:t>,</a:t>
            </a:r>
            <a:r>
              <a:rPr lang="zh-CN" altLang="en-US" dirty="0"/>
              <a:t>但是绝大多数程序都会假设数据长度总是与所分配的储存空间相匹配</a:t>
            </a:r>
            <a:r>
              <a:rPr lang="en-US" altLang="zh-CN" dirty="0"/>
              <a:t>,</a:t>
            </a:r>
            <a:r>
              <a:rPr lang="zh-CN" altLang="en-US" dirty="0"/>
              <a:t>这就为缓冲区溢出埋下隐患</a:t>
            </a:r>
            <a:r>
              <a:rPr lang="en-US" altLang="zh-CN" dirty="0"/>
              <a:t>.</a:t>
            </a:r>
            <a:r>
              <a:rPr lang="zh-CN" altLang="en-US" dirty="0"/>
              <a:t>操作系统所使用的缓冲区 又被称为</a:t>
            </a:r>
            <a:r>
              <a:rPr lang="en-US" altLang="zh-CN" dirty="0"/>
              <a:t>"</a:t>
            </a:r>
            <a:r>
              <a:rPr lang="zh-CN" altLang="en-US" dirty="0"/>
              <a:t>堆栈</a:t>
            </a:r>
            <a:r>
              <a:rPr lang="en-US" altLang="zh-CN" dirty="0"/>
              <a:t>". </a:t>
            </a:r>
            <a:r>
              <a:rPr lang="zh-CN" altLang="en-US" dirty="0"/>
              <a:t>在各个操作进程之间</a:t>
            </a:r>
            <a:r>
              <a:rPr lang="en-US" altLang="zh-CN" dirty="0"/>
              <a:t>,</a:t>
            </a:r>
            <a:r>
              <a:rPr lang="zh-CN" altLang="en-US" dirty="0"/>
              <a:t>指令会被临时储存在</a:t>
            </a:r>
            <a:r>
              <a:rPr lang="en-US" altLang="zh-CN" dirty="0"/>
              <a:t>"</a:t>
            </a:r>
            <a:r>
              <a:rPr lang="zh-CN" altLang="en-US" dirty="0"/>
              <a:t>堆栈</a:t>
            </a:r>
            <a:r>
              <a:rPr lang="en-US" altLang="zh-CN" dirty="0"/>
              <a:t>"</a:t>
            </a:r>
            <a:r>
              <a:rPr lang="zh-CN" altLang="en-US" dirty="0"/>
              <a:t>当中</a:t>
            </a:r>
            <a:r>
              <a:rPr lang="en-US" altLang="zh-CN" dirty="0"/>
              <a:t>,"</a:t>
            </a:r>
            <a:r>
              <a:rPr lang="zh-CN" altLang="en-US" dirty="0"/>
              <a:t>堆栈</a:t>
            </a:r>
            <a:r>
              <a:rPr lang="en-US" altLang="zh-CN" dirty="0"/>
              <a:t>"</a:t>
            </a:r>
            <a:r>
              <a:rPr lang="zh-CN" altLang="en-US" dirty="0"/>
              <a:t>也会出现缓冲区溢出。</a:t>
            </a:r>
            <a:endParaRPr lang="en-US" altLang="zh-CN" dirty="0"/>
          </a:p>
          <a:p>
            <a:r>
              <a:rPr lang="zh-CN" altLang="en-US" dirty="0"/>
              <a:t>在当前网络与分布式系统安全中，被广泛利用的</a:t>
            </a:r>
            <a:r>
              <a:rPr lang="en-US" altLang="zh-CN" dirty="0"/>
              <a:t>50%</a:t>
            </a:r>
            <a:r>
              <a:rPr lang="zh-CN" altLang="en-US" dirty="0"/>
              <a:t>以上都是缓冲区溢出，其中最著名的例子是</a:t>
            </a:r>
            <a:r>
              <a:rPr lang="en-US" altLang="zh-CN" dirty="0"/>
              <a:t>1988</a:t>
            </a:r>
            <a:r>
              <a:rPr lang="zh-CN" altLang="en-US" dirty="0"/>
              <a:t>年利用</a:t>
            </a:r>
            <a:r>
              <a:rPr lang="en-US" altLang="zh-CN" dirty="0" err="1"/>
              <a:t>fingerd</a:t>
            </a:r>
            <a:r>
              <a:rPr lang="zh-CN" altLang="en-US" dirty="0"/>
              <a:t>漏洞的蠕虫。而缓冲区溢出中，最为危险的是堆栈溢出，因为入侵者可以利用堆栈溢出，在函数返回时改变返回程序的地址，让其跳转到任意地址，带来的危害一种是程序崩溃导致拒绝服务，另外一种就是跳转并且执行一段</a:t>
            </a:r>
            <a:r>
              <a:rPr lang="zh-CN" altLang="en-US" dirty="0">
                <a:hlinkClick r:id="rId7" action="ppaction://hlinkfile"/>
              </a:rPr>
              <a:t>恶意代码</a:t>
            </a:r>
            <a:r>
              <a:rPr lang="zh-CN" altLang="en-US" dirty="0"/>
              <a:t>，比如得到</a:t>
            </a:r>
            <a:r>
              <a:rPr lang="en-US" altLang="zh-CN" dirty="0"/>
              <a:t>shell</a:t>
            </a:r>
            <a:r>
              <a:rPr lang="zh-CN" altLang="en-US" dirty="0"/>
              <a:t>，然后为所欲为。</a:t>
            </a:r>
            <a:endParaRPr lang="en-US" altLang="zh-CN"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90B00714-6BBD-40A7-8D1C-D64409F6E111}" type="slidenum">
              <a:rPr lang="zh-CN" altLang="en-US" smtClean="0">
                <a:latin typeface="Arial" charset="0"/>
              </a:rPr>
              <a:pPr eaLnBrk="1" hangingPunct="1"/>
              <a:t>39</a:t>
            </a:fld>
            <a:endParaRPr lang="en-US" altLang="zh-CN">
              <a:latin typeface="Arial" charset="0"/>
            </a:endParaRPr>
          </a:p>
        </p:txBody>
      </p:sp>
    </p:spTree>
    <p:extLst>
      <p:ext uri="{BB962C8B-B14F-4D97-AF65-F5344CB8AC3E}">
        <p14:creationId xmlns:p14="http://schemas.microsoft.com/office/powerpoint/2010/main" val="337099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常驻内存型病毒一量启动便将自身留驻在内存</a:t>
            </a:r>
            <a:r>
              <a:rPr lang="en-US" altLang="zh-CN" dirty="0"/>
              <a:t>,</a:t>
            </a:r>
            <a:r>
              <a:rPr lang="zh-CN" altLang="en-US" dirty="0"/>
              <a:t>随时准备对执行文件进行传染</a:t>
            </a:r>
            <a:r>
              <a:rPr lang="en-US" altLang="zh-CN" dirty="0"/>
              <a:t>,</a:t>
            </a:r>
            <a:r>
              <a:rPr lang="zh-CN" altLang="en-US" dirty="0"/>
              <a:t>并监视系统情况</a:t>
            </a:r>
            <a:r>
              <a:rPr lang="en-US" altLang="zh-CN" dirty="0"/>
              <a:t>.</a:t>
            </a:r>
          </a:p>
          <a:p>
            <a:endParaRPr lang="en-US" altLang="zh-CN" dirty="0"/>
          </a:p>
          <a:p>
            <a:r>
              <a:rPr lang="zh-CN" altLang="en-US" dirty="0"/>
              <a:t>内存冷启动或者采取给</a:t>
            </a:r>
            <a:r>
              <a:rPr lang="en-US" altLang="zh-CN" dirty="0"/>
              <a:t>BIOS</a:t>
            </a:r>
            <a:r>
              <a:rPr lang="zh-CN" altLang="en-US" dirty="0"/>
              <a:t>放电的方法，内存就无病毒了。重新启动可以选择光驱或软驱启动，这时候如果不运行硬盘的东西，病毒不能进入内存，可以直接运行杀毒软件除之。</a:t>
            </a:r>
            <a:endParaRPr lang="en-US" altLang="zh-CN" dirty="0"/>
          </a:p>
          <a:p>
            <a:endParaRPr lang="en-US" altLang="zh-CN" dirty="0"/>
          </a:p>
          <a:p>
            <a:r>
              <a:rPr lang="zh-CN" altLang="en-US" dirty="0"/>
              <a:t>内存病毒是指寄生在磁盘主引导记录（</a:t>
            </a:r>
            <a:r>
              <a:rPr lang="en-US" altLang="zh-CN" dirty="0"/>
              <a:t>MBR</a:t>
            </a:r>
            <a:r>
              <a:rPr lang="zh-CN" altLang="en-US" dirty="0"/>
              <a:t>），即使格式化重装系统，也无法清除的病毒。当系统再次重启时，该病毒会早于操作系统内核先行加载。而当病毒成功运行后，在进程中、系统启动加载项里找不到任何异常，病毒就象“鬼影”一样在中毒电脑上“阴魂不散”，因而又称“鬼影病毒”。</a:t>
            </a:r>
          </a:p>
          <a:p>
            <a:r>
              <a:rPr lang="zh-CN" altLang="en-US" dirty="0"/>
              <a:t>因病毒寄生于硬盘的主引导记录（</a:t>
            </a:r>
            <a:r>
              <a:rPr lang="en-US" altLang="zh-CN" dirty="0"/>
              <a:t>MBR</a:t>
            </a:r>
            <a:r>
              <a:rPr lang="zh-CN" altLang="en-US" dirty="0"/>
              <a:t>），病毒释放的驱动程序能够破坏大多数安全工具和系统辅助工具，在已经中毒的情况下，很难使用现有工具完成病毒清除。</a:t>
            </a:r>
          </a:p>
          <a:p>
            <a:endParaRPr lang="zh-CN" altLang="en-US" dirty="0"/>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1564FF06-178B-49F2-880C-742D87CA36C5}" type="slidenum">
              <a:rPr lang="zh-CN" altLang="en-US" smtClean="0">
                <a:latin typeface="Arial" charset="0"/>
              </a:rPr>
              <a:pPr eaLnBrk="1" hangingPunct="1"/>
              <a:t>51</a:t>
            </a:fld>
            <a:endParaRPr lang="en-US" altLang="zh-CN">
              <a:latin typeface="Arial" charset="0"/>
            </a:endParaRPr>
          </a:p>
        </p:txBody>
      </p:sp>
    </p:spTree>
    <p:extLst>
      <p:ext uri="{BB962C8B-B14F-4D97-AF65-F5344CB8AC3E}">
        <p14:creationId xmlns:p14="http://schemas.microsoft.com/office/powerpoint/2010/main" val="152487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fld id="{94D8E510-76B1-477D-BF2B-34D511D93451}" type="slidenum">
              <a:rPr lang="zh-CN" altLang="en-US" smtClean="0">
                <a:latin typeface="Arial" charset="0"/>
              </a:rPr>
              <a:pPr eaLnBrk="1" hangingPunct="1"/>
              <a:t>52</a:t>
            </a:fld>
            <a:endParaRPr lang="en-US" altLang="zh-CN">
              <a:latin typeface="Arial" charset="0"/>
            </a:endParaRPr>
          </a:p>
        </p:txBody>
      </p:sp>
    </p:spTree>
    <p:extLst>
      <p:ext uri="{BB962C8B-B14F-4D97-AF65-F5344CB8AC3E}">
        <p14:creationId xmlns:p14="http://schemas.microsoft.com/office/powerpoint/2010/main" val="116685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6E73AE-00A4-4D70-84B7-96040BFD6220}" type="slidenum">
              <a:rPr lang="zh-CN" altLang="en-US" smtClean="0"/>
              <a:pPr>
                <a:defRPr/>
              </a:pPr>
              <a:t>56</a:t>
            </a:fld>
            <a:endParaRPr lang="en-US" altLang="zh-CN"/>
          </a:p>
        </p:txBody>
      </p:sp>
    </p:spTree>
    <p:extLst>
      <p:ext uri="{BB962C8B-B14F-4D97-AF65-F5344CB8AC3E}">
        <p14:creationId xmlns:p14="http://schemas.microsoft.com/office/powerpoint/2010/main" val="372059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514600"/>
            <a:ext cx="8001000" cy="914400"/>
          </a:xfrm>
        </p:spPr>
        <p:txBody>
          <a:bodyPr/>
          <a:lstStyle>
            <a:lvl1pPr>
              <a:defRPr sz="4000"/>
            </a:lvl1pPr>
          </a:lstStyle>
          <a:p>
            <a:r>
              <a:rPr lang="zh-CN" altLang="en-US"/>
              <a:t>单击此处编辑母版标题样式</a:t>
            </a:r>
          </a:p>
        </p:txBody>
      </p:sp>
      <p:sp>
        <p:nvSpPr>
          <p:cNvPr id="3075" name="Rectangle 3"/>
          <p:cNvSpPr>
            <a:spLocks noGrp="1" noChangeArrowheads="1"/>
          </p:cNvSpPr>
          <p:nvPr>
            <p:ph type="subTitle" idx="1"/>
          </p:nvPr>
        </p:nvSpPr>
        <p:spPr bwMode="white">
          <a:xfrm>
            <a:off x="914400" y="3429000"/>
            <a:ext cx="7086600" cy="381000"/>
          </a:xfrm>
        </p:spPr>
        <p:txBody>
          <a:bodyPr/>
          <a:lstStyle>
            <a:lvl1pPr marL="0" indent="0" algn="ctr">
              <a:buFont typeface="Wingdings" pitchFamily="2" charset="2"/>
              <a:buNone/>
              <a:defRPr sz="1600" b="0">
                <a:solidFill>
                  <a:schemeClr val="bg1"/>
                </a:solidFill>
              </a:defRPr>
            </a:lvl1pPr>
          </a:lstStyle>
          <a:p>
            <a:r>
              <a:rPr lang="zh-CN" altLang="en-US"/>
              <a:t>单击此处编辑母版副标题样式</a:t>
            </a:r>
          </a:p>
        </p:txBody>
      </p:sp>
      <p:sp>
        <p:nvSpPr>
          <p:cNvPr id="4" name="Rectangle 4"/>
          <p:cNvSpPr>
            <a:spLocks noGrp="1" noChangeArrowheads="1"/>
          </p:cNvSpPr>
          <p:nvPr>
            <p:ph type="dt" sz="half" idx="10"/>
          </p:nvPr>
        </p:nvSpPr>
        <p:spPr>
          <a:xfrm>
            <a:off x="457200" y="6553200"/>
            <a:ext cx="2133600" cy="168275"/>
          </a:xfrm>
        </p:spPr>
        <p:txBody>
          <a:bodyPr/>
          <a:lstStyle>
            <a:lvl1pPr>
              <a:defRPr sz="1400">
                <a:solidFill>
                  <a:schemeClr val="bg1"/>
                </a:solidFill>
                <a:latin typeface="Times New Roman" pitchFamily="18" charset="0"/>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168275"/>
          </a:xfrm>
        </p:spPr>
        <p:txBody>
          <a:bodyPr/>
          <a:lstStyle>
            <a:lvl1pPr algn="ctr">
              <a:defRPr sz="1400">
                <a:solidFill>
                  <a:schemeClr val="bg1"/>
                </a:solidFill>
                <a:latin typeface="Times New Roman" pitchFamily="18"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553200" y="6553200"/>
            <a:ext cx="2133600" cy="168275"/>
          </a:xfrm>
        </p:spPr>
        <p:txBody>
          <a:bodyPr/>
          <a:lstStyle>
            <a:lvl1pPr algn="r">
              <a:defRPr sz="1400">
                <a:solidFill>
                  <a:schemeClr val="bg1"/>
                </a:solidFill>
                <a:latin typeface="Times New Roman" pitchFamily="18" charset="0"/>
              </a:defRPr>
            </a:lvl1pPr>
          </a:lstStyle>
          <a:p>
            <a:pPr>
              <a:defRPr/>
            </a:pPr>
            <a:fld id="{28D98B24-809B-492E-BE0D-02155CD632A0}" type="slidenum">
              <a:rPr lang="zh-CN" altLang="en-US"/>
              <a:pPr>
                <a:defRPr/>
              </a:pPr>
              <a:t>‹#›</a:t>
            </a:fld>
            <a:endParaRPr lang="en-US" altLang="zh-CN"/>
          </a:p>
        </p:txBody>
      </p:sp>
    </p:spTree>
    <p:extLst>
      <p:ext uri="{BB962C8B-B14F-4D97-AF65-F5344CB8AC3E}">
        <p14:creationId xmlns:p14="http://schemas.microsoft.com/office/powerpoint/2010/main" val="40602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5" name="Rectangle 6"/>
          <p:cNvSpPr>
            <a:spLocks noGrp="1" noChangeArrowheads="1"/>
          </p:cNvSpPr>
          <p:nvPr>
            <p:ph type="sldNum" sz="quarter" idx="11"/>
          </p:nvPr>
        </p:nvSpPr>
        <p:spPr>
          <a:ln/>
        </p:spPr>
        <p:txBody>
          <a:bodyPr/>
          <a:lstStyle>
            <a:lvl1pPr>
              <a:defRPr/>
            </a:lvl1pPr>
          </a:lstStyle>
          <a:p>
            <a:pPr>
              <a:defRPr/>
            </a:pPr>
            <a:fld id="{291E00B3-5A91-4004-BC1C-32FB47825CC8}" type="slidenum">
              <a:rPr lang="zh-CN" altLang="en-US"/>
              <a:pPr>
                <a:defRPr/>
              </a:pPr>
              <a:t>‹#›</a:t>
            </a:fld>
            <a:endParaRPr lang="en-US" altLang="zh-CN"/>
          </a:p>
        </p:txBody>
      </p:sp>
      <p:sp>
        <p:nvSpPr>
          <p:cNvPr id="6" name="Rectangle 5"/>
          <p:cNvSpPr>
            <a:spLocks noGrp="1" noChangeArrowheads="1"/>
          </p:cNvSpPr>
          <p:nvPr>
            <p:ph type="ftr" sz="quarter" idx="12"/>
          </p:nvPr>
        </p:nvSpPr>
        <p:spPr>
          <a:ln/>
        </p:spPr>
        <p:txBody>
          <a:bodyPr/>
          <a:lstStyle>
            <a:lvl1pPr>
              <a:defRPr/>
            </a:lvl1pPr>
          </a:lstStyle>
          <a:p>
            <a:pPr>
              <a:defRPr/>
            </a:pPr>
            <a:fld id="{C2EFDA28-8C5A-408F-8FFA-41E327D75D95}" type="slidenum">
              <a:rPr lang="zh-CN" altLang="en-US"/>
              <a:pPr>
                <a:defRPr/>
              </a:pPr>
              <a:t>‹#›</a:t>
            </a:fld>
            <a:endParaRPr lang="en-US" altLang="zh-CN"/>
          </a:p>
        </p:txBody>
      </p:sp>
    </p:spTree>
    <p:extLst>
      <p:ext uri="{BB962C8B-B14F-4D97-AF65-F5344CB8AC3E}">
        <p14:creationId xmlns:p14="http://schemas.microsoft.com/office/powerpoint/2010/main" val="186469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5" name="Rectangle 6"/>
          <p:cNvSpPr>
            <a:spLocks noGrp="1" noChangeArrowheads="1"/>
          </p:cNvSpPr>
          <p:nvPr>
            <p:ph type="sldNum" sz="quarter" idx="11"/>
          </p:nvPr>
        </p:nvSpPr>
        <p:spPr>
          <a:ln/>
        </p:spPr>
        <p:txBody>
          <a:bodyPr/>
          <a:lstStyle>
            <a:lvl1pPr>
              <a:defRPr/>
            </a:lvl1pPr>
          </a:lstStyle>
          <a:p>
            <a:pPr>
              <a:defRPr/>
            </a:pPr>
            <a:fld id="{6DDA60C2-102F-4D9D-B233-7CB10BF81919}" type="slidenum">
              <a:rPr lang="zh-CN" altLang="en-US"/>
              <a:pPr>
                <a:defRPr/>
              </a:pPr>
              <a:t>‹#›</a:t>
            </a:fld>
            <a:endParaRPr lang="en-US" altLang="zh-CN"/>
          </a:p>
        </p:txBody>
      </p:sp>
      <p:sp>
        <p:nvSpPr>
          <p:cNvPr id="6" name="Rectangle 5"/>
          <p:cNvSpPr>
            <a:spLocks noGrp="1" noChangeArrowheads="1"/>
          </p:cNvSpPr>
          <p:nvPr>
            <p:ph type="ftr" sz="quarter" idx="12"/>
          </p:nvPr>
        </p:nvSpPr>
        <p:spPr>
          <a:ln/>
        </p:spPr>
        <p:txBody>
          <a:bodyPr/>
          <a:lstStyle>
            <a:lvl1pPr>
              <a:defRPr/>
            </a:lvl1pPr>
          </a:lstStyle>
          <a:p>
            <a:pPr>
              <a:defRPr/>
            </a:pPr>
            <a:fld id="{106F2092-02DE-48A3-9DB3-76BCB27AC366}" type="slidenum">
              <a:rPr lang="zh-CN" altLang="en-US"/>
              <a:pPr>
                <a:defRPr/>
              </a:pPr>
              <a:t>‹#›</a:t>
            </a:fld>
            <a:endParaRPr lang="en-US" altLang="zh-CN"/>
          </a:p>
        </p:txBody>
      </p:sp>
    </p:spTree>
    <p:extLst>
      <p:ext uri="{BB962C8B-B14F-4D97-AF65-F5344CB8AC3E}">
        <p14:creationId xmlns:p14="http://schemas.microsoft.com/office/powerpoint/2010/main" val="1511122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19088"/>
            <a:ext cx="8229600" cy="6005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4" name="Rectangle 6"/>
          <p:cNvSpPr>
            <a:spLocks noGrp="1" noChangeArrowheads="1"/>
          </p:cNvSpPr>
          <p:nvPr>
            <p:ph type="sldNum" sz="quarter" idx="11"/>
          </p:nvPr>
        </p:nvSpPr>
        <p:spPr>
          <a:ln/>
        </p:spPr>
        <p:txBody>
          <a:bodyPr/>
          <a:lstStyle>
            <a:lvl1pPr>
              <a:defRPr/>
            </a:lvl1pPr>
          </a:lstStyle>
          <a:p>
            <a:pPr>
              <a:defRPr/>
            </a:pPr>
            <a:fld id="{6EB10A87-2402-46EC-BAA4-FC2EE4B4E151}" type="slidenum">
              <a:rPr lang="zh-CN" altLang="en-US"/>
              <a:pPr>
                <a:defRPr/>
              </a:pPr>
              <a:t>‹#›</a:t>
            </a:fld>
            <a:endParaRPr lang="en-US" altLang="zh-CN"/>
          </a:p>
        </p:txBody>
      </p:sp>
      <p:sp>
        <p:nvSpPr>
          <p:cNvPr id="5" name="Rectangle 5"/>
          <p:cNvSpPr>
            <a:spLocks noGrp="1" noChangeArrowheads="1"/>
          </p:cNvSpPr>
          <p:nvPr>
            <p:ph type="ftr" sz="quarter" idx="12"/>
          </p:nvPr>
        </p:nvSpPr>
        <p:spPr>
          <a:ln/>
        </p:spPr>
        <p:txBody>
          <a:bodyPr/>
          <a:lstStyle>
            <a:lvl1pPr>
              <a:defRPr/>
            </a:lvl1pPr>
          </a:lstStyle>
          <a:p>
            <a:pPr>
              <a:defRPr/>
            </a:pPr>
            <a:fld id="{F64AD272-6B32-4197-A44E-9091B1E95444}" type="slidenum">
              <a:rPr lang="zh-CN" altLang="en-US"/>
              <a:pPr>
                <a:defRPr/>
              </a:pPr>
              <a:t>‹#›</a:t>
            </a:fld>
            <a:endParaRPr lang="en-US" altLang="zh-CN"/>
          </a:p>
        </p:txBody>
      </p:sp>
    </p:spTree>
    <p:extLst>
      <p:ext uri="{BB962C8B-B14F-4D97-AF65-F5344CB8AC3E}">
        <p14:creationId xmlns:p14="http://schemas.microsoft.com/office/powerpoint/2010/main" val="225516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5" name="Rectangle 6"/>
          <p:cNvSpPr>
            <a:spLocks noGrp="1" noChangeArrowheads="1"/>
          </p:cNvSpPr>
          <p:nvPr>
            <p:ph type="sldNum" sz="quarter" idx="11"/>
          </p:nvPr>
        </p:nvSpPr>
        <p:spPr>
          <a:ln/>
        </p:spPr>
        <p:txBody>
          <a:bodyPr/>
          <a:lstStyle>
            <a:lvl1pPr>
              <a:defRPr/>
            </a:lvl1pPr>
          </a:lstStyle>
          <a:p>
            <a:pPr>
              <a:defRPr/>
            </a:pPr>
            <a:fld id="{97401FBE-E73C-4F7E-A443-77B4BF93630E}" type="slidenum">
              <a:rPr lang="zh-CN" altLang="en-US"/>
              <a:pPr>
                <a:defRPr/>
              </a:pPr>
              <a:t>‹#›</a:t>
            </a:fld>
            <a:endParaRPr lang="en-US" altLang="zh-CN"/>
          </a:p>
        </p:txBody>
      </p:sp>
      <p:sp>
        <p:nvSpPr>
          <p:cNvPr id="6" name="Rectangle 5"/>
          <p:cNvSpPr>
            <a:spLocks noGrp="1" noChangeArrowheads="1"/>
          </p:cNvSpPr>
          <p:nvPr>
            <p:ph type="ftr" sz="quarter" idx="12"/>
          </p:nvPr>
        </p:nvSpPr>
        <p:spPr>
          <a:ln/>
        </p:spPr>
        <p:txBody>
          <a:bodyPr/>
          <a:lstStyle>
            <a:lvl1pPr>
              <a:defRPr/>
            </a:lvl1pPr>
          </a:lstStyle>
          <a:p>
            <a:pPr>
              <a:defRPr/>
            </a:pPr>
            <a:fld id="{5AF0A521-72D8-4C10-9DEE-DE2417F05CBC}" type="slidenum">
              <a:rPr lang="zh-CN" altLang="en-US"/>
              <a:pPr>
                <a:defRPr/>
              </a:pPr>
              <a:t>‹#›</a:t>
            </a:fld>
            <a:endParaRPr lang="en-US" altLang="zh-CN"/>
          </a:p>
        </p:txBody>
      </p:sp>
    </p:spTree>
    <p:extLst>
      <p:ext uri="{BB962C8B-B14F-4D97-AF65-F5344CB8AC3E}">
        <p14:creationId xmlns:p14="http://schemas.microsoft.com/office/powerpoint/2010/main" val="65790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5" name="Rectangle 6"/>
          <p:cNvSpPr>
            <a:spLocks noGrp="1" noChangeArrowheads="1"/>
          </p:cNvSpPr>
          <p:nvPr>
            <p:ph type="sldNum" sz="quarter" idx="11"/>
          </p:nvPr>
        </p:nvSpPr>
        <p:spPr>
          <a:ln/>
        </p:spPr>
        <p:txBody>
          <a:bodyPr/>
          <a:lstStyle>
            <a:lvl1pPr>
              <a:defRPr/>
            </a:lvl1pPr>
          </a:lstStyle>
          <a:p>
            <a:pPr>
              <a:defRPr/>
            </a:pPr>
            <a:fld id="{748C4D8F-3043-4136-A08D-A99A1C62AB2F}" type="slidenum">
              <a:rPr lang="zh-CN" altLang="en-US"/>
              <a:pPr>
                <a:defRPr/>
              </a:pPr>
              <a:t>‹#›</a:t>
            </a:fld>
            <a:endParaRPr lang="en-US" altLang="zh-CN"/>
          </a:p>
        </p:txBody>
      </p:sp>
      <p:sp>
        <p:nvSpPr>
          <p:cNvPr id="6" name="Rectangle 5"/>
          <p:cNvSpPr>
            <a:spLocks noGrp="1" noChangeArrowheads="1"/>
          </p:cNvSpPr>
          <p:nvPr>
            <p:ph type="ftr" sz="quarter" idx="12"/>
          </p:nvPr>
        </p:nvSpPr>
        <p:spPr>
          <a:ln/>
        </p:spPr>
        <p:txBody>
          <a:bodyPr/>
          <a:lstStyle>
            <a:lvl1pPr>
              <a:defRPr/>
            </a:lvl1pPr>
          </a:lstStyle>
          <a:p>
            <a:pPr>
              <a:defRPr/>
            </a:pPr>
            <a:fld id="{B2490190-B4B3-43C1-AD27-44EC87960AE8}" type="slidenum">
              <a:rPr lang="zh-CN" altLang="en-US"/>
              <a:pPr>
                <a:defRPr/>
              </a:pPr>
              <a:t>‹#›</a:t>
            </a:fld>
            <a:endParaRPr lang="en-US" altLang="zh-CN"/>
          </a:p>
        </p:txBody>
      </p:sp>
    </p:spTree>
    <p:extLst>
      <p:ext uri="{BB962C8B-B14F-4D97-AF65-F5344CB8AC3E}">
        <p14:creationId xmlns:p14="http://schemas.microsoft.com/office/powerpoint/2010/main" val="285483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6" name="Rectangle 6"/>
          <p:cNvSpPr>
            <a:spLocks noGrp="1" noChangeArrowheads="1"/>
          </p:cNvSpPr>
          <p:nvPr>
            <p:ph type="sldNum" sz="quarter" idx="11"/>
          </p:nvPr>
        </p:nvSpPr>
        <p:spPr>
          <a:ln/>
        </p:spPr>
        <p:txBody>
          <a:bodyPr/>
          <a:lstStyle>
            <a:lvl1pPr>
              <a:defRPr/>
            </a:lvl1pPr>
          </a:lstStyle>
          <a:p>
            <a:pPr>
              <a:defRPr/>
            </a:pPr>
            <a:fld id="{489782B4-66ED-4141-BC48-2C5FE5DCD546}" type="slidenum">
              <a:rPr lang="zh-CN" altLang="en-US"/>
              <a:pPr>
                <a:defRPr/>
              </a:pPr>
              <a:t>‹#›</a:t>
            </a:fld>
            <a:endParaRPr lang="en-US" altLang="zh-CN"/>
          </a:p>
        </p:txBody>
      </p:sp>
      <p:sp>
        <p:nvSpPr>
          <p:cNvPr id="7" name="Rectangle 5"/>
          <p:cNvSpPr>
            <a:spLocks noGrp="1" noChangeArrowheads="1"/>
          </p:cNvSpPr>
          <p:nvPr>
            <p:ph type="ftr" sz="quarter" idx="12"/>
          </p:nvPr>
        </p:nvSpPr>
        <p:spPr>
          <a:ln/>
        </p:spPr>
        <p:txBody>
          <a:bodyPr/>
          <a:lstStyle>
            <a:lvl1pPr>
              <a:defRPr/>
            </a:lvl1pPr>
          </a:lstStyle>
          <a:p>
            <a:pPr>
              <a:defRPr/>
            </a:pPr>
            <a:fld id="{9AD5EF18-F7F4-45A9-8980-8CEB889CBD85}" type="slidenum">
              <a:rPr lang="zh-CN" altLang="en-US"/>
              <a:pPr>
                <a:defRPr/>
              </a:pPr>
              <a:t>‹#›</a:t>
            </a:fld>
            <a:endParaRPr lang="en-US" altLang="zh-CN"/>
          </a:p>
        </p:txBody>
      </p:sp>
    </p:spTree>
    <p:extLst>
      <p:ext uri="{BB962C8B-B14F-4D97-AF65-F5344CB8AC3E}">
        <p14:creationId xmlns:p14="http://schemas.microsoft.com/office/powerpoint/2010/main" val="333272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8" name="Rectangle 6"/>
          <p:cNvSpPr>
            <a:spLocks noGrp="1" noChangeArrowheads="1"/>
          </p:cNvSpPr>
          <p:nvPr>
            <p:ph type="sldNum" sz="quarter" idx="11"/>
          </p:nvPr>
        </p:nvSpPr>
        <p:spPr>
          <a:ln/>
        </p:spPr>
        <p:txBody>
          <a:bodyPr/>
          <a:lstStyle>
            <a:lvl1pPr>
              <a:defRPr/>
            </a:lvl1pPr>
          </a:lstStyle>
          <a:p>
            <a:pPr>
              <a:defRPr/>
            </a:pPr>
            <a:fld id="{0DC7F242-FEAB-4A04-A5BF-19CAB6192640}" type="slidenum">
              <a:rPr lang="zh-CN" altLang="en-US"/>
              <a:pPr>
                <a:defRPr/>
              </a:pPr>
              <a:t>‹#›</a:t>
            </a:fld>
            <a:endParaRPr lang="en-US" altLang="zh-CN"/>
          </a:p>
        </p:txBody>
      </p:sp>
      <p:sp>
        <p:nvSpPr>
          <p:cNvPr id="9" name="Rectangle 5"/>
          <p:cNvSpPr>
            <a:spLocks noGrp="1" noChangeArrowheads="1"/>
          </p:cNvSpPr>
          <p:nvPr>
            <p:ph type="ftr" sz="quarter" idx="12"/>
          </p:nvPr>
        </p:nvSpPr>
        <p:spPr>
          <a:ln/>
        </p:spPr>
        <p:txBody>
          <a:bodyPr/>
          <a:lstStyle>
            <a:lvl1pPr>
              <a:defRPr/>
            </a:lvl1pPr>
          </a:lstStyle>
          <a:p>
            <a:pPr>
              <a:defRPr/>
            </a:pPr>
            <a:fld id="{4342D599-7023-482A-8075-E54F622AB514}" type="slidenum">
              <a:rPr lang="zh-CN" altLang="en-US"/>
              <a:pPr>
                <a:defRPr/>
              </a:pPr>
              <a:t>‹#›</a:t>
            </a:fld>
            <a:endParaRPr lang="en-US" altLang="zh-CN"/>
          </a:p>
        </p:txBody>
      </p:sp>
    </p:spTree>
    <p:extLst>
      <p:ext uri="{BB962C8B-B14F-4D97-AF65-F5344CB8AC3E}">
        <p14:creationId xmlns:p14="http://schemas.microsoft.com/office/powerpoint/2010/main" val="274502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4" name="Rectangle 6"/>
          <p:cNvSpPr>
            <a:spLocks noGrp="1" noChangeArrowheads="1"/>
          </p:cNvSpPr>
          <p:nvPr>
            <p:ph type="sldNum" sz="quarter" idx="11"/>
          </p:nvPr>
        </p:nvSpPr>
        <p:spPr>
          <a:ln/>
        </p:spPr>
        <p:txBody>
          <a:bodyPr/>
          <a:lstStyle>
            <a:lvl1pPr>
              <a:defRPr/>
            </a:lvl1pPr>
          </a:lstStyle>
          <a:p>
            <a:pPr>
              <a:defRPr/>
            </a:pPr>
            <a:fld id="{59808466-F70E-4514-9232-513334EB4B7B}" type="slidenum">
              <a:rPr lang="zh-CN" altLang="en-US"/>
              <a:pPr>
                <a:defRPr/>
              </a:pPr>
              <a:t>‹#›</a:t>
            </a:fld>
            <a:endParaRPr lang="en-US" altLang="zh-CN"/>
          </a:p>
        </p:txBody>
      </p:sp>
      <p:sp>
        <p:nvSpPr>
          <p:cNvPr id="5" name="Rectangle 5"/>
          <p:cNvSpPr>
            <a:spLocks noGrp="1" noChangeArrowheads="1"/>
          </p:cNvSpPr>
          <p:nvPr>
            <p:ph type="ftr" sz="quarter" idx="12"/>
          </p:nvPr>
        </p:nvSpPr>
        <p:spPr>
          <a:ln/>
        </p:spPr>
        <p:txBody>
          <a:bodyPr/>
          <a:lstStyle>
            <a:lvl1pPr>
              <a:defRPr/>
            </a:lvl1pPr>
          </a:lstStyle>
          <a:p>
            <a:pPr>
              <a:defRPr/>
            </a:pPr>
            <a:fld id="{15EF31E9-0BEB-40F8-8D98-3348180609C1}" type="slidenum">
              <a:rPr lang="zh-CN" altLang="en-US"/>
              <a:pPr>
                <a:defRPr/>
              </a:pPr>
              <a:t>‹#›</a:t>
            </a:fld>
            <a:endParaRPr lang="en-US" altLang="zh-CN"/>
          </a:p>
        </p:txBody>
      </p:sp>
    </p:spTree>
    <p:extLst>
      <p:ext uri="{BB962C8B-B14F-4D97-AF65-F5344CB8AC3E}">
        <p14:creationId xmlns:p14="http://schemas.microsoft.com/office/powerpoint/2010/main" val="48240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3" name="Rectangle 6"/>
          <p:cNvSpPr>
            <a:spLocks noGrp="1" noChangeArrowheads="1"/>
          </p:cNvSpPr>
          <p:nvPr>
            <p:ph type="sldNum" sz="quarter" idx="11"/>
          </p:nvPr>
        </p:nvSpPr>
        <p:spPr>
          <a:ln/>
        </p:spPr>
        <p:txBody>
          <a:bodyPr/>
          <a:lstStyle>
            <a:lvl1pPr>
              <a:defRPr/>
            </a:lvl1pPr>
          </a:lstStyle>
          <a:p>
            <a:pPr>
              <a:defRPr/>
            </a:pPr>
            <a:fld id="{F2CAA733-71CE-418D-80A6-17A0DCCFA38F}" type="slidenum">
              <a:rPr lang="zh-CN" altLang="en-US"/>
              <a:pPr>
                <a:defRPr/>
              </a:pPr>
              <a:t>‹#›</a:t>
            </a:fld>
            <a:endParaRPr lang="en-US" altLang="zh-CN"/>
          </a:p>
        </p:txBody>
      </p:sp>
      <p:sp>
        <p:nvSpPr>
          <p:cNvPr id="4" name="Rectangle 5"/>
          <p:cNvSpPr>
            <a:spLocks noGrp="1" noChangeArrowheads="1"/>
          </p:cNvSpPr>
          <p:nvPr>
            <p:ph type="ftr" sz="quarter" idx="12"/>
          </p:nvPr>
        </p:nvSpPr>
        <p:spPr>
          <a:ln/>
        </p:spPr>
        <p:txBody>
          <a:bodyPr/>
          <a:lstStyle>
            <a:lvl1pPr>
              <a:defRPr/>
            </a:lvl1pPr>
          </a:lstStyle>
          <a:p>
            <a:pPr>
              <a:defRPr/>
            </a:pPr>
            <a:fld id="{A2AF720A-7DA2-4F8F-B7FB-956169F8705F}" type="slidenum">
              <a:rPr lang="zh-CN" altLang="en-US"/>
              <a:pPr>
                <a:defRPr/>
              </a:pPr>
              <a:t>‹#›</a:t>
            </a:fld>
            <a:endParaRPr lang="en-US" altLang="zh-CN"/>
          </a:p>
        </p:txBody>
      </p:sp>
    </p:spTree>
    <p:extLst>
      <p:ext uri="{BB962C8B-B14F-4D97-AF65-F5344CB8AC3E}">
        <p14:creationId xmlns:p14="http://schemas.microsoft.com/office/powerpoint/2010/main" val="111399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6" name="Rectangle 6"/>
          <p:cNvSpPr>
            <a:spLocks noGrp="1" noChangeArrowheads="1"/>
          </p:cNvSpPr>
          <p:nvPr>
            <p:ph type="sldNum" sz="quarter" idx="11"/>
          </p:nvPr>
        </p:nvSpPr>
        <p:spPr>
          <a:ln/>
        </p:spPr>
        <p:txBody>
          <a:bodyPr/>
          <a:lstStyle>
            <a:lvl1pPr>
              <a:defRPr/>
            </a:lvl1pPr>
          </a:lstStyle>
          <a:p>
            <a:pPr>
              <a:defRPr/>
            </a:pPr>
            <a:fld id="{C74F2434-3CA7-4CEF-820B-59C6E866D731}" type="slidenum">
              <a:rPr lang="zh-CN" altLang="en-US"/>
              <a:pPr>
                <a:defRPr/>
              </a:pPr>
              <a:t>‹#›</a:t>
            </a:fld>
            <a:endParaRPr lang="en-US" altLang="zh-CN"/>
          </a:p>
        </p:txBody>
      </p:sp>
      <p:sp>
        <p:nvSpPr>
          <p:cNvPr id="7" name="Rectangle 5"/>
          <p:cNvSpPr>
            <a:spLocks noGrp="1" noChangeArrowheads="1"/>
          </p:cNvSpPr>
          <p:nvPr>
            <p:ph type="ftr" sz="quarter" idx="12"/>
          </p:nvPr>
        </p:nvSpPr>
        <p:spPr>
          <a:ln/>
        </p:spPr>
        <p:txBody>
          <a:bodyPr/>
          <a:lstStyle>
            <a:lvl1pPr>
              <a:defRPr/>
            </a:lvl1pPr>
          </a:lstStyle>
          <a:p>
            <a:pPr>
              <a:defRPr/>
            </a:pPr>
            <a:fld id="{F559F314-3F6D-4556-A189-ECD28FC4EDB1}" type="slidenum">
              <a:rPr lang="zh-CN" altLang="en-US"/>
              <a:pPr>
                <a:defRPr/>
              </a:pPr>
              <a:t>‹#›</a:t>
            </a:fld>
            <a:endParaRPr lang="en-US" altLang="zh-CN"/>
          </a:p>
        </p:txBody>
      </p:sp>
    </p:spTree>
    <p:extLst>
      <p:ext uri="{BB962C8B-B14F-4D97-AF65-F5344CB8AC3E}">
        <p14:creationId xmlns:p14="http://schemas.microsoft.com/office/powerpoint/2010/main" val="177646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操作系统</a:t>
            </a:r>
          </a:p>
        </p:txBody>
      </p:sp>
      <p:sp>
        <p:nvSpPr>
          <p:cNvPr id="6" name="Rectangle 6"/>
          <p:cNvSpPr>
            <a:spLocks noGrp="1" noChangeArrowheads="1"/>
          </p:cNvSpPr>
          <p:nvPr>
            <p:ph type="sldNum" sz="quarter" idx="11"/>
          </p:nvPr>
        </p:nvSpPr>
        <p:spPr>
          <a:ln/>
        </p:spPr>
        <p:txBody>
          <a:bodyPr/>
          <a:lstStyle>
            <a:lvl1pPr>
              <a:defRPr/>
            </a:lvl1pPr>
          </a:lstStyle>
          <a:p>
            <a:pPr>
              <a:defRPr/>
            </a:pPr>
            <a:fld id="{2B9CF5CF-7115-4E49-9E47-15AB72608392}" type="slidenum">
              <a:rPr lang="zh-CN" altLang="en-US"/>
              <a:pPr>
                <a:defRPr/>
              </a:pPr>
              <a:t>‹#›</a:t>
            </a:fld>
            <a:endParaRPr lang="en-US" altLang="zh-CN"/>
          </a:p>
        </p:txBody>
      </p:sp>
      <p:sp>
        <p:nvSpPr>
          <p:cNvPr id="7" name="Rectangle 5"/>
          <p:cNvSpPr>
            <a:spLocks noGrp="1" noChangeArrowheads="1"/>
          </p:cNvSpPr>
          <p:nvPr>
            <p:ph type="ftr" sz="quarter" idx="12"/>
          </p:nvPr>
        </p:nvSpPr>
        <p:spPr>
          <a:ln/>
        </p:spPr>
        <p:txBody>
          <a:bodyPr/>
          <a:lstStyle>
            <a:lvl1pPr>
              <a:defRPr/>
            </a:lvl1pPr>
          </a:lstStyle>
          <a:p>
            <a:pPr>
              <a:defRPr/>
            </a:pPr>
            <a:fld id="{AE39374F-19CC-455B-AC97-B3F830425FAA}" type="slidenum">
              <a:rPr lang="zh-CN" altLang="en-US"/>
              <a:pPr>
                <a:defRPr/>
              </a:pPr>
              <a:t>‹#›</a:t>
            </a:fld>
            <a:endParaRPr lang="en-US" altLang="zh-CN"/>
          </a:p>
        </p:txBody>
      </p:sp>
    </p:spTree>
    <p:extLst>
      <p:ext uri="{BB962C8B-B14F-4D97-AF65-F5344CB8AC3E}">
        <p14:creationId xmlns:p14="http://schemas.microsoft.com/office/powerpoint/2010/main" val="177069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0"/>
          <a:ext cx="9144000" cy="1066800"/>
        </p:xfrm>
        <a:graphic>
          <a:graphicData uri="http://schemas.openxmlformats.org/presentationml/2006/ole">
            <mc:AlternateContent xmlns:mc="http://schemas.openxmlformats.org/markup-compatibility/2006">
              <mc:Choice xmlns:v="urn:schemas-microsoft-com:vml" Requires="v">
                <p:oleObj spid="_x0000_s1185" name="Image" r:id="rId15" imgW="7377778" imgH="1219048" progId="Photoshop.Image.6">
                  <p:embed/>
                </p:oleObj>
              </mc:Choice>
              <mc:Fallback>
                <p:oleObj name="Image" r:id="rId15" imgW="7377778" imgH="12190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r="2905" b="12500"/>
                      <a:stretch>
                        <a:fillRect/>
                      </a:stretch>
                    </p:blipFill>
                    <p:spPr bwMode="auto">
                      <a:xfrm>
                        <a:off x="0" y="0"/>
                        <a:ext cx="91440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28" name="Rectangle 3"/>
          <p:cNvSpPr>
            <a:spLocks noGrp="1" noChangeArrowheads="1"/>
          </p:cNvSpPr>
          <p:nvPr>
            <p:ph type="body" idx="1"/>
          </p:nvPr>
        </p:nvSpPr>
        <p:spPr bwMode="auto">
          <a:xfrm>
            <a:off x="457200" y="1447800"/>
            <a:ext cx="8229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3048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effectLst>
                  <a:outerShdw blurRad="38100" dist="38100" dir="2700000" algn="tl">
                    <a:srgbClr val="C0C0C0"/>
                  </a:outerShdw>
                </a:effectLst>
                <a:ea typeface="宋体" pitchFamily="2" charset="-122"/>
              </a:defRPr>
            </a:lvl1pPr>
          </a:lstStyle>
          <a:p>
            <a:pPr>
              <a:defRPr/>
            </a:pPr>
            <a:r>
              <a:rPr lang="zh-CN" altLang="en-US"/>
              <a:t>操作系统</a:t>
            </a:r>
          </a:p>
        </p:txBody>
      </p:sp>
      <p:sp>
        <p:nvSpPr>
          <p:cNvPr id="1030" name="Rectangle 2"/>
          <p:cNvSpPr>
            <a:spLocks noGrp="1" noChangeArrowheads="1"/>
          </p:cNvSpPr>
          <p:nvPr>
            <p:ph type="title"/>
          </p:nvPr>
        </p:nvSpPr>
        <p:spPr bwMode="white">
          <a:xfrm>
            <a:off x="457200" y="319088"/>
            <a:ext cx="8229600"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0" name="Line 16"/>
          <p:cNvSpPr>
            <a:spLocks noChangeShapeType="1"/>
          </p:cNvSpPr>
          <p:nvPr/>
        </p:nvSpPr>
        <p:spPr bwMode="auto">
          <a:xfrm>
            <a:off x="425450" y="6524625"/>
            <a:ext cx="8353425" cy="0"/>
          </a:xfrm>
          <a:prstGeom prst="line">
            <a:avLst/>
          </a:prstGeom>
          <a:noFill/>
          <a:ln w="9525">
            <a:solidFill>
              <a:schemeClr val="tx1"/>
            </a:solidFill>
            <a:round/>
            <a:headEnd/>
            <a:tailEnd/>
          </a:ln>
          <a:effectLst/>
        </p:spPr>
        <p:txBody>
          <a:bodyPr/>
          <a:lstStyle/>
          <a:p>
            <a:pPr>
              <a:defRPr/>
            </a:pPr>
            <a:endParaRPr lang="zh-CN" altLang="en-US"/>
          </a:p>
        </p:txBody>
      </p:sp>
      <p:sp>
        <p:nvSpPr>
          <p:cNvPr id="3" name="Rectangle 6"/>
          <p:cNvSpPr>
            <a:spLocks noGrp="1" noChangeArrowheads="1"/>
          </p:cNvSpPr>
          <p:nvPr>
            <p:ph type="sldNum" sz="quarter" idx="4"/>
          </p:nvPr>
        </p:nvSpPr>
        <p:spPr bwMode="auto">
          <a:xfrm>
            <a:off x="3352800" y="648017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effectLst>
                  <a:outerShdw blurRad="38100" dist="38100" dir="2700000" algn="tl">
                    <a:srgbClr val="C0C0C0"/>
                  </a:outerShdw>
                </a:effectLst>
                <a:ea typeface="宋体" pitchFamily="2" charset="-122"/>
              </a:defRPr>
            </a:lvl1pPr>
          </a:lstStyle>
          <a:p>
            <a:pPr>
              <a:defRPr/>
            </a:pPr>
            <a:fld id="{797C5CC4-EE4C-41A6-951D-9281D11F64FE}" type="slidenum">
              <a:rPr lang="zh-CN" altLang="en-US"/>
              <a:pPr>
                <a:defRPr/>
              </a:pPr>
              <a:t>‹#›</a:t>
            </a:fld>
            <a:endParaRPr lang="en-US" altLang="zh-CN"/>
          </a:p>
        </p:txBody>
      </p:sp>
      <p:sp>
        <p:nvSpPr>
          <p:cNvPr id="1029" name="Rectangle 5"/>
          <p:cNvSpPr>
            <a:spLocks noGrp="1" noChangeArrowheads="1"/>
          </p:cNvSpPr>
          <p:nvPr>
            <p:ph type="ftr" sz="quarter" idx="3"/>
          </p:nvPr>
        </p:nvSpPr>
        <p:spPr bwMode="auto">
          <a:xfrm>
            <a:off x="5943600" y="648017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effectLst>
                  <a:outerShdw blurRad="38100" dist="38100" dir="2700000" algn="tl">
                    <a:srgbClr val="C0C0C0"/>
                  </a:outerShdw>
                </a:effectLst>
                <a:ea typeface="楷体" pitchFamily="49" charset="-122"/>
              </a:defRPr>
            </a:lvl1pPr>
          </a:lstStyle>
          <a:p>
            <a:pPr>
              <a:defRPr/>
            </a:pPr>
            <a:fld id="{63E493CF-BC1D-46C3-8945-39643C4F287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043608" y="3212976"/>
            <a:ext cx="7086600" cy="1224136"/>
          </a:xfrm>
        </p:spPr>
        <p:txBody>
          <a:bodyPr/>
          <a:lstStyle/>
          <a:p>
            <a:pPr eaLnBrk="1" hangingPunct="1"/>
            <a:r>
              <a:rPr lang="zh-CN" altLang="en-US" sz="3200" b="1" dirty="0">
                <a:latin typeface="楷体_GB2312" pitchFamily="49" charset="-122"/>
                <a:ea typeface="楷体_GB2312" pitchFamily="49" charset="-122"/>
              </a:rPr>
              <a:t>闻立杰 </a:t>
            </a:r>
          </a:p>
          <a:p>
            <a:pPr eaLnBrk="1" hangingPunct="1"/>
            <a:r>
              <a:rPr lang="zh-CN" altLang="en-US" sz="3200" b="1" dirty="0">
                <a:latin typeface="楷体_GB2312" pitchFamily="49" charset="-122"/>
                <a:ea typeface="楷体_GB2312" pitchFamily="49" charset="-122"/>
              </a:rPr>
              <a:t>清华大学软件学院 </a:t>
            </a:r>
          </a:p>
        </p:txBody>
      </p:sp>
      <p:sp>
        <p:nvSpPr>
          <p:cNvPr id="2052" name="Freeform 4"/>
          <p:cNvSpPr>
            <a:spLocks/>
          </p:cNvSpPr>
          <p:nvPr/>
        </p:nvSpPr>
        <p:spPr bwMode="gray">
          <a:xfrm>
            <a:off x="1981200" y="1743075"/>
            <a:ext cx="5303838"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zh-CN" altLang="en-US"/>
          </a:p>
        </p:txBody>
      </p:sp>
      <p:sp>
        <p:nvSpPr>
          <p:cNvPr id="7" name="Rectangle 218"/>
          <p:cNvSpPr txBox="1">
            <a:spLocks noChangeArrowheads="1"/>
          </p:cNvSpPr>
          <p:nvPr/>
        </p:nvSpPr>
        <p:spPr bwMode="gray">
          <a:xfrm>
            <a:off x="542925" y="1081311"/>
            <a:ext cx="8115300" cy="161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lnSpc>
                <a:spcPts val="6000"/>
              </a:lnSpc>
              <a:defRPr/>
            </a:pPr>
            <a:r>
              <a:rPr lang="zh-CN" altLang="en-US" sz="6000" kern="0" dirty="0">
                <a:solidFill>
                  <a:srgbClr val="FFFFFF"/>
                </a:solidFill>
                <a:latin typeface="隶书" pitchFamily="49" charset="-122"/>
                <a:ea typeface="隶书" pitchFamily="49" charset="-122"/>
              </a:rPr>
              <a:t>操作系统</a:t>
            </a:r>
            <a:endParaRPr lang="en-US" altLang="ko-KR" sz="6000" kern="0" dirty="0">
              <a:solidFill>
                <a:srgbClr val="FFFFFF"/>
              </a:solidFill>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76C0AF87-3BA5-4314-A670-DEF7EAE51DCC}" type="slidenum">
              <a:rPr lang="zh-CN" altLang="en-US"/>
              <a:pPr>
                <a:defRPr/>
              </a:pPr>
              <a:t>10</a:t>
            </a:fld>
            <a:endParaRPr lang="en-US" altLang="zh-CN"/>
          </a:p>
        </p:txBody>
      </p:sp>
      <p:sp>
        <p:nvSpPr>
          <p:cNvPr id="10244" name="Text Box 4"/>
          <p:cNvSpPr txBox="1">
            <a:spLocks noChangeArrowheads="1"/>
          </p:cNvSpPr>
          <p:nvPr/>
        </p:nvSpPr>
        <p:spPr bwMode="auto">
          <a:xfrm>
            <a:off x="3276600" y="1484313"/>
            <a:ext cx="23653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zh-CN" altLang="en-US" sz="4000" b="1">
                <a:effectLst/>
                <a:latin typeface="隶书" pitchFamily="49" charset="-122"/>
                <a:ea typeface="隶书" pitchFamily="49" charset="-122"/>
              </a:rPr>
              <a:t>基本原理</a:t>
            </a:r>
            <a:endParaRPr lang="zh-CN" altLang="zh-CN" sz="4000" b="1">
              <a:effectLst/>
              <a:latin typeface="隶书" pitchFamily="49" charset="-122"/>
              <a:ea typeface="隶书" pitchFamily="49" charset="-122"/>
            </a:endParaRPr>
          </a:p>
        </p:txBody>
      </p:sp>
      <p:pic>
        <p:nvPicPr>
          <p:cNvPr id="10245" name="Picture 6" descr="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2438400"/>
            <a:ext cx="8497887" cy="329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7399" name="Text Box 7"/>
          <p:cNvSpPr txBox="1">
            <a:spLocks noChangeArrowheads="1"/>
          </p:cNvSpPr>
          <p:nvPr/>
        </p:nvSpPr>
        <p:spPr bwMode="auto">
          <a:xfrm>
            <a:off x="3014351" y="5733256"/>
            <a:ext cx="2925801" cy="523220"/>
          </a:xfrm>
          <a:prstGeom prst="rect">
            <a:avLst/>
          </a:prstGeom>
          <a:noFill/>
          <a:ln w="9525">
            <a:noFill/>
            <a:miter lim="800000"/>
            <a:headEnd/>
            <a:tailEnd/>
          </a:ln>
          <a:effectLst/>
        </p:spPr>
        <p:txBody>
          <a:bodyPr wrap="none">
            <a:spAutoFit/>
          </a:bodyPr>
          <a:lstStyle/>
          <a:p>
            <a:pPr>
              <a:defRPr/>
            </a:pPr>
            <a:r>
              <a:rPr lang="en-US" altLang="zh-CN"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E</a:t>
            </a:r>
            <a:r>
              <a:rPr lang="zh-CN" altLang="en-US"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K</a:t>
            </a:r>
            <a:r>
              <a:rPr lang="en-US" altLang="zh-CN" sz="2800" b="1" baseline="-14000"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E</a:t>
            </a:r>
            <a:r>
              <a:rPr lang="zh-CN" altLang="en-US"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D</a:t>
            </a:r>
            <a:r>
              <a:rPr lang="zh-CN" altLang="en-US"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K</a:t>
            </a:r>
            <a:r>
              <a:rPr lang="en-US" altLang="zh-CN" sz="2800" b="1" baseline="-14000"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D</a:t>
            </a:r>
            <a:r>
              <a:rPr lang="en-US" altLang="zh-CN" sz="2800" b="1" dirty="0">
                <a:solidFill>
                  <a:srgbClr val="0000FA"/>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9"/>
                                        </p:tgtEl>
                                        <p:attrNameLst>
                                          <p:attrName>style.visibility</p:attrName>
                                        </p:attrNameLst>
                                      </p:cBhvr>
                                      <p:to>
                                        <p:strVal val="visible"/>
                                      </p:to>
                                    </p:set>
                                    <p:anim calcmode="lin" valueType="num">
                                      <p:cBhvr additive="base">
                                        <p:cTn id="7" dur="500" fill="hold"/>
                                        <p:tgtEl>
                                          <p:spTgt spid="187399"/>
                                        </p:tgtEl>
                                        <p:attrNameLst>
                                          <p:attrName>ppt_x</p:attrName>
                                        </p:attrNameLst>
                                      </p:cBhvr>
                                      <p:tavLst>
                                        <p:tav tm="0">
                                          <p:val>
                                            <p:strVal val="#ppt_x"/>
                                          </p:val>
                                        </p:tav>
                                        <p:tav tm="100000">
                                          <p:val>
                                            <p:strVal val="#ppt_x"/>
                                          </p:val>
                                        </p:tav>
                                      </p:tavLst>
                                    </p:anim>
                                    <p:anim calcmode="lin" valueType="num">
                                      <p:cBhvr additive="base">
                                        <p:cTn id="8" dur="500" fill="hold"/>
                                        <p:tgtEl>
                                          <p:spTgt spid="187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8A2F4123-3E1C-4B85-8F87-D8215496F2E4}" type="slidenum">
              <a:rPr lang="zh-CN" altLang="en-US"/>
              <a:pPr>
                <a:defRPr/>
              </a:pPr>
              <a:t>11</a:t>
            </a:fld>
            <a:endParaRPr lang="en-US" altLang="zh-CN"/>
          </a:p>
        </p:txBody>
      </p:sp>
      <p:sp>
        <p:nvSpPr>
          <p:cNvPr id="188418" name="Text Box 2"/>
          <p:cNvSpPr txBox="1">
            <a:spLocks noChangeArrowheads="1"/>
          </p:cNvSpPr>
          <p:nvPr/>
        </p:nvSpPr>
        <p:spPr bwMode="auto">
          <a:xfrm>
            <a:off x="828675" y="1989138"/>
            <a:ext cx="7775575" cy="210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两种加密系统</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私钥加密</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公钥加密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88418">
                                            <p:txEl>
                                              <p:pRg st="1" end="1"/>
                                            </p:txEl>
                                          </p:spTgt>
                                        </p:tgtEl>
                                        <p:attrNameLst>
                                          <p:attrName>style.visibility</p:attrName>
                                        </p:attrNameLst>
                                      </p:cBhvr>
                                      <p:to>
                                        <p:strVal val="visible"/>
                                      </p:to>
                                    </p:set>
                                    <p:animEffect transition="in" filter="dissolve">
                                      <p:cBhvr>
                                        <p:cTn id="7" dur="500"/>
                                        <p:tgtEl>
                                          <p:spTgt spid="188418">
                                            <p:txEl>
                                              <p:pRg st="1" end="1"/>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8418">
                                            <p:txEl>
                                              <p:pRg st="2" end="2"/>
                                            </p:txEl>
                                          </p:spTgt>
                                        </p:tgtEl>
                                        <p:attrNameLst>
                                          <p:attrName>style.visibility</p:attrName>
                                        </p:attrNameLst>
                                      </p:cBhvr>
                                      <p:to>
                                        <p:strVal val="visible"/>
                                      </p:to>
                                    </p:set>
                                    <p:animEffect transition="in" filter="dissolve">
                                      <p:cBhvr>
                                        <p:cTn id="12" dur="500"/>
                                        <p:tgtEl>
                                          <p:spTgt spid="188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CD619C60-A548-4CF1-A787-AEBCF36D22E9}" type="slidenum">
              <a:rPr lang="zh-CN" altLang="en-US"/>
              <a:pPr>
                <a:defRPr/>
              </a:pPr>
              <a:t>12</a:t>
            </a:fld>
            <a:endParaRPr lang="en-US" altLang="zh-CN"/>
          </a:p>
        </p:txBody>
      </p:sp>
      <p:sp>
        <p:nvSpPr>
          <p:cNvPr id="12292"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dirty="0">
                <a:latin typeface="Times New Roman" pitchFamily="18" charset="0"/>
                <a:ea typeface="隶书" pitchFamily="49" charset="-122"/>
              </a:rPr>
              <a:t>6</a:t>
            </a:r>
            <a:r>
              <a:rPr lang="en-US" altLang="en-US" sz="4400" dirty="0">
                <a:latin typeface="Times New Roman" pitchFamily="18" charset="0"/>
                <a:ea typeface="隶书" pitchFamily="49" charset="-122"/>
              </a:rPr>
              <a:t>.</a:t>
            </a:r>
            <a:r>
              <a:rPr lang="en-US" altLang="zh-CN" sz="4400" dirty="0">
                <a:latin typeface="Times New Roman" pitchFamily="18" charset="0"/>
                <a:ea typeface="隶书" pitchFamily="49" charset="-122"/>
              </a:rPr>
              <a:t>2.1</a:t>
            </a:r>
            <a:r>
              <a:rPr lang="en-US" altLang="en-US" sz="4400" dirty="0">
                <a:latin typeface="隶书" pitchFamily="49" charset="-122"/>
                <a:ea typeface="隶书" pitchFamily="49" charset="-122"/>
              </a:rPr>
              <a:t> </a:t>
            </a:r>
            <a:r>
              <a:rPr lang="zh-CN" altLang="en-US" sz="4400" dirty="0">
                <a:latin typeface="隶书" pitchFamily="49" charset="-122"/>
                <a:ea typeface="隶书" pitchFamily="49" charset="-122"/>
              </a:rPr>
              <a:t>私钥加密 </a:t>
            </a:r>
          </a:p>
        </p:txBody>
      </p:sp>
      <p:sp>
        <p:nvSpPr>
          <p:cNvPr id="190469" name="Text Box 5"/>
          <p:cNvSpPr txBox="1">
            <a:spLocks noChangeArrowheads="1"/>
          </p:cNvSpPr>
          <p:nvPr/>
        </p:nvSpPr>
        <p:spPr bwMode="auto">
          <a:xfrm>
            <a:off x="684213" y="1933575"/>
            <a:ext cx="7775575" cy="307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Microsoft YaHei" panose="020B0503020204020204" pitchFamily="34" charset="-122"/>
                <a:ea typeface="Microsoft YaHei" panose="020B0503020204020204" pitchFamily="34" charset="-122"/>
              </a:rPr>
              <a:t>基本思路</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加密密钥和解密密钥都是秘密的；</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加密密钥和解密密钥存在简单的对应关系（如对称），或者两者完全相同。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0469">
                                            <p:txEl>
                                              <p:pRg st="1" end="1"/>
                                            </p:txEl>
                                          </p:spTgt>
                                        </p:tgtEl>
                                        <p:attrNameLst>
                                          <p:attrName>style.visibility</p:attrName>
                                        </p:attrNameLst>
                                      </p:cBhvr>
                                      <p:to>
                                        <p:strVal val="visible"/>
                                      </p:to>
                                    </p:set>
                                    <p:animEffect transition="in" filter="dissolve">
                                      <p:cBhvr>
                                        <p:cTn id="7" dur="500"/>
                                        <p:tgtEl>
                                          <p:spTgt spid="19046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0469">
                                            <p:txEl>
                                              <p:pRg st="2" end="2"/>
                                            </p:txEl>
                                          </p:spTgt>
                                        </p:tgtEl>
                                        <p:attrNameLst>
                                          <p:attrName>style.visibility</p:attrName>
                                        </p:attrNameLst>
                                      </p:cBhvr>
                                      <p:to>
                                        <p:strVal val="visible"/>
                                      </p:to>
                                    </p:set>
                                    <p:animEffect transition="in" filter="dissolve">
                                      <p:cBhvr>
                                        <p:cTn id="12" dur="500"/>
                                        <p:tgtEl>
                                          <p:spTgt spid="1904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2"/>
          <p:cNvSpPr>
            <a:spLocks noGrp="1"/>
          </p:cNvSpPr>
          <p:nvPr>
            <p:ph type="dt" sz="quarter" idx="10"/>
          </p:nvPr>
        </p:nvSpPr>
        <p:spPr/>
        <p:txBody>
          <a:bodyPr/>
          <a:lstStyle/>
          <a:p>
            <a:pPr>
              <a:defRPr/>
            </a:pPr>
            <a:r>
              <a:rPr lang="zh-CN" altLang="en-US"/>
              <a:t>操作系统</a:t>
            </a:r>
          </a:p>
        </p:txBody>
      </p:sp>
      <p:sp>
        <p:nvSpPr>
          <p:cNvPr id="30" name="页脚占位符 4"/>
          <p:cNvSpPr>
            <a:spLocks noGrp="1"/>
          </p:cNvSpPr>
          <p:nvPr>
            <p:ph type="ftr" sz="quarter" idx="12"/>
          </p:nvPr>
        </p:nvSpPr>
        <p:spPr/>
        <p:txBody>
          <a:bodyPr/>
          <a:lstStyle/>
          <a:p>
            <a:pPr>
              <a:defRPr/>
            </a:pPr>
            <a:fld id="{ECFB354A-E7A3-462B-96A9-103EA2AB02FA}" type="slidenum">
              <a:rPr lang="zh-CN" altLang="en-US"/>
              <a:pPr>
                <a:defRPr/>
              </a:pPr>
              <a:t>13</a:t>
            </a:fld>
            <a:endParaRPr lang="en-US" altLang="zh-CN"/>
          </a:p>
        </p:txBody>
      </p:sp>
      <p:graphicFrame>
        <p:nvGraphicFramePr>
          <p:cNvPr id="191533" name="Group 45"/>
          <p:cNvGraphicFramePr>
            <a:graphicFrameLocks noGrp="1"/>
          </p:cNvGraphicFramePr>
          <p:nvPr>
            <p:ph/>
          </p:nvPr>
        </p:nvGraphicFramePr>
        <p:xfrm>
          <a:off x="179388" y="2060575"/>
          <a:ext cx="8856662" cy="4319590"/>
        </p:xfrm>
        <a:graphic>
          <a:graphicData uri="http://schemas.openxmlformats.org/drawingml/2006/table">
            <a:tbl>
              <a:tblPr/>
              <a:tblGrid>
                <a:gridCol w="2089150">
                  <a:extLst>
                    <a:ext uri="{9D8B030D-6E8A-4147-A177-3AD203B41FA5}">
                      <a16:colId xmlns:a16="http://schemas.microsoft.com/office/drawing/2014/main" val="20000"/>
                    </a:ext>
                  </a:extLst>
                </a:gridCol>
                <a:gridCol w="6767512">
                  <a:extLst>
                    <a:ext uri="{9D8B030D-6E8A-4147-A177-3AD203B41FA5}">
                      <a16:colId xmlns:a16="http://schemas.microsoft.com/office/drawing/2014/main" val="20001"/>
                    </a:ext>
                  </a:extLst>
                </a:gridCol>
              </a:tblGrid>
              <a:tr h="617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加密算法</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单一字母替换法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密钥长度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26</a:t>
                      </a: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原文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ABCDEFGHIJKLMNOPQRSTUVWXYZ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加密密钥</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K</a:t>
                      </a:r>
                      <a:r>
                        <a:rPr kumimoji="0" lang="en-US" altLang="zh-CN" sz="2800" b="1" i="0" u="none" strike="noStrike" cap="none" normalizeH="0" baseline="-14000">
                          <a:ln>
                            <a:noFill/>
                          </a:ln>
                          <a:solidFill>
                            <a:schemeClr val="tx1"/>
                          </a:solidFill>
                          <a:effectLst/>
                          <a:latin typeface="Times New Roman" pitchFamily="18" charset="0"/>
                          <a:ea typeface="宋体" pitchFamily="2" charset="-122"/>
                        </a:rPr>
                        <a:t>E</a:t>
                      </a:r>
                      <a:endParaRPr kumimoji="0" lang="zh-CN" altLang="en-US" sz="2800" b="1" i="0" u="none" strike="noStrike" cap="none" normalizeH="0" baseline="-1400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QWERTYUIOPASDFGHJKLZXCVBNM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原文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密文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QZZQEA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7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解密密钥</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K</a:t>
                      </a:r>
                      <a:r>
                        <a:rPr kumimoji="0" lang="en-US" altLang="zh-CN" sz="2800" b="1" i="0" u="none" strike="noStrike" cap="none" normalizeH="0" baseline="-14000" dirty="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KXVMCNOPHQRSZYIJADLEGWBUFT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342" name="Text Box 23"/>
          <p:cNvSpPr txBox="1">
            <a:spLocks noChangeArrowheads="1"/>
          </p:cNvSpPr>
          <p:nvPr/>
        </p:nvSpPr>
        <p:spPr bwMode="auto">
          <a:xfrm>
            <a:off x="3276600" y="1125538"/>
            <a:ext cx="23653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zh-CN" altLang="en-US" sz="4000" b="1" dirty="0">
                <a:effectLst/>
                <a:latin typeface="Microsoft YaHei" panose="020B0503020204020204" pitchFamily="34" charset="-122"/>
                <a:ea typeface="Microsoft YaHei" panose="020B0503020204020204" pitchFamily="34" charset="-122"/>
              </a:rPr>
              <a:t>一个例子</a:t>
            </a:r>
            <a:endParaRPr lang="zh-CN" altLang="zh-CN" sz="4000" b="1" dirty="0">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5FC085B7-AAF0-4168-BC5D-576B5061978A}" type="slidenum">
              <a:rPr lang="zh-CN" altLang="en-US"/>
              <a:pPr>
                <a:defRPr/>
              </a:pPr>
              <a:t>14</a:t>
            </a:fld>
            <a:endParaRPr lang="en-US" altLang="zh-CN"/>
          </a:p>
        </p:txBody>
      </p:sp>
      <p:sp>
        <p:nvSpPr>
          <p:cNvPr id="193538" name="Text Box 2"/>
          <p:cNvSpPr txBox="1">
            <a:spLocks noChangeArrowheads="1"/>
          </p:cNvSpPr>
          <p:nvPr/>
        </p:nvSpPr>
        <p:spPr bwMode="auto">
          <a:xfrm>
            <a:off x="684213" y="1340768"/>
            <a:ext cx="7775575" cy="483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Microsoft YaHei" panose="020B0503020204020204" pitchFamily="34" charset="-122"/>
                <a:ea typeface="Microsoft YaHei" panose="020B0503020204020204" pitchFamily="34" charset="-122"/>
              </a:rPr>
              <a:t>私钥加密的特点</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优点</a:t>
            </a:r>
            <a:r>
              <a:rPr lang="zh-CN" altLang="en-US" sz="3200" b="1" dirty="0">
                <a:effectLst/>
                <a:latin typeface="楷体_GB2312" pitchFamily="49" charset="-122"/>
                <a:ea typeface="楷体_GB2312" pitchFamily="49" charset="-122"/>
              </a:rPr>
              <a:t>：简单、安全。加密算法已知（字母替代），但密钥未知，</a:t>
            </a:r>
            <a:r>
              <a:rPr lang="en-US" altLang="zh-CN" sz="3200" b="1" dirty="0">
                <a:solidFill>
                  <a:srgbClr val="0543DF"/>
                </a:solidFill>
                <a:effectLst/>
                <a:latin typeface="楷体_GB2312" pitchFamily="49" charset="-122"/>
                <a:ea typeface="楷体_GB2312" pitchFamily="49" charset="-122"/>
              </a:rPr>
              <a:t>26!</a:t>
            </a:r>
            <a:r>
              <a:rPr lang="zh-CN" altLang="en-US" sz="3200" b="1" dirty="0">
                <a:effectLst/>
                <a:latin typeface="楷体_GB2312" pitchFamily="49" charset="-122"/>
                <a:ea typeface="楷体_GB2312" pitchFamily="49" charset="-122"/>
              </a:rPr>
              <a:t>种组合；</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缺点</a:t>
            </a:r>
            <a:r>
              <a:rPr lang="zh-CN" altLang="en-US" sz="3200" b="1" dirty="0">
                <a:effectLst/>
                <a:latin typeface="楷体_GB2312" pitchFamily="49" charset="-122"/>
                <a:ea typeface="楷体_GB2312" pitchFamily="49" charset="-122"/>
              </a:rPr>
              <a:t>：发送者和接收者如何交换密钥？</a:t>
            </a:r>
            <a:endParaRPr lang="en-US" altLang="zh-CN" sz="3200" b="1" dirty="0">
              <a:effectLst/>
              <a:latin typeface="楷体_GB2312" pitchFamily="49" charset="-122"/>
              <a:ea typeface="楷体_GB2312" pitchFamily="49" charset="-122"/>
            </a:endParaRPr>
          </a:p>
          <a:p>
            <a:pPr marL="2100263" lvl="1" indent="-488950" eaLnBrk="1" hangingPunct="1">
              <a:spcBef>
                <a:spcPct val="50000"/>
              </a:spcBef>
              <a:buFont typeface="Wingdings" pitchFamily="2" charset="2"/>
              <a:buChar char="p"/>
            </a:pPr>
            <a:r>
              <a:rPr lang="zh-CN" altLang="en-US" sz="3200" b="1" dirty="0">
                <a:effectLst/>
                <a:latin typeface="楷体_GB2312" pitchFamily="49" charset="-122"/>
                <a:ea typeface="楷体_GB2312" pitchFamily="49" charset="-122"/>
              </a:rPr>
              <a:t>电话？另一条安全通道？派人送过去？</a:t>
            </a:r>
            <a:r>
              <a:rPr lang="en-US" altLang="zh-CN" sz="3200" b="1" dirty="0">
                <a:effectLst/>
                <a:latin typeface="楷体_GB2312" pitchFamily="49" charset="-122"/>
                <a:ea typeface="楷体_GB2312" pitchFamily="49" charset="-122"/>
              </a:rPr>
              <a:t>…</a:t>
            </a:r>
            <a:endParaRPr lang="en-US" altLang="zh-CN" sz="3200" b="1" dirty="0">
              <a:solidFill>
                <a:srgbClr val="2663FA"/>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3538">
                                            <p:txEl>
                                              <p:pRg st="1" end="1"/>
                                            </p:txEl>
                                          </p:spTgt>
                                        </p:tgtEl>
                                        <p:attrNameLst>
                                          <p:attrName>style.visibility</p:attrName>
                                        </p:attrNameLst>
                                      </p:cBhvr>
                                      <p:to>
                                        <p:strVal val="visible"/>
                                      </p:to>
                                    </p:set>
                                    <p:animEffect transition="in" filter="dissolve">
                                      <p:cBhvr>
                                        <p:cTn id="7" dur="500"/>
                                        <p:tgtEl>
                                          <p:spTgt spid="193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3538">
                                            <p:txEl>
                                              <p:pRg st="2" end="2"/>
                                            </p:txEl>
                                          </p:spTgt>
                                        </p:tgtEl>
                                        <p:attrNameLst>
                                          <p:attrName>style.visibility</p:attrName>
                                        </p:attrNameLst>
                                      </p:cBhvr>
                                      <p:to>
                                        <p:strVal val="visible"/>
                                      </p:to>
                                    </p:set>
                                    <p:animEffect transition="in" filter="dissolve">
                                      <p:cBhvr>
                                        <p:cTn id="12" dur="500"/>
                                        <p:tgtEl>
                                          <p:spTgt spid="1935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3538">
                                            <p:txEl>
                                              <p:pRg st="3" end="3"/>
                                            </p:txEl>
                                          </p:spTgt>
                                        </p:tgtEl>
                                        <p:attrNameLst>
                                          <p:attrName>style.visibility</p:attrName>
                                        </p:attrNameLst>
                                      </p:cBhvr>
                                      <p:to>
                                        <p:strVal val="visible"/>
                                      </p:to>
                                    </p:set>
                                    <p:animEffect transition="in" filter="dissolve">
                                      <p:cBhvr>
                                        <p:cTn id="17" dur="500"/>
                                        <p:tgtEl>
                                          <p:spTgt spid="193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820BE7CF-E5B9-492E-8E1B-2A73BCAEA5F0}" type="slidenum">
              <a:rPr lang="zh-CN" altLang="en-US"/>
              <a:pPr>
                <a:defRPr/>
              </a:pPr>
              <a:t>15</a:t>
            </a:fld>
            <a:endParaRPr lang="en-US" altLang="zh-CN"/>
          </a:p>
        </p:txBody>
      </p:sp>
      <p:sp>
        <p:nvSpPr>
          <p:cNvPr id="1536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2.2</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公钥加密 </a:t>
            </a:r>
          </a:p>
        </p:txBody>
      </p:sp>
      <p:sp>
        <p:nvSpPr>
          <p:cNvPr id="194563" name="Text Box 3"/>
          <p:cNvSpPr txBox="1">
            <a:spLocks noChangeArrowheads="1"/>
          </p:cNvSpPr>
          <p:nvPr/>
        </p:nvSpPr>
        <p:spPr bwMode="auto">
          <a:xfrm>
            <a:off x="684213" y="1700213"/>
            <a:ext cx="7775575" cy="429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Microsoft YaHei" panose="020B0503020204020204" pitchFamily="34" charset="-122"/>
                <a:ea typeface="Microsoft YaHei" panose="020B0503020204020204" pitchFamily="34" charset="-122"/>
              </a:rPr>
              <a:t>基本思路</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加密密钥和解密密钥不同，若已知加密密钥，无法推算出解密密钥；</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每人的加密密钥公开（类似电话号码），别人用它来加密发送消息；</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解密密钥不公开，用它来解密收到的消息。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animEffect transition="in" filter="dissolve">
                                      <p:cBhvr>
                                        <p:cTn id="7" dur="500"/>
                                        <p:tgtEl>
                                          <p:spTgt spid="194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563">
                                            <p:txEl>
                                              <p:pRg st="2" end="2"/>
                                            </p:txEl>
                                          </p:spTgt>
                                        </p:tgtEl>
                                        <p:attrNameLst>
                                          <p:attrName>style.visibility</p:attrName>
                                        </p:attrNameLst>
                                      </p:cBhvr>
                                      <p:to>
                                        <p:strVal val="visible"/>
                                      </p:to>
                                    </p:set>
                                    <p:animEffect transition="in" filter="dissolve">
                                      <p:cBhvr>
                                        <p:cTn id="12" dur="500"/>
                                        <p:tgtEl>
                                          <p:spTgt spid="1945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563">
                                            <p:txEl>
                                              <p:pRg st="3" end="3"/>
                                            </p:txEl>
                                          </p:spTgt>
                                        </p:tgtEl>
                                        <p:attrNameLst>
                                          <p:attrName>style.visibility</p:attrName>
                                        </p:attrNameLst>
                                      </p:cBhvr>
                                      <p:to>
                                        <p:strVal val="visible"/>
                                      </p:to>
                                    </p:set>
                                    <p:animEffect transition="in" filter="dissolve">
                                      <p:cBhvr>
                                        <p:cTn id="17" dur="500"/>
                                        <p:tgtEl>
                                          <p:spTgt spid="194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DE9C1295-3DD9-4C95-B08D-CA6054131F07}" type="slidenum">
              <a:rPr lang="zh-CN" altLang="en-US"/>
              <a:pPr>
                <a:defRPr/>
              </a:pPr>
              <a:t>16</a:t>
            </a:fld>
            <a:endParaRPr lang="en-US" altLang="zh-CN"/>
          </a:p>
        </p:txBody>
      </p:sp>
      <p:sp>
        <p:nvSpPr>
          <p:cNvPr id="202755" name="Text Box 3"/>
          <p:cNvSpPr txBox="1">
            <a:spLocks noChangeArrowheads="1"/>
          </p:cNvSpPr>
          <p:nvPr/>
        </p:nvSpPr>
        <p:spPr bwMode="auto">
          <a:xfrm>
            <a:off x="684213" y="1951038"/>
            <a:ext cx="7775575" cy="399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1200">
                <a:solidFill>
                  <a:schemeClr val="tx1"/>
                </a:solidFill>
                <a:latin typeface="Verdana" pitchFamily="34" charset="0"/>
              </a:defRPr>
            </a:lvl1pPr>
            <a:lvl2pPr marL="712788" indent="-53340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lvl="1" eaLnBrk="1" hangingPunct="1">
              <a:buFont typeface="Times New Roman" pitchFamily="18" charset="0"/>
              <a:buChar char="☺"/>
            </a:pPr>
            <a:r>
              <a:rPr lang="zh-CN" altLang="en-US" sz="3200" b="1">
                <a:effectLst/>
                <a:latin typeface="楷体_GB2312" pitchFamily="49" charset="-122"/>
                <a:ea typeface="楷体_GB2312" pitchFamily="49" charset="-122"/>
              </a:rPr>
              <a:t>密钥的生成：用户提供一个密码，系统自动生成两个密钥；</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两个密钥具有</a:t>
            </a:r>
            <a:r>
              <a:rPr lang="zh-CN" altLang="en-US" sz="3200" b="1">
                <a:solidFill>
                  <a:srgbClr val="0000FA"/>
                </a:solidFill>
                <a:effectLst/>
                <a:latin typeface="楷体_GB2312" pitchFamily="49" charset="-122"/>
                <a:ea typeface="楷体_GB2312" pitchFamily="49" charset="-122"/>
              </a:rPr>
              <a:t>互反</a:t>
            </a:r>
            <a:r>
              <a:rPr lang="zh-CN" altLang="en-US" sz="3200" b="1">
                <a:effectLst/>
                <a:latin typeface="楷体_GB2312" pitchFamily="49" charset="-122"/>
                <a:ea typeface="楷体_GB2312" pitchFamily="49" charset="-122"/>
              </a:rPr>
              <a:t>的性质，可用任意一个作为加密密钥，另一个作为解密密钥</a:t>
            </a:r>
            <a:r>
              <a:rPr lang="en-US" altLang="zh-CN" sz="3200" b="1">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无需传密钥。计算量大、</a:t>
            </a:r>
            <a:br>
              <a:rPr lang="zh-CN" altLang="en-US" sz="3200" b="1">
                <a:effectLst/>
                <a:latin typeface="楷体_GB2312" pitchFamily="49" charset="-122"/>
                <a:ea typeface="楷体_GB2312" pitchFamily="49" charset="-122"/>
              </a:rPr>
            </a:br>
            <a:r>
              <a:rPr lang="zh-CN" altLang="en-US" sz="3200" b="1">
                <a:effectLst/>
                <a:latin typeface="楷体_GB2312" pitchFamily="49" charset="-122"/>
                <a:ea typeface="楷体_GB2312" pitchFamily="49" charset="-122"/>
              </a:rPr>
              <a:t>速度慢。</a:t>
            </a:r>
          </a:p>
        </p:txBody>
      </p:sp>
      <p:pic>
        <p:nvPicPr>
          <p:cNvPr id="202757" name="Picture 5"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4365625"/>
            <a:ext cx="1819275" cy="176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dissolve">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dissolve">
                                      <p:cBhvr>
                                        <p:cTn id="12" dur="500"/>
                                        <p:tgtEl>
                                          <p:spTgt spid="202755">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02757"/>
                                        </p:tgtEl>
                                        <p:attrNameLst>
                                          <p:attrName>style.visibility</p:attrName>
                                        </p:attrNameLst>
                                      </p:cBhvr>
                                      <p:to>
                                        <p:strVal val="visible"/>
                                      </p:to>
                                    </p:set>
                                    <p:animEffect transition="in" filter="dissolve">
                                      <p:cBhvr>
                                        <p:cTn id="16" dur="500"/>
                                        <p:tgtEl>
                                          <p:spTgt spid="2027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02755">
                                            <p:txEl>
                                              <p:pRg st="2" end="2"/>
                                            </p:txEl>
                                          </p:spTgt>
                                        </p:tgtEl>
                                        <p:attrNameLst>
                                          <p:attrName>style.visibility</p:attrName>
                                        </p:attrNameLst>
                                      </p:cBhvr>
                                      <p:to>
                                        <p:strVal val="visible"/>
                                      </p:to>
                                    </p:set>
                                    <p:animEffect transition="in" filter="dissolve">
                                      <p:cBhvr>
                                        <p:cTn id="21" dur="500"/>
                                        <p:tgtEl>
                                          <p:spTgt spid="20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a:spLocks noGrp="1"/>
          </p:cNvSpPr>
          <p:nvPr>
            <p:ph type="dt" sz="quarter" idx="10"/>
          </p:nvPr>
        </p:nvSpPr>
        <p:spPr/>
        <p:txBody>
          <a:bodyPr/>
          <a:lstStyle/>
          <a:p>
            <a:pPr>
              <a:defRPr/>
            </a:pPr>
            <a:r>
              <a:rPr lang="zh-CN" altLang="en-US"/>
              <a:t>操作系统</a:t>
            </a:r>
          </a:p>
        </p:txBody>
      </p:sp>
      <p:sp>
        <p:nvSpPr>
          <p:cNvPr id="22" name="页脚占位符 5"/>
          <p:cNvSpPr>
            <a:spLocks noGrp="1"/>
          </p:cNvSpPr>
          <p:nvPr>
            <p:ph type="ftr" sz="quarter" idx="12"/>
          </p:nvPr>
        </p:nvSpPr>
        <p:spPr/>
        <p:txBody>
          <a:bodyPr/>
          <a:lstStyle/>
          <a:p>
            <a:pPr>
              <a:defRPr/>
            </a:pPr>
            <a:fld id="{73415BC0-CEB3-49DB-85A8-59CF1DB400D2}" type="slidenum">
              <a:rPr lang="zh-CN" altLang="en-US"/>
              <a:pPr>
                <a:defRPr/>
              </a:pPr>
              <a:t>17</a:t>
            </a:fld>
            <a:endParaRPr lang="en-US" altLang="zh-CN"/>
          </a:p>
        </p:txBody>
      </p:sp>
      <p:pic>
        <p:nvPicPr>
          <p:cNvPr id="17412" name="Picture 3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1989138"/>
            <a:ext cx="6048375" cy="424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413" name="Group 6"/>
          <p:cNvGrpSpPr>
            <a:grpSpLocks/>
          </p:cNvGrpSpPr>
          <p:nvPr/>
        </p:nvGrpSpPr>
        <p:grpSpPr bwMode="auto">
          <a:xfrm>
            <a:off x="5651500" y="1817688"/>
            <a:ext cx="419100" cy="819150"/>
            <a:chOff x="216" y="1320"/>
            <a:chExt cx="264" cy="612"/>
          </a:xfrm>
        </p:grpSpPr>
        <p:sp>
          <p:nvSpPr>
            <p:cNvPr id="201735" name="Oval 7"/>
            <p:cNvSpPr>
              <a:spLocks noChangeArrowheads="1"/>
            </p:cNvSpPr>
            <p:nvPr/>
          </p:nvSpPr>
          <p:spPr bwMode="auto">
            <a:xfrm>
              <a:off x="264" y="1320"/>
              <a:ext cx="216" cy="240"/>
            </a:xfrm>
            <a:prstGeom prst="ellipse">
              <a:avLst/>
            </a:prstGeom>
            <a:noFill/>
            <a:ln w="38100">
              <a:solidFill>
                <a:srgbClr val="000000"/>
              </a:solidFill>
              <a:round/>
              <a:headEnd/>
              <a:tailEnd/>
            </a:ln>
            <a:effectLst/>
          </p:spPr>
          <p:txBody>
            <a:bodyPr wrap="none" anchor="ctr">
              <a:spAutoFit/>
            </a:bodyPr>
            <a:lstStyle/>
            <a:p>
              <a:pPr>
                <a:defRPr/>
              </a:pPr>
              <a:endParaRPr lang="zh-CN" altLang="en-US">
                <a:effectLst>
                  <a:outerShdw blurRad="38100" dist="38100" dir="2700000" algn="tl">
                    <a:srgbClr val="C0C0C0"/>
                  </a:outerShdw>
                </a:effectLst>
                <a:ea typeface="宋体" pitchFamily="2" charset="-122"/>
              </a:endParaRPr>
            </a:p>
          </p:txBody>
        </p:sp>
        <p:sp>
          <p:nvSpPr>
            <p:cNvPr id="201736" name="Line 8"/>
            <p:cNvSpPr>
              <a:spLocks noChangeShapeType="1"/>
            </p:cNvSpPr>
            <p:nvPr/>
          </p:nvSpPr>
          <p:spPr bwMode="auto">
            <a:xfrm>
              <a:off x="360" y="1536"/>
              <a:ext cx="0" cy="253"/>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37" name="Line 9"/>
            <p:cNvSpPr>
              <a:spLocks noChangeShapeType="1"/>
            </p:cNvSpPr>
            <p:nvPr/>
          </p:nvSpPr>
          <p:spPr bwMode="auto">
            <a:xfrm flipH="1" flipV="1">
              <a:off x="216" y="1620"/>
              <a:ext cx="132" cy="47"/>
            </a:xfrm>
            <a:prstGeom prst="line">
              <a:avLst/>
            </a:prstGeom>
            <a:noFill/>
            <a:ln w="38100">
              <a:solidFill>
                <a:srgbClr val="000000"/>
              </a:solidFill>
              <a:round/>
              <a:headEnd/>
              <a:tailEnd/>
            </a:ln>
            <a:effectLst/>
          </p:spPr>
          <p:txBody>
            <a:bodyPr wrap="none" anchor="ctr">
              <a:spAutoFit/>
            </a:bodyPr>
            <a:lstStyle/>
            <a:p>
              <a:pPr>
                <a:defRPr/>
              </a:pPr>
              <a:endParaRPr lang="zh-CN" altLang="en-US"/>
            </a:p>
          </p:txBody>
        </p:sp>
        <p:sp>
          <p:nvSpPr>
            <p:cNvPr id="201738" name="Line 10"/>
            <p:cNvSpPr>
              <a:spLocks noChangeShapeType="1"/>
            </p:cNvSpPr>
            <p:nvPr/>
          </p:nvSpPr>
          <p:spPr bwMode="auto">
            <a:xfrm flipH="1">
              <a:off x="360" y="1584"/>
              <a:ext cx="120" cy="108"/>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39" name="Line 11"/>
            <p:cNvSpPr>
              <a:spLocks noChangeShapeType="1"/>
            </p:cNvSpPr>
            <p:nvPr/>
          </p:nvSpPr>
          <p:spPr bwMode="auto">
            <a:xfrm flipH="1">
              <a:off x="276" y="1752"/>
              <a:ext cx="72" cy="168"/>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40" name="Line 12"/>
            <p:cNvSpPr>
              <a:spLocks noChangeShapeType="1"/>
            </p:cNvSpPr>
            <p:nvPr/>
          </p:nvSpPr>
          <p:spPr bwMode="auto">
            <a:xfrm>
              <a:off x="372" y="1788"/>
              <a:ext cx="36" cy="144"/>
            </a:xfrm>
            <a:prstGeom prst="line">
              <a:avLst/>
            </a:prstGeom>
            <a:noFill/>
            <a:ln w="38100">
              <a:solidFill>
                <a:srgbClr val="000000"/>
              </a:solidFill>
              <a:round/>
              <a:headEnd/>
              <a:tailEnd/>
            </a:ln>
            <a:effectLst/>
          </p:spPr>
          <p:txBody>
            <a:bodyPr anchor="ctr">
              <a:spAutoFit/>
            </a:bodyPr>
            <a:lstStyle/>
            <a:p>
              <a:pPr>
                <a:defRPr/>
              </a:pPr>
              <a:endParaRPr lang="zh-CN" altLang="en-US"/>
            </a:p>
          </p:txBody>
        </p:sp>
      </p:grpSp>
      <p:sp>
        <p:nvSpPr>
          <p:cNvPr id="17414" name="AutoShape 13"/>
          <p:cNvSpPr>
            <a:spLocks noChangeArrowheads="1"/>
          </p:cNvSpPr>
          <p:nvPr/>
        </p:nvSpPr>
        <p:spPr bwMode="auto">
          <a:xfrm>
            <a:off x="1403350" y="1125538"/>
            <a:ext cx="5184775" cy="523875"/>
          </a:xfrm>
          <a:prstGeom prst="wedgeRoundRectCallout">
            <a:avLst>
              <a:gd name="adj1" fmla="val 34079"/>
              <a:gd name="adj2" fmla="val 86060"/>
              <a:gd name="adj3" fmla="val 16667"/>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ctr"/>
            <a:r>
              <a:rPr lang="en-US" altLang="zh-CN" sz="2400" dirty="0">
                <a:solidFill>
                  <a:schemeClr val="hlink"/>
                </a:solidFill>
                <a:effectLst/>
                <a:latin typeface="Comic Sans MS" pitchFamily="66" charset="0"/>
                <a:ea typeface="宋体" pitchFamily="2" charset="-122"/>
              </a:rPr>
              <a:t>I’m bob.  My key is 123, mail me!</a:t>
            </a:r>
          </a:p>
        </p:txBody>
      </p:sp>
      <p:grpSp>
        <p:nvGrpSpPr>
          <p:cNvPr id="17415" name="Group 25"/>
          <p:cNvGrpSpPr>
            <a:grpSpLocks/>
          </p:cNvGrpSpPr>
          <p:nvPr/>
        </p:nvGrpSpPr>
        <p:grpSpPr bwMode="auto">
          <a:xfrm>
            <a:off x="2195513" y="4221163"/>
            <a:ext cx="419100" cy="819150"/>
            <a:chOff x="216" y="1320"/>
            <a:chExt cx="264" cy="612"/>
          </a:xfrm>
        </p:grpSpPr>
        <p:sp>
          <p:nvSpPr>
            <p:cNvPr id="201754" name="Oval 26"/>
            <p:cNvSpPr>
              <a:spLocks noChangeArrowheads="1"/>
            </p:cNvSpPr>
            <p:nvPr/>
          </p:nvSpPr>
          <p:spPr bwMode="auto">
            <a:xfrm>
              <a:off x="264" y="1320"/>
              <a:ext cx="216" cy="240"/>
            </a:xfrm>
            <a:prstGeom prst="ellipse">
              <a:avLst/>
            </a:prstGeom>
            <a:noFill/>
            <a:ln w="38100">
              <a:solidFill>
                <a:srgbClr val="000000"/>
              </a:solidFill>
              <a:round/>
              <a:headEnd/>
              <a:tailEnd/>
            </a:ln>
            <a:effectLst/>
          </p:spPr>
          <p:txBody>
            <a:bodyPr wrap="none" anchor="ctr">
              <a:spAutoFit/>
            </a:bodyPr>
            <a:lstStyle/>
            <a:p>
              <a:pPr>
                <a:defRPr/>
              </a:pPr>
              <a:endParaRPr lang="zh-CN" altLang="en-US">
                <a:effectLst>
                  <a:outerShdw blurRad="38100" dist="38100" dir="2700000" algn="tl">
                    <a:srgbClr val="C0C0C0"/>
                  </a:outerShdw>
                </a:effectLst>
                <a:ea typeface="宋体" pitchFamily="2" charset="-122"/>
              </a:endParaRPr>
            </a:p>
          </p:txBody>
        </p:sp>
        <p:sp>
          <p:nvSpPr>
            <p:cNvPr id="201755" name="Line 27"/>
            <p:cNvSpPr>
              <a:spLocks noChangeShapeType="1"/>
            </p:cNvSpPr>
            <p:nvPr/>
          </p:nvSpPr>
          <p:spPr bwMode="auto">
            <a:xfrm>
              <a:off x="360" y="1536"/>
              <a:ext cx="0" cy="253"/>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56" name="Line 28"/>
            <p:cNvSpPr>
              <a:spLocks noChangeShapeType="1"/>
            </p:cNvSpPr>
            <p:nvPr/>
          </p:nvSpPr>
          <p:spPr bwMode="auto">
            <a:xfrm flipH="1" flipV="1">
              <a:off x="216" y="1620"/>
              <a:ext cx="132" cy="47"/>
            </a:xfrm>
            <a:prstGeom prst="line">
              <a:avLst/>
            </a:prstGeom>
            <a:noFill/>
            <a:ln w="38100">
              <a:solidFill>
                <a:srgbClr val="000000"/>
              </a:solidFill>
              <a:round/>
              <a:headEnd/>
              <a:tailEnd/>
            </a:ln>
            <a:effectLst/>
          </p:spPr>
          <p:txBody>
            <a:bodyPr wrap="none" anchor="ctr">
              <a:spAutoFit/>
            </a:bodyPr>
            <a:lstStyle/>
            <a:p>
              <a:pPr>
                <a:defRPr/>
              </a:pPr>
              <a:endParaRPr lang="zh-CN" altLang="en-US"/>
            </a:p>
          </p:txBody>
        </p:sp>
        <p:sp>
          <p:nvSpPr>
            <p:cNvPr id="201757" name="Line 29"/>
            <p:cNvSpPr>
              <a:spLocks noChangeShapeType="1"/>
            </p:cNvSpPr>
            <p:nvPr/>
          </p:nvSpPr>
          <p:spPr bwMode="auto">
            <a:xfrm flipH="1">
              <a:off x="360" y="1584"/>
              <a:ext cx="120" cy="108"/>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58" name="Line 30"/>
            <p:cNvSpPr>
              <a:spLocks noChangeShapeType="1"/>
            </p:cNvSpPr>
            <p:nvPr/>
          </p:nvSpPr>
          <p:spPr bwMode="auto">
            <a:xfrm flipH="1">
              <a:off x="276" y="1752"/>
              <a:ext cx="72" cy="168"/>
            </a:xfrm>
            <a:prstGeom prst="line">
              <a:avLst/>
            </a:prstGeom>
            <a:noFill/>
            <a:ln w="38100">
              <a:solidFill>
                <a:srgbClr val="000000"/>
              </a:solidFill>
              <a:round/>
              <a:headEnd/>
              <a:tailEnd/>
            </a:ln>
            <a:effectLst/>
          </p:spPr>
          <p:txBody>
            <a:bodyPr anchor="ctr">
              <a:spAutoFit/>
            </a:bodyPr>
            <a:lstStyle/>
            <a:p>
              <a:pPr>
                <a:defRPr/>
              </a:pPr>
              <a:endParaRPr lang="zh-CN" altLang="en-US"/>
            </a:p>
          </p:txBody>
        </p:sp>
        <p:sp>
          <p:nvSpPr>
            <p:cNvPr id="201759" name="Line 31"/>
            <p:cNvSpPr>
              <a:spLocks noChangeShapeType="1"/>
            </p:cNvSpPr>
            <p:nvPr/>
          </p:nvSpPr>
          <p:spPr bwMode="auto">
            <a:xfrm>
              <a:off x="372" y="1788"/>
              <a:ext cx="36" cy="144"/>
            </a:xfrm>
            <a:prstGeom prst="line">
              <a:avLst/>
            </a:prstGeom>
            <a:noFill/>
            <a:ln w="38100">
              <a:solidFill>
                <a:srgbClr val="000000"/>
              </a:solidFill>
              <a:round/>
              <a:headEnd/>
              <a:tailEnd/>
            </a:ln>
            <a:effectLst/>
          </p:spPr>
          <p:txBody>
            <a:bodyPr anchor="ctr">
              <a:spAutoFit/>
            </a:bodyPr>
            <a:lstStyle/>
            <a:p>
              <a:pPr>
                <a:defRPr/>
              </a:pPr>
              <a:endParaRPr lang="zh-CN" altLang="en-US"/>
            </a:p>
          </p:txBody>
        </p:sp>
      </p:grpSp>
      <p:sp>
        <p:nvSpPr>
          <p:cNvPr id="17416" name="AutoShape 32"/>
          <p:cNvSpPr>
            <a:spLocks noChangeArrowheads="1"/>
          </p:cNvSpPr>
          <p:nvPr/>
        </p:nvSpPr>
        <p:spPr bwMode="auto">
          <a:xfrm>
            <a:off x="179388" y="5300663"/>
            <a:ext cx="5408612" cy="523875"/>
          </a:xfrm>
          <a:prstGeom prst="wedgeRoundRectCallout">
            <a:avLst>
              <a:gd name="adj1" fmla="val -13222"/>
              <a:gd name="adj2" fmla="val -134546"/>
              <a:gd name="adj3" fmla="val 16667"/>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ctr"/>
            <a:r>
              <a:rPr lang="en-US" altLang="zh-CN" sz="2400">
                <a:solidFill>
                  <a:schemeClr val="hlink"/>
                </a:solidFill>
                <a:effectLst/>
                <a:latin typeface="Comic Sans MS" pitchFamily="66" charset="0"/>
                <a:ea typeface="宋体" pitchFamily="2" charset="-122"/>
              </a:rPr>
              <a:t>I’m Alice.  My key is 456, mail me!</a:t>
            </a:r>
          </a:p>
        </p:txBody>
      </p:sp>
      <p:sp>
        <p:nvSpPr>
          <p:cNvPr id="17417" name="Text Box 35"/>
          <p:cNvSpPr txBox="1">
            <a:spLocks noChangeArrowheads="1"/>
          </p:cNvSpPr>
          <p:nvPr/>
        </p:nvSpPr>
        <p:spPr bwMode="auto">
          <a:xfrm>
            <a:off x="3276600" y="279400"/>
            <a:ext cx="23653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zh-CN" altLang="en-US" sz="4000" b="1" dirty="0">
                <a:solidFill>
                  <a:schemeClr val="bg1"/>
                </a:solidFill>
                <a:effectLst/>
                <a:latin typeface="Microsoft YaHei" panose="020B0503020204020204" pitchFamily="34" charset="-122"/>
                <a:ea typeface="Microsoft YaHei" panose="020B0503020204020204" pitchFamily="34" charset="-122"/>
              </a:rPr>
              <a:t>安全邮件 </a:t>
            </a:r>
            <a:endParaRPr lang="zh-CN" altLang="zh-CN" sz="4000" b="1" dirty="0">
              <a:solidFill>
                <a:schemeClr val="bg1"/>
              </a:solidFill>
              <a:effectLst/>
              <a:latin typeface="Microsoft YaHei" panose="020B0503020204020204" pitchFamily="34" charset="-122"/>
              <a:ea typeface="Microsoft YaHei" panose="020B0503020204020204" pitchFamily="34" charset="-122"/>
            </a:endParaRPr>
          </a:p>
        </p:txBody>
      </p:sp>
      <p:sp>
        <p:nvSpPr>
          <p:cNvPr id="201764" name="Text Box 36"/>
          <p:cNvSpPr txBox="1">
            <a:spLocks noChangeArrowheads="1"/>
          </p:cNvSpPr>
          <p:nvPr/>
        </p:nvSpPr>
        <p:spPr bwMode="auto">
          <a:xfrm>
            <a:off x="5580062" y="3212976"/>
            <a:ext cx="3384425" cy="1705403"/>
          </a:xfrm>
          <a:prstGeom prst="rect">
            <a:avLst/>
          </a:prstGeom>
          <a:noFill/>
          <a:ln w="9525">
            <a:noFill/>
            <a:miter lim="800000"/>
            <a:headEnd/>
            <a:tailEnd/>
          </a:ln>
          <a:effectLst/>
        </p:spPr>
        <p:txBody>
          <a:bodyPr wrap="square">
            <a:spAutoFit/>
          </a:bodyPr>
          <a:lstStyle/>
          <a:p>
            <a:pPr marL="182563" indent="-182563" algn="just">
              <a:lnSpc>
                <a:spcPct val="150000"/>
              </a:lnSpc>
              <a:buFontTx/>
              <a:buChar char="•"/>
              <a:defRPr/>
            </a:pPr>
            <a:r>
              <a:rPr lang="zh-CN" altLang="en-US" sz="18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使用收信人的公钥来加密邮件</a:t>
            </a:r>
          </a:p>
          <a:p>
            <a:pPr marL="182563" indent="-182563" algn="just">
              <a:lnSpc>
                <a:spcPct val="150000"/>
              </a:lnSpc>
              <a:buFontTx/>
              <a:buChar char="•"/>
              <a:defRPr/>
            </a:pPr>
            <a:r>
              <a:rPr lang="zh-CN" altLang="en-US" sz="18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任何人均可给某人发送加密邮件并确信只有他</a:t>
            </a:r>
            <a:r>
              <a:rPr lang="en-US" altLang="zh-CN" sz="18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a:t>
            </a:r>
            <a:r>
              <a:rPr lang="zh-CN" altLang="en-US" sz="18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她能看到</a:t>
            </a:r>
          </a:p>
          <a:p>
            <a:pPr marL="182563" indent="-182563" algn="just">
              <a:lnSpc>
                <a:spcPct val="150000"/>
              </a:lnSpc>
              <a:buFontTx/>
              <a:buChar char="•"/>
              <a:defRPr/>
            </a:pPr>
            <a:r>
              <a:rPr lang="zh-CN" altLang="en-US" sz="18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收信人无法确认发信人的身份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88B793BF-0CEB-4BD4-B25B-38D3F64ED033}" type="slidenum">
              <a:rPr lang="zh-CN" altLang="en-US"/>
              <a:pPr>
                <a:defRPr/>
              </a:pPr>
              <a:t>18</a:t>
            </a:fld>
            <a:endParaRPr lang="en-US" altLang="zh-CN"/>
          </a:p>
        </p:txBody>
      </p:sp>
      <p:sp>
        <p:nvSpPr>
          <p:cNvPr id="18436"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2.3</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数字签名 </a:t>
            </a:r>
          </a:p>
        </p:txBody>
      </p:sp>
      <p:sp>
        <p:nvSpPr>
          <p:cNvPr id="195587" name="Text Box 3"/>
          <p:cNvSpPr txBox="1">
            <a:spLocks noChangeArrowheads="1"/>
          </p:cNvSpPr>
          <p:nvPr/>
        </p:nvSpPr>
        <p:spPr bwMode="auto">
          <a:xfrm>
            <a:off x="684213" y="1700213"/>
            <a:ext cx="7775575" cy="429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200" b="1" dirty="0">
                <a:effectLst/>
                <a:latin typeface="Microsoft YaHei" panose="020B0503020204020204" pitchFamily="34" charset="-122"/>
                <a:ea typeface="Microsoft YaHei" panose="020B0503020204020204" pitchFamily="34" charset="-122"/>
              </a:rPr>
              <a:t>应用场景</a:t>
            </a:r>
          </a:p>
          <a:p>
            <a:pPr lvl="1" eaLnBrk="1" hangingPunct="1">
              <a:spcBef>
                <a:spcPct val="50000"/>
              </a:spcBef>
              <a:buFont typeface="Times New Roman" pitchFamily="18" charset="0"/>
              <a:buChar char="☺"/>
            </a:pPr>
            <a:r>
              <a:rPr lang="zh-CN" altLang="en-US" sz="2800" b="1" dirty="0">
                <a:effectLst/>
                <a:latin typeface="楷体_GB2312" pitchFamily="49" charset="-122"/>
                <a:ea typeface="楷体_GB2312" pitchFamily="49" charset="-122"/>
              </a:rPr>
              <a:t>一个客户给证券公司发送了一封电子邮件，要求买入某一股票；</a:t>
            </a:r>
          </a:p>
          <a:p>
            <a:pPr lvl="1" eaLnBrk="1" hangingPunct="1">
              <a:spcBef>
                <a:spcPct val="30000"/>
              </a:spcBef>
              <a:buFont typeface="Times New Roman" pitchFamily="18" charset="0"/>
              <a:buChar char="☺"/>
            </a:pPr>
            <a:r>
              <a:rPr lang="zh-CN" altLang="en-US" sz="2800" b="1" dirty="0">
                <a:effectLst/>
                <a:latin typeface="楷体_GB2312" pitchFamily="49" charset="-122"/>
                <a:ea typeface="楷体_GB2312" pitchFamily="49" charset="-122"/>
              </a:rPr>
              <a:t>该委托立刻被执行了；</a:t>
            </a:r>
          </a:p>
          <a:p>
            <a:pPr lvl="1" eaLnBrk="1" hangingPunct="1">
              <a:spcBef>
                <a:spcPct val="30000"/>
              </a:spcBef>
              <a:buFont typeface="Times New Roman" pitchFamily="18" charset="0"/>
              <a:buChar char="☺"/>
            </a:pPr>
            <a:r>
              <a:rPr lang="zh-CN" altLang="en-US" sz="2800" b="1" dirty="0">
                <a:effectLst/>
                <a:latin typeface="楷体_GB2312" pitchFamily="49" charset="-122"/>
                <a:ea typeface="楷体_GB2312" pitchFamily="49" charset="-122"/>
              </a:rPr>
              <a:t>一个小时后，该股票崩盘了；</a:t>
            </a:r>
          </a:p>
          <a:p>
            <a:pPr lvl="1" eaLnBrk="1" hangingPunct="1">
              <a:spcBef>
                <a:spcPct val="30000"/>
              </a:spcBef>
              <a:buFont typeface="Times New Roman" pitchFamily="18" charset="0"/>
              <a:buChar char="☺"/>
            </a:pPr>
            <a:r>
              <a:rPr lang="zh-CN" altLang="en-US" sz="2800" b="1" dirty="0">
                <a:effectLst/>
                <a:latin typeface="楷体_GB2312" pitchFamily="49" charset="-122"/>
                <a:ea typeface="楷体_GB2312" pitchFamily="49" charset="-122"/>
              </a:rPr>
              <a:t>客户否认曾发送过电子邮件，说该邮件是证券公司伪造的，用以获得佣金。</a:t>
            </a:r>
          </a:p>
          <a:p>
            <a:pPr lvl="1" eaLnBrk="1" hangingPunct="1">
              <a:spcBef>
                <a:spcPct val="30000"/>
              </a:spcBef>
              <a:buFont typeface="Times New Roman" pitchFamily="18" charset="0"/>
              <a:buChar char="☺"/>
            </a:pPr>
            <a:r>
              <a:rPr lang="zh-CN" altLang="en-US" sz="2800" b="1" dirty="0">
                <a:effectLst/>
                <a:latin typeface="楷体_GB2312" pitchFamily="49" charset="-122"/>
                <a:ea typeface="楷体_GB2312" pitchFamily="49" charset="-122"/>
              </a:rPr>
              <a:t>法官应该信谁呢？</a:t>
            </a:r>
          </a:p>
        </p:txBody>
      </p:sp>
      <p:sp>
        <p:nvSpPr>
          <p:cNvPr id="195588" name="Text Box 4"/>
          <p:cNvSpPr txBox="1">
            <a:spLocks noChangeArrowheads="1"/>
          </p:cNvSpPr>
          <p:nvPr/>
        </p:nvSpPr>
        <p:spPr bwMode="auto">
          <a:xfrm>
            <a:off x="5003800" y="5824538"/>
            <a:ext cx="2952576" cy="523220"/>
          </a:xfrm>
          <a:prstGeom prst="rect">
            <a:avLst/>
          </a:prstGeom>
          <a:noFill/>
          <a:ln w="9525">
            <a:noFill/>
            <a:miter lim="800000"/>
            <a:headEnd/>
            <a:tailEnd/>
          </a:ln>
          <a:effectLst/>
        </p:spPr>
        <p:txBody>
          <a:bodyPr wrap="square">
            <a:spAutoFit/>
          </a:bodyPr>
          <a:lstStyle/>
          <a:p>
            <a:pPr>
              <a:defRPr/>
            </a:pPr>
            <a:r>
              <a:rPr lang="zh-CN" altLang="en-US" sz="2800" b="1" dirty="0">
                <a:solidFill>
                  <a:srgbClr val="0000FA"/>
                </a:solidFill>
                <a:effectLst>
                  <a:outerShdw blurRad="38100" dist="38100" dir="2700000" algn="tl">
                    <a:srgbClr val="C0C0C0"/>
                  </a:outerShdw>
                </a:effectLst>
                <a:latin typeface="Arial"/>
                <a:ea typeface="楷体_GB2312" pitchFamily="49" charset="-122"/>
              </a:rPr>
              <a:t>“</a:t>
            </a:r>
            <a:r>
              <a:rPr lang="zh-CN" altLang="en-US" sz="2800" b="1" dirty="0">
                <a:solidFill>
                  <a:srgbClr val="0000FA"/>
                </a:solidFill>
                <a:effectLst>
                  <a:outerShdw blurRad="38100" dist="38100" dir="2700000" algn="tl">
                    <a:srgbClr val="C0C0C0"/>
                  </a:outerShdw>
                </a:effectLst>
                <a:latin typeface="楷体_GB2312" pitchFamily="49" charset="-122"/>
                <a:ea typeface="楷体_GB2312" pitchFamily="49" charset="-122"/>
              </a:rPr>
              <a:t>数字</a:t>
            </a:r>
            <a:r>
              <a:rPr lang="zh-CN" altLang="en-US" sz="2800" b="1" dirty="0">
                <a:solidFill>
                  <a:srgbClr val="0000FA"/>
                </a:solidFill>
                <a:effectLst>
                  <a:outerShdw blurRad="38100" dist="38100" dir="2700000" algn="tl">
                    <a:srgbClr val="C0C0C0"/>
                  </a:outerShdw>
                </a:effectLst>
                <a:latin typeface="Arial"/>
                <a:ea typeface="楷体_GB2312" pitchFamily="49" charset="-122"/>
              </a:rPr>
              <a:t>”</a:t>
            </a:r>
            <a:r>
              <a:rPr lang="zh-CN" altLang="en-US" sz="2800" b="1" dirty="0">
                <a:solidFill>
                  <a:srgbClr val="0000FA"/>
                </a:solidFill>
                <a:effectLst>
                  <a:outerShdw blurRad="38100" dist="38100" dir="2700000" algn="tl">
                    <a:srgbClr val="C0C0C0"/>
                  </a:outerShdw>
                </a:effectLst>
                <a:latin typeface="楷体_GB2312" pitchFamily="49" charset="-122"/>
                <a:ea typeface="楷体_GB2312" pitchFamily="49" charset="-122"/>
              </a:rPr>
              <a:t>签名</a:t>
            </a:r>
            <a:r>
              <a:rPr lang="en-US" altLang="zh-CN" sz="2800" b="1" dirty="0">
                <a:solidFill>
                  <a:srgbClr val="0000FA"/>
                </a:solidFill>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dissolve">
                                      <p:cBhvr>
                                        <p:cTn id="7" dur="500"/>
                                        <p:tgtEl>
                                          <p:spTgt spid="195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5587">
                                            <p:txEl>
                                              <p:pRg st="2" end="2"/>
                                            </p:txEl>
                                          </p:spTgt>
                                        </p:tgtEl>
                                        <p:attrNameLst>
                                          <p:attrName>style.visibility</p:attrName>
                                        </p:attrNameLst>
                                      </p:cBhvr>
                                      <p:to>
                                        <p:strVal val="visible"/>
                                      </p:to>
                                    </p:set>
                                    <p:animEffect transition="in" filter="dissolve">
                                      <p:cBhvr>
                                        <p:cTn id="12" dur="500"/>
                                        <p:tgtEl>
                                          <p:spTgt spid="195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5587">
                                            <p:txEl>
                                              <p:pRg st="3" end="3"/>
                                            </p:txEl>
                                          </p:spTgt>
                                        </p:tgtEl>
                                        <p:attrNameLst>
                                          <p:attrName>style.visibility</p:attrName>
                                        </p:attrNameLst>
                                      </p:cBhvr>
                                      <p:to>
                                        <p:strVal val="visible"/>
                                      </p:to>
                                    </p:set>
                                    <p:animEffect transition="in" filter="dissolve">
                                      <p:cBhvr>
                                        <p:cTn id="17" dur="500"/>
                                        <p:tgtEl>
                                          <p:spTgt spid="1955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5587">
                                            <p:txEl>
                                              <p:pRg st="4" end="4"/>
                                            </p:txEl>
                                          </p:spTgt>
                                        </p:tgtEl>
                                        <p:attrNameLst>
                                          <p:attrName>style.visibility</p:attrName>
                                        </p:attrNameLst>
                                      </p:cBhvr>
                                      <p:to>
                                        <p:strVal val="visible"/>
                                      </p:to>
                                    </p:set>
                                    <p:animEffect transition="in" filter="dissolve">
                                      <p:cBhvr>
                                        <p:cTn id="22" dur="500"/>
                                        <p:tgtEl>
                                          <p:spTgt spid="1955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5587">
                                            <p:txEl>
                                              <p:pRg st="5" end="5"/>
                                            </p:txEl>
                                          </p:spTgt>
                                        </p:tgtEl>
                                        <p:attrNameLst>
                                          <p:attrName>style.visibility</p:attrName>
                                        </p:attrNameLst>
                                      </p:cBhvr>
                                      <p:to>
                                        <p:strVal val="visible"/>
                                      </p:to>
                                    </p:set>
                                    <p:animEffect transition="in" filter="dissolve">
                                      <p:cBhvr>
                                        <p:cTn id="27" dur="500"/>
                                        <p:tgtEl>
                                          <p:spTgt spid="1955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5588"/>
                                        </p:tgtEl>
                                        <p:attrNameLst>
                                          <p:attrName>style.visibility</p:attrName>
                                        </p:attrNameLst>
                                      </p:cBhvr>
                                      <p:to>
                                        <p:strVal val="visible"/>
                                      </p:to>
                                    </p:set>
                                    <p:anim calcmode="lin" valueType="num">
                                      <p:cBhvr additive="base">
                                        <p:cTn id="32" dur="500" fill="hold"/>
                                        <p:tgtEl>
                                          <p:spTgt spid="195588"/>
                                        </p:tgtEl>
                                        <p:attrNameLst>
                                          <p:attrName>ppt_x</p:attrName>
                                        </p:attrNameLst>
                                      </p:cBhvr>
                                      <p:tavLst>
                                        <p:tav tm="0">
                                          <p:val>
                                            <p:strVal val="#ppt_x"/>
                                          </p:val>
                                        </p:tav>
                                        <p:tav tm="100000">
                                          <p:val>
                                            <p:strVal val="#ppt_x"/>
                                          </p:val>
                                        </p:tav>
                                      </p:tavLst>
                                    </p:anim>
                                    <p:anim calcmode="lin" valueType="num">
                                      <p:cBhvr additive="base">
                                        <p:cTn id="33"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zh-CN" altLang="en-US"/>
              <a:t>操作系统</a:t>
            </a:r>
          </a:p>
        </p:txBody>
      </p:sp>
      <p:sp>
        <p:nvSpPr>
          <p:cNvPr id="10" name="页脚占位符 5"/>
          <p:cNvSpPr>
            <a:spLocks noGrp="1"/>
          </p:cNvSpPr>
          <p:nvPr>
            <p:ph type="ftr" sz="quarter" idx="12"/>
          </p:nvPr>
        </p:nvSpPr>
        <p:spPr/>
        <p:txBody>
          <a:bodyPr/>
          <a:lstStyle/>
          <a:p>
            <a:pPr>
              <a:defRPr/>
            </a:pPr>
            <a:fld id="{21BB5F3A-9F1D-4ACC-833E-7E0BA22D39AD}" type="slidenum">
              <a:rPr lang="zh-CN" altLang="en-US"/>
              <a:pPr>
                <a:defRPr/>
              </a:pPr>
              <a:t>19</a:t>
            </a:fld>
            <a:endParaRPr lang="en-US" altLang="zh-CN"/>
          </a:p>
        </p:txBody>
      </p:sp>
      <p:pic>
        <p:nvPicPr>
          <p:cNvPr id="19460" name="Picture 4" descr="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20938"/>
            <a:ext cx="8569325" cy="2598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1" name="Text Box 5"/>
          <p:cNvSpPr txBox="1">
            <a:spLocks noChangeArrowheads="1"/>
          </p:cNvSpPr>
          <p:nvPr/>
        </p:nvSpPr>
        <p:spPr bwMode="auto">
          <a:xfrm>
            <a:off x="3276600" y="1214438"/>
            <a:ext cx="23653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zh-CN" altLang="en-US" sz="4000" b="1">
                <a:effectLst/>
                <a:latin typeface="隶书" pitchFamily="49" charset="-122"/>
                <a:ea typeface="隶书" pitchFamily="49" charset="-122"/>
              </a:rPr>
              <a:t>基本原理</a:t>
            </a:r>
            <a:endParaRPr lang="zh-CN" altLang="zh-CN" sz="4000" b="1">
              <a:effectLst/>
              <a:latin typeface="隶书" pitchFamily="49" charset="-122"/>
              <a:ea typeface="隶书" pitchFamily="49" charset="-122"/>
            </a:endParaRPr>
          </a:p>
        </p:txBody>
      </p:sp>
      <p:sp>
        <p:nvSpPr>
          <p:cNvPr id="196614" name="Text Box 6"/>
          <p:cNvSpPr txBox="1">
            <a:spLocks noChangeArrowheads="1"/>
          </p:cNvSpPr>
          <p:nvPr/>
        </p:nvSpPr>
        <p:spPr bwMode="auto">
          <a:xfrm>
            <a:off x="1500188" y="3860800"/>
            <a:ext cx="2855912" cy="825500"/>
          </a:xfrm>
          <a:prstGeom prst="rect">
            <a:avLst/>
          </a:prstGeom>
          <a:noFill/>
          <a:ln w="9525">
            <a:noFill/>
            <a:miter lim="800000"/>
            <a:headEnd/>
            <a:tailEnd/>
          </a:ln>
          <a:effectLst/>
        </p:spPr>
        <p:txBody>
          <a:bodyPr wrap="none">
            <a:spAutoFit/>
          </a:bodyPr>
          <a:lstStyle/>
          <a:p>
            <a:pPr>
              <a:defRPr/>
            </a:pPr>
            <a:r>
              <a:rPr lang="zh-CN" altLang="en-US" sz="1600" b="1">
                <a:solidFill>
                  <a:srgbClr val="000000"/>
                </a:solidFill>
                <a:effectLst>
                  <a:outerShdw blurRad="38100" dist="38100" dir="2700000" algn="tl">
                    <a:srgbClr val="C0C0C0"/>
                  </a:outerShdw>
                </a:effectLst>
                <a:latin typeface="Times New Roman" pitchFamily="18" charset="0"/>
                <a:ea typeface="宋体" pitchFamily="2" charset="-122"/>
              </a:rPr>
              <a:t>常用的</a:t>
            </a:r>
            <a:r>
              <a:rPr lang="en-US" altLang="zh-CN" sz="1600" b="1">
                <a:solidFill>
                  <a:srgbClr val="000000"/>
                </a:solidFill>
                <a:effectLst>
                  <a:outerShdw blurRad="38100" dist="38100" dir="2700000" algn="tl">
                    <a:srgbClr val="C0C0C0"/>
                  </a:outerShdw>
                </a:effectLst>
                <a:latin typeface="Times New Roman" pitchFamily="18" charset="0"/>
                <a:ea typeface="宋体" pitchFamily="2" charset="-122"/>
              </a:rPr>
              <a:t>hash</a:t>
            </a:r>
            <a:r>
              <a:rPr lang="zh-CN" altLang="en-US" sz="1600" b="1">
                <a:solidFill>
                  <a:srgbClr val="000000"/>
                </a:solidFill>
                <a:effectLst>
                  <a:outerShdw blurRad="38100" dist="38100" dir="2700000" algn="tl">
                    <a:srgbClr val="C0C0C0"/>
                  </a:outerShdw>
                </a:effectLst>
                <a:latin typeface="Times New Roman" pitchFamily="18" charset="0"/>
                <a:ea typeface="宋体" pitchFamily="2" charset="-122"/>
              </a:rPr>
              <a:t>函数</a:t>
            </a:r>
          </a:p>
          <a:p>
            <a:pPr>
              <a:buFontTx/>
              <a:buChar char="•"/>
              <a:defRPr/>
            </a:pPr>
            <a:r>
              <a:rPr lang="en-US" altLang="zh-CN" sz="1600" b="1">
                <a:solidFill>
                  <a:srgbClr val="000000"/>
                </a:solidFill>
                <a:effectLst>
                  <a:outerShdw blurRad="38100" dist="38100" dir="2700000" algn="tl">
                    <a:srgbClr val="C0C0C0"/>
                  </a:outerShdw>
                </a:effectLst>
                <a:latin typeface="Times New Roman" pitchFamily="18" charset="0"/>
                <a:ea typeface="宋体" pitchFamily="2" charset="-122"/>
              </a:rPr>
              <a:t>MD5(Message Digest)</a:t>
            </a:r>
          </a:p>
          <a:p>
            <a:pPr>
              <a:buFontTx/>
              <a:buChar char="•"/>
              <a:defRPr/>
            </a:pPr>
            <a:r>
              <a:rPr lang="en-US" altLang="zh-CN" sz="1600" b="1">
                <a:solidFill>
                  <a:srgbClr val="000000"/>
                </a:solidFill>
                <a:effectLst>
                  <a:outerShdw blurRad="38100" dist="38100" dir="2700000" algn="tl">
                    <a:srgbClr val="C0C0C0"/>
                  </a:outerShdw>
                </a:effectLst>
                <a:latin typeface="Times New Roman" pitchFamily="18" charset="0"/>
                <a:ea typeface="宋体" pitchFamily="2" charset="-122"/>
              </a:rPr>
              <a:t>SHA(Secure Hash Algorithm)</a:t>
            </a:r>
          </a:p>
        </p:txBody>
      </p:sp>
      <p:sp>
        <p:nvSpPr>
          <p:cNvPr id="196615" name="Text Box 7"/>
          <p:cNvSpPr txBox="1">
            <a:spLocks noChangeArrowheads="1"/>
          </p:cNvSpPr>
          <p:nvPr/>
        </p:nvSpPr>
        <p:spPr bwMode="auto">
          <a:xfrm>
            <a:off x="4875213" y="3833813"/>
            <a:ext cx="1281112" cy="336550"/>
          </a:xfrm>
          <a:prstGeom prst="rect">
            <a:avLst/>
          </a:prstGeom>
          <a:noFill/>
          <a:ln w="9525">
            <a:noFill/>
            <a:miter lim="800000"/>
            <a:headEnd/>
            <a:tailEnd/>
          </a:ln>
          <a:effectLst/>
        </p:spPr>
        <p:txBody>
          <a:bodyPr wrap="none">
            <a:spAutoFit/>
          </a:bodyPr>
          <a:lstStyle/>
          <a:p>
            <a:pPr>
              <a:defRPr/>
            </a:pPr>
            <a:r>
              <a:rPr lang="en-US" altLang="zh-CN" sz="1600" b="1">
                <a:effectLst>
                  <a:outerShdw blurRad="38100" dist="38100" dir="2700000" algn="tl">
                    <a:srgbClr val="C0C0C0"/>
                  </a:outerShdw>
                </a:effectLst>
                <a:latin typeface="Times New Roman" pitchFamily="18" charset="0"/>
                <a:ea typeface="宋体" pitchFamily="2" charset="-122"/>
              </a:rPr>
              <a:t>D(Hash, K</a:t>
            </a:r>
            <a:r>
              <a:rPr lang="en-US" altLang="zh-CN" sz="1600" b="1" baseline="-14000">
                <a:effectLst>
                  <a:outerShdw blurRad="38100" dist="38100" dir="2700000" algn="tl">
                    <a:srgbClr val="C0C0C0"/>
                  </a:outerShdw>
                </a:effectLst>
                <a:latin typeface="Times New Roman" pitchFamily="18" charset="0"/>
                <a:ea typeface="宋体" pitchFamily="2" charset="-122"/>
              </a:rPr>
              <a:t>D</a:t>
            </a:r>
            <a:r>
              <a:rPr lang="en-US" altLang="zh-CN" sz="1600" b="1">
                <a:effectLst>
                  <a:outerShdw blurRad="38100" dist="38100" dir="2700000" algn="tl">
                    <a:srgbClr val="C0C0C0"/>
                  </a:outerShdw>
                </a:effectLst>
                <a:latin typeface="Times New Roman" pitchFamily="18" charset="0"/>
                <a:ea typeface="宋体" pitchFamily="2" charset="-122"/>
              </a:rPr>
              <a:t>)</a:t>
            </a:r>
          </a:p>
        </p:txBody>
      </p:sp>
      <p:sp>
        <p:nvSpPr>
          <p:cNvPr id="196616" name="Text Box 8"/>
          <p:cNvSpPr txBox="1">
            <a:spLocks noChangeArrowheads="1"/>
          </p:cNvSpPr>
          <p:nvPr/>
        </p:nvSpPr>
        <p:spPr bwMode="auto">
          <a:xfrm>
            <a:off x="6184900" y="5229225"/>
            <a:ext cx="2640013" cy="457200"/>
          </a:xfrm>
          <a:prstGeom prst="rect">
            <a:avLst/>
          </a:prstGeom>
          <a:noFill/>
          <a:ln w="9525">
            <a:noFill/>
            <a:miter lim="800000"/>
            <a:headEnd/>
            <a:tailEnd/>
          </a:ln>
          <a:effectLst/>
        </p:spPr>
        <p:txBody>
          <a:bodyPr wrap="none">
            <a:spAutoFit/>
          </a:bodyPr>
          <a:lstStyle/>
          <a:p>
            <a:pPr>
              <a:defRPr/>
            </a:pPr>
            <a:r>
              <a:rPr lang="zh-CN" altLang="en-US" sz="2400" b="1">
                <a:effectLst>
                  <a:outerShdw blurRad="38100" dist="38100" dir="2700000" algn="tl">
                    <a:srgbClr val="C0C0C0"/>
                  </a:outerShdw>
                </a:effectLst>
                <a:latin typeface="Times New Roman" pitchFamily="18" charset="0"/>
                <a:ea typeface="宋体" pitchFamily="2" charset="-122"/>
              </a:rPr>
              <a:t>前提：</a:t>
            </a:r>
            <a:r>
              <a:rPr lang="en-US" altLang="zh-CN" sz="2400" b="1">
                <a:effectLst>
                  <a:outerShdw blurRad="38100" dist="38100" dir="2700000" algn="tl">
                    <a:srgbClr val="C0C0C0"/>
                  </a:outerShdw>
                </a:effectLst>
                <a:latin typeface="Times New Roman" pitchFamily="18" charset="0"/>
                <a:ea typeface="宋体" pitchFamily="2" charset="-122"/>
              </a:rPr>
              <a:t>E(D(x)) = x </a:t>
            </a:r>
          </a:p>
        </p:txBody>
      </p:sp>
      <p:sp>
        <p:nvSpPr>
          <p:cNvPr id="196617" name="Text Box 9"/>
          <p:cNvSpPr txBox="1">
            <a:spLocks noChangeArrowheads="1"/>
          </p:cNvSpPr>
          <p:nvPr/>
        </p:nvSpPr>
        <p:spPr bwMode="auto">
          <a:xfrm>
            <a:off x="3146425" y="3716338"/>
            <a:ext cx="1089025" cy="336550"/>
          </a:xfrm>
          <a:prstGeom prst="rect">
            <a:avLst/>
          </a:prstGeom>
          <a:noFill/>
          <a:ln w="9525">
            <a:noFill/>
            <a:miter lim="800000"/>
            <a:headEnd/>
            <a:tailEnd/>
          </a:ln>
          <a:effectLst/>
        </p:spPr>
        <p:txBody>
          <a:bodyPr wrap="none">
            <a:spAutoFit/>
          </a:bodyPr>
          <a:lstStyle/>
          <a:p>
            <a:pPr>
              <a:defRPr/>
            </a:pPr>
            <a:r>
              <a:rPr lang="en-US" altLang="zh-CN" sz="1600" b="1">
                <a:effectLst>
                  <a:outerShdw blurRad="38100" dist="38100" dir="2700000" algn="tl">
                    <a:srgbClr val="C0C0C0"/>
                  </a:outerShdw>
                </a:effectLst>
                <a:latin typeface="Times New Roman" pitchFamily="18" charset="0"/>
                <a:ea typeface="宋体" pitchFamily="2" charset="-122"/>
              </a:rPr>
              <a:t>16/20-byte</a:t>
            </a:r>
          </a:p>
        </p:txBody>
      </p:sp>
      <p:sp>
        <p:nvSpPr>
          <p:cNvPr id="196618" name="Text Box 10"/>
          <p:cNvSpPr txBox="1">
            <a:spLocks noChangeArrowheads="1"/>
          </p:cNvSpPr>
          <p:nvPr/>
        </p:nvSpPr>
        <p:spPr bwMode="auto">
          <a:xfrm>
            <a:off x="323850" y="5300663"/>
            <a:ext cx="8351838" cy="1200150"/>
          </a:xfrm>
          <a:prstGeom prst="rect">
            <a:avLst/>
          </a:prstGeom>
          <a:noFill/>
          <a:ln w="9525">
            <a:noFill/>
            <a:miter lim="800000"/>
            <a:headEnd/>
            <a:tailEnd/>
          </a:ln>
        </p:spPr>
        <p:txBody>
          <a:bodyPr>
            <a:spAutoFit/>
          </a:bodyPr>
          <a:lstStyle/>
          <a:p>
            <a:pPr>
              <a:defRPr/>
            </a:pPr>
            <a:r>
              <a:rPr lang="en-US" altLang="zh-CN" sz="2400" b="1" dirty="0">
                <a:solidFill>
                  <a:srgbClr val="0000FA"/>
                </a:solidFill>
                <a:effectLst/>
                <a:latin typeface="Times New Roman" pitchFamily="18" charset="0"/>
                <a:ea typeface="楷体_GB2312" pitchFamily="49" charset="-122"/>
              </a:rPr>
              <a:t>Why Hash?</a:t>
            </a:r>
          </a:p>
          <a:p>
            <a:pPr>
              <a:defRPr/>
            </a:pPr>
            <a:r>
              <a:rPr lang="en-US" altLang="zh-CN" sz="2400" dirty="0">
                <a:solidFill>
                  <a:srgbClr val="FF3300"/>
                </a:solidFill>
                <a:ea typeface="黑体" pitchFamily="49" charset="-122"/>
              </a:rPr>
              <a:t>MD5</a:t>
            </a:r>
            <a:r>
              <a:rPr lang="zh-CN" altLang="en-US" sz="2400" dirty="0">
                <a:solidFill>
                  <a:srgbClr val="FF3300"/>
                </a:solidFill>
                <a:ea typeface="黑体" pitchFamily="49" charset="-122"/>
              </a:rPr>
              <a:t>是一个哈希函数，可以将任意长度的数据流转换为一个固定长度的数字（通常为</a:t>
            </a:r>
            <a:r>
              <a:rPr lang="en-US" altLang="zh-CN" sz="2400" dirty="0">
                <a:solidFill>
                  <a:srgbClr val="FF3300"/>
                </a:solidFill>
                <a:ea typeface="黑体" pitchFamily="49" charset="-122"/>
              </a:rPr>
              <a:t>4</a:t>
            </a:r>
            <a:r>
              <a:rPr lang="zh-CN" altLang="en-US" sz="2400" dirty="0">
                <a:solidFill>
                  <a:srgbClr val="FF3300"/>
                </a:solidFill>
                <a:ea typeface="黑体" pitchFamily="49" charset="-122"/>
              </a:rPr>
              <a:t>个整型，即</a:t>
            </a:r>
            <a:r>
              <a:rPr lang="en-US" altLang="zh-CN" sz="2400" dirty="0">
                <a:solidFill>
                  <a:srgbClr val="FF3300"/>
                </a:solidFill>
                <a:ea typeface="黑体" pitchFamily="49" charset="-122"/>
              </a:rPr>
              <a:t>128</a:t>
            </a:r>
            <a:r>
              <a:rPr lang="zh-CN" altLang="en-US" sz="2400" dirty="0">
                <a:solidFill>
                  <a:srgbClr val="FF3300"/>
                </a:solidFill>
                <a:ea typeface="黑体" pitchFamily="49" charset="-122"/>
              </a:rPr>
              <a:t>位）</a:t>
            </a:r>
            <a:endParaRPr lang="en-US" altLang="zh-CN" sz="2400" b="1" dirty="0">
              <a:solidFill>
                <a:srgbClr val="0000FA"/>
              </a:solidFill>
              <a:effectLst/>
              <a:latin typeface="Times New Roman" pitchFamily="18" charset="0"/>
              <a:ea typeface="楷体_GB2312" pitchFamily="49" charset="-122"/>
            </a:endParaRPr>
          </a:p>
        </p:txBody>
      </p:sp>
      <p:pic>
        <p:nvPicPr>
          <p:cNvPr id="11" name="Picture 40" descr="http://news.tsinghua.edu.cn/pic/2006/09/18/20060918%E6%9D%A8%E6%8C%AF%E5%AE%81%E4%B8%BA%E7%8E%8B%E6%99%93%E4%BA%91%E9%A2%81%E5%A5%9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193925"/>
            <a:ext cx="4324350" cy="323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图片 1">
            <a:extLst>
              <a:ext uri="{FF2B5EF4-FFF2-40B4-BE49-F238E27FC236}">
                <a16:creationId xmlns:a16="http://schemas.microsoft.com/office/drawing/2014/main" id="{B78DF7FD-0266-E64F-87A6-10E79D65A3B6}"/>
              </a:ext>
            </a:extLst>
          </p:cNvPr>
          <p:cNvPicPr>
            <a:picLocks noChangeAspect="1"/>
          </p:cNvPicPr>
          <p:nvPr/>
        </p:nvPicPr>
        <p:blipFill>
          <a:blip r:embed="rId5"/>
          <a:stretch>
            <a:fillRect/>
          </a:stretch>
        </p:blipFill>
        <p:spPr>
          <a:xfrm>
            <a:off x="1965325" y="2204864"/>
            <a:ext cx="4324350" cy="2661139"/>
          </a:xfrm>
          <a:prstGeom prst="rect">
            <a:avLst/>
          </a:prstGeom>
        </p:spPr>
      </p:pic>
      <p:sp>
        <p:nvSpPr>
          <p:cNvPr id="3" name="矩形 2">
            <a:extLst>
              <a:ext uri="{FF2B5EF4-FFF2-40B4-BE49-F238E27FC236}">
                <a16:creationId xmlns:a16="http://schemas.microsoft.com/office/drawing/2014/main" id="{09706B18-3FCF-A44E-8187-3AA07CB968F6}"/>
              </a:ext>
            </a:extLst>
          </p:cNvPr>
          <p:cNvSpPr/>
          <p:nvPr/>
        </p:nvSpPr>
        <p:spPr>
          <a:xfrm>
            <a:off x="179512" y="4941168"/>
            <a:ext cx="8640638" cy="1569660"/>
          </a:xfrm>
          <a:prstGeom prst="rect">
            <a:avLst/>
          </a:prstGeom>
          <a:solidFill>
            <a:schemeClr val="bg1"/>
          </a:solidFill>
        </p:spPr>
        <p:txBody>
          <a:bodyPr wrap="square">
            <a:spAutoFit/>
          </a:bodyPr>
          <a:lstStyle/>
          <a:p>
            <a:pPr algn="just"/>
            <a:r>
              <a:rPr lang="zh-CN" altLang="en-US" sz="1600" b="1" dirty="0">
                <a:solidFill>
                  <a:srgbClr val="000000"/>
                </a:solidFill>
                <a:effectLst/>
                <a:latin typeface="微软雅黑" panose="020B0503020204020204" pitchFamily="34" charset="-122"/>
                <a:ea typeface="微软雅黑" panose="020B0503020204020204" pitchFamily="34" charset="-122"/>
              </a:rPr>
              <a:t>王小云，清华大学教授。破解了包括</a:t>
            </a:r>
            <a:r>
              <a:rPr lang="en-US" altLang="zh-CN" sz="1600" b="1" dirty="0">
                <a:solidFill>
                  <a:srgbClr val="000000"/>
                </a:solidFill>
                <a:effectLst/>
                <a:latin typeface="微软雅黑" panose="020B0503020204020204" pitchFamily="34" charset="-122"/>
                <a:ea typeface="微软雅黑" panose="020B0503020204020204" pitchFamily="34" charset="-122"/>
              </a:rPr>
              <a:t>MD5</a:t>
            </a:r>
            <a:r>
              <a:rPr lang="zh-CN" altLang="en-US" sz="1600" b="1" dirty="0">
                <a:solidFill>
                  <a:srgbClr val="000000"/>
                </a:solidFill>
                <a:effectLst/>
                <a:latin typeface="微软雅黑" panose="020B0503020204020204" pitchFamily="34" charset="-122"/>
                <a:ea typeface="微软雅黑" panose="020B0503020204020204" pitchFamily="34" charset="-122"/>
              </a:rPr>
              <a:t>、</a:t>
            </a:r>
            <a:r>
              <a:rPr lang="en-US" altLang="zh-CN" sz="1600" b="1" dirty="0">
                <a:solidFill>
                  <a:srgbClr val="000000"/>
                </a:solidFill>
                <a:effectLst/>
                <a:latin typeface="微软雅黑" panose="020B0503020204020204" pitchFamily="34" charset="-122"/>
                <a:ea typeface="微软雅黑" panose="020B0503020204020204" pitchFamily="34" charset="-122"/>
              </a:rPr>
              <a:t>SHA-1</a:t>
            </a:r>
            <a:r>
              <a:rPr lang="zh-CN" altLang="en-US" sz="1600" b="1" dirty="0">
                <a:solidFill>
                  <a:srgbClr val="000000"/>
                </a:solidFill>
                <a:effectLst/>
                <a:latin typeface="微软雅黑" panose="020B0503020204020204" pitchFamily="34" charset="-122"/>
                <a:ea typeface="微软雅黑" panose="020B0503020204020204" pitchFamily="34" charset="-122"/>
              </a:rPr>
              <a:t>在内的</a:t>
            </a:r>
            <a:r>
              <a:rPr lang="en-US" altLang="zh-CN" sz="1600" b="1" dirty="0">
                <a:solidFill>
                  <a:srgbClr val="000000"/>
                </a:solidFill>
                <a:effectLst/>
                <a:latin typeface="微软雅黑" panose="020B0503020204020204" pitchFamily="34" charset="-122"/>
                <a:ea typeface="微软雅黑" panose="020B0503020204020204" pitchFamily="34" charset="-122"/>
              </a:rPr>
              <a:t>5</a:t>
            </a:r>
            <a:r>
              <a:rPr lang="zh-CN" altLang="en-US" sz="1600" b="1" dirty="0">
                <a:solidFill>
                  <a:srgbClr val="000000"/>
                </a:solidFill>
                <a:effectLst/>
                <a:latin typeface="微软雅黑" panose="020B0503020204020204" pitchFamily="34" charset="-122"/>
                <a:ea typeface="微软雅黑" panose="020B0503020204020204" pitchFamily="34" charset="-122"/>
              </a:rPr>
              <a:t>个国际通用</a:t>
            </a:r>
            <a:r>
              <a:rPr lang="en-US" altLang="zh-CN" sz="1600" b="1" dirty="0">
                <a:solidFill>
                  <a:srgbClr val="000000"/>
                </a:solidFill>
                <a:effectLst/>
                <a:latin typeface="微软雅黑" panose="020B0503020204020204" pitchFamily="34" charset="-122"/>
                <a:ea typeface="微软雅黑" panose="020B0503020204020204" pitchFamily="34" charset="-122"/>
              </a:rPr>
              <a:t>HASH</a:t>
            </a:r>
            <a:r>
              <a:rPr lang="zh-CN" altLang="en-US" sz="1600" b="1" dirty="0">
                <a:solidFill>
                  <a:srgbClr val="000000"/>
                </a:solidFill>
                <a:effectLst/>
                <a:latin typeface="微软雅黑" panose="020B0503020204020204" pitchFamily="34" charset="-122"/>
                <a:ea typeface="微软雅黑" panose="020B0503020204020204" pitchFamily="34" charset="-122"/>
              </a:rPr>
              <a:t>函数算法，解决了十多年来</a:t>
            </a:r>
            <a:r>
              <a:rPr lang="en-US" altLang="zh-CN" sz="1600" b="1" dirty="0">
                <a:solidFill>
                  <a:srgbClr val="000000"/>
                </a:solidFill>
                <a:effectLst/>
                <a:latin typeface="微软雅黑" panose="020B0503020204020204" pitchFamily="34" charset="-122"/>
                <a:ea typeface="微软雅黑" panose="020B0503020204020204" pitchFamily="34" charset="-122"/>
              </a:rPr>
              <a:t>HASH</a:t>
            </a:r>
            <a:r>
              <a:rPr lang="zh-CN" altLang="en-US" sz="1600" b="1" dirty="0">
                <a:solidFill>
                  <a:srgbClr val="000000"/>
                </a:solidFill>
                <a:effectLst/>
                <a:latin typeface="微软雅黑" panose="020B0503020204020204" pitchFamily="34" charset="-122"/>
                <a:ea typeface="微软雅黑" panose="020B0503020204020204" pitchFamily="34" charset="-122"/>
              </a:rPr>
              <a:t>函数碰撞难的科学问题；设计了我国</a:t>
            </a:r>
            <a:r>
              <a:rPr lang="en-US" altLang="zh-CN" sz="1600" b="1" dirty="0">
                <a:solidFill>
                  <a:srgbClr val="000000"/>
                </a:solidFill>
                <a:effectLst/>
                <a:latin typeface="微软雅黑" panose="020B0503020204020204" pitchFamily="34" charset="-122"/>
                <a:ea typeface="微软雅黑" panose="020B0503020204020204" pitchFamily="34" charset="-122"/>
              </a:rPr>
              <a:t>HASH</a:t>
            </a:r>
            <a:r>
              <a:rPr lang="zh-CN" altLang="en-US" sz="1600" b="1" dirty="0">
                <a:solidFill>
                  <a:srgbClr val="000000"/>
                </a:solidFill>
                <a:effectLst/>
                <a:latin typeface="微软雅黑" panose="020B0503020204020204" pitchFamily="34" charset="-122"/>
                <a:ea typeface="微软雅黑" panose="020B0503020204020204" pitchFamily="34" charset="-122"/>
              </a:rPr>
              <a:t>函数标准</a:t>
            </a:r>
            <a:r>
              <a:rPr lang="en-US" altLang="zh-CN" sz="1600" b="1" dirty="0">
                <a:solidFill>
                  <a:srgbClr val="000000"/>
                </a:solidFill>
                <a:effectLst/>
                <a:latin typeface="微软雅黑" panose="020B0503020204020204" pitchFamily="34" charset="-122"/>
                <a:ea typeface="微软雅黑" panose="020B0503020204020204" pitchFamily="34" charset="-122"/>
              </a:rPr>
              <a:t>SM3</a:t>
            </a:r>
            <a:r>
              <a:rPr lang="zh-CN" altLang="en-US" sz="1600" b="1" dirty="0">
                <a:solidFill>
                  <a:srgbClr val="000000"/>
                </a:solidFill>
                <a:effectLst/>
                <a:latin typeface="微软雅黑" panose="020B0503020204020204" pitchFamily="34" charset="-122"/>
                <a:ea typeface="微软雅黑" panose="020B0503020204020204" pitchFamily="34" charset="-122"/>
              </a:rPr>
              <a:t>，作为我国密码行业标准在金融、交通、国家电网等重要经济领域广泛使用。</a:t>
            </a:r>
          </a:p>
          <a:p>
            <a:pPr algn="just"/>
            <a:r>
              <a:rPr lang="zh-CN" altLang="en-US" sz="1600" b="1" dirty="0">
                <a:solidFill>
                  <a:srgbClr val="000000"/>
                </a:solidFill>
                <a:effectLst/>
                <a:latin typeface="微软雅黑" panose="020B0503020204020204" pitchFamily="34" charset="-122"/>
                <a:ea typeface="微软雅黑" panose="020B0503020204020204" pitchFamily="34" charset="-122"/>
              </a:rPr>
              <a:t>代表性论文</a:t>
            </a:r>
            <a:r>
              <a:rPr lang="en-US" altLang="zh-CN" sz="1600" b="1" dirty="0">
                <a:solidFill>
                  <a:srgbClr val="000000"/>
                </a:solidFill>
                <a:effectLst/>
                <a:latin typeface="微软雅黑" panose="020B0503020204020204" pitchFamily="34" charset="-122"/>
                <a:ea typeface="微软雅黑" panose="020B0503020204020204" pitchFamily="34" charset="-122"/>
              </a:rPr>
              <a:t>40</a:t>
            </a:r>
            <a:r>
              <a:rPr lang="zh-CN" altLang="en-US" sz="1600" b="1" dirty="0">
                <a:solidFill>
                  <a:srgbClr val="000000"/>
                </a:solidFill>
                <a:effectLst/>
                <a:latin typeface="微软雅黑" panose="020B0503020204020204" pitchFamily="34" charset="-122"/>
                <a:ea typeface="微软雅黑" panose="020B0503020204020204" pitchFamily="34" charset="-122"/>
              </a:rPr>
              <a:t>余篇，</a:t>
            </a:r>
            <a:r>
              <a:rPr lang="en-US" altLang="zh-CN" sz="1600" b="1" dirty="0">
                <a:solidFill>
                  <a:srgbClr val="000000"/>
                </a:solidFill>
                <a:effectLst/>
                <a:latin typeface="微软雅黑" panose="020B0503020204020204" pitchFamily="34" charset="-122"/>
                <a:ea typeface="微软雅黑" panose="020B0503020204020204" pitchFamily="34" charset="-122"/>
              </a:rPr>
              <a:t>3</a:t>
            </a:r>
            <a:r>
              <a:rPr lang="zh-CN" altLang="en-US" sz="1600" b="1" dirty="0">
                <a:solidFill>
                  <a:srgbClr val="000000"/>
                </a:solidFill>
                <a:effectLst/>
                <a:latin typeface="微软雅黑" panose="020B0503020204020204" pitchFamily="34" charset="-122"/>
                <a:ea typeface="微软雅黑" panose="020B0503020204020204" pitchFamily="34" charset="-122"/>
              </a:rPr>
              <a:t>篇获欧密会、美密会最佳论文。</a:t>
            </a:r>
            <a:r>
              <a:rPr lang="en-US" altLang="zh-CN" sz="1600" b="1" dirty="0">
                <a:solidFill>
                  <a:srgbClr val="000000"/>
                </a:solidFill>
                <a:effectLst/>
                <a:latin typeface="微软雅黑" panose="020B0503020204020204" pitchFamily="34" charset="-122"/>
                <a:ea typeface="微软雅黑" panose="020B0503020204020204" pitchFamily="34" charset="-122"/>
              </a:rPr>
              <a:t>2016</a:t>
            </a:r>
            <a:r>
              <a:rPr lang="zh-CN" altLang="en-US" sz="1600" b="1" dirty="0">
                <a:solidFill>
                  <a:srgbClr val="000000"/>
                </a:solidFill>
                <a:effectLst/>
                <a:latin typeface="微软雅黑" panose="020B0503020204020204" pitchFamily="34" charset="-122"/>
                <a:ea typeface="微软雅黑" panose="020B0503020204020204" pitchFamily="34" charset="-122"/>
              </a:rPr>
              <a:t>年获网络安全优秀人才奖，</a:t>
            </a:r>
            <a:r>
              <a:rPr lang="en-US" altLang="zh-CN" sz="1600" b="1" dirty="0">
                <a:solidFill>
                  <a:srgbClr val="000000"/>
                </a:solidFill>
                <a:effectLst/>
                <a:latin typeface="微软雅黑" panose="020B0503020204020204" pitchFamily="34" charset="-122"/>
                <a:ea typeface="微软雅黑" panose="020B0503020204020204" pitchFamily="34" charset="-122"/>
              </a:rPr>
              <a:t>2014</a:t>
            </a:r>
            <a:r>
              <a:rPr lang="zh-CN" altLang="en-US" sz="1600" b="1" dirty="0">
                <a:solidFill>
                  <a:srgbClr val="000000"/>
                </a:solidFill>
                <a:effectLst/>
                <a:latin typeface="微软雅黑" panose="020B0503020204020204" pitchFamily="34" charset="-122"/>
                <a:ea typeface="微软雅黑" panose="020B0503020204020204" pitchFamily="34" charset="-122"/>
              </a:rPr>
              <a:t>年获中国密码学会密码创新奖特等奖，</a:t>
            </a:r>
            <a:r>
              <a:rPr lang="en-US" altLang="zh-CN" sz="1600" b="1" dirty="0">
                <a:solidFill>
                  <a:srgbClr val="000000"/>
                </a:solidFill>
                <a:effectLst/>
                <a:latin typeface="微软雅黑" panose="020B0503020204020204" pitchFamily="34" charset="-122"/>
                <a:ea typeface="微软雅黑" panose="020B0503020204020204" pitchFamily="34" charset="-122"/>
              </a:rPr>
              <a:t>2010</a:t>
            </a:r>
            <a:r>
              <a:rPr lang="zh-CN" altLang="en-US" sz="1600" b="1" dirty="0">
                <a:solidFill>
                  <a:srgbClr val="000000"/>
                </a:solidFill>
                <a:effectLst/>
                <a:latin typeface="微软雅黑" panose="020B0503020204020204" pitchFamily="34" charset="-122"/>
                <a:ea typeface="微软雅黑" panose="020B0503020204020204" pitchFamily="34" charset="-122"/>
              </a:rPr>
              <a:t>年获苏步青应用数学奖，</a:t>
            </a:r>
            <a:r>
              <a:rPr lang="en-US" altLang="zh-CN" sz="1600" b="1" dirty="0">
                <a:solidFill>
                  <a:srgbClr val="000000"/>
                </a:solidFill>
                <a:effectLst/>
                <a:latin typeface="微软雅黑" panose="020B0503020204020204" pitchFamily="34" charset="-122"/>
                <a:ea typeface="微软雅黑" panose="020B0503020204020204" pitchFamily="34" charset="-122"/>
              </a:rPr>
              <a:t>2008</a:t>
            </a:r>
            <a:r>
              <a:rPr lang="zh-CN" altLang="en-US" sz="1600" b="1" dirty="0">
                <a:solidFill>
                  <a:srgbClr val="000000"/>
                </a:solidFill>
                <a:effectLst/>
                <a:latin typeface="微软雅黑" panose="020B0503020204020204" pitchFamily="34" charset="-122"/>
                <a:ea typeface="微软雅黑" panose="020B0503020204020204" pitchFamily="34" charset="-122"/>
              </a:rPr>
              <a:t>年获国家自然科学二等奖，</a:t>
            </a:r>
            <a:r>
              <a:rPr lang="en-US" altLang="zh-CN" sz="1600" b="1" dirty="0">
                <a:solidFill>
                  <a:srgbClr val="000000"/>
                </a:solidFill>
                <a:effectLst/>
                <a:latin typeface="微软雅黑" panose="020B0503020204020204" pitchFamily="34" charset="-122"/>
                <a:ea typeface="微软雅黑" panose="020B0503020204020204" pitchFamily="34" charset="-122"/>
              </a:rPr>
              <a:t>2006</a:t>
            </a:r>
            <a:r>
              <a:rPr lang="zh-CN" altLang="en-US" sz="1600" b="1" dirty="0">
                <a:solidFill>
                  <a:srgbClr val="000000"/>
                </a:solidFill>
                <a:effectLst/>
                <a:latin typeface="微软雅黑" panose="020B0503020204020204" pitchFamily="34" charset="-122"/>
                <a:ea typeface="微软雅黑" panose="020B0503020204020204" pitchFamily="34" charset="-122"/>
              </a:rPr>
              <a:t>年获陈嘉庚科学家奖、求是杰出科学家奖等。</a:t>
            </a:r>
            <a:endParaRPr lang="zh-CN" altLang="en-US" sz="1600" b="1"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618">
                                            <p:txEl>
                                              <p:pRg st="0" end="0"/>
                                            </p:txEl>
                                          </p:spTgt>
                                        </p:tgtEl>
                                        <p:attrNameLst>
                                          <p:attrName>style.visibility</p:attrName>
                                        </p:attrNameLst>
                                      </p:cBhvr>
                                      <p:to>
                                        <p:strVal val="visible"/>
                                      </p:to>
                                    </p:set>
                                    <p:anim calcmode="lin" valueType="num">
                                      <p:cBhvr additive="base">
                                        <p:cTn id="7" dur="500" fill="hold"/>
                                        <p:tgtEl>
                                          <p:spTgt spid="1966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 presetClass="entr" presetSubtype="4" fill="hold" nodeType="withEffect">
                                  <p:stCondLst>
                                    <p:cond delay="0"/>
                                  </p:stCondLst>
                                  <p:childTnLst>
                                    <p:set>
                                      <p:cBhvr>
                                        <p:cTn id="15" dur="1" fill="hold">
                                          <p:stCondLst>
                                            <p:cond delay="0"/>
                                          </p:stCondLst>
                                        </p:cTn>
                                        <p:tgtEl>
                                          <p:spTgt spid="196618">
                                            <p:txEl>
                                              <p:pRg st="1" end="1"/>
                                            </p:txEl>
                                          </p:spTgt>
                                        </p:tgtEl>
                                        <p:attrNameLst>
                                          <p:attrName>style.visibility</p:attrName>
                                        </p:attrNameLst>
                                      </p:cBhvr>
                                      <p:to>
                                        <p:strVal val="visible"/>
                                      </p:to>
                                    </p:set>
                                    <p:anim calcmode="lin" valueType="num">
                                      <p:cBhvr additive="base">
                                        <p:cTn id="16" dur="500" fill="hold"/>
                                        <p:tgtEl>
                                          <p:spTgt spid="19661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966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24AE8F13-DF79-41A6-B5DC-D3BA5DC7B5F8}" type="slidenum">
              <a:rPr lang="zh-CN" altLang="en-US"/>
              <a:pPr>
                <a:defRPr/>
              </a:pPr>
              <a:t>2</a:t>
            </a:fld>
            <a:endParaRPr lang="en-US" altLang="zh-CN"/>
          </a:p>
        </p:txBody>
      </p:sp>
      <p:sp>
        <p:nvSpPr>
          <p:cNvPr id="4100" name="Rectangle 3"/>
          <p:cNvSpPr>
            <a:spLocks noGrp="1" noChangeArrowheads="1"/>
          </p:cNvSpPr>
          <p:nvPr>
            <p:ph type="title"/>
          </p:nvPr>
        </p:nvSpPr>
        <p:spPr>
          <a:xfrm>
            <a:off x="304800" y="304800"/>
            <a:ext cx="8458200" cy="676275"/>
          </a:xfrm>
          <a:noFill/>
        </p:spPr>
        <p:txBody>
          <a:bodyPr anchor="b"/>
          <a:lstStyle/>
          <a:p>
            <a:pPr eaLnBrk="1" fontAlgn="ctr" hangingPunct="1"/>
            <a:r>
              <a:rPr lang="en-US" altLang="en-US" sz="4400">
                <a:latin typeface="隶书" pitchFamily="49" charset="-122"/>
                <a:ea typeface="隶书" pitchFamily="49" charset="-122"/>
              </a:rPr>
              <a:t>第</a:t>
            </a:r>
            <a:r>
              <a:rPr lang="zh-CN" altLang="en-US" sz="4400">
                <a:latin typeface="隶书" pitchFamily="49" charset="-122"/>
                <a:ea typeface="隶书" pitchFamily="49" charset="-122"/>
              </a:rPr>
              <a:t>六</a:t>
            </a:r>
            <a:r>
              <a:rPr lang="en-US" altLang="en-US" sz="4400">
                <a:latin typeface="隶书" pitchFamily="49" charset="-122"/>
                <a:ea typeface="隶书" pitchFamily="49" charset="-122"/>
              </a:rPr>
              <a:t>章 </a:t>
            </a:r>
            <a:r>
              <a:rPr lang="zh-CN" altLang="en-US" sz="4400">
                <a:latin typeface="隶书" pitchFamily="49" charset="-122"/>
                <a:ea typeface="隶书" pitchFamily="49" charset="-122"/>
              </a:rPr>
              <a:t>操作系统与安全</a:t>
            </a:r>
          </a:p>
        </p:txBody>
      </p:sp>
      <p:sp>
        <p:nvSpPr>
          <p:cNvPr id="4101" name="Text Box 4"/>
          <p:cNvSpPr txBox="1">
            <a:spLocks noChangeArrowheads="1"/>
          </p:cNvSpPr>
          <p:nvPr/>
        </p:nvSpPr>
        <p:spPr bwMode="auto">
          <a:xfrm>
            <a:off x="2346325" y="1844675"/>
            <a:ext cx="4746625" cy="3342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spcBef>
                <a:spcPct val="40000"/>
              </a:spcBef>
              <a:buFont typeface="Wingdings" pitchFamily="2" charset="2"/>
              <a:buAutoNum type="arabicPeriod"/>
            </a:pPr>
            <a:r>
              <a:rPr kumimoji="1" lang="zh-CN" altLang="en-US" sz="3200" b="1" dirty="0">
                <a:effectLst/>
                <a:latin typeface="微软雅黑" pitchFamily="34" charset="-122"/>
                <a:ea typeface="微软雅黑" pitchFamily="34" charset="-122"/>
              </a:rPr>
              <a:t>计算机安全概述</a:t>
            </a:r>
          </a:p>
          <a:p>
            <a:pPr eaLnBrk="1" hangingPunct="1">
              <a:spcBef>
                <a:spcPct val="40000"/>
              </a:spcBef>
              <a:buFont typeface="Wingdings" pitchFamily="2" charset="2"/>
              <a:buAutoNum type="arabicPeriod"/>
            </a:pPr>
            <a:r>
              <a:rPr kumimoji="1" lang="zh-CN" altLang="en-US" sz="3200" b="1" dirty="0">
                <a:effectLst/>
                <a:latin typeface="微软雅黑" pitchFamily="34" charset="-122"/>
                <a:ea typeface="微软雅黑" pitchFamily="34" charset="-122"/>
              </a:rPr>
              <a:t>数据加密</a:t>
            </a:r>
          </a:p>
          <a:p>
            <a:pPr eaLnBrk="1" hangingPunct="1">
              <a:spcBef>
                <a:spcPct val="40000"/>
              </a:spcBef>
              <a:buFont typeface="Wingdings" pitchFamily="2" charset="2"/>
              <a:buAutoNum type="arabicPeriod"/>
            </a:pPr>
            <a:r>
              <a:rPr kumimoji="1" lang="zh-CN" altLang="en-US" sz="3200" b="1" dirty="0">
                <a:effectLst/>
                <a:latin typeface="微软雅黑" pitchFamily="34" charset="-122"/>
                <a:ea typeface="微软雅黑" pitchFamily="34" charset="-122"/>
              </a:rPr>
              <a:t>用户认证</a:t>
            </a:r>
          </a:p>
          <a:p>
            <a:pPr eaLnBrk="1" hangingPunct="1">
              <a:spcBef>
                <a:spcPct val="40000"/>
              </a:spcBef>
              <a:buFont typeface="Wingdings" pitchFamily="2" charset="2"/>
              <a:buAutoNum type="arabicPeriod"/>
            </a:pPr>
            <a:r>
              <a:rPr kumimoji="1" lang="zh-CN" altLang="en-US" sz="3200" b="1" dirty="0">
                <a:effectLst/>
                <a:latin typeface="微软雅黑" pitchFamily="34" charset="-122"/>
                <a:ea typeface="微软雅黑" pitchFamily="34" charset="-122"/>
              </a:rPr>
              <a:t>系统内部攻击</a:t>
            </a:r>
          </a:p>
          <a:p>
            <a:pPr eaLnBrk="1" hangingPunct="1">
              <a:spcBef>
                <a:spcPct val="40000"/>
              </a:spcBef>
              <a:buFont typeface="Wingdings" pitchFamily="2" charset="2"/>
              <a:buAutoNum type="arabicPeriod"/>
            </a:pPr>
            <a:r>
              <a:rPr kumimoji="1" lang="zh-CN" altLang="en-US" sz="3200" b="1" dirty="0">
                <a:effectLst/>
                <a:latin typeface="微软雅黑" pitchFamily="34" charset="-122"/>
                <a:ea typeface="微软雅黑" pitchFamily="34" charset="-122"/>
              </a:rPr>
              <a:t>系统外部攻击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66A7015D-812C-46E6-9BD4-46DF21158B2C}" type="slidenum">
              <a:rPr lang="zh-CN" altLang="en-US"/>
              <a:pPr>
                <a:defRPr/>
              </a:pPr>
              <a:t>20</a:t>
            </a:fld>
            <a:endParaRPr lang="en-US" altLang="zh-CN"/>
          </a:p>
        </p:txBody>
      </p:sp>
      <p:pic>
        <p:nvPicPr>
          <p:cNvPr id="20484" name="Picture 3" descr="M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1125538"/>
            <a:ext cx="7302500" cy="522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D04636B9-81AD-4CAA-810C-83FC76DAA4F8}" type="slidenum">
              <a:rPr lang="zh-CN" altLang="en-US"/>
              <a:pPr>
                <a:defRPr/>
              </a:pPr>
              <a:t>21</a:t>
            </a:fld>
            <a:endParaRPr lang="en-US" altLang="zh-CN"/>
          </a:p>
        </p:txBody>
      </p:sp>
      <p:sp>
        <p:nvSpPr>
          <p:cNvPr id="21508"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3</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用户认证 </a:t>
            </a:r>
          </a:p>
        </p:txBody>
      </p:sp>
      <p:sp>
        <p:nvSpPr>
          <p:cNvPr id="197637" name="Text Box 5"/>
          <p:cNvSpPr txBox="1">
            <a:spLocks noChangeArrowheads="1"/>
          </p:cNvSpPr>
          <p:nvPr/>
        </p:nvSpPr>
        <p:spPr bwMode="auto">
          <a:xfrm>
            <a:off x="684213" y="1816100"/>
            <a:ext cx="7775575" cy="384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用户认证（</a:t>
            </a:r>
            <a:r>
              <a:rPr lang="en-US" altLang="zh-CN" sz="3600" b="1" dirty="0">
                <a:effectLst/>
                <a:latin typeface="宋体" pitchFamily="2" charset="-122"/>
                <a:ea typeface="宋体" pitchFamily="2" charset="-122"/>
              </a:rPr>
              <a:t>User Authentication</a:t>
            </a:r>
            <a:r>
              <a:rPr lang="zh-CN" altLang="en-US" sz="3600" b="1" dirty="0">
                <a:effectLst/>
                <a:latin typeface="宋体" pitchFamily="2" charset="-122"/>
                <a:ea typeface="宋体" pitchFamily="2" charset="-122"/>
              </a:rPr>
              <a:t>）</a:t>
            </a:r>
          </a:p>
          <a:p>
            <a:pPr lvl="1" algn="just"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用户在</a:t>
            </a:r>
            <a:r>
              <a:rPr lang="zh-CN" altLang="en-US" sz="3200" b="1" dirty="0">
                <a:solidFill>
                  <a:srgbClr val="2663FA"/>
                </a:solidFill>
                <a:effectLst/>
                <a:latin typeface="楷体_GB2312" pitchFamily="49" charset="-122"/>
                <a:ea typeface="楷体_GB2312" pitchFamily="49" charset="-122"/>
              </a:rPr>
              <a:t>登录</a:t>
            </a:r>
            <a:r>
              <a:rPr lang="zh-CN" altLang="en-US" sz="3200" b="1" dirty="0">
                <a:effectLst/>
                <a:latin typeface="楷体_GB2312" pitchFamily="49" charset="-122"/>
                <a:ea typeface="楷体_GB2312" pitchFamily="49" charset="-122"/>
              </a:rPr>
              <a:t>计算机时，操作系统希望知道是谁在使用计算机；</a:t>
            </a:r>
          </a:p>
          <a:p>
            <a:pPr lvl="1" algn="just" eaLnBrk="1" hangingPunct="1">
              <a:spcBef>
                <a:spcPct val="50000"/>
              </a:spcBef>
              <a:buFont typeface="Times New Roman" pitchFamily="18" charset="0"/>
              <a:buChar char="☺"/>
            </a:pPr>
            <a:r>
              <a:rPr lang="en-US" altLang="zh-CN" sz="3200" b="1" dirty="0">
                <a:effectLst/>
                <a:latin typeface="楷体_GB2312" pitchFamily="49" charset="-122"/>
                <a:ea typeface="楷体_GB2312" pitchFamily="49" charset="-122"/>
              </a:rPr>
              <a:t>cracker</a:t>
            </a:r>
            <a:r>
              <a:rPr lang="zh-CN" altLang="en-US" sz="3200" b="1" dirty="0">
                <a:effectLst/>
                <a:latin typeface="楷体_GB2312" pitchFamily="49" charset="-122"/>
                <a:ea typeface="楷体_GB2312" pitchFamily="49" charset="-122"/>
              </a:rPr>
              <a:t>：绕过认证，入侵别人的计算机系统；</a:t>
            </a:r>
          </a:p>
          <a:p>
            <a:pPr lvl="1" algn="just" eaLnBrk="1" hangingPunct="1">
              <a:spcBef>
                <a:spcPct val="50000"/>
              </a:spcBef>
              <a:buFont typeface="Times New Roman" pitchFamily="18" charset="0"/>
              <a:buChar char="☺"/>
            </a:pPr>
            <a:r>
              <a:rPr lang="en-US" altLang="zh-CN" sz="3200" b="1" dirty="0">
                <a:effectLst/>
                <a:latin typeface="楷体_GB2312" pitchFamily="49" charset="-122"/>
                <a:ea typeface="楷体_GB2312" pitchFamily="49" charset="-122"/>
              </a:rPr>
              <a:t>hacker</a:t>
            </a:r>
            <a:r>
              <a:rPr lang="zh-CN" altLang="en-US" sz="3200" b="1" dirty="0">
                <a:effectLst/>
                <a:latin typeface="楷体_GB2312" pitchFamily="49" charset="-122"/>
                <a:ea typeface="楷体_GB2312" pitchFamily="49" charset="-122"/>
              </a:rPr>
              <a:t>：高水平程序员的荣誉称号。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7637">
                                            <p:txEl>
                                              <p:pRg st="1" end="1"/>
                                            </p:txEl>
                                          </p:spTgt>
                                        </p:tgtEl>
                                        <p:attrNameLst>
                                          <p:attrName>style.visibility</p:attrName>
                                        </p:attrNameLst>
                                      </p:cBhvr>
                                      <p:to>
                                        <p:strVal val="visible"/>
                                      </p:to>
                                    </p:set>
                                    <p:animEffect transition="in" filter="dissolve">
                                      <p:cBhvr>
                                        <p:cTn id="7" dur="500"/>
                                        <p:tgtEl>
                                          <p:spTgt spid="19763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7637">
                                            <p:txEl>
                                              <p:pRg st="2" end="2"/>
                                            </p:txEl>
                                          </p:spTgt>
                                        </p:tgtEl>
                                        <p:attrNameLst>
                                          <p:attrName>style.visibility</p:attrName>
                                        </p:attrNameLst>
                                      </p:cBhvr>
                                      <p:to>
                                        <p:strVal val="visible"/>
                                      </p:to>
                                    </p:set>
                                    <p:animEffect transition="in" filter="dissolve">
                                      <p:cBhvr>
                                        <p:cTn id="12" dur="500"/>
                                        <p:tgtEl>
                                          <p:spTgt spid="19763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7637">
                                            <p:txEl>
                                              <p:pRg st="3" end="3"/>
                                            </p:txEl>
                                          </p:spTgt>
                                        </p:tgtEl>
                                        <p:attrNameLst>
                                          <p:attrName>style.visibility</p:attrName>
                                        </p:attrNameLst>
                                      </p:cBhvr>
                                      <p:to>
                                        <p:strVal val="visible"/>
                                      </p:to>
                                    </p:set>
                                    <p:animEffect transition="in" filter="dissolve">
                                      <p:cBhvr>
                                        <p:cTn id="17" dur="500"/>
                                        <p:tgtEl>
                                          <p:spTgt spid="197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7486778B-D493-4635-8D84-249C3C65D040}" type="slidenum">
              <a:rPr lang="zh-CN" altLang="en-US"/>
              <a:pPr>
                <a:defRPr/>
              </a:pPr>
              <a:t>22</a:t>
            </a:fld>
            <a:endParaRPr lang="en-US" altLang="zh-CN"/>
          </a:p>
        </p:txBody>
      </p:sp>
      <p:sp>
        <p:nvSpPr>
          <p:cNvPr id="199683" name="Text Box 3"/>
          <p:cNvSpPr txBox="1">
            <a:spLocks noChangeArrowheads="1"/>
          </p:cNvSpPr>
          <p:nvPr/>
        </p:nvSpPr>
        <p:spPr bwMode="auto">
          <a:xfrm>
            <a:off x="684213" y="1816100"/>
            <a:ext cx="7775575" cy="283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如何实现认证？</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基于用户所知道的东西</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基于用户所拥有的东西</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基于用户自身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Effect transition="in" filter="dissolve">
                                      <p:cBhvr>
                                        <p:cTn id="7" dur="500"/>
                                        <p:tgtEl>
                                          <p:spTgt spid="199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9683">
                                            <p:txEl>
                                              <p:pRg st="2" end="2"/>
                                            </p:txEl>
                                          </p:spTgt>
                                        </p:tgtEl>
                                        <p:attrNameLst>
                                          <p:attrName>style.visibility</p:attrName>
                                        </p:attrNameLst>
                                      </p:cBhvr>
                                      <p:to>
                                        <p:strVal val="visible"/>
                                      </p:to>
                                    </p:set>
                                    <p:animEffect transition="in" filter="dissolve">
                                      <p:cBhvr>
                                        <p:cTn id="12" dur="500"/>
                                        <p:tgtEl>
                                          <p:spTgt spid="199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9683">
                                            <p:txEl>
                                              <p:pRg st="3" end="3"/>
                                            </p:txEl>
                                          </p:spTgt>
                                        </p:tgtEl>
                                        <p:attrNameLst>
                                          <p:attrName>style.visibility</p:attrName>
                                        </p:attrNameLst>
                                      </p:cBhvr>
                                      <p:to>
                                        <p:strVal val="visible"/>
                                      </p:to>
                                    </p:set>
                                    <p:animEffect transition="in" filter="dissolve">
                                      <p:cBhvr>
                                        <p:cTn id="17" dur="500"/>
                                        <p:tgtEl>
                                          <p:spTgt spid="19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318E602B-977E-4B2A-B07C-AF1BFECB5C94}" type="slidenum">
              <a:rPr lang="zh-CN" altLang="en-US"/>
              <a:pPr>
                <a:defRPr/>
              </a:pPr>
              <a:t>23</a:t>
            </a:fld>
            <a:endParaRPr lang="en-US" altLang="zh-CN"/>
          </a:p>
        </p:txBody>
      </p:sp>
      <p:sp>
        <p:nvSpPr>
          <p:cNvPr id="23556"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3.1</a:t>
            </a:r>
            <a:r>
              <a:rPr lang="en-US" altLang="en-US" sz="4400">
                <a:latin typeface="隶书" pitchFamily="49" charset="-122"/>
                <a:ea typeface="隶书" pitchFamily="49" charset="-122"/>
              </a:rPr>
              <a:t> </a:t>
            </a:r>
            <a:r>
              <a:rPr lang="en-US" altLang="zh-CN" sz="4400">
                <a:latin typeface="隶书" pitchFamily="49" charset="-122"/>
                <a:ea typeface="隶书" pitchFamily="49" charset="-122"/>
              </a:rPr>
              <a:t>基于</a:t>
            </a:r>
            <a:r>
              <a:rPr lang="zh-CN" altLang="en-US" sz="4400">
                <a:latin typeface="隶书" pitchFamily="49" charset="-122"/>
                <a:ea typeface="隶书" pitchFamily="49" charset="-122"/>
              </a:rPr>
              <a:t>密码的认证 </a:t>
            </a:r>
          </a:p>
        </p:txBody>
      </p:sp>
      <p:sp>
        <p:nvSpPr>
          <p:cNvPr id="200710" name="Text Box 6"/>
          <p:cNvSpPr txBox="1">
            <a:spLocks noChangeArrowheads="1"/>
          </p:cNvSpPr>
          <p:nvPr/>
        </p:nvSpPr>
        <p:spPr bwMode="auto">
          <a:xfrm>
            <a:off x="4932363" y="2781300"/>
            <a:ext cx="38354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spcBef>
                <a:spcPct val="50000"/>
              </a:spcBef>
              <a:buFontTx/>
              <a:buChar char="•"/>
            </a:pPr>
            <a:r>
              <a:rPr lang="zh-CN" altLang="en-US" sz="2400" b="1" dirty="0">
                <a:effectLst/>
                <a:latin typeface="宋体" pitchFamily="2" charset="-122"/>
                <a:ea typeface="宋体" pitchFamily="2" charset="-122"/>
              </a:rPr>
              <a:t>登录时输入用户名和密码</a:t>
            </a:r>
          </a:p>
          <a:p>
            <a:pPr lvl="1" eaLnBrk="1" hangingPunct="1">
              <a:spcBef>
                <a:spcPct val="50000"/>
              </a:spcBef>
              <a:buFontTx/>
              <a:buChar char="•"/>
            </a:pPr>
            <a:r>
              <a:rPr lang="zh-CN" altLang="en-US" sz="2400" b="1" dirty="0">
                <a:effectLst/>
                <a:latin typeface="宋体" pitchFamily="2" charset="-122"/>
                <a:ea typeface="宋体" pitchFamily="2" charset="-122"/>
              </a:rPr>
              <a:t>易于理解，易于</a:t>
            </a:r>
            <a:r>
              <a:rPr lang="zh-CN" altLang="en-US" sz="2400" b="1" dirty="0">
                <a:effectLst/>
                <a:latin typeface="黑体" pitchFamily="49" charset="-122"/>
                <a:ea typeface="黑体" pitchFamily="49" charset="-122"/>
              </a:rPr>
              <a:t>实现</a:t>
            </a:r>
          </a:p>
          <a:p>
            <a:pPr lvl="1" eaLnBrk="1" hangingPunct="1">
              <a:spcBef>
                <a:spcPct val="50000"/>
              </a:spcBef>
              <a:buFontTx/>
              <a:buChar char="•"/>
            </a:pPr>
            <a:r>
              <a:rPr lang="zh-CN" altLang="en-US" sz="2400" b="1" dirty="0">
                <a:effectLst/>
                <a:latin typeface="黑体" pitchFamily="49" charset="-122"/>
                <a:ea typeface="黑体" pitchFamily="49" charset="-122"/>
              </a:rPr>
              <a:t>输入保护</a:t>
            </a:r>
            <a:r>
              <a:rPr lang="zh-CN" altLang="en-US" sz="2400" b="1" dirty="0">
                <a:effectLst/>
                <a:latin typeface="宋体" pitchFamily="2" charset="-122"/>
                <a:ea typeface="宋体" pitchFamily="2" charset="-122"/>
              </a:rPr>
              <a:t>（回显、错误提示）</a:t>
            </a:r>
          </a:p>
        </p:txBody>
      </p:sp>
      <p:pic>
        <p:nvPicPr>
          <p:cNvPr id="4" name="图片 3"/>
          <p:cNvPicPr>
            <a:picLocks noChangeAspect="1"/>
          </p:cNvPicPr>
          <p:nvPr/>
        </p:nvPicPr>
        <p:blipFill>
          <a:blip r:embed="rId2"/>
          <a:stretch>
            <a:fillRect/>
          </a:stretch>
        </p:blipFill>
        <p:spPr>
          <a:xfrm>
            <a:off x="539552" y="1988840"/>
            <a:ext cx="4105275" cy="3133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0710">
                                            <p:txEl>
                                              <p:pRg st="1" end="1"/>
                                            </p:txEl>
                                          </p:spTgt>
                                        </p:tgtEl>
                                        <p:attrNameLst>
                                          <p:attrName>style.visibility</p:attrName>
                                        </p:attrNameLst>
                                      </p:cBhvr>
                                      <p:to>
                                        <p:strVal val="visible"/>
                                      </p:to>
                                    </p:set>
                                    <p:animEffect transition="in" filter="dissolve">
                                      <p:cBhvr>
                                        <p:cTn id="7" dur="500"/>
                                        <p:tgtEl>
                                          <p:spTgt spid="2007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0710">
                                            <p:txEl>
                                              <p:pRg st="2" end="2"/>
                                            </p:txEl>
                                          </p:spTgt>
                                        </p:tgtEl>
                                        <p:attrNameLst>
                                          <p:attrName>style.visibility</p:attrName>
                                        </p:attrNameLst>
                                      </p:cBhvr>
                                      <p:to>
                                        <p:strVal val="visible"/>
                                      </p:to>
                                    </p:set>
                                    <p:animEffect transition="in" filter="dissolve">
                                      <p:cBhvr>
                                        <p:cTn id="12" dur="500"/>
                                        <p:tgtEl>
                                          <p:spTgt spid="2007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CFA02A08-6AE9-41C0-A099-3CF286B6F99C}" type="slidenum">
              <a:rPr lang="zh-CN" altLang="en-US"/>
              <a:pPr>
                <a:defRPr/>
              </a:pPr>
              <a:t>24</a:t>
            </a:fld>
            <a:endParaRPr lang="en-US" altLang="zh-CN"/>
          </a:p>
        </p:txBody>
      </p:sp>
      <p:sp>
        <p:nvSpPr>
          <p:cNvPr id="203778" name="Text Box 2"/>
          <p:cNvSpPr txBox="1">
            <a:spLocks noChangeArrowheads="1"/>
          </p:cNvSpPr>
          <p:nvPr/>
        </p:nvSpPr>
        <p:spPr bwMode="auto">
          <a:xfrm>
            <a:off x="684213" y="1557338"/>
            <a:ext cx="7775575" cy="454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en-US" altLang="zh-CN" sz="3600" b="1" dirty="0">
                <a:effectLst/>
                <a:latin typeface="宋体" pitchFamily="2" charset="-122"/>
                <a:ea typeface="宋体" pitchFamily="2" charset="-122"/>
              </a:rPr>
              <a:t>Cracker</a:t>
            </a:r>
            <a:r>
              <a:rPr lang="zh-CN" altLang="en-US" sz="3600" b="1" dirty="0">
                <a:effectLst/>
                <a:latin typeface="宋体" pitchFamily="2" charset="-122"/>
                <a:ea typeface="宋体" pitchFamily="2" charset="-122"/>
              </a:rPr>
              <a:t>的攻击方法：</a:t>
            </a:r>
            <a:r>
              <a:rPr lang="zh-CN" altLang="en-US" sz="3600" b="1" dirty="0">
                <a:solidFill>
                  <a:srgbClr val="0000FA"/>
                </a:solidFill>
                <a:effectLst/>
                <a:latin typeface="宋体" pitchFamily="2" charset="-122"/>
                <a:ea typeface="宋体" pitchFamily="2" charset="-122"/>
              </a:rPr>
              <a:t>穷举法</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猜测用户名，如姓名的拼音、</a:t>
            </a:r>
            <a:r>
              <a:rPr lang="zh-CN" altLang="en-US" sz="3200" b="1" dirty="0">
                <a:effectLst/>
                <a:latin typeface="黑体" pitchFamily="49" charset="-122"/>
                <a:ea typeface="黑体" pitchFamily="49" charset="-122"/>
              </a:rPr>
              <a:t>缩写</a:t>
            </a:r>
            <a:r>
              <a:rPr lang="zh-CN" altLang="en-US" sz="3200" b="1" dirty="0">
                <a:effectLst/>
                <a:latin typeface="楷体_GB2312" pitchFamily="49" charset="-122"/>
                <a:ea typeface="楷体_GB2312" pitchFamily="49" charset="-122"/>
              </a:rPr>
              <a:t>、出生年份等。</a:t>
            </a:r>
            <a:r>
              <a:rPr lang="zh-CN" altLang="en-US" sz="3200" b="1" dirty="0">
                <a:effectLst/>
                <a:latin typeface="Times New Roman" pitchFamily="18" charset="0"/>
                <a:ea typeface="宋体" pitchFamily="2" charset="-122"/>
              </a:rPr>
              <a:t>“</a:t>
            </a:r>
            <a:r>
              <a:rPr lang="en-US" altLang="zh-CN" sz="3200" b="1" dirty="0">
                <a:effectLst/>
                <a:latin typeface="Times New Roman" pitchFamily="18" charset="0"/>
                <a:ea typeface="楷体_GB2312" pitchFamily="49" charset="-122"/>
              </a:rPr>
              <a:t>4096 Names for your new baby” + telephone book</a:t>
            </a:r>
            <a:r>
              <a:rPr lang="zh-CN" altLang="en-US" sz="3200" b="1" dirty="0">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猜测密码，</a:t>
            </a:r>
            <a:r>
              <a:rPr lang="en-US" altLang="zh-CN" sz="3200" b="1" dirty="0">
                <a:effectLst/>
                <a:latin typeface="楷体_GB2312" pitchFamily="49" charset="-122"/>
                <a:ea typeface="楷体_GB2312" pitchFamily="49" charset="-122"/>
              </a:rPr>
              <a:t>Morris &amp; Thompson, </a:t>
            </a:r>
            <a:r>
              <a:rPr lang="zh-CN" altLang="en-US" sz="3200" b="1" dirty="0">
                <a:effectLst/>
                <a:latin typeface="楷体_GB2312" pitchFamily="49" charset="-122"/>
                <a:ea typeface="楷体_GB2312" pitchFamily="49" charset="-122"/>
              </a:rPr>
              <a:t>姓、名、街道名、城市名、常用的英文单词（包括反写）、车牌号、短的随机字符串，命中</a:t>
            </a:r>
            <a:r>
              <a:rPr lang="en-US" altLang="zh-CN" sz="3200" b="1" dirty="0">
                <a:effectLst/>
                <a:latin typeface="楷体_GB2312" pitchFamily="49" charset="-122"/>
                <a:ea typeface="楷体_GB2312" pitchFamily="49" charset="-122"/>
              </a:rPr>
              <a:t>86%</a:t>
            </a:r>
            <a:r>
              <a:rPr lang="zh-CN" altLang="en-US" sz="3200" b="1" dirty="0">
                <a:effectLst/>
                <a:latin typeface="楷体_GB2312" pitchFamily="49" charset="-122"/>
                <a:ea typeface="楷体_GB2312" pitchFamily="49" charset="-122"/>
              </a:rPr>
              <a:t>的密码。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3778">
                                            <p:txEl>
                                              <p:pRg st="1" end="1"/>
                                            </p:txEl>
                                          </p:spTgt>
                                        </p:tgtEl>
                                        <p:attrNameLst>
                                          <p:attrName>style.visibility</p:attrName>
                                        </p:attrNameLst>
                                      </p:cBhvr>
                                      <p:to>
                                        <p:strVal val="visible"/>
                                      </p:to>
                                    </p:set>
                                    <p:animEffect transition="in" filter="dissolve">
                                      <p:cBhvr>
                                        <p:cTn id="7" dur="500"/>
                                        <p:tgtEl>
                                          <p:spTgt spid="2037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3778">
                                            <p:txEl>
                                              <p:pRg st="2" end="2"/>
                                            </p:txEl>
                                          </p:spTgt>
                                        </p:tgtEl>
                                        <p:attrNameLst>
                                          <p:attrName>style.visibility</p:attrName>
                                        </p:attrNameLst>
                                      </p:cBhvr>
                                      <p:to>
                                        <p:strVal val="visible"/>
                                      </p:to>
                                    </p:set>
                                    <p:animEffect transition="in" filter="dissolve">
                                      <p:cBhvr>
                                        <p:cTn id="12" dur="500"/>
                                        <p:tgtEl>
                                          <p:spTgt spid="2037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1D4D43DA-3381-4FAC-938F-31C8E9754C29}" type="slidenum">
              <a:rPr lang="zh-CN" altLang="en-US"/>
              <a:pPr>
                <a:defRPr/>
              </a:pPr>
              <a:t>25</a:t>
            </a:fld>
            <a:endParaRPr lang="en-US" altLang="zh-CN"/>
          </a:p>
        </p:txBody>
      </p:sp>
      <p:sp>
        <p:nvSpPr>
          <p:cNvPr id="204802" name="Text Box 2"/>
          <p:cNvSpPr txBox="1">
            <a:spLocks noChangeArrowheads="1"/>
          </p:cNvSpPr>
          <p:nvPr/>
        </p:nvSpPr>
        <p:spPr bwMode="auto">
          <a:xfrm>
            <a:off x="684213" y="1816100"/>
            <a:ext cx="7775575" cy="381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真实案例</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某信息系统开发人员，与银行合作项目，了解银行卡卡号的</a:t>
            </a:r>
            <a:r>
              <a:rPr lang="zh-CN" altLang="en-US" sz="3200" b="1">
                <a:effectLst/>
                <a:latin typeface="黑体" pitchFamily="49" charset="-122"/>
                <a:ea typeface="黑体" pitchFamily="49" charset="-122"/>
              </a:rPr>
              <a:t>编码</a:t>
            </a:r>
            <a:r>
              <a:rPr lang="zh-CN" altLang="en-US" sz="3200" b="1">
                <a:effectLst/>
                <a:latin typeface="楷体_GB2312" pitchFamily="49" charset="-122"/>
                <a:ea typeface="楷体_GB2312" pitchFamily="49" charset="-122"/>
              </a:rPr>
              <a:t>规则</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编制大量的卡号，通过电话银行，用简单的密码去尝试</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伪造假卡去取钱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02">
                                            <p:txEl>
                                              <p:pRg st="1" end="1"/>
                                            </p:txEl>
                                          </p:spTgt>
                                        </p:tgtEl>
                                        <p:attrNameLst>
                                          <p:attrName>style.visibility</p:attrName>
                                        </p:attrNameLst>
                                      </p:cBhvr>
                                      <p:to>
                                        <p:strVal val="visible"/>
                                      </p:to>
                                    </p:set>
                                    <p:animEffect transition="in" filter="dissolve">
                                      <p:cBhvr>
                                        <p:cTn id="7" dur="500"/>
                                        <p:tgtEl>
                                          <p:spTgt spid="2048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4802">
                                            <p:txEl>
                                              <p:pRg st="2" end="2"/>
                                            </p:txEl>
                                          </p:spTgt>
                                        </p:tgtEl>
                                        <p:attrNameLst>
                                          <p:attrName>style.visibility</p:attrName>
                                        </p:attrNameLst>
                                      </p:cBhvr>
                                      <p:to>
                                        <p:strVal val="visible"/>
                                      </p:to>
                                    </p:set>
                                    <p:animEffect transition="in" filter="dissolve">
                                      <p:cBhvr>
                                        <p:cTn id="12" dur="500"/>
                                        <p:tgtEl>
                                          <p:spTgt spid="2048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02">
                                            <p:txEl>
                                              <p:pRg st="3" end="3"/>
                                            </p:txEl>
                                          </p:spTgt>
                                        </p:tgtEl>
                                        <p:attrNameLst>
                                          <p:attrName>style.visibility</p:attrName>
                                        </p:attrNameLst>
                                      </p:cBhvr>
                                      <p:to>
                                        <p:strVal val="visible"/>
                                      </p:to>
                                    </p:set>
                                    <p:animEffect transition="in" filter="dissolve">
                                      <p:cBhvr>
                                        <p:cTn id="17" dur="500"/>
                                        <p:tgtEl>
                                          <p:spTgt spid="2048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827BEA92-E6C8-4FC0-9DE9-B2A837F80791}" type="slidenum">
              <a:rPr lang="zh-CN" altLang="en-US"/>
              <a:pPr>
                <a:defRPr/>
              </a:pPr>
              <a:t>26</a:t>
            </a:fld>
            <a:endParaRPr lang="en-US" altLang="zh-CN"/>
          </a:p>
        </p:txBody>
      </p:sp>
      <p:sp>
        <p:nvSpPr>
          <p:cNvPr id="205826" name="Text Box 2"/>
          <p:cNvSpPr txBox="1">
            <a:spLocks noChangeArrowheads="1"/>
          </p:cNvSpPr>
          <p:nvPr/>
        </p:nvSpPr>
        <p:spPr bwMode="auto">
          <a:xfrm>
            <a:off x="684213" y="1557338"/>
            <a:ext cx="7775575" cy="468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基于密码猜测的网络攻击</a:t>
            </a:r>
            <a:endParaRPr lang="zh-CN" altLang="en-US" sz="3600" b="1">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用软件</a:t>
            </a:r>
            <a:r>
              <a:rPr lang="zh-CN" altLang="en-US" sz="3200" b="1">
                <a:solidFill>
                  <a:srgbClr val="0000FA"/>
                </a:solidFill>
                <a:effectLst/>
                <a:latin typeface="楷体_GB2312" pitchFamily="49" charset="-122"/>
                <a:ea typeface="楷体_GB2312" pitchFamily="49" charset="-122"/>
              </a:rPr>
              <a:t>遍历</a:t>
            </a:r>
            <a:r>
              <a:rPr lang="zh-CN" altLang="en-US" sz="3200" b="1">
                <a:effectLst/>
                <a:latin typeface="楷体_GB2312" pitchFamily="49" charset="-122"/>
                <a:ea typeface="楷体_GB2312" pitchFamily="49" charset="-122"/>
              </a:rPr>
              <a:t>搜索所有可用的网站，或特定组织的网站，</a:t>
            </a:r>
            <a:r>
              <a:rPr lang="en-US" altLang="zh-CN" sz="3200" b="1">
                <a:effectLst/>
                <a:latin typeface="楷体_GB2312" pitchFamily="49" charset="-122"/>
                <a:ea typeface="楷体_GB2312" pitchFamily="49" charset="-122"/>
              </a:rPr>
              <a:t>ping w.x.y.z, telnet</a:t>
            </a:r>
            <a:r>
              <a:rPr lang="zh-CN" altLang="en-US" sz="3200" b="1">
                <a:effectLst/>
                <a:latin typeface="楷体_GB2312" pitchFamily="49" charset="-122"/>
                <a:ea typeface="楷体_GB2312" pitchFamily="49" charset="-122"/>
              </a:rPr>
              <a:t>；</a:t>
            </a:r>
          </a:p>
          <a:p>
            <a:pPr lvl="1" eaLnBrk="1" hangingPunct="1">
              <a:spcBef>
                <a:spcPct val="40000"/>
              </a:spcBef>
              <a:buFont typeface="Times New Roman" pitchFamily="18" charset="0"/>
              <a:buChar char="☺"/>
            </a:pPr>
            <a:r>
              <a:rPr lang="zh-CN" altLang="en-US" sz="3200" b="1">
                <a:effectLst/>
                <a:latin typeface="楷体_GB2312" pitchFamily="49" charset="-122"/>
                <a:ea typeface="楷体_GB2312" pitchFamily="49" charset="-122"/>
              </a:rPr>
              <a:t>密码猜测，通过</a:t>
            </a:r>
            <a:r>
              <a:rPr lang="zh-CN" altLang="en-US" sz="3200" b="1">
                <a:solidFill>
                  <a:srgbClr val="0000FA"/>
                </a:solidFill>
                <a:effectLst/>
                <a:latin typeface="楷体_GB2312" pitchFamily="49" charset="-122"/>
                <a:ea typeface="楷体_GB2312" pitchFamily="49" charset="-122"/>
              </a:rPr>
              <a:t>多线程</a:t>
            </a:r>
            <a:r>
              <a:rPr lang="zh-CN" altLang="en-US" sz="3200" b="1">
                <a:effectLst/>
                <a:latin typeface="楷体_GB2312" pitchFamily="49" charset="-122"/>
                <a:ea typeface="楷体_GB2312" pitchFamily="49" charset="-122"/>
              </a:rPr>
              <a:t>来回避次数限制；</a:t>
            </a:r>
          </a:p>
          <a:p>
            <a:pPr lvl="1" eaLnBrk="1" hangingPunct="1">
              <a:spcBef>
                <a:spcPct val="40000"/>
              </a:spcBef>
              <a:buFont typeface="Times New Roman" pitchFamily="18" charset="0"/>
              <a:buChar char="☺"/>
            </a:pPr>
            <a:r>
              <a:rPr lang="zh-CN" altLang="en-US" sz="3200" b="1">
                <a:effectLst/>
                <a:latin typeface="楷体_GB2312" pitchFamily="49" charset="-122"/>
                <a:ea typeface="楷体_GB2312" pitchFamily="49" charset="-122"/>
              </a:rPr>
              <a:t>全部过程均可用程序自动完成，守株待兔。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dissolve">
                                      <p:cBhvr>
                                        <p:cTn id="7" dur="500"/>
                                        <p:tgtEl>
                                          <p:spTgt spid="205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826">
                                            <p:txEl>
                                              <p:pRg st="2" end="2"/>
                                            </p:txEl>
                                          </p:spTgt>
                                        </p:tgtEl>
                                        <p:attrNameLst>
                                          <p:attrName>style.visibility</p:attrName>
                                        </p:attrNameLst>
                                      </p:cBhvr>
                                      <p:to>
                                        <p:strVal val="visible"/>
                                      </p:to>
                                    </p:set>
                                    <p:animEffect transition="in" filter="dissolve">
                                      <p:cBhvr>
                                        <p:cTn id="12" dur="500"/>
                                        <p:tgtEl>
                                          <p:spTgt spid="205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5826">
                                            <p:txEl>
                                              <p:pRg st="3" end="3"/>
                                            </p:txEl>
                                          </p:spTgt>
                                        </p:tgtEl>
                                        <p:attrNameLst>
                                          <p:attrName>style.visibility</p:attrName>
                                        </p:attrNameLst>
                                      </p:cBhvr>
                                      <p:to>
                                        <p:strVal val="visible"/>
                                      </p:to>
                                    </p:set>
                                    <p:animEffect transition="in" filter="dissolve">
                                      <p:cBhvr>
                                        <p:cTn id="17" dur="500"/>
                                        <p:tgtEl>
                                          <p:spTgt spid="2058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459EF366-B873-4B31-8B28-0B0E99E0C4F4}" type="slidenum">
              <a:rPr lang="zh-CN" altLang="en-US"/>
              <a:pPr>
                <a:defRPr/>
              </a:pPr>
              <a:t>27</a:t>
            </a:fld>
            <a:endParaRPr lang="en-US" altLang="zh-CN"/>
          </a:p>
        </p:txBody>
      </p:sp>
      <p:sp>
        <p:nvSpPr>
          <p:cNvPr id="27652"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3.2</a:t>
            </a:r>
            <a:r>
              <a:rPr lang="en-US" altLang="en-US" sz="4400">
                <a:latin typeface="隶书" pitchFamily="49" charset="-122"/>
                <a:ea typeface="隶书" pitchFamily="49" charset="-122"/>
              </a:rPr>
              <a:t> </a:t>
            </a:r>
            <a:r>
              <a:rPr lang="en-US" altLang="zh-CN" sz="4400">
                <a:latin typeface="隶书" pitchFamily="49" charset="-122"/>
                <a:ea typeface="隶书" pitchFamily="49" charset="-122"/>
              </a:rPr>
              <a:t>基于</a:t>
            </a:r>
            <a:r>
              <a:rPr lang="zh-CN" altLang="en-US" sz="4400">
                <a:latin typeface="隶书" pitchFamily="49" charset="-122"/>
                <a:ea typeface="隶书" pitchFamily="49" charset="-122"/>
              </a:rPr>
              <a:t>物理对象的认证 </a:t>
            </a:r>
          </a:p>
        </p:txBody>
      </p:sp>
      <p:sp>
        <p:nvSpPr>
          <p:cNvPr id="206853" name="Text Box 5"/>
          <p:cNvSpPr txBox="1">
            <a:spLocks noChangeArrowheads="1"/>
          </p:cNvSpPr>
          <p:nvPr/>
        </p:nvSpPr>
        <p:spPr bwMode="auto">
          <a:xfrm>
            <a:off x="684213" y="1557338"/>
            <a:ext cx="7775575" cy="468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基于用户所拥有的东西</a:t>
            </a:r>
            <a:endParaRPr lang="zh-CN" altLang="en-US" sz="3600" b="1">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塑料卡片，可插入到计算机或终端上的读卡器，如</a:t>
            </a:r>
            <a:r>
              <a:rPr lang="zh-CN" altLang="en-US" sz="3200" b="1">
                <a:solidFill>
                  <a:srgbClr val="0000FA"/>
                </a:solidFill>
                <a:effectLst/>
                <a:latin typeface="楷体_GB2312" pitchFamily="49" charset="-122"/>
                <a:ea typeface="楷体_GB2312" pitchFamily="49" charset="-122"/>
              </a:rPr>
              <a:t>银行卡</a:t>
            </a:r>
            <a:r>
              <a:rPr lang="zh-CN" altLang="en-US" sz="3200" b="1">
                <a:effectLst/>
                <a:latin typeface="楷体_GB2312" pitchFamily="49" charset="-122"/>
                <a:ea typeface="楷体_GB2312" pitchFamily="49" charset="-122"/>
              </a:rPr>
              <a:t>；</a:t>
            </a:r>
          </a:p>
          <a:p>
            <a:pPr lvl="1" eaLnBrk="1" hangingPunct="1">
              <a:spcBef>
                <a:spcPct val="40000"/>
              </a:spcBef>
              <a:buFont typeface="Times New Roman" pitchFamily="18" charset="0"/>
              <a:buChar char="☺"/>
            </a:pPr>
            <a:r>
              <a:rPr lang="zh-CN" altLang="en-US" sz="3200" b="1">
                <a:effectLst/>
                <a:latin typeface="楷体_GB2312" pitchFamily="49" charset="-122"/>
                <a:ea typeface="楷体_GB2312" pitchFamily="49" charset="-122"/>
              </a:rPr>
              <a:t>磁条卡：只能存少量信息（</a:t>
            </a:r>
            <a:r>
              <a:rPr lang="en-US" altLang="zh-CN" sz="3200" b="1">
                <a:effectLst/>
                <a:latin typeface="楷体_GB2312" pitchFamily="49" charset="-122"/>
                <a:ea typeface="楷体_GB2312" pitchFamily="49" charset="-122"/>
              </a:rPr>
              <a:t>140</a:t>
            </a:r>
            <a:r>
              <a:rPr lang="zh-CN" altLang="en-US" sz="3200" b="1">
                <a:effectLst/>
                <a:latin typeface="楷体_GB2312" pitchFamily="49" charset="-122"/>
                <a:ea typeface="楷体_GB2312" pitchFamily="49" charset="-122"/>
              </a:rPr>
              <a:t>字节），如卡号、密码。</a:t>
            </a:r>
            <a:r>
              <a:rPr lang="zh-CN" altLang="en-US" sz="3200" b="1">
                <a:solidFill>
                  <a:srgbClr val="0000FA"/>
                </a:solidFill>
                <a:effectLst/>
                <a:latin typeface="楷体_GB2312" pitchFamily="49" charset="-122"/>
                <a:ea typeface="楷体_GB2312" pitchFamily="49" charset="-122"/>
              </a:rPr>
              <a:t>安全性低</a:t>
            </a:r>
            <a:r>
              <a:rPr lang="zh-CN" altLang="en-US" sz="3200" b="1">
                <a:effectLst/>
                <a:latin typeface="楷体_GB2312" pitchFamily="49" charset="-122"/>
                <a:ea typeface="楷体_GB2312" pitchFamily="49" charset="-122"/>
              </a:rPr>
              <a:t>；</a:t>
            </a:r>
          </a:p>
          <a:p>
            <a:pPr lvl="1" eaLnBrk="1" hangingPunct="1">
              <a:spcBef>
                <a:spcPct val="40000"/>
              </a:spcBef>
              <a:buFont typeface="Times New Roman" pitchFamily="18" charset="0"/>
              <a:buChar char="☺"/>
            </a:pPr>
            <a:r>
              <a:rPr lang="zh-CN" altLang="en-US" sz="3200" b="1">
                <a:effectLst/>
                <a:latin typeface="楷体_GB2312" pitchFamily="49" charset="-122"/>
                <a:ea typeface="楷体_GB2312" pitchFamily="49" charset="-122"/>
              </a:rPr>
              <a:t>芯片卡：带有集成电路芯片，包括</a:t>
            </a:r>
            <a:r>
              <a:rPr lang="zh-CN" altLang="en-US" sz="3200" b="1">
                <a:solidFill>
                  <a:srgbClr val="0000FA"/>
                </a:solidFill>
                <a:effectLst/>
                <a:latin typeface="楷体_GB2312" pitchFamily="49" charset="-122"/>
                <a:ea typeface="楷体_GB2312" pitchFamily="49" charset="-122"/>
              </a:rPr>
              <a:t>存储卡</a:t>
            </a:r>
            <a:r>
              <a:rPr lang="zh-CN" altLang="en-US" sz="3200" b="1">
                <a:effectLst/>
                <a:latin typeface="楷体_GB2312" pitchFamily="49" charset="-122"/>
                <a:ea typeface="楷体_GB2312" pitchFamily="49" charset="-122"/>
              </a:rPr>
              <a:t>和</a:t>
            </a:r>
            <a:r>
              <a:rPr lang="zh-CN" altLang="en-US" sz="3200" b="1">
                <a:solidFill>
                  <a:srgbClr val="0000FA"/>
                </a:solidFill>
                <a:effectLst/>
                <a:latin typeface="楷体_GB2312" pitchFamily="49" charset="-122"/>
                <a:ea typeface="楷体_GB2312" pitchFamily="49" charset="-122"/>
              </a:rPr>
              <a:t>智能卡</a:t>
            </a:r>
            <a:r>
              <a:rPr lang="zh-CN" altLang="en-US" sz="3200" b="1">
                <a:effectLst/>
                <a:latin typeface="楷体_GB2312" pitchFamily="49" charset="-122"/>
                <a:ea typeface="楷体_GB2312" pitchFamily="49" charset="-122"/>
              </a:rPr>
              <a:t>。前者仅存储数据（小于</a:t>
            </a:r>
            <a:r>
              <a:rPr lang="en-US" altLang="zh-CN" sz="3200" b="1">
                <a:effectLst/>
                <a:latin typeface="楷体_GB2312" pitchFamily="49" charset="-122"/>
                <a:ea typeface="楷体_GB2312" pitchFamily="49" charset="-122"/>
              </a:rPr>
              <a:t>1KB</a:t>
            </a:r>
            <a:r>
              <a:rPr lang="zh-CN" altLang="en-US" sz="3200" b="1">
                <a:effectLst/>
                <a:latin typeface="楷体_GB2312" pitchFamily="49" charset="-122"/>
                <a:ea typeface="楷体_GB2312" pitchFamily="49" charset="-122"/>
              </a:rPr>
              <a:t>），后者为单片机。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06853">
                                            <p:txEl>
                                              <p:pRg st="1" end="1"/>
                                            </p:txEl>
                                          </p:spTgt>
                                        </p:tgtEl>
                                        <p:attrNameLst>
                                          <p:attrName>style.visibility</p:attrName>
                                        </p:attrNameLst>
                                      </p:cBhvr>
                                      <p:to>
                                        <p:strVal val="visible"/>
                                      </p:to>
                                    </p:set>
                                    <p:animEffect transition="in" filter="dissolve">
                                      <p:cBhvr>
                                        <p:cTn id="7" dur="500"/>
                                        <p:tgtEl>
                                          <p:spTgt spid="20685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6853">
                                            <p:txEl>
                                              <p:pRg st="2" end="2"/>
                                            </p:txEl>
                                          </p:spTgt>
                                        </p:tgtEl>
                                        <p:attrNameLst>
                                          <p:attrName>style.visibility</p:attrName>
                                        </p:attrNameLst>
                                      </p:cBhvr>
                                      <p:to>
                                        <p:strVal val="visible"/>
                                      </p:to>
                                    </p:set>
                                    <p:animEffect transition="in" filter="dissolve">
                                      <p:cBhvr>
                                        <p:cTn id="12" dur="500"/>
                                        <p:tgtEl>
                                          <p:spTgt spid="20685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6853">
                                            <p:txEl>
                                              <p:pRg st="3" end="3"/>
                                            </p:txEl>
                                          </p:spTgt>
                                        </p:tgtEl>
                                        <p:attrNameLst>
                                          <p:attrName>style.visibility</p:attrName>
                                        </p:attrNameLst>
                                      </p:cBhvr>
                                      <p:to>
                                        <p:strVal val="visible"/>
                                      </p:to>
                                    </p:set>
                                    <p:animEffect transition="in" filter="dissolve">
                                      <p:cBhvr>
                                        <p:cTn id="17" dur="500"/>
                                        <p:tgtEl>
                                          <p:spTgt spid="2068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10B54A1A-E6F6-45FB-8AFE-8295BB537DE8}" type="slidenum">
              <a:rPr lang="zh-CN" altLang="en-US"/>
              <a:pPr>
                <a:defRPr/>
              </a:pPr>
              <a:t>28</a:t>
            </a:fld>
            <a:endParaRPr lang="en-US" altLang="zh-CN"/>
          </a:p>
        </p:txBody>
      </p:sp>
      <p:sp>
        <p:nvSpPr>
          <p:cNvPr id="28676"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3.3</a:t>
            </a:r>
            <a:r>
              <a:rPr lang="en-US" altLang="en-US" sz="4400">
                <a:latin typeface="隶书" pitchFamily="49" charset="-122"/>
                <a:ea typeface="隶书" pitchFamily="49" charset="-122"/>
              </a:rPr>
              <a:t> </a:t>
            </a:r>
            <a:r>
              <a:rPr lang="en-US" altLang="zh-CN" sz="4400">
                <a:latin typeface="隶书" pitchFamily="49" charset="-122"/>
                <a:ea typeface="隶书" pitchFamily="49" charset="-122"/>
              </a:rPr>
              <a:t>基于</a:t>
            </a:r>
            <a:r>
              <a:rPr lang="zh-CN" altLang="en-US" sz="4400">
                <a:latin typeface="隶书" pitchFamily="49" charset="-122"/>
                <a:ea typeface="隶书" pitchFamily="49" charset="-122"/>
              </a:rPr>
              <a:t>生物特征的认证 </a:t>
            </a:r>
          </a:p>
        </p:txBody>
      </p:sp>
      <p:sp>
        <p:nvSpPr>
          <p:cNvPr id="207875" name="Text Box 3"/>
          <p:cNvSpPr txBox="1">
            <a:spLocks noChangeArrowheads="1"/>
          </p:cNvSpPr>
          <p:nvPr/>
        </p:nvSpPr>
        <p:spPr bwMode="auto">
          <a:xfrm>
            <a:off x="684213" y="1557338"/>
            <a:ext cx="7775575" cy="381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基于用户自身的</a:t>
            </a:r>
            <a:r>
              <a:rPr lang="zh-CN" altLang="en-US" sz="3600" b="1">
                <a:solidFill>
                  <a:srgbClr val="0000FA"/>
                </a:solidFill>
                <a:effectLst/>
                <a:latin typeface="宋体" pitchFamily="2" charset="-122"/>
                <a:ea typeface="宋体" pitchFamily="2" charset="-122"/>
              </a:rPr>
              <a:t>生物特征</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每个人独特的生物特征：指纹、声纹、视网膜、笔迹等；</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特征登记：输入用户的信息，进行特征抽取和存储；</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身份认证：比对特征。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dissolve">
                                      <p:cBhvr>
                                        <p:cTn id="7" dur="500"/>
                                        <p:tgtEl>
                                          <p:spTgt spid="207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dissolve">
                                      <p:cBhvr>
                                        <p:cTn id="12" dur="500"/>
                                        <p:tgtEl>
                                          <p:spTgt spid="20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dissolve">
                                      <p:cBhvr>
                                        <p:cTn id="17" dur="500"/>
                                        <p:tgtEl>
                                          <p:spTgt spid="207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C58A3E35-3E6F-44A9-9B2F-8F3746B75DBE}" type="slidenum">
              <a:rPr lang="zh-CN" altLang="en-US"/>
              <a:pPr>
                <a:defRPr/>
              </a:pPr>
              <a:t>29</a:t>
            </a:fld>
            <a:endParaRPr lang="en-US" altLang="zh-CN"/>
          </a:p>
        </p:txBody>
      </p:sp>
      <p:sp>
        <p:nvSpPr>
          <p:cNvPr id="29700"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系统内部攻击 </a:t>
            </a:r>
          </a:p>
        </p:txBody>
      </p:sp>
      <p:sp>
        <p:nvSpPr>
          <p:cNvPr id="208900" name="Text Box 4"/>
          <p:cNvSpPr txBox="1">
            <a:spLocks noChangeArrowheads="1"/>
          </p:cNvSpPr>
          <p:nvPr/>
        </p:nvSpPr>
        <p:spPr bwMode="auto">
          <a:xfrm>
            <a:off x="1115616" y="2344812"/>
            <a:ext cx="7057528" cy="2308324"/>
          </a:xfrm>
          <a:prstGeom prst="rect">
            <a:avLst/>
          </a:prstGeom>
          <a:noFill/>
          <a:ln w="9525">
            <a:noFill/>
            <a:miter lim="800000"/>
            <a:headEnd/>
            <a:tailEnd/>
          </a:ln>
          <a:effectLst/>
        </p:spPr>
        <p:txBody>
          <a:bodyPr wrap="square">
            <a:spAutoFit/>
          </a:bodyPr>
          <a:lstStyle/>
          <a:p>
            <a:pPr algn="just">
              <a:defRPr/>
            </a:pPr>
            <a:r>
              <a:rPr lang="zh-CN" altLang="en-US" sz="36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    当一个用户（</a:t>
            </a:r>
            <a:r>
              <a:rPr lang="en-US" altLang="zh-CN" sz="36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cracker</a:t>
            </a:r>
            <a:r>
              <a:rPr lang="zh-CN" altLang="en-US" sz="36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或内部合</a:t>
            </a:r>
          </a:p>
          <a:p>
            <a:pPr algn="just">
              <a:spcBef>
                <a:spcPct val="50000"/>
              </a:spcBef>
              <a:defRPr/>
            </a:pPr>
            <a:r>
              <a:rPr lang="zh-CN" altLang="en-US" sz="36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法用户）登录系统后，可能发生哪</a:t>
            </a:r>
          </a:p>
          <a:p>
            <a:pPr algn="just">
              <a:spcBef>
                <a:spcPct val="50000"/>
              </a:spcBef>
              <a:defRPr/>
            </a:pPr>
            <a:r>
              <a:rPr lang="zh-CN" altLang="en-US" sz="36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些攻击行为呢？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96BBEF59-21EA-44D3-8A80-74E4AB3A9EF2}" type="slidenum">
              <a:rPr lang="zh-CN" altLang="en-US"/>
              <a:pPr>
                <a:defRPr/>
              </a:pPr>
              <a:t>3</a:t>
            </a:fld>
            <a:endParaRPr lang="en-US" altLang="zh-CN"/>
          </a:p>
        </p:txBody>
      </p:sp>
      <p:sp>
        <p:nvSpPr>
          <p:cNvPr id="512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1</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计算机安全概述 </a:t>
            </a:r>
          </a:p>
        </p:txBody>
      </p:sp>
      <p:pic>
        <p:nvPicPr>
          <p:cNvPr id="5125" name="Picture 10"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68760"/>
            <a:ext cx="28575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11"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196975"/>
            <a:ext cx="4762500" cy="405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2"/>
          <p:cNvSpPr txBox="1">
            <a:spLocks noChangeArrowheads="1"/>
          </p:cNvSpPr>
          <p:nvPr/>
        </p:nvSpPr>
        <p:spPr bwMode="auto">
          <a:xfrm>
            <a:off x="287908" y="5478323"/>
            <a:ext cx="8244532" cy="941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lnSpc>
                <a:spcPct val="120000"/>
              </a:lnSpc>
            </a:pPr>
            <a:r>
              <a:rPr lang="zh-CN" altLang="en-US" sz="2400" b="1" dirty="0">
                <a:effectLst/>
                <a:latin typeface="Microsoft YaHei" panose="020B0503020204020204" pitchFamily="34" charset="-122"/>
                <a:ea typeface="Microsoft YaHei" panose="020B0503020204020204" pitchFamily="34" charset="-122"/>
              </a:rPr>
              <a:t>该病毒可以快速通过互联网进行传播，中毒电脑会出现蓝屏、频繁重启以及系统硬盘中数据文件被破坏等现象。</a:t>
            </a:r>
          </a:p>
        </p:txBody>
      </p:sp>
      <p:sp>
        <p:nvSpPr>
          <p:cNvPr id="8" name="Text Box 2"/>
          <p:cNvSpPr txBox="1">
            <a:spLocks noChangeArrowheads="1"/>
          </p:cNvSpPr>
          <p:nvPr/>
        </p:nvSpPr>
        <p:spPr bwMode="auto">
          <a:xfrm>
            <a:off x="251520" y="4293096"/>
            <a:ext cx="3101801" cy="1082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eaLnBrk="1" hangingPunct="1">
              <a:lnSpc>
                <a:spcPct val="120000"/>
              </a:lnSpc>
            </a:pPr>
            <a:r>
              <a:rPr lang="zh-CN" altLang="en-US" sz="2800" b="1" dirty="0">
                <a:solidFill>
                  <a:srgbClr val="FF0000"/>
                </a:solidFill>
                <a:effectLst/>
                <a:latin typeface="Microsoft YaHei" panose="020B0503020204020204" pitchFamily="34" charset="-122"/>
                <a:ea typeface="Microsoft YaHei" panose="020B0503020204020204" pitchFamily="34" charset="-122"/>
                <a:cs typeface="Heiti SC Light"/>
              </a:rPr>
              <a:t>蠕虫病毒的多次变种，可使网络瘫痪</a:t>
            </a:r>
          </a:p>
        </p:txBody>
      </p:sp>
    </p:spTree>
    <p:extLst>
      <p:ext uri="{BB962C8B-B14F-4D97-AF65-F5344CB8AC3E}">
        <p14:creationId xmlns:p14="http://schemas.microsoft.com/office/powerpoint/2010/main" val="595206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6D380DE8-1564-40C0-8EA6-FA8DBFE24D79}" type="slidenum">
              <a:rPr lang="zh-CN" altLang="en-US"/>
              <a:pPr>
                <a:defRPr/>
              </a:pPr>
              <a:t>30</a:t>
            </a:fld>
            <a:endParaRPr lang="en-US" altLang="zh-CN"/>
          </a:p>
        </p:txBody>
      </p:sp>
      <p:sp>
        <p:nvSpPr>
          <p:cNvPr id="3072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4.1</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特洛伊木马</a:t>
            </a:r>
          </a:p>
        </p:txBody>
      </p:sp>
      <p:sp>
        <p:nvSpPr>
          <p:cNvPr id="209923" name="Text Box 3"/>
          <p:cNvSpPr txBox="1">
            <a:spLocks noChangeArrowheads="1"/>
          </p:cNvSpPr>
          <p:nvPr/>
        </p:nvSpPr>
        <p:spPr bwMode="auto">
          <a:xfrm>
            <a:off x="684213" y="1557338"/>
            <a:ext cx="7775575" cy="429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特洛伊木马（</a:t>
            </a:r>
            <a:r>
              <a:rPr lang="en-US" altLang="zh-CN" sz="3600" b="1">
                <a:effectLst/>
                <a:latin typeface="Times New Roman" pitchFamily="18" charset="0"/>
                <a:ea typeface="宋体" pitchFamily="2" charset="-122"/>
              </a:rPr>
              <a:t>Trojan Horse</a:t>
            </a:r>
            <a:r>
              <a:rPr lang="zh-CN" altLang="en-US" sz="3600" b="1">
                <a:effectLst/>
                <a:latin typeface="宋体" pitchFamily="2" charset="-122"/>
                <a:ea typeface="宋体" pitchFamily="2" charset="-122"/>
              </a:rPr>
              <a:t>）</a:t>
            </a:r>
            <a:endParaRPr lang="zh-CN" altLang="en-US" sz="3600" b="1">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一个表面无害的程序内嵌了破坏代码，一旦被执行，具有破坏性；</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破坏操作：修改文件、删除文件、盗窃密码、控制计算机等；</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用户</a:t>
            </a:r>
            <a:r>
              <a:rPr lang="zh-CN" altLang="en-US" sz="3200" b="1">
                <a:effectLst/>
                <a:latin typeface="楷体" pitchFamily="49" charset="-122"/>
                <a:ea typeface="楷体_GB2312" pitchFamily="49" charset="-122"/>
              </a:rPr>
              <a:t>“</a:t>
            </a:r>
            <a:r>
              <a:rPr lang="zh-CN" altLang="en-US" sz="3200" b="1">
                <a:effectLst/>
                <a:latin typeface="楷体_GB2312" pitchFamily="49" charset="-122"/>
                <a:ea typeface="楷体_GB2312" pitchFamily="49" charset="-122"/>
              </a:rPr>
              <a:t>自愿</a:t>
            </a:r>
            <a:r>
              <a:rPr lang="zh-CN" altLang="en-US" sz="3200" b="1">
                <a:effectLst/>
                <a:latin typeface="楷体" pitchFamily="49" charset="-122"/>
                <a:ea typeface="楷体_GB2312" pitchFamily="49" charset="-122"/>
              </a:rPr>
              <a:t>”</a:t>
            </a:r>
            <a:r>
              <a:rPr lang="zh-CN" altLang="en-US" sz="3200" b="1">
                <a:effectLst/>
                <a:latin typeface="楷体_GB2312" pitchFamily="49" charset="-122"/>
                <a:ea typeface="楷体_GB2312" pitchFamily="49" charset="-122"/>
              </a:rPr>
              <a:t>运行，其权限越大，破坏性越大。</a:t>
            </a:r>
          </a:p>
        </p:txBody>
      </p:sp>
      <p:sp>
        <p:nvSpPr>
          <p:cNvPr id="209924" name="Text Box 4"/>
          <p:cNvSpPr txBox="1">
            <a:spLocks noChangeArrowheads="1"/>
          </p:cNvSpPr>
          <p:nvPr/>
        </p:nvSpPr>
        <p:spPr bwMode="auto">
          <a:xfrm>
            <a:off x="4356100" y="5708650"/>
            <a:ext cx="431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400" b="1">
                <a:solidFill>
                  <a:srgbClr val="0000FA"/>
                </a:solidFill>
                <a:effectLst/>
                <a:latin typeface="Times New Roman" pitchFamily="18" charset="0"/>
                <a:ea typeface="楷体_GB2312" pitchFamily="49" charset="-122"/>
              </a:rPr>
              <a:t>如何让用户“自愿”下载并执行</a:t>
            </a:r>
            <a:r>
              <a:rPr lang="en-US" altLang="zh-CN" sz="2400" b="1">
                <a:solidFill>
                  <a:srgbClr val="0000FA"/>
                </a:solidFill>
                <a:effectLst/>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dissolve">
                                      <p:cBhvr>
                                        <p:cTn id="7" dur="5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dissolve">
                                      <p:cBhvr>
                                        <p:cTn id="12" dur="500"/>
                                        <p:tgtEl>
                                          <p:spTgt spid="20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9923">
                                            <p:txEl>
                                              <p:pRg st="3" end="3"/>
                                            </p:txEl>
                                          </p:spTgt>
                                        </p:tgtEl>
                                        <p:attrNameLst>
                                          <p:attrName>style.visibility</p:attrName>
                                        </p:attrNameLst>
                                      </p:cBhvr>
                                      <p:to>
                                        <p:strVal val="visible"/>
                                      </p:to>
                                    </p:set>
                                    <p:animEffect transition="in" filter="dissolve">
                                      <p:cBhvr>
                                        <p:cTn id="17" dur="500"/>
                                        <p:tgtEl>
                                          <p:spTgt spid="209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09924"/>
                                        </p:tgtEl>
                                        <p:attrNameLst>
                                          <p:attrName>style.visibility</p:attrName>
                                        </p:attrNameLst>
                                      </p:cBhvr>
                                      <p:to>
                                        <p:strVal val="visible"/>
                                      </p:to>
                                    </p:set>
                                    <p:anim calcmode="lin" valueType="num">
                                      <p:cBhvr additive="base">
                                        <p:cTn id="22" dur="500" fill="hold"/>
                                        <p:tgtEl>
                                          <p:spTgt spid="209924"/>
                                        </p:tgtEl>
                                        <p:attrNameLst>
                                          <p:attrName>ppt_x</p:attrName>
                                        </p:attrNameLst>
                                      </p:cBhvr>
                                      <p:tavLst>
                                        <p:tav tm="0">
                                          <p:val>
                                            <p:strVal val="#ppt_x"/>
                                          </p:val>
                                        </p:tav>
                                        <p:tav tm="100000">
                                          <p:val>
                                            <p:strVal val="#ppt_x"/>
                                          </p:val>
                                        </p:tav>
                                      </p:tavLst>
                                    </p:anim>
                                    <p:anim calcmode="lin" valueType="num">
                                      <p:cBhvr additive="base">
                                        <p:cTn id="23" dur="500" fill="hold"/>
                                        <p:tgtEl>
                                          <p:spTgt spid="209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操作系统</a:t>
            </a:r>
          </a:p>
        </p:txBody>
      </p:sp>
      <p:sp>
        <p:nvSpPr>
          <p:cNvPr id="7" name="页脚占位符 5"/>
          <p:cNvSpPr>
            <a:spLocks noGrp="1"/>
          </p:cNvSpPr>
          <p:nvPr>
            <p:ph type="ftr" sz="quarter" idx="12"/>
          </p:nvPr>
        </p:nvSpPr>
        <p:spPr/>
        <p:txBody>
          <a:bodyPr/>
          <a:lstStyle/>
          <a:p>
            <a:pPr>
              <a:defRPr/>
            </a:pPr>
            <a:fld id="{45CF0386-8B00-4B75-BFB7-A3F3B2E4485F}" type="slidenum">
              <a:rPr lang="zh-CN" altLang="en-US"/>
              <a:pPr>
                <a:defRPr/>
              </a:pPr>
              <a:t>31</a:t>
            </a:fld>
            <a:endParaRPr lang="en-US" altLang="zh-CN"/>
          </a:p>
        </p:txBody>
      </p:sp>
      <p:pic>
        <p:nvPicPr>
          <p:cNvPr id="31748"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7338"/>
            <a:ext cx="2160588" cy="200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948" name="Picture 4"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412875"/>
            <a:ext cx="2519363"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950" name="Picture 6"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933825"/>
            <a:ext cx="267652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951" name="Picture 7" descr="未命名"/>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052888"/>
            <a:ext cx="2468562" cy="225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dissolve">
                                      <p:cBhvr>
                                        <p:cTn id="7" dur="500"/>
                                        <p:tgtEl>
                                          <p:spTgt spid="210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Effect transition="in" filter="dissolve">
                                      <p:cBhvr>
                                        <p:cTn id="12" dur="500"/>
                                        <p:tgtEl>
                                          <p:spTgt spid="210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dissolve">
                                      <p:cBhvr>
                                        <p:cTn id="17" dur="500"/>
                                        <p:tgtEl>
                                          <p:spTgt spid="21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17EC40F5-99A9-4CBC-82A0-23EFF0C7A2C4}" type="slidenum">
              <a:rPr lang="zh-CN" altLang="en-US"/>
              <a:pPr>
                <a:defRPr/>
              </a:pPr>
              <a:t>32</a:t>
            </a:fld>
            <a:endParaRPr lang="en-US" altLang="zh-CN"/>
          </a:p>
        </p:txBody>
      </p:sp>
      <p:pic>
        <p:nvPicPr>
          <p:cNvPr id="32772"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989138"/>
            <a:ext cx="3168650" cy="242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1972" name="Text Box 4"/>
          <p:cNvSpPr txBox="1">
            <a:spLocks noChangeArrowheads="1"/>
          </p:cNvSpPr>
          <p:nvPr/>
        </p:nvSpPr>
        <p:spPr bwMode="auto">
          <a:xfrm>
            <a:off x="4481513" y="1773238"/>
            <a:ext cx="3835400" cy="410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spcBef>
                <a:spcPct val="50000"/>
              </a:spcBef>
              <a:buFontTx/>
              <a:buChar char="•"/>
            </a:pPr>
            <a:r>
              <a:rPr lang="zh-CN" altLang="en-US" sz="2400" b="1">
                <a:effectLst/>
                <a:latin typeface="宋体" pitchFamily="2" charset="-122"/>
                <a:ea typeface="宋体" pitchFamily="2" charset="-122"/>
              </a:rPr>
              <a:t>原中央电视台主持人，他的一组隐私照片在网上流传，引起一场风波。</a:t>
            </a:r>
          </a:p>
          <a:p>
            <a:pPr eaLnBrk="1" hangingPunct="1">
              <a:spcBef>
                <a:spcPct val="50000"/>
              </a:spcBef>
              <a:buFontTx/>
              <a:buChar char="•"/>
            </a:pPr>
            <a:r>
              <a:rPr lang="zh-CN" altLang="en-US" sz="2400" b="1">
                <a:effectLst/>
                <a:latin typeface="宋体" pitchFamily="2" charset="-122"/>
                <a:ea typeface="宋体" pitchFamily="2" charset="-122"/>
              </a:rPr>
              <a:t>犯罪嫌疑人将一种“狙击手控制软件”的客户端上传到一家色情论坛影片下载区，又将客户端改为色情影片片名，供人下载；</a:t>
            </a:r>
            <a:endParaRPr lang="zh-CN" altLang="en-US" sz="2400" b="1">
              <a:effectLst/>
              <a:latin typeface="黑体" pitchFamily="49" charset="-122"/>
              <a:ea typeface="黑体" pitchFamily="49" charset="-122"/>
            </a:endParaRPr>
          </a:p>
          <a:p>
            <a:pPr eaLnBrk="1" hangingPunct="1">
              <a:spcBef>
                <a:spcPct val="50000"/>
              </a:spcBef>
              <a:buFontTx/>
              <a:buChar char="•"/>
            </a:pPr>
            <a:r>
              <a:rPr lang="zh-CN" altLang="en-US" sz="2400" b="1">
                <a:effectLst/>
                <a:latin typeface="宋体" pitchFamily="2" charset="-122"/>
                <a:ea typeface="宋体" pitchFamily="2" charset="-122"/>
              </a:rPr>
              <a:t>主持人的照片被窃取，敲诈钱财未果，上网流传。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1972">
                                            <p:txEl>
                                              <p:pRg st="1" end="1"/>
                                            </p:txEl>
                                          </p:spTgt>
                                        </p:tgtEl>
                                        <p:attrNameLst>
                                          <p:attrName>style.visibility</p:attrName>
                                        </p:attrNameLst>
                                      </p:cBhvr>
                                      <p:to>
                                        <p:strVal val="visible"/>
                                      </p:to>
                                    </p:set>
                                    <p:animEffect transition="in" filter="dissolve">
                                      <p:cBhvr>
                                        <p:cTn id="7" dur="500"/>
                                        <p:tgtEl>
                                          <p:spTgt spid="211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1972">
                                            <p:txEl>
                                              <p:pRg st="2" end="2"/>
                                            </p:txEl>
                                          </p:spTgt>
                                        </p:tgtEl>
                                        <p:attrNameLst>
                                          <p:attrName>style.visibility</p:attrName>
                                        </p:attrNameLst>
                                      </p:cBhvr>
                                      <p:to>
                                        <p:strVal val="visible"/>
                                      </p:to>
                                    </p:set>
                                    <p:animEffect transition="in" filter="dissolve">
                                      <p:cBhvr>
                                        <p:cTn id="12" dur="500"/>
                                        <p:tgtEl>
                                          <p:spTgt spid="2119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E9FF4B25-B4EB-442D-8BAF-BFF86EB3B5B3}" type="slidenum">
              <a:rPr lang="zh-CN" altLang="en-US"/>
              <a:pPr>
                <a:defRPr/>
              </a:pPr>
              <a:t>33</a:t>
            </a:fld>
            <a:endParaRPr lang="en-US" altLang="zh-CN"/>
          </a:p>
        </p:txBody>
      </p:sp>
      <p:sp>
        <p:nvSpPr>
          <p:cNvPr id="33796"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4.2</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登录欺骗</a:t>
            </a:r>
          </a:p>
        </p:txBody>
      </p:sp>
      <p:sp>
        <p:nvSpPr>
          <p:cNvPr id="212995" name="Text Box 3"/>
          <p:cNvSpPr txBox="1">
            <a:spLocks noChangeArrowheads="1"/>
          </p:cNvSpPr>
          <p:nvPr/>
        </p:nvSpPr>
        <p:spPr bwMode="auto">
          <a:xfrm>
            <a:off x="179388" y="1539875"/>
            <a:ext cx="5761037" cy="463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200" b="1">
                <a:solidFill>
                  <a:srgbClr val="0000FA"/>
                </a:solidFill>
                <a:effectLst/>
                <a:latin typeface="宋体" pitchFamily="2" charset="-122"/>
                <a:ea typeface="宋体" pitchFamily="2" charset="-122"/>
              </a:rPr>
              <a:t>登录欺骗</a:t>
            </a:r>
            <a:r>
              <a:rPr lang="zh-CN" altLang="en-US" sz="3200" b="1">
                <a:effectLst/>
                <a:latin typeface="宋体" pitchFamily="2" charset="-122"/>
                <a:ea typeface="宋体" pitchFamily="2" charset="-122"/>
              </a:rPr>
              <a:t>（</a:t>
            </a:r>
            <a:r>
              <a:rPr lang="en-US" altLang="zh-CN" sz="3200" b="1">
                <a:effectLst/>
                <a:latin typeface="Times New Roman" pitchFamily="18" charset="0"/>
                <a:ea typeface="宋体" pitchFamily="2" charset="-122"/>
              </a:rPr>
              <a:t>Login Spoofing</a:t>
            </a:r>
            <a:r>
              <a:rPr lang="zh-CN" altLang="en-US" sz="3200" b="1">
                <a:effectLst/>
                <a:latin typeface="宋体" pitchFamily="2" charset="-122"/>
                <a:ea typeface="宋体" pitchFamily="2" charset="-122"/>
              </a:rPr>
              <a:t>）</a:t>
            </a:r>
            <a:endParaRPr lang="zh-CN" altLang="en-US" sz="3200" b="1">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2800" b="1">
                <a:effectLst/>
                <a:latin typeface="Times New Roman" pitchFamily="18" charset="0"/>
                <a:ea typeface="楷体_GB2312" pitchFamily="49" charset="-122"/>
              </a:rPr>
              <a:t>用户在</a:t>
            </a:r>
            <a:r>
              <a:rPr lang="en-US" altLang="zh-CN" sz="2800" b="1">
                <a:effectLst/>
                <a:latin typeface="Times New Roman" pitchFamily="18" charset="0"/>
                <a:ea typeface="楷体_GB2312" pitchFamily="49" charset="-122"/>
              </a:rPr>
              <a:t>Unix</a:t>
            </a:r>
            <a:r>
              <a:rPr lang="zh-CN" altLang="en-US" sz="2800" b="1">
                <a:effectLst/>
                <a:latin typeface="Times New Roman" pitchFamily="18" charset="0"/>
                <a:ea typeface="楷体_GB2312" pitchFamily="49" charset="-122"/>
              </a:rPr>
              <a:t>终端或工作站上用</a:t>
            </a:r>
            <a:r>
              <a:rPr lang="en-US" altLang="zh-CN" sz="2800" b="1">
                <a:effectLst/>
                <a:latin typeface="Times New Roman" pitchFamily="18" charset="0"/>
                <a:ea typeface="楷体_GB2312" pitchFamily="49" charset="-122"/>
              </a:rPr>
              <a:t>login</a:t>
            </a:r>
            <a:r>
              <a:rPr lang="zh-CN" altLang="en-US" sz="2800" b="1">
                <a:effectLst/>
                <a:latin typeface="Times New Roman" pitchFamily="18" charset="0"/>
                <a:ea typeface="楷体_GB2312" pitchFamily="49" charset="-122"/>
              </a:rPr>
              <a:t>程序登录系统，然后分配资源及权限；</a:t>
            </a:r>
          </a:p>
          <a:p>
            <a:pPr lvl="1" eaLnBrk="1" hangingPunct="1">
              <a:spcBef>
                <a:spcPct val="50000"/>
              </a:spcBef>
              <a:buFont typeface="Times New Roman" pitchFamily="18" charset="0"/>
              <a:buChar char="☺"/>
            </a:pPr>
            <a:r>
              <a:rPr lang="en-US" altLang="zh-CN" sz="2800" b="1">
                <a:effectLst/>
                <a:latin typeface="Times New Roman" pitchFamily="18" charset="0"/>
                <a:ea typeface="楷体_GB2312" pitchFamily="49" charset="-122"/>
              </a:rPr>
              <a:t>Mal</a:t>
            </a:r>
            <a:r>
              <a:rPr lang="zh-CN" altLang="en-US" sz="2800" b="1">
                <a:effectLst/>
                <a:latin typeface="Times New Roman" pitchFamily="18" charset="0"/>
                <a:ea typeface="楷体_GB2312" pitchFamily="49" charset="-122"/>
              </a:rPr>
              <a:t>在一终端上登录系统，运行一个自己的</a:t>
            </a:r>
            <a:r>
              <a:rPr lang="en-US" altLang="zh-CN" sz="2800" b="1">
                <a:effectLst/>
                <a:latin typeface="Times New Roman" pitchFamily="18" charset="0"/>
                <a:ea typeface="楷体_GB2312" pitchFamily="49" charset="-122"/>
              </a:rPr>
              <a:t>login</a:t>
            </a:r>
            <a:r>
              <a:rPr lang="zh-CN" altLang="en-US" sz="2800" b="1">
                <a:effectLst/>
                <a:latin typeface="Times New Roman" pitchFamily="18" charset="0"/>
                <a:ea typeface="楷体_GB2312" pitchFamily="49" charset="-122"/>
              </a:rPr>
              <a:t>程序，然后躲在一旁；</a:t>
            </a:r>
          </a:p>
          <a:p>
            <a:pPr lvl="1" eaLnBrk="1" hangingPunct="1">
              <a:spcBef>
                <a:spcPct val="50000"/>
              </a:spcBef>
              <a:buFont typeface="Times New Roman" pitchFamily="18" charset="0"/>
              <a:buChar char="☺"/>
            </a:pPr>
            <a:r>
              <a:rPr lang="zh-CN" altLang="en-US" sz="2800" b="1">
                <a:effectLst/>
                <a:latin typeface="楷体_GB2312" pitchFamily="49" charset="-122"/>
                <a:ea typeface="楷体_GB2312" pitchFamily="49" charset="-122"/>
              </a:rPr>
              <a:t>别人使用该程序登录，密码被盗。</a:t>
            </a:r>
          </a:p>
        </p:txBody>
      </p:sp>
      <p:pic>
        <p:nvPicPr>
          <p:cNvPr id="33798" name="Picture 5"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28775"/>
            <a:ext cx="301942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dissolve">
                                      <p:cBhvr>
                                        <p:cTn id="7" dur="500"/>
                                        <p:tgtEl>
                                          <p:spTgt spid="212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dissolve">
                                      <p:cBhvr>
                                        <p:cTn id="12" dur="500"/>
                                        <p:tgtEl>
                                          <p:spTgt spid="2129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dissolve">
                                      <p:cBhvr>
                                        <p:cTn id="17" dur="5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CB0AEE32-E26F-4011-A96A-C3D594F2E9F5}" type="slidenum">
              <a:rPr lang="zh-CN" altLang="en-US"/>
              <a:pPr>
                <a:defRPr/>
              </a:pPr>
              <a:t>34</a:t>
            </a:fld>
            <a:endParaRPr lang="en-US" altLang="zh-CN"/>
          </a:p>
        </p:txBody>
      </p:sp>
      <p:pic>
        <p:nvPicPr>
          <p:cNvPr id="34820"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060575"/>
            <a:ext cx="4608512" cy="315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4020" name="Rectangle 4"/>
          <p:cNvSpPr>
            <a:spLocks noChangeArrowheads="1"/>
          </p:cNvSpPr>
          <p:nvPr/>
        </p:nvSpPr>
        <p:spPr bwMode="auto">
          <a:xfrm>
            <a:off x="5435600" y="1590675"/>
            <a:ext cx="3400425" cy="2554288"/>
          </a:xfrm>
          <a:prstGeom prst="rect">
            <a:avLst/>
          </a:prstGeom>
          <a:noFill/>
          <a:ln w="9525">
            <a:noFill/>
            <a:miter lim="800000"/>
            <a:headEnd/>
            <a:tailEnd/>
          </a:ln>
          <a:effectLst/>
        </p:spPr>
        <p:txBody>
          <a:bodyPr wrap="none" anchor="ctr">
            <a:spAutoFit/>
          </a:bodyPr>
          <a:lstStyle/>
          <a:p>
            <a:pPr>
              <a:defRPr/>
            </a:pPr>
            <a:r>
              <a:rPr lang="zh-CN" altLang="en-US" sz="3200" b="1" dirty="0">
                <a:solidFill>
                  <a:srgbClr val="0000FA"/>
                </a:solidFill>
                <a:latin typeface="Times New Roman" pitchFamily="18" charset="0"/>
                <a:ea typeface="宋体" pitchFamily="2" charset="-122"/>
              </a:rPr>
              <a:t>钓鱼网站：</a:t>
            </a:r>
            <a:endParaRPr lang="en-US" altLang="zh-CN" sz="3200" b="1" dirty="0">
              <a:solidFill>
                <a:srgbClr val="0000FA"/>
              </a:solidFill>
              <a:latin typeface="Times New Roman" pitchFamily="18" charset="0"/>
              <a:ea typeface="宋体" pitchFamily="2" charset="-122"/>
            </a:endParaRPr>
          </a:p>
          <a:p>
            <a:pPr>
              <a:defRPr/>
            </a:pPr>
            <a:endParaRPr lang="en-US" altLang="zh-CN" sz="3200" b="1" dirty="0">
              <a:solidFill>
                <a:srgbClr val="0000FA"/>
              </a:solidFill>
              <a:effectLst/>
              <a:latin typeface="Times New Roman" pitchFamily="18" charset="0"/>
              <a:ea typeface="宋体" pitchFamily="2" charset="-122"/>
            </a:endParaRPr>
          </a:p>
          <a:p>
            <a:pPr>
              <a:defRPr/>
            </a:pPr>
            <a:r>
              <a:rPr lang="en-US" altLang="zh-CN" sz="3200" b="1" dirty="0">
                <a:solidFill>
                  <a:srgbClr val="0000FA"/>
                </a:solidFill>
                <a:effectLst/>
                <a:latin typeface="Times New Roman" pitchFamily="18" charset="0"/>
                <a:ea typeface="宋体" pitchFamily="2" charset="-122"/>
              </a:rPr>
              <a:t>www.icbc.com.cn</a:t>
            </a:r>
          </a:p>
          <a:p>
            <a:pPr>
              <a:defRPr/>
            </a:pPr>
            <a:r>
              <a:rPr lang="en-US" altLang="zh-CN" sz="3200" b="1" dirty="0">
                <a:solidFill>
                  <a:srgbClr val="0000FA"/>
                </a:solidFill>
                <a:effectLst/>
                <a:latin typeface="Times New Roman" pitchFamily="18" charset="0"/>
                <a:ea typeface="宋体" pitchFamily="2" charset="-122"/>
              </a:rPr>
              <a:t>           </a:t>
            </a:r>
            <a:r>
              <a:rPr lang="en-US" altLang="zh-CN" sz="3200" b="1" dirty="0" err="1">
                <a:solidFill>
                  <a:srgbClr val="0000FA"/>
                </a:solidFill>
                <a:effectLst/>
                <a:latin typeface="Times New Roman" pitchFamily="18" charset="0"/>
                <a:ea typeface="宋体" pitchFamily="2" charset="-122"/>
              </a:rPr>
              <a:t>v.s</a:t>
            </a:r>
            <a:r>
              <a:rPr lang="en-US" altLang="zh-CN" sz="3200" b="1" dirty="0">
                <a:solidFill>
                  <a:srgbClr val="0000FA"/>
                </a:solidFill>
                <a:effectLst/>
                <a:latin typeface="Times New Roman" pitchFamily="18" charset="0"/>
                <a:ea typeface="宋体" pitchFamily="2" charset="-122"/>
              </a:rPr>
              <a:t>.</a:t>
            </a:r>
          </a:p>
          <a:p>
            <a:pPr>
              <a:defRPr/>
            </a:pPr>
            <a:r>
              <a:rPr lang="en-US" altLang="zh-CN" sz="3200" b="1" dirty="0">
                <a:solidFill>
                  <a:srgbClr val="0000FA"/>
                </a:solidFill>
                <a:effectLst/>
                <a:latin typeface="Times New Roman" pitchFamily="18" charset="0"/>
                <a:ea typeface="宋体" pitchFamily="2" charset="-122"/>
              </a:rPr>
              <a:t>www.1cbc.com.cn</a:t>
            </a:r>
            <a:r>
              <a:rPr lang="en-US" altLang="zh-CN" sz="3200" b="1" dirty="0">
                <a:solidFill>
                  <a:srgbClr val="0000FA"/>
                </a:solidFill>
                <a:effectLst>
                  <a:outerShdw blurRad="38100" dist="38100" dir="2700000" algn="tl">
                    <a:srgbClr val="C0C0C0"/>
                  </a:outerShdw>
                </a:effectLst>
                <a:latin typeface="Times New Roman" pitchFamily="18" charset="0"/>
                <a:ea typeface="宋体" pitchFamily="2"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0965C2C6-3665-44CA-BFAF-C8726A7E9EBA}" type="slidenum">
              <a:rPr lang="zh-CN" altLang="en-US"/>
              <a:pPr>
                <a:defRPr/>
              </a:pPr>
              <a:t>35</a:t>
            </a:fld>
            <a:endParaRPr lang="en-US" altLang="zh-CN"/>
          </a:p>
        </p:txBody>
      </p:sp>
      <p:sp>
        <p:nvSpPr>
          <p:cNvPr id="3584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4.3</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逻辑炸弹</a:t>
            </a:r>
          </a:p>
        </p:txBody>
      </p:sp>
      <p:sp>
        <p:nvSpPr>
          <p:cNvPr id="215043" name="Text Box 3"/>
          <p:cNvSpPr txBox="1">
            <a:spLocks noChangeArrowheads="1"/>
          </p:cNvSpPr>
          <p:nvPr/>
        </p:nvSpPr>
        <p:spPr bwMode="auto">
          <a:xfrm>
            <a:off x="684213" y="1557338"/>
            <a:ext cx="7920037" cy="429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逻辑炸弹（</a:t>
            </a:r>
            <a:r>
              <a:rPr lang="en-US" altLang="zh-CN" sz="3600" b="1" dirty="0">
                <a:effectLst/>
                <a:latin typeface="Times New Roman" pitchFamily="18" charset="0"/>
                <a:ea typeface="宋体" pitchFamily="2" charset="-122"/>
              </a:rPr>
              <a:t>Logic Bomb</a:t>
            </a:r>
            <a:r>
              <a:rPr lang="zh-CN" altLang="en-US" sz="3600" b="1" dirty="0">
                <a:effectLst/>
                <a:latin typeface="宋体" pitchFamily="2" charset="-122"/>
                <a:ea typeface="宋体" pitchFamily="2" charset="-122"/>
              </a:rPr>
              <a:t>）</a:t>
            </a:r>
            <a:endParaRPr lang="zh-CN" altLang="en-US" sz="3600" b="1" dirty="0">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公司的一名在职员工编写的一段代码，秘密植入软件系统中；</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如果该职员在岗，则定期输入密码，相安无事；</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如果该职员被辞退，炸弹被引爆，如删除文件、破坏系统或加密文件。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dissolve">
                                      <p:cBhvr>
                                        <p:cTn id="7" dur="5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dissolve">
                                      <p:cBhvr>
                                        <p:cTn id="12" dur="5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dissolve">
                                      <p:cBhvr>
                                        <p:cTn id="17"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5B37011A-2E30-4450-AA7B-D7D3819B4248}" type="slidenum">
              <a:rPr lang="zh-CN" altLang="en-US"/>
              <a:pPr>
                <a:defRPr/>
              </a:pPr>
              <a:t>36</a:t>
            </a:fld>
            <a:endParaRPr lang="en-US" altLang="zh-CN"/>
          </a:p>
        </p:txBody>
      </p:sp>
      <p:sp>
        <p:nvSpPr>
          <p:cNvPr id="216067" name="Text Box 3"/>
          <p:cNvSpPr txBox="1">
            <a:spLocks noChangeArrowheads="1"/>
          </p:cNvSpPr>
          <p:nvPr/>
        </p:nvSpPr>
        <p:spPr bwMode="auto">
          <a:xfrm>
            <a:off x="684213" y="1050925"/>
            <a:ext cx="8064500" cy="557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200" b="1" dirty="0">
                <a:effectLst/>
                <a:latin typeface="宋体" pitchFamily="2" charset="-122"/>
                <a:ea typeface="宋体" pitchFamily="2" charset="-122"/>
              </a:rPr>
              <a:t>真实案例</a:t>
            </a:r>
          </a:p>
          <a:p>
            <a:pPr lvl="1" eaLnBrk="1" hangingPunct="1">
              <a:spcBef>
                <a:spcPct val="50000"/>
              </a:spcBef>
              <a:buFont typeface="Times New Roman" pitchFamily="18" charset="0"/>
              <a:buChar char="☺"/>
            </a:pPr>
            <a:r>
              <a:rPr lang="zh-CN" altLang="en-US" sz="2400" b="1" dirty="0">
                <a:effectLst/>
                <a:latin typeface="楷体_GB2312" pitchFamily="49" charset="-122"/>
                <a:ea typeface="楷体_GB2312" pitchFamily="49" charset="-122"/>
              </a:rPr>
              <a:t>赵某是南京银山电子有限公司原总工程师，以他为主开发的电力故障录波器被评为国家重点新产品，列入国家火炬计划项目。之后该系列产品共有近</a:t>
            </a:r>
            <a:r>
              <a:rPr lang="en-US" altLang="zh-CN" sz="2400" b="1" dirty="0">
                <a:effectLst/>
                <a:latin typeface="楷体_GB2312" pitchFamily="49" charset="-122"/>
                <a:ea typeface="楷体_GB2312" pitchFamily="49" charset="-122"/>
              </a:rPr>
              <a:t>2000</a:t>
            </a:r>
            <a:r>
              <a:rPr lang="zh-CN" altLang="en-US" sz="2400" b="1" dirty="0">
                <a:effectLst/>
                <a:latin typeface="楷体_GB2312" pitchFamily="49" charset="-122"/>
                <a:ea typeface="楷体_GB2312" pitchFamily="49" charset="-122"/>
              </a:rPr>
              <a:t>台安装在全国各地的电厂、变电站，实现销售</a:t>
            </a:r>
            <a:r>
              <a:rPr lang="en-US" altLang="zh-CN" sz="2400" b="1" dirty="0">
                <a:effectLst/>
                <a:latin typeface="楷体_GB2312" pitchFamily="49" charset="-122"/>
                <a:ea typeface="楷体_GB2312" pitchFamily="49" charset="-122"/>
              </a:rPr>
              <a:t>1.36</a:t>
            </a:r>
            <a:r>
              <a:rPr lang="zh-CN" altLang="en-US" sz="2400" b="1" dirty="0">
                <a:effectLst/>
                <a:latin typeface="楷体_GB2312" pitchFamily="49" charset="-122"/>
                <a:ea typeface="楷体_GB2312" pitchFamily="49" charset="-122"/>
              </a:rPr>
              <a:t>亿元。</a:t>
            </a:r>
            <a:r>
              <a:rPr lang="en-US" altLang="zh-CN" sz="2400" b="1" dirty="0">
                <a:effectLst/>
                <a:latin typeface="楷体_GB2312" pitchFamily="49" charset="-122"/>
                <a:ea typeface="楷体_GB2312" pitchFamily="49" charset="-122"/>
              </a:rPr>
              <a:t>2000</a:t>
            </a:r>
            <a:r>
              <a:rPr lang="zh-CN" altLang="en-US" sz="2400" b="1" dirty="0">
                <a:effectLst/>
                <a:latin typeface="楷体_GB2312" pitchFamily="49" charset="-122"/>
                <a:ea typeface="楷体_GB2312" pitchFamily="49" charset="-122"/>
              </a:rPr>
              <a:t>年南京评选十大科技功臣，赵某脱颖而出，获市政府</a:t>
            </a:r>
            <a:r>
              <a:rPr lang="en-US" altLang="zh-CN" sz="2400" b="1" dirty="0">
                <a:effectLst/>
                <a:latin typeface="楷体_GB2312" pitchFamily="49" charset="-122"/>
                <a:ea typeface="楷体_GB2312" pitchFamily="49" charset="-122"/>
              </a:rPr>
              <a:t>10</a:t>
            </a:r>
            <a:r>
              <a:rPr lang="zh-CN" altLang="en-US" sz="2400" b="1" dirty="0">
                <a:effectLst/>
                <a:latin typeface="楷体_GB2312" pitchFamily="49" charset="-122"/>
                <a:ea typeface="楷体_GB2312" pitchFamily="49" charset="-122"/>
              </a:rPr>
              <a:t>万元重奖。</a:t>
            </a:r>
          </a:p>
          <a:p>
            <a:pPr lvl="1" eaLnBrk="1" hangingPunct="1">
              <a:buFont typeface="Times New Roman" pitchFamily="18" charset="0"/>
              <a:buChar char="☺"/>
            </a:pPr>
            <a:r>
              <a:rPr lang="en-US" altLang="zh-CN" sz="2400" b="1" dirty="0">
                <a:effectLst/>
                <a:latin typeface="楷体_GB2312" pitchFamily="49" charset="-122"/>
                <a:ea typeface="楷体_GB2312" pitchFamily="49" charset="-122"/>
              </a:rPr>
              <a:t>01</a:t>
            </a:r>
            <a:r>
              <a:rPr lang="zh-CN" altLang="en-US" sz="2400" b="1" dirty="0">
                <a:effectLst/>
                <a:latin typeface="楷体_GB2312" pitchFamily="49" charset="-122"/>
                <a:ea typeface="楷体_GB2312" pitchFamily="49" charset="-122"/>
              </a:rPr>
              <a:t>年</a:t>
            </a:r>
            <a:r>
              <a:rPr lang="en-US" altLang="zh-CN" sz="2400" b="1" dirty="0">
                <a:effectLst/>
                <a:latin typeface="楷体_GB2312" pitchFamily="49" charset="-122"/>
                <a:ea typeface="楷体_GB2312" pitchFamily="49" charset="-122"/>
              </a:rPr>
              <a:t>8</a:t>
            </a:r>
            <a:r>
              <a:rPr lang="zh-CN" altLang="en-US" sz="2400" b="1" dirty="0">
                <a:effectLst/>
                <a:latin typeface="楷体_GB2312" pitchFamily="49" charset="-122"/>
                <a:ea typeface="楷体_GB2312" pitchFamily="49" charset="-122"/>
              </a:rPr>
              <a:t>月，赵某跳槽到南京另一民营企业，此后银山销售安装在全国</a:t>
            </a:r>
            <a:r>
              <a:rPr lang="en-US" altLang="zh-CN" sz="2400" b="1" dirty="0">
                <a:effectLst/>
                <a:latin typeface="楷体_GB2312" pitchFamily="49" charset="-122"/>
                <a:ea typeface="楷体_GB2312" pitchFamily="49" charset="-122"/>
              </a:rPr>
              <a:t>147</a:t>
            </a:r>
            <a:r>
              <a:rPr lang="zh-CN" altLang="en-US" sz="2400" b="1" dirty="0">
                <a:effectLst/>
                <a:latin typeface="楷体_GB2312" pitchFamily="49" charset="-122"/>
                <a:ea typeface="楷体_GB2312" pitchFamily="49" charset="-122"/>
              </a:rPr>
              <a:t>个电站的录波器就频频发生质量问题。经查，有人在录波器的在线软件中设置了逻辑炸弹：一个在</a:t>
            </a:r>
            <a:r>
              <a:rPr lang="en-US" altLang="zh-CN" sz="2400" b="1" dirty="0">
                <a:effectLst/>
                <a:latin typeface="楷体_GB2312" pitchFamily="49" charset="-122"/>
                <a:ea typeface="楷体_GB2312" pitchFamily="49" charset="-122"/>
              </a:rPr>
              <a:t>2001</a:t>
            </a:r>
            <a:r>
              <a:rPr lang="zh-CN" altLang="en-US" sz="2400" b="1" dirty="0">
                <a:effectLst/>
                <a:latin typeface="楷体_GB2312" pitchFamily="49" charset="-122"/>
                <a:ea typeface="楷体_GB2312" pitchFamily="49" charset="-122"/>
              </a:rPr>
              <a:t>年</a:t>
            </a:r>
            <a:r>
              <a:rPr lang="en-US" altLang="zh-CN" sz="2400" b="1" dirty="0">
                <a:effectLst/>
                <a:latin typeface="楷体_GB2312" pitchFamily="49" charset="-122"/>
                <a:ea typeface="楷体_GB2312" pitchFamily="49" charset="-122"/>
              </a:rPr>
              <a:t>9</a:t>
            </a:r>
            <a:r>
              <a:rPr lang="zh-CN" altLang="en-US" sz="2400" b="1" dirty="0">
                <a:effectLst/>
                <a:latin typeface="楷体_GB2312" pitchFamily="49" charset="-122"/>
                <a:ea typeface="楷体_GB2312" pitchFamily="49" charset="-122"/>
              </a:rPr>
              <a:t>月</a:t>
            </a:r>
            <a:r>
              <a:rPr lang="en-US" altLang="zh-CN" sz="2400" b="1" dirty="0">
                <a:effectLst/>
                <a:latin typeface="楷体_GB2312" pitchFamily="49" charset="-122"/>
                <a:ea typeface="楷体_GB2312" pitchFamily="49" charset="-122"/>
              </a:rPr>
              <a:t>1</a:t>
            </a:r>
            <a:r>
              <a:rPr lang="zh-CN" altLang="en-US" sz="2400" b="1" dirty="0">
                <a:effectLst/>
                <a:latin typeface="楷体_GB2312" pitchFamily="49" charset="-122"/>
                <a:ea typeface="楷体_GB2312" pitchFamily="49" charset="-122"/>
              </a:rPr>
              <a:t>日爆发，使此后安装的软件不能正常运行；一个在</a:t>
            </a:r>
            <a:r>
              <a:rPr lang="en-US" altLang="zh-CN" sz="2400" b="1" dirty="0">
                <a:effectLst/>
                <a:latin typeface="楷体_GB2312" pitchFamily="49" charset="-122"/>
                <a:ea typeface="楷体_GB2312" pitchFamily="49" charset="-122"/>
              </a:rPr>
              <a:t>2001</a:t>
            </a:r>
            <a:r>
              <a:rPr lang="zh-CN" altLang="en-US" sz="2400" b="1" dirty="0">
                <a:effectLst/>
                <a:latin typeface="楷体_GB2312" pitchFamily="49" charset="-122"/>
                <a:ea typeface="楷体_GB2312" pitchFamily="49" charset="-122"/>
              </a:rPr>
              <a:t>年</a:t>
            </a:r>
            <a:r>
              <a:rPr lang="en-US" altLang="zh-CN" sz="2400" b="1" dirty="0">
                <a:effectLst/>
                <a:latin typeface="楷体_GB2312" pitchFamily="49" charset="-122"/>
                <a:ea typeface="楷体_GB2312" pitchFamily="49" charset="-122"/>
              </a:rPr>
              <a:t>10</a:t>
            </a:r>
            <a:r>
              <a:rPr lang="zh-CN" altLang="en-US" sz="2400" b="1" dirty="0">
                <a:effectLst/>
                <a:latin typeface="楷体_GB2312" pitchFamily="49" charset="-122"/>
                <a:ea typeface="楷体_GB2312" pitchFamily="49" charset="-122"/>
              </a:rPr>
              <a:t>月</a:t>
            </a:r>
            <a:r>
              <a:rPr lang="en-US" altLang="zh-CN" sz="2400" b="1" dirty="0">
                <a:effectLst/>
                <a:latin typeface="楷体_GB2312" pitchFamily="49" charset="-122"/>
                <a:ea typeface="楷体_GB2312" pitchFamily="49" charset="-122"/>
              </a:rPr>
              <a:t>1</a:t>
            </a:r>
            <a:r>
              <a:rPr lang="zh-CN" altLang="en-US" sz="2400" b="1" dirty="0">
                <a:effectLst/>
                <a:latin typeface="楷体_GB2312" pitchFamily="49" charset="-122"/>
                <a:ea typeface="楷体_GB2312" pitchFamily="49" charset="-122"/>
              </a:rPr>
              <a:t>日爆发，使录波器的主要功能丧失。警方接到报案后，查明确系赵某所为，将其刑事拘留。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dissolve">
                                      <p:cBhvr>
                                        <p:cTn id="7" dur="500"/>
                                        <p:tgtEl>
                                          <p:spTgt spid="216067">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16067">
                                            <p:txEl>
                                              <p:pRg st="1" end="1"/>
                                            </p:txEl>
                                          </p:spTgt>
                                        </p:tgtEl>
                                        <p:attrNameLst>
                                          <p:attrName>style.visibility</p:attrName>
                                        </p:attrNameLst>
                                      </p:cBhvr>
                                      <p:to>
                                        <p:strVal val="visible"/>
                                      </p:to>
                                    </p:set>
                                    <p:animEffect transition="in" filter="dissolve">
                                      <p:cBhvr>
                                        <p:cTn id="11" dur="500"/>
                                        <p:tgtEl>
                                          <p:spTgt spid="21606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16067">
                                            <p:txEl>
                                              <p:pRg st="2" end="2"/>
                                            </p:txEl>
                                          </p:spTgt>
                                        </p:tgtEl>
                                        <p:attrNameLst>
                                          <p:attrName>style.visibility</p:attrName>
                                        </p:attrNameLst>
                                      </p:cBhvr>
                                      <p:to>
                                        <p:strVal val="visible"/>
                                      </p:to>
                                    </p:set>
                                    <p:animEffect transition="in" filter="dissolve">
                                      <p:cBhvr>
                                        <p:cTn id="16"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操作系统</a:t>
            </a:r>
          </a:p>
        </p:txBody>
      </p:sp>
      <p:sp>
        <p:nvSpPr>
          <p:cNvPr id="7" name="页脚占位符 5"/>
          <p:cNvSpPr>
            <a:spLocks noGrp="1"/>
          </p:cNvSpPr>
          <p:nvPr>
            <p:ph type="ftr" sz="quarter" idx="12"/>
          </p:nvPr>
        </p:nvSpPr>
        <p:spPr/>
        <p:txBody>
          <a:bodyPr/>
          <a:lstStyle/>
          <a:p>
            <a:pPr>
              <a:defRPr/>
            </a:pPr>
            <a:fld id="{FFA9AC73-C425-42F8-9FBE-8710840064CA}" type="slidenum">
              <a:rPr lang="zh-CN" altLang="en-US"/>
              <a:pPr>
                <a:defRPr/>
              </a:pPr>
              <a:t>37</a:t>
            </a:fld>
            <a:endParaRPr lang="en-US" altLang="zh-CN"/>
          </a:p>
        </p:txBody>
      </p:sp>
      <p:sp>
        <p:nvSpPr>
          <p:cNvPr id="37892"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4.4</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后门</a:t>
            </a:r>
          </a:p>
        </p:txBody>
      </p:sp>
      <p:sp>
        <p:nvSpPr>
          <p:cNvPr id="217091" name="Text Box 3"/>
          <p:cNvSpPr txBox="1">
            <a:spLocks noChangeArrowheads="1"/>
          </p:cNvSpPr>
          <p:nvPr/>
        </p:nvSpPr>
        <p:spPr bwMode="auto">
          <a:xfrm>
            <a:off x="684213" y="1268413"/>
            <a:ext cx="7775575" cy="186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后门（</a:t>
            </a:r>
            <a:r>
              <a:rPr lang="en-US" altLang="zh-CN" sz="3600" b="1">
                <a:effectLst/>
                <a:latin typeface="Times New Roman" pitchFamily="18" charset="0"/>
                <a:ea typeface="宋体" pitchFamily="2" charset="-122"/>
              </a:rPr>
              <a:t>Trap Door</a:t>
            </a:r>
            <a:r>
              <a:rPr lang="zh-CN" altLang="en-US" sz="3600" b="1">
                <a:effectLst/>
                <a:latin typeface="宋体" pitchFamily="2" charset="-122"/>
                <a:ea typeface="宋体" pitchFamily="2" charset="-122"/>
              </a:rPr>
              <a:t>）</a:t>
            </a:r>
            <a:endParaRPr lang="zh-CN" altLang="en-US" sz="3600" b="1">
              <a:solidFill>
                <a:srgbClr val="0000FA"/>
              </a:solidFill>
              <a:effectLst/>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程序员在系统中嵌入一段代码，能绕过正常的检查，如身份认证。</a:t>
            </a:r>
          </a:p>
        </p:txBody>
      </p:sp>
      <p:sp>
        <p:nvSpPr>
          <p:cNvPr id="217092" name="Text Box 4"/>
          <p:cNvSpPr txBox="1">
            <a:spLocks noChangeArrowheads="1"/>
          </p:cNvSpPr>
          <p:nvPr/>
        </p:nvSpPr>
        <p:spPr bwMode="auto">
          <a:xfrm>
            <a:off x="150813" y="3302000"/>
            <a:ext cx="4381500" cy="3046413"/>
          </a:xfrm>
          <a:prstGeom prst="rect">
            <a:avLst/>
          </a:prstGeom>
          <a:noFill/>
          <a:ln w="9525">
            <a:solidFill>
              <a:schemeClr val="tx1"/>
            </a:solidFill>
            <a:miter lim="800000"/>
            <a:headEnd/>
            <a:tailEnd/>
          </a:ln>
          <a:effectLst/>
        </p:spPr>
        <p:txBody>
          <a:bodyPr wrap="none">
            <a:spAutoFit/>
          </a:bodyPr>
          <a:lstStyle/>
          <a:p>
            <a:pPr>
              <a:defRPr/>
            </a:pPr>
            <a:r>
              <a:rPr lang="en-US" altLang="zh-CN" sz="1600" b="1" dirty="0">
                <a:effectLst>
                  <a:outerShdw blurRad="38100" dist="38100" dir="2700000" algn="tl">
                    <a:srgbClr val="C0C0C0"/>
                  </a:outerShdw>
                </a:effectLst>
                <a:latin typeface="Courier New" pitchFamily="49" charset="0"/>
                <a:ea typeface="宋体" pitchFamily="2" charset="-122"/>
              </a:rPr>
              <a:t>while(TRUE){</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printf</a:t>
            </a:r>
            <a:r>
              <a:rPr lang="en-US" altLang="zh-CN" sz="1600" b="1" dirty="0">
                <a:effectLst>
                  <a:outerShdw blurRad="38100" dist="38100" dir="2700000" algn="tl">
                    <a:srgbClr val="C0C0C0"/>
                  </a:outerShdw>
                </a:effectLst>
                <a:latin typeface="Courier New" pitchFamily="49" charset="0"/>
                <a:ea typeface="宋体" pitchFamily="2" charset="-122"/>
              </a:rPr>
              <a:t>("login: ");</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get_string</a:t>
            </a:r>
            <a:r>
              <a:rPr lang="en-US" altLang="zh-CN" sz="1600" b="1" dirty="0">
                <a:effectLst>
                  <a:outerShdw blurRad="38100" dist="38100" dir="2700000" algn="tl">
                    <a:srgbClr val="C0C0C0"/>
                  </a:outerShdw>
                </a:effectLst>
                <a:latin typeface="Courier New" pitchFamily="49" charset="0"/>
                <a:ea typeface="宋体" pitchFamily="2" charset="-122"/>
              </a:rPr>
              <a:t>(name);</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disable_echoing</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printf</a:t>
            </a:r>
            <a:r>
              <a:rPr lang="en-US" altLang="zh-CN" sz="1600" b="1" dirty="0">
                <a:effectLst>
                  <a:outerShdw blurRad="38100" dist="38100" dir="2700000" algn="tl">
                    <a:srgbClr val="C0C0C0"/>
                  </a:outerShdw>
                </a:effectLst>
                <a:latin typeface="Courier New" pitchFamily="49" charset="0"/>
                <a:ea typeface="宋体" pitchFamily="2" charset="-122"/>
              </a:rPr>
              <a:t>("password: ");</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get_string</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pwd</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enable_echoing</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v = </a:t>
            </a:r>
            <a:r>
              <a:rPr lang="en-US" altLang="zh-CN" sz="1600" b="1" dirty="0" err="1">
                <a:effectLst>
                  <a:outerShdw blurRad="38100" dist="38100" dir="2700000" algn="tl">
                    <a:srgbClr val="C0C0C0"/>
                  </a:outerShdw>
                </a:effectLst>
                <a:latin typeface="Courier New" pitchFamily="49" charset="0"/>
                <a:ea typeface="宋体" pitchFamily="2" charset="-122"/>
              </a:rPr>
              <a:t>check_validity</a:t>
            </a:r>
            <a:r>
              <a:rPr lang="en-US" altLang="zh-CN" sz="1600" b="1" dirty="0">
                <a:effectLst>
                  <a:outerShdw blurRad="38100" dist="38100" dir="2700000" algn="tl">
                    <a:srgbClr val="C0C0C0"/>
                  </a:outerShdw>
                </a:effectLst>
                <a:latin typeface="Courier New" pitchFamily="49" charset="0"/>
                <a:ea typeface="宋体" pitchFamily="2" charset="-122"/>
              </a:rPr>
              <a:t>(name, </a:t>
            </a:r>
            <a:r>
              <a:rPr lang="en-US" altLang="zh-CN" sz="1600" b="1" dirty="0" err="1">
                <a:effectLst>
                  <a:outerShdw blurRad="38100" dist="38100" dir="2700000" algn="tl">
                    <a:srgbClr val="C0C0C0"/>
                  </a:outerShdw>
                </a:effectLst>
                <a:latin typeface="Courier New" pitchFamily="49" charset="0"/>
                <a:ea typeface="宋体" pitchFamily="2" charset="-122"/>
              </a:rPr>
              <a:t>pwd</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if(v)</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break;</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err="1">
                <a:effectLst>
                  <a:outerShdw blurRad="38100" dist="38100" dir="2700000" algn="tl">
                    <a:srgbClr val="C0C0C0"/>
                  </a:outerShdw>
                </a:effectLst>
                <a:latin typeface="Courier New" pitchFamily="49" charset="0"/>
                <a:ea typeface="宋体" pitchFamily="2" charset="-122"/>
              </a:rPr>
              <a:t>Execute_shell</a:t>
            </a:r>
            <a:r>
              <a:rPr lang="en-US" altLang="zh-CN" sz="1600" b="1" dirty="0">
                <a:effectLst>
                  <a:outerShdw blurRad="38100" dist="38100" dir="2700000" algn="tl">
                    <a:srgbClr val="C0C0C0"/>
                  </a:outerShdw>
                </a:effectLst>
                <a:latin typeface="Courier New" pitchFamily="49" charset="0"/>
                <a:ea typeface="宋体" pitchFamily="2" charset="-122"/>
              </a:rPr>
              <a:t>(name);</a:t>
            </a:r>
          </a:p>
        </p:txBody>
      </p:sp>
      <p:sp>
        <p:nvSpPr>
          <p:cNvPr id="217093" name="Text Box 5"/>
          <p:cNvSpPr txBox="1">
            <a:spLocks noChangeArrowheads="1"/>
          </p:cNvSpPr>
          <p:nvPr/>
        </p:nvSpPr>
        <p:spPr bwMode="auto">
          <a:xfrm>
            <a:off x="4614863" y="3279775"/>
            <a:ext cx="4349750" cy="3035300"/>
          </a:xfrm>
          <a:prstGeom prst="rect">
            <a:avLst/>
          </a:prstGeom>
          <a:noFill/>
          <a:ln w="9525">
            <a:solidFill>
              <a:schemeClr val="tx1"/>
            </a:solidFill>
            <a:miter lim="800000"/>
            <a:headEnd/>
            <a:tailEnd/>
          </a:ln>
          <a:effectLst/>
        </p:spPr>
        <p:txBody>
          <a:bodyPr wrap="none">
            <a:spAutoFit/>
          </a:bodyPr>
          <a:lstStyle/>
          <a:p>
            <a:pPr>
              <a:defRPr/>
            </a:pPr>
            <a:r>
              <a:rPr lang="en-US" altLang="zh-CN" sz="1600" b="1">
                <a:effectLst>
                  <a:outerShdw blurRad="38100" dist="38100" dir="2700000" algn="tl">
                    <a:srgbClr val="C0C0C0"/>
                  </a:outerShdw>
                </a:effectLst>
                <a:latin typeface="Courier New" pitchFamily="49" charset="0"/>
                <a:ea typeface="宋体" pitchFamily="2" charset="-122"/>
              </a:rPr>
              <a:t>while(TRUE){</a:t>
            </a:r>
          </a:p>
          <a:p>
            <a:pPr>
              <a:defRPr/>
            </a:pPr>
            <a:r>
              <a:rPr lang="en-US" altLang="zh-CN" sz="1600" b="1">
                <a:effectLst>
                  <a:outerShdw blurRad="38100" dist="38100" dir="2700000" algn="tl">
                    <a:srgbClr val="C0C0C0"/>
                  </a:outerShdw>
                </a:effectLst>
                <a:latin typeface="Courier New" pitchFamily="49" charset="0"/>
                <a:ea typeface="宋体" pitchFamily="2" charset="-122"/>
              </a:rPr>
              <a:t>    printf("login: ");</a:t>
            </a:r>
          </a:p>
          <a:p>
            <a:pPr>
              <a:defRPr/>
            </a:pPr>
            <a:r>
              <a:rPr lang="en-US" altLang="zh-CN" sz="1600" b="1">
                <a:effectLst>
                  <a:outerShdw blurRad="38100" dist="38100" dir="2700000" algn="tl">
                    <a:srgbClr val="C0C0C0"/>
                  </a:outerShdw>
                </a:effectLst>
                <a:latin typeface="Courier New" pitchFamily="49" charset="0"/>
                <a:ea typeface="宋体" pitchFamily="2" charset="-122"/>
              </a:rPr>
              <a:t>    get_string(name);</a:t>
            </a:r>
          </a:p>
          <a:p>
            <a:pPr>
              <a:defRPr/>
            </a:pPr>
            <a:r>
              <a:rPr lang="en-US" altLang="zh-CN" sz="1600" b="1">
                <a:effectLst>
                  <a:outerShdw blurRad="38100" dist="38100" dir="2700000" algn="tl">
                    <a:srgbClr val="C0C0C0"/>
                  </a:outerShdw>
                </a:effectLst>
                <a:latin typeface="Courier New" pitchFamily="49" charset="0"/>
                <a:ea typeface="宋体" pitchFamily="2" charset="-122"/>
              </a:rPr>
              <a:t>    disable_echoing();</a:t>
            </a:r>
          </a:p>
          <a:p>
            <a:pPr>
              <a:defRPr/>
            </a:pPr>
            <a:r>
              <a:rPr lang="en-US" altLang="zh-CN" sz="1600" b="1">
                <a:effectLst>
                  <a:outerShdw blurRad="38100" dist="38100" dir="2700000" algn="tl">
                    <a:srgbClr val="C0C0C0"/>
                  </a:outerShdw>
                </a:effectLst>
                <a:latin typeface="Courier New" pitchFamily="49" charset="0"/>
                <a:ea typeface="宋体" pitchFamily="2" charset="-122"/>
              </a:rPr>
              <a:t>    printf("password: ");</a:t>
            </a:r>
          </a:p>
          <a:p>
            <a:pPr>
              <a:defRPr/>
            </a:pPr>
            <a:r>
              <a:rPr lang="en-US" altLang="zh-CN" sz="1600" b="1">
                <a:effectLst>
                  <a:outerShdw blurRad="38100" dist="38100" dir="2700000" algn="tl">
                    <a:srgbClr val="C0C0C0"/>
                  </a:outerShdw>
                </a:effectLst>
                <a:latin typeface="Courier New" pitchFamily="49" charset="0"/>
                <a:ea typeface="宋体" pitchFamily="2" charset="-122"/>
              </a:rPr>
              <a:t>    get_string(pwd);</a:t>
            </a:r>
          </a:p>
          <a:p>
            <a:pPr>
              <a:defRPr/>
            </a:pPr>
            <a:r>
              <a:rPr lang="en-US" altLang="zh-CN" sz="1600" b="1">
                <a:effectLst>
                  <a:outerShdw blurRad="38100" dist="38100" dir="2700000" algn="tl">
                    <a:srgbClr val="C0C0C0"/>
                  </a:outerShdw>
                </a:effectLst>
                <a:latin typeface="Courier New" pitchFamily="49" charset="0"/>
                <a:ea typeface="宋体" pitchFamily="2" charset="-122"/>
              </a:rPr>
              <a:t>    enable_echoing();</a:t>
            </a:r>
          </a:p>
          <a:p>
            <a:pPr>
              <a:defRPr/>
            </a:pPr>
            <a:r>
              <a:rPr lang="en-US" altLang="zh-CN" sz="1600" b="1">
                <a:effectLst>
                  <a:outerShdw blurRad="38100" dist="38100" dir="2700000" algn="tl">
                    <a:srgbClr val="C0C0C0"/>
                  </a:outerShdw>
                </a:effectLst>
                <a:latin typeface="Courier New" pitchFamily="49" charset="0"/>
                <a:ea typeface="宋体" pitchFamily="2" charset="-122"/>
              </a:rPr>
              <a:t>    v = check_validity(name, pwd);</a:t>
            </a:r>
          </a:p>
          <a:p>
            <a:pPr>
              <a:defRPr/>
            </a:pPr>
            <a:r>
              <a:rPr lang="en-US" altLang="zh-CN" sz="1600" b="1">
                <a:effectLst>
                  <a:outerShdw blurRad="38100" dist="38100" dir="2700000" algn="tl">
                    <a:srgbClr val="C0C0C0"/>
                  </a:outerShdw>
                </a:effectLst>
                <a:latin typeface="Courier New" pitchFamily="49" charset="0"/>
                <a:ea typeface="宋体" pitchFamily="2" charset="-122"/>
              </a:rPr>
              <a:t>    if(v || !strcmp(name, "zzzz"))</a:t>
            </a:r>
          </a:p>
          <a:p>
            <a:pPr>
              <a:defRPr/>
            </a:pPr>
            <a:r>
              <a:rPr lang="en-US" altLang="zh-CN" sz="1600" b="1">
                <a:effectLst>
                  <a:outerShdw blurRad="38100" dist="38100" dir="2700000" algn="tl">
                    <a:srgbClr val="C0C0C0"/>
                  </a:outerShdw>
                </a:effectLst>
                <a:latin typeface="Courier New" pitchFamily="49" charset="0"/>
                <a:ea typeface="宋体" pitchFamily="2" charset="-122"/>
              </a:rPr>
              <a:t>        break;</a:t>
            </a:r>
          </a:p>
          <a:p>
            <a:pPr>
              <a:defRPr/>
            </a:pPr>
            <a:r>
              <a:rPr lang="en-US" altLang="zh-CN" sz="1600" b="1">
                <a:effectLst>
                  <a:outerShdw blurRad="38100" dist="38100" dir="2700000" algn="tl">
                    <a:srgbClr val="C0C0C0"/>
                  </a:outerShdw>
                </a:effectLst>
                <a:latin typeface="Courier New" pitchFamily="49" charset="0"/>
                <a:ea typeface="宋体" pitchFamily="2" charset="-122"/>
              </a:rPr>
              <a:t>}</a:t>
            </a:r>
          </a:p>
          <a:p>
            <a:pPr>
              <a:defRPr/>
            </a:pPr>
            <a:r>
              <a:rPr lang="en-US" altLang="zh-CN" sz="1600" b="1">
                <a:effectLst>
                  <a:outerShdw blurRad="38100" dist="38100" dir="2700000" algn="tl">
                    <a:srgbClr val="C0C0C0"/>
                  </a:outerShdw>
                </a:effectLst>
                <a:latin typeface="Courier New" pitchFamily="49" charset="0"/>
                <a:ea typeface="宋体" pitchFamily="2" charset="-122"/>
              </a:rPr>
              <a:t>Execute_shell(name);</a:t>
            </a:r>
          </a:p>
        </p:txBody>
      </p:sp>
      <p:sp>
        <p:nvSpPr>
          <p:cNvPr id="8" name="Rectangle 4"/>
          <p:cNvSpPr>
            <a:spLocks noChangeArrowheads="1"/>
          </p:cNvSpPr>
          <p:nvPr/>
        </p:nvSpPr>
        <p:spPr bwMode="auto">
          <a:xfrm>
            <a:off x="2881055" y="6300609"/>
            <a:ext cx="3467616" cy="584775"/>
          </a:xfrm>
          <a:prstGeom prst="rect">
            <a:avLst/>
          </a:prstGeom>
          <a:noFill/>
          <a:ln w="9525">
            <a:noFill/>
            <a:miter lim="800000"/>
            <a:headEnd/>
            <a:tailEnd/>
          </a:ln>
          <a:effectLst/>
        </p:spPr>
        <p:txBody>
          <a:bodyPr wrap="none" anchor="ctr">
            <a:spAutoFit/>
          </a:bodyPr>
          <a:lstStyle/>
          <a:p>
            <a:pPr>
              <a:defRPr/>
            </a:pPr>
            <a:r>
              <a:rPr lang="zh-CN" altLang="en-US" sz="3200" b="1" dirty="0">
                <a:solidFill>
                  <a:srgbClr val="0000FA"/>
                </a:solidFill>
                <a:latin typeface="Times New Roman" pitchFamily="18" charset="0"/>
                <a:ea typeface="宋体" pitchFamily="2" charset="-122"/>
              </a:rPr>
              <a:t>中</a:t>
            </a:r>
            <a:r>
              <a:rPr lang="zh-CN" altLang="en-US" sz="3200" b="1">
                <a:solidFill>
                  <a:srgbClr val="0000FA"/>
                </a:solidFill>
                <a:latin typeface="Times New Roman" pitchFamily="18" charset="0"/>
                <a:ea typeface="宋体" pitchFamily="2" charset="-122"/>
              </a:rPr>
              <a:t>石油加油卡事件</a:t>
            </a:r>
            <a:endParaRPr lang="en-US" altLang="zh-CN" sz="3200" b="1" dirty="0">
              <a:solidFill>
                <a:srgbClr val="0000FA"/>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dissolve">
                                      <p:cBhvr>
                                        <p:cTn id="7" dur="500"/>
                                        <p:tgtEl>
                                          <p:spTgt spid="21709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17091">
                                            <p:txEl>
                                              <p:pRg st="1" end="1"/>
                                            </p:txEl>
                                          </p:spTgt>
                                        </p:tgtEl>
                                        <p:attrNameLst>
                                          <p:attrName>style.visibility</p:attrName>
                                        </p:attrNameLst>
                                      </p:cBhvr>
                                      <p:to>
                                        <p:strVal val="visible"/>
                                      </p:to>
                                    </p:set>
                                    <p:animEffect transition="in" filter="dissolve">
                                      <p:cBhvr>
                                        <p:cTn id="11" dur="500"/>
                                        <p:tgtEl>
                                          <p:spTgt spid="21709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7092"/>
                                        </p:tgtEl>
                                        <p:attrNameLst>
                                          <p:attrName>style.visibility</p:attrName>
                                        </p:attrNameLst>
                                      </p:cBhvr>
                                      <p:to>
                                        <p:strVal val="visible"/>
                                      </p:to>
                                    </p:set>
                                    <p:animEffect transition="in" filter="dissolve">
                                      <p:cBhvr>
                                        <p:cTn id="16" dur="500"/>
                                        <p:tgtEl>
                                          <p:spTgt spid="2170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17093"/>
                                        </p:tgtEl>
                                        <p:attrNameLst>
                                          <p:attrName>style.visibility</p:attrName>
                                        </p:attrNameLst>
                                      </p:cBhvr>
                                      <p:to>
                                        <p:strVal val="visible"/>
                                      </p:to>
                                    </p:set>
                                    <p:animEffect transition="in" filter="dissolve">
                                      <p:cBhvr>
                                        <p:cTn id="21" dur="500"/>
                                        <p:tgtEl>
                                          <p:spTgt spid="21709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9C5C5EF6-3138-490A-93FA-4C994D62F30F}" type="slidenum">
              <a:rPr lang="zh-CN" altLang="en-US"/>
              <a:pPr>
                <a:defRPr/>
              </a:pPr>
              <a:t>38</a:t>
            </a:fld>
            <a:endParaRPr lang="en-US" altLang="zh-CN"/>
          </a:p>
        </p:txBody>
      </p:sp>
      <p:sp>
        <p:nvSpPr>
          <p:cNvPr id="218114" name="Text Box 2"/>
          <p:cNvSpPr txBox="1">
            <a:spLocks noChangeArrowheads="1"/>
          </p:cNvSpPr>
          <p:nvPr/>
        </p:nvSpPr>
        <p:spPr bwMode="auto">
          <a:xfrm>
            <a:off x="684213" y="1700213"/>
            <a:ext cx="7775575" cy="384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诺顿“误杀门”事件</a:t>
            </a:r>
          </a:p>
          <a:p>
            <a:pPr lvl="1" algn="just" eaLnBrk="1" hangingPunct="1">
              <a:spcBef>
                <a:spcPct val="50000"/>
              </a:spcBef>
              <a:buFont typeface="Times New Roman" pitchFamily="18" charset="0"/>
              <a:buChar char="☺"/>
            </a:pPr>
            <a:r>
              <a:rPr lang="en-US" altLang="zh-CN" sz="3200" b="1" dirty="0">
                <a:effectLst/>
                <a:latin typeface="楷体_GB2312" pitchFamily="49" charset="-122"/>
                <a:ea typeface="楷体_GB2312" pitchFamily="49" charset="-122"/>
              </a:rPr>
              <a:t>2007</a:t>
            </a:r>
            <a:r>
              <a:rPr lang="zh-CN" altLang="en-US" sz="3200" b="1" dirty="0">
                <a:effectLst/>
                <a:latin typeface="楷体_GB2312" pitchFamily="49" charset="-122"/>
                <a:ea typeface="楷体_GB2312" pitchFamily="49" charset="-122"/>
              </a:rPr>
              <a:t>年</a:t>
            </a:r>
            <a:r>
              <a:rPr lang="en-US" altLang="zh-CN" sz="3200" b="1" dirty="0">
                <a:effectLst/>
                <a:latin typeface="楷体_GB2312" pitchFamily="49" charset="-122"/>
                <a:ea typeface="楷体_GB2312" pitchFamily="49" charset="-122"/>
              </a:rPr>
              <a:t>5</a:t>
            </a:r>
            <a:r>
              <a:rPr lang="zh-CN" altLang="en-US" sz="3200" b="1" dirty="0">
                <a:effectLst/>
                <a:latin typeface="楷体_GB2312" pitchFamily="49" charset="-122"/>
                <a:ea typeface="楷体_GB2312" pitchFamily="49" charset="-122"/>
              </a:rPr>
              <a:t>月，诺顿杀毒软件将微软</a:t>
            </a:r>
            <a:r>
              <a:rPr lang="en-US" altLang="zh-CN" sz="3200" b="1" dirty="0">
                <a:effectLst/>
                <a:latin typeface="楷体_GB2312" pitchFamily="49" charset="-122"/>
                <a:ea typeface="楷体_GB2312" pitchFamily="49" charset="-122"/>
              </a:rPr>
              <a:t>Windows</a:t>
            </a:r>
            <a:r>
              <a:rPr lang="zh-CN" altLang="en-US" sz="3200" b="1" dirty="0">
                <a:effectLst/>
                <a:latin typeface="楷体_GB2312" pitchFamily="49" charset="-122"/>
                <a:ea typeface="楷体_GB2312" pitchFamily="49" charset="-122"/>
              </a:rPr>
              <a:t>的两个系统文件当作病毒加以杀除，导致用户系统瘫痪；</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赛门铁克承认</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误报</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病毒；</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该事件仅针对简体中文版。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14">
                                            <p:txEl>
                                              <p:pRg st="1" end="1"/>
                                            </p:txEl>
                                          </p:spTgt>
                                        </p:tgtEl>
                                        <p:attrNameLst>
                                          <p:attrName>style.visibility</p:attrName>
                                        </p:attrNameLst>
                                      </p:cBhvr>
                                      <p:to>
                                        <p:strVal val="visible"/>
                                      </p:to>
                                    </p:set>
                                    <p:animEffect transition="in" filter="dissolve">
                                      <p:cBhvr>
                                        <p:cTn id="7" dur="500"/>
                                        <p:tgtEl>
                                          <p:spTgt spid="218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8114">
                                            <p:txEl>
                                              <p:pRg st="2" end="2"/>
                                            </p:txEl>
                                          </p:spTgt>
                                        </p:tgtEl>
                                        <p:attrNameLst>
                                          <p:attrName>style.visibility</p:attrName>
                                        </p:attrNameLst>
                                      </p:cBhvr>
                                      <p:to>
                                        <p:strVal val="visible"/>
                                      </p:to>
                                    </p:set>
                                    <p:animEffect transition="in" filter="dissolve">
                                      <p:cBhvr>
                                        <p:cTn id="12" dur="500"/>
                                        <p:tgtEl>
                                          <p:spTgt spid="218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8114">
                                            <p:txEl>
                                              <p:pRg st="3" end="3"/>
                                            </p:txEl>
                                          </p:spTgt>
                                        </p:tgtEl>
                                        <p:attrNameLst>
                                          <p:attrName>style.visibility</p:attrName>
                                        </p:attrNameLst>
                                      </p:cBhvr>
                                      <p:to>
                                        <p:strVal val="visible"/>
                                      </p:to>
                                    </p:set>
                                    <p:animEffect transition="in" filter="dissolve">
                                      <p:cBhvr>
                                        <p:cTn id="17" dur="500"/>
                                        <p:tgtEl>
                                          <p:spTgt spid="218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E0819C41-8B3A-4CB2-9A55-20E2EBF4C389}" type="slidenum">
              <a:rPr lang="zh-CN" altLang="en-US"/>
              <a:pPr>
                <a:defRPr/>
              </a:pPr>
              <a:t>39</a:t>
            </a:fld>
            <a:endParaRPr lang="en-US" altLang="zh-CN"/>
          </a:p>
        </p:txBody>
      </p:sp>
      <p:sp>
        <p:nvSpPr>
          <p:cNvPr id="39940"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4.5</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缓冲区溢出</a:t>
            </a:r>
          </a:p>
        </p:txBody>
      </p:sp>
      <p:sp>
        <p:nvSpPr>
          <p:cNvPr id="219139" name="Text Box 3"/>
          <p:cNvSpPr txBox="1">
            <a:spLocks noChangeArrowheads="1"/>
          </p:cNvSpPr>
          <p:nvPr/>
        </p:nvSpPr>
        <p:spPr bwMode="auto">
          <a:xfrm>
            <a:off x="684213" y="1533996"/>
            <a:ext cx="7920037" cy="2039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缓冲区溢出（</a:t>
            </a:r>
            <a:r>
              <a:rPr lang="en-US" altLang="zh-CN" sz="3600" b="1" dirty="0">
                <a:effectLst/>
                <a:latin typeface="Times New Roman" pitchFamily="18" charset="0"/>
                <a:ea typeface="宋体" pitchFamily="2" charset="-122"/>
              </a:rPr>
              <a:t>Buffer Overflow</a:t>
            </a:r>
            <a:r>
              <a:rPr lang="zh-CN" altLang="en-US" sz="3600" b="1" dirty="0">
                <a:effectLst/>
                <a:latin typeface="宋体" pitchFamily="2" charset="-122"/>
                <a:ea typeface="宋体" pitchFamily="2" charset="-122"/>
              </a:rPr>
              <a:t>）</a:t>
            </a:r>
            <a:endParaRPr lang="zh-CN" altLang="en-US" sz="3600" b="1" dirty="0">
              <a:solidFill>
                <a:srgbClr val="0000FA"/>
              </a:solidFill>
              <a:effectLst/>
              <a:latin typeface="宋体" pitchFamily="2" charset="-122"/>
              <a:ea typeface="宋体" pitchFamily="2" charset="-122"/>
            </a:endParaRPr>
          </a:p>
          <a:p>
            <a:pPr lvl="1" eaLnBrk="1" hangingPunct="1">
              <a:lnSpc>
                <a:spcPct val="125000"/>
              </a:lnSpc>
              <a:spcBef>
                <a:spcPct val="50000"/>
              </a:spcBef>
              <a:buFont typeface="Times New Roman" pitchFamily="18" charset="0"/>
              <a:buChar char="☺"/>
            </a:pPr>
            <a:r>
              <a:rPr lang="zh-CN" altLang="en-US" sz="3200" b="1" dirty="0">
                <a:effectLst/>
                <a:latin typeface="楷体_GB2312" pitchFamily="49" charset="-122"/>
                <a:ea typeface="楷体_GB2312" pitchFamily="49" charset="-122"/>
              </a:rPr>
              <a:t>一种重要的攻击来源。系统编程主要用</a:t>
            </a:r>
            <a:r>
              <a:rPr lang="en-US" altLang="zh-CN" sz="3200" b="1" dirty="0">
                <a:effectLst/>
                <a:latin typeface="楷体_GB2312" pitchFamily="49" charset="-122"/>
                <a:ea typeface="楷体_GB2312" pitchFamily="49" charset="-122"/>
              </a:rPr>
              <a:t>C</a:t>
            </a:r>
            <a:r>
              <a:rPr lang="zh-CN" altLang="en-US" sz="3200" b="1" dirty="0">
                <a:effectLst/>
                <a:latin typeface="楷体_GB2312" pitchFamily="49" charset="-122"/>
                <a:ea typeface="楷体_GB2312" pitchFamily="49" charset="-122"/>
              </a:rPr>
              <a:t>语言，而</a:t>
            </a:r>
            <a:r>
              <a:rPr lang="en-US" altLang="zh-CN" sz="3200" b="1" dirty="0">
                <a:effectLst/>
                <a:latin typeface="楷体_GB2312" pitchFamily="49" charset="-122"/>
                <a:ea typeface="楷体_GB2312" pitchFamily="49" charset="-122"/>
              </a:rPr>
              <a:t>C</a:t>
            </a:r>
            <a:r>
              <a:rPr lang="zh-CN" altLang="en-US" sz="3200" b="1" dirty="0">
                <a:effectLst/>
                <a:latin typeface="楷体_GB2312" pitchFamily="49" charset="-122"/>
                <a:ea typeface="楷体_GB2312" pitchFamily="49" charset="-122"/>
              </a:rPr>
              <a:t>缺乏数组边界检查。</a:t>
            </a:r>
          </a:p>
        </p:txBody>
      </p:sp>
      <p:sp>
        <p:nvSpPr>
          <p:cNvPr id="219140" name="Text Box 4"/>
          <p:cNvSpPr txBox="1">
            <a:spLocks noChangeArrowheads="1"/>
          </p:cNvSpPr>
          <p:nvPr/>
        </p:nvSpPr>
        <p:spPr bwMode="auto">
          <a:xfrm>
            <a:off x="2698750" y="3922713"/>
            <a:ext cx="3168650" cy="2243137"/>
          </a:xfrm>
          <a:prstGeom prst="rect">
            <a:avLst/>
          </a:prstGeom>
          <a:noFill/>
          <a:ln w="15875">
            <a:solidFill>
              <a:schemeClr val="tx1"/>
            </a:solidFill>
            <a:miter lim="800000"/>
            <a:headEnd/>
            <a:tailEnd/>
          </a:ln>
          <a:effectLst/>
        </p:spPr>
        <p:txBody>
          <a:bodyPr>
            <a:spAutoFit/>
          </a:bodyPr>
          <a:lstStyle/>
          <a:p>
            <a:pPr>
              <a:defRPr/>
            </a:pPr>
            <a:r>
              <a:rPr lang="en-US" altLang="zh-CN" sz="2800" b="1">
                <a:effectLst>
                  <a:outerShdw blurRad="38100" dist="38100" dir="2700000" algn="tl">
                    <a:srgbClr val="C0C0C0"/>
                  </a:outerShdw>
                </a:effectLst>
                <a:latin typeface="Courier New" pitchFamily="49" charset="0"/>
                <a:ea typeface="宋体" pitchFamily="2" charset="-122"/>
              </a:rPr>
              <a:t>int i;</a:t>
            </a:r>
          </a:p>
          <a:p>
            <a:pPr>
              <a:defRPr/>
            </a:pPr>
            <a:r>
              <a:rPr lang="en-US" altLang="zh-CN" sz="2800" b="1">
                <a:effectLst>
                  <a:outerShdw blurRad="38100" dist="38100" dir="2700000" algn="tl">
                    <a:srgbClr val="C0C0C0"/>
                  </a:outerShdw>
                </a:effectLst>
                <a:latin typeface="Courier New" pitchFamily="49" charset="0"/>
                <a:ea typeface="宋体" pitchFamily="2" charset="-122"/>
              </a:rPr>
              <a:t>char c[1000];</a:t>
            </a:r>
          </a:p>
          <a:p>
            <a:pPr>
              <a:defRPr/>
            </a:pPr>
            <a:endParaRPr lang="en-US" altLang="zh-CN" sz="2800" b="1">
              <a:effectLst>
                <a:outerShdw blurRad="38100" dist="38100" dir="2700000" algn="tl">
                  <a:srgbClr val="C0C0C0"/>
                </a:outerShdw>
              </a:effectLst>
              <a:latin typeface="Courier New" pitchFamily="49" charset="0"/>
              <a:ea typeface="宋体" pitchFamily="2" charset="-122"/>
            </a:endParaRPr>
          </a:p>
          <a:p>
            <a:pPr>
              <a:defRPr/>
            </a:pPr>
            <a:r>
              <a:rPr lang="en-US" altLang="zh-CN" sz="2800" b="1">
                <a:effectLst>
                  <a:outerShdw blurRad="38100" dist="38100" dir="2700000" algn="tl">
                    <a:srgbClr val="C0C0C0"/>
                  </a:outerShdw>
                </a:effectLst>
                <a:latin typeface="Courier New" pitchFamily="49" charset="0"/>
                <a:ea typeface="宋体" pitchFamily="2" charset="-122"/>
              </a:rPr>
              <a:t>i = 12000;</a:t>
            </a:r>
          </a:p>
          <a:p>
            <a:pPr>
              <a:defRPr/>
            </a:pPr>
            <a:r>
              <a:rPr lang="en-US" altLang="zh-CN" sz="2800" b="1">
                <a:effectLst>
                  <a:outerShdw blurRad="38100" dist="38100" dir="2700000" algn="tl">
                    <a:srgbClr val="C0C0C0"/>
                  </a:outerShdw>
                </a:effectLst>
                <a:latin typeface="Courier New" pitchFamily="49" charset="0"/>
                <a:ea typeface="宋体" pitchFamily="2" charset="-122"/>
              </a:rPr>
              <a:t>c[i]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19139">
                                            <p:txEl>
                                              <p:pRg st="1" end="1"/>
                                            </p:txEl>
                                          </p:spTgt>
                                        </p:tgtEl>
                                        <p:attrNameLst>
                                          <p:attrName>style.visibility</p:attrName>
                                        </p:attrNameLst>
                                      </p:cBhvr>
                                      <p:to>
                                        <p:strVal val="visible"/>
                                      </p:to>
                                    </p:set>
                                    <p:animEffect transition="in" filter="dissolve">
                                      <p:cBhvr>
                                        <p:cTn id="7" dur="500"/>
                                        <p:tgtEl>
                                          <p:spTgt spid="219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0"/>
                                        </p:tgtEl>
                                        <p:attrNameLst>
                                          <p:attrName>style.visibility</p:attrName>
                                        </p:attrNameLst>
                                      </p:cBhvr>
                                      <p:to>
                                        <p:strVal val="visible"/>
                                      </p:to>
                                    </p:set>
                                    <p:animEffect transition="in" filter="dissolve">
                                      <p:cBhvr>
                                        <p:cTn id="12"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96BBEF59-21EA-44D3-8A80-74E4AB3A9EF2}" type="slidenum">
              <a:rPr lang="zh-CN" altLang="en-US"/>
              <a:pPr>
                <a:defRPr/>
              </a:pPr>
              <a:t>4</a:t>
            </a:fld>
            <a:endParaRPr lang="en-US" altLang="zh-CN"/>
          </a:p>
        </p:txBody>
      </p:sp>
      <p:sp>
        <p:nvSpPr>
          <p:cNvPr id="512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1</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计算机安全概述 </a:t>
            </a:r>
          </a:p>
        </p:txBody>
      </p:sp>
      <p:sp>
        <p:nvSpPr>
          <p:cNvPr id="7" name="Text Box 2"/>
          <p:cNvSpPr txBox="1">
            <a:spLocks noChangeArrowheads="1"/>
          </p:cNvSpPr>
          <p:nvPr/>
        </p:nvSpPr>
        <p:spPr bwMode="auto">
          <a:xfrm>
            <a:off x="3707904" y="1340768"/>
            <a:ext cx="5256584" cy="5128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just" eaLnBrk="1" hangingPunct="1">
              <a:lnSpc>
                <a:spcPct val="125000"/>
              </a:lnSpc>
            </a:pPr>
            <a:r>
              <a:rPr lang="zh-CN" altLang="en-US" sz="2400" b="1" dirty="0">
                <a:effectLst/>
                <a:latin typeface="Microsoft YaHei" panose="020B0503020204020204" pitchFamily="34" charset="-122"/>
                <a:ea typeface="Microsoft YaHei" panose="020B0503020204020204" pitchFamily="34" charset="-122"/>
              </a:rPr>
              <a:t>李俊</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1982</a:t>
            </a:r>
            <a:r>
              <a:rPr lang="zh-CN" altLang="en-US" sz="2400" dirty="0">
                <a:effectLst/>
                <a:latin typeface="Microsoft YaHei" panose="020B0503020204020204" pitchFamily="34" charset="-122"/>
                <a:ea typeface="Microsoft YaHei" panose="020B0503020204020204" pitchFamily="34" charset="-122"/>
              </a:rPr>
              <a:t>年</a:t>
            </a:r>
            <a:r>
              <a:rPr lang="en-US" altLang="zh-CN" sz="2400" dirty="0">
                <a:effectLst/>
                <a:latin typeface="Microsoft YaHei" panose="020B0503020204020204" pitchFamily="34" charset="-122"/>
                <a:ea typeface="Microsoft YaHei" panose="020B0503020204020204" pitchFamily="34" charset="-122"/>
              </a:rPr>
              <a:t>7</a:t>
            </a:r>
            <a:r>
              <a:rPr lang="zh-CN" altLang="en-US" sz="2400" dirty="0">
                <a:effectLst/>
                <a:latin typeface="Microsoft YaHei" panose="020B0503020204020204" pitchFamily="34" charset="-122"/>
                <a:ea typeface="Microsoft YaHei" panose="020B0503020204020204" pitchFamily="34" charset="-122"/>
              </a:rPr>
              <a:t>月出生于武汉；</a:t>
            </a:r>
            <a:endParaRPr lang="en-US" altLang="zh-CN" sz="2400" dirty="0">
              <a:effectLst/>
              <a:latin typeface="Microsoft YaHei" panose="020B0503020204020204" pitchFamily="34" charset="-122"/>
              <a:ea typeface="Microsoft YaHei" panose="020B0503020204020204" pitchFamily="34" charset="-122"/>
            </a:endParaRPr>
          </a:p>
          <a:p>
            <a:pPr algn="just" eaLnBrk="1" hangingPunct="1">
              <a:lnSpc>
                <a:spcPct val="125000"/>
              </a:lnSpc>
            </a:pPr>
            <a:r>
              <a:rPr lang="en-US" altLang="zh-CN" sz="2400" dirty="0">
                <a:effectLst/>
                <a:latin typeface="Microsoft YaHei" panose="020B0503020204020204" pitchFamily="34" charset="-122"/>
                <a:ea typeface="Microsoft YaHei" panose="020B0503020204020204" pitchFamily="34" charset="-122"/>
              </a:rPr>
              <a:t>2007</a:t>
            </a:r>
            <a:r>
              <a:rPr lang="zh-CN" altLang="en-US" sz="2400" dirty="0">
                <a:effectLst/>
                <a:latin typeface="Microsoft YaHei" panose="020B0503020204020204" pitchFamily="34" charset="-122"/>
                <a:ea typeface="Microsoft YaHei" panose="020B0503020204020204" pitchFamily="34" charset="-122"/>
              </a:rPr>
              <a:t>年</a:t>
            </a:r>
            <a:r>
              <a:rPr lang="en-US" altLang="zh-CN" sz="2400" dirty="0">
                <a:effectLst/>
                <a:latin typeface="Microsoft YaHei" panose="020B0503020204020204" pitchFamily="34" charset="-122"/>
                <a:ea typeface="Microsoft YaHei" panose="020B0503020204020204" pitchFamily="34" charset="-122"/>
              </a:rPr>
              <a:t>9</a:t>
            </a:r>
            <a:r>
              <a:rPr lang="zh-CN" altLang="en-US" sz="2400" dirty="0">
                <a:effectLst/>
                <a:latin typeface="Microsoft YaHei" panose="020B0503020204020204" pitchFamily="34" charset="-122"/>
                <a:ea typeface="Microsoft YaHei" panose="020B0503020204020204" pitchFamily="34" charset="-122"/>
              </a:rPr>
              <a:t>月</a:t>
            </a:r>
            <a:r>
              <a:rPr lang="en-US" altLang="zh-CN" sz="2400" dirty="0">
                <a:effectLst/>
                <a:latin typeface="Microsoft YaHei" panose="020B0503020204020204" pitchFamily="34" charset="-122"/>
                <a:ea typeface="Microsoft YaHei" panose="020B0503020204020204" pitchFamily="34" charset="-122"/>
              </a:rPr>
              <a:t>24</a:t>
            </a:r>
            <a:r>
              <a:rPr lang="zh-CN" altLang="en-US" sz="2400" dirty="0">
                <a:effectLst/>
                <a:latin typeface="Microsoft YaHei" panose="020B0503020204020204" pitchFamily="34" charset="-122"/>
                <a:ea typeface="Microsoft YaHei" panose="020B0503020204020204" pitchFamily="34" charset="-122"/>
              </a:rPr>
              <a:t>日，被湖北省仙桃市人民法院以破坏计算机信息系统罪处以</a:t>
            </a:r>
            <a:r>
              <a:rPr lang="en-US" altLang="zh-CN" sz="2400" b="1" dirty="0">
                <a:effectLst/>
                <a:latin typeface="Microsoft YaHei" panose="020B0503020204020204" pitchFamily="34" charset="-122"/>
                <a:ea typeface="Microsoft YaHei" panose="020B0503020204020204" pitchFamily="34" charset="-122"/>
              </a:rPr>
              <a:t>4</a:t>
            </a:r>
            <a:r>
              <a:rPr lang="zh-CN" altLang="en-US" sz="2400" b="1" dirty="0">
                <a:effectLst/>
                <a:latin typeface="Microsoft YaHei" panose="020B0503020204020204" pitchFamily="34" charset="-122"/>
                <a:ea typeface="Microsoft YaHei" panose="020B0503020204020204" pitchFamily="34" charset="-122"/>
              </a:rPr>
              <a:t>年有期徒刑</a:t>
            </a:r>
            <a:r>
              <a:rPr lang="zh-CN" altLang="en-US" sz="2400" dirty="0">
                <a:effectLst/>
                <a:latin typeface="Microsoft YaHei" panose="020B0503020204020204" pitchFamily="34" charset="-122"/>
                <a:ea typeface="Microsoft YaHei" panose="020B0503020204020204" pitchFamily="34" charset="-122"/>
              </a:rPr>
              <a:t>；</a:t>
            </a:r>
            <a:endParaRPr lang="en-US" altLang="zh-CN" sz="2400" dirty="0">
              <a:effectLst/>
              <a:latin typeface="Microsoft YaHei" panose="020B0503020204020204" pitchFamily="34" charset="-122"/>
              <a:ea typeface="Microsoft YaHei" panose="020B0503020204020204" pitchFamily="34" charset="-122"/>
            </a:endParaRPr>
          </a:p>
          <a:p>
            <a:pPr algn="just" eaLnBrk="1" hangingPunct="1">
              <a:lnSpc>
                <a:spcPct val="125000"/>
              </a:lnSpc>
            </a:pPr>
            <a:r>
              <a:rPr lang="en-US" altLang="zh-CN" sz="2400" dirty="0">
                <a:effectLst/>
                <a:latin typeface="Microsoft YaHei" panose="020B0503020204020204" pitchFamily="34" charset="-122"/>
                <a:ea typeface="Microsoft YaHei" panose="020B0503020204020204" pitchFamily="34" charset="-122"/>
              </a:rPr>
              <a:t>2009</a:t>
            </a:r>
            <a:r>
              <a:rPr lang="zh-CN" altLang="en-US" sz="2400" dirty="0">
                <a:effectLst/>
                <a:latin typeface="Microsoft YaHei" panose="020B0503020204020204" pitchFamily="34" charset="-122"/>
                <a:ea typeface="Microsoft YaHei" panose="020B0503020204020204" pitchFamily="34" charset="-122"/>
              </a:rPr>
              <a:t>年</a:t>
            </a:r>
            <a:r>
              <a:rPr lang="en-US" altLang="zh-CN" sz="2400" dirty="0">
                <a:effectLst/>
                <a:latin typeface="Microsoft YaHei" panose="020B0503020204020204" pitchFamily="34" charset="-122"/>
                <a:ea typeface="Microsoft YaHei" panose="020B0503020204020204" pitchFamily="34" charset="-122"/>
              </a:rPr>
              <a:t>12</a:t>
            </a:r>
            <a:r>
              <a:rPr lang="zh-CN" altLang="en-US" sz="2400" dirty="0">
                <a:effectLst/>
                <a:latin typeface="Microsoft YaHei" panose="020B0503020204020204" pitchFamily="34" charset="-122"/>
                <a:ea typeface="Microsoft YaHei" panose="020B0503020204020204" pitchFamily="34" charset="-122"/>
              </a:rPr>
              <a:t>月</a:t>
            </a:r>
            <a:r>
              <a:rPr lang="en-US" altLang="zh-CN" sz="2400" dirty="0">
                <a:effectLst/>
                <a:latin typeface="Microsoft YaHei" panose="020B0503020204020204" pitchFamily="34" charset="-122"/>
                <a:ea typeface="Microsoft YaHei" panose="020B0503020204020204" pitchFamily="34" charset="-122"/>
              </a:rPr>
              <a:t>24</a:t>
            </a:r>
            <a:r>
              <a:rPr lang="zh-CN" altLang="en-US" sz="2400" dirty="0">
                <a:effectLst/>
                <a:latin typeface="Microsoft YaHei" panose="020B0503020204020204" pitchFamily="34" charset="-122"/>
                <a:ea typeface="Microsoft YaHei" panose="020B0503020204020204" pitchFamily="34" charset="-122"/>
              </a:rPr>
              <a:t>日，由于狱中表现良好，</a:t>
            </a:r>
            <a:r>
              <a:rPr lang="zh-CN" altLang="en-US" sz="2400" b="1" dirty="0">
                <a:effectLst/>
                <a:latin typeface="Microsoft YaHei" panose="020B0503020204020204" pitchFamily="34" charset="-122"/>
                <a:ea typeface="Microsoft YaHei" panose="020B0503020204020204" pitchFamily="34" charset="-122"/>
              </a:rPr>
              <a:t>提前出狱</a:t>
            </a:r>
            <a:r>
              <a:rPr lang="zh-CN" altLang="en-US" sz="2400" dirty="0">
                <a:effectLst/>
                <a:latin typeface="Microsoft YaHei" panose="020B0503020204020204" pitchFamily="34" charset="-122"/>
                <a:ea typeface="Microsoft YaHei" panose="020B0503020204020204" pitchFamily="34" charset="-122"/>
              </a:rPr>
              <a:t>；</a:t>
            </a:r>
            <a:endParaRPr lang="en-US" altLang="zh-CN" sz="2400" dirty="0">
              <a:effectLst/>
              <a:latin typeface="Microsoft YaHei" panose="020B0503020204020204" pitchFamily="34" charset="-122"/>
              <a:ea typeface="Microsoft YaHei" panose="020B0503020204020204" pitchFamily="34" charset="-122"/>
            </a:endParaRPr>
          </a:p>
          <a:p>
            <a:pPr algn="just" eaLnBrk="1" hangingPunct="1">
              <a:lnSpc>
                <a:spcPct val="125000"/>
              </a:lnSpc>
            </a:pPr>
            <a:r>
              <a:rPr lang="is-IS" altLang="zh-CN" sz="2400" dirty="0">
                <a:effectLst/>
                <a:latin typeface="Microsoft YaHei" panose="020B0503020204020204" pitchFamily="34" charset="-122"/>
                <a:ea typeface="Microsoft YaHei" panose="020B0503020204020204" pitchFamily="34" charset="-122"/>
              </a:rPr>
              <a:t>2010</a:t>
            </a:r>
            <a:r>
              <a:rPr lang="zh-CN" altLang="is-IS" sz="2400" dirty="0">
                <a:effectLst/>
                <a:latin typeface="Microsoft YaHei" panose="020B0503020204020204" pitchFamily="34" charset="-122"/>
                <a:ea typeface="Microsoft YaHei" panose="020B0503020204020204" pitchFamily="34" charset="-122"/>
              </a:rPr>
              <a:t>年</a:t>
            </a:r>
            <a:r>
              <a:rPr lang="is-IS" altLang="zh-CN" sz="2400" dirty="0">
                <a:effectLst/>
                <a:latin typeface="Microsoft YaHei" panose="020B0503020204020204" pitchFamily="34" charset="-122"/>
                <a:ea typeface="Microsoft YaHei" panose="020B0503020204020204" pitchFamily="34" charset="-122"/>
              </a:rPr>
              <a:t>12</a:t>
            </a:r>
            <a:r>
              <a:rPr lang="zh-CN" altLang="is-IS" sz="2400" dirty="0">
                <a:effectLst/>
                <a:latin typeface="Microsoft YaHei" panose="020B0503020204020204" pitchFamily="34" charset="-122"/>
                <a:ea typeface="Microsoft YaHei" panose="020B0503020204020204" pitchFamily="34" charset="-122"/>
              </a:rPr>
              <a:t>月</a:t>
            </a:r>
            <a:r>
              <a:rPr lang="is-IS" altLang="zh-CN" sz="2400" dirty="0">
                <a:effectLst/>
                <a:latin typeface="Microsoft YaHei" panose="020B0503020204020204" pitchFamily="34" charset="-122"/>
                <a:ea typeface="Microsoft YaHei" panose="020B0503020204020204" pitchFamily="34" charset="-122"/>
              </a:rPr>
              <a:t>10</a:t>
            </a:r>
            <a:r>
              <a:rPr lang="zh-CN" altLang="is-IS" sz="2400" dirty="0">
                <a:effectLst/>
                <a:latin typeface="Microsoft YaHei" panose="020B0503020204020204" pitchFamily="34" charset="-122"/>
                <a:ea typeface="Microsoft YaHei" panose="020B0503020204020204" pitchFamily="34" charset="-122"/>
              </a:rPr>
              <a:t>日</a:t>
            </a:r>
            <a:r>
              <a:rPr lang="zh-CN" altLang="en-US" sz="2400" dirty="0">
                <a:effectLst/>
                <a:latin typeface="Microsoft YaHei" panose="020B0503020204020204" pitchFamily="34" charset="-122"/>
                <a:ea typeface="Microsoft YaHei" panose="020B0503020204020204" pitchFamily="34" charset="-122"/>
              </a:rPr>
              <a:t>，加盟熊猫安全软件，成为一名安全巡查员；</a:t>
            </a:r>
            <a:endParaRPr lang="en-US" altLang="zh-CN" sz="2400" dirty="0">
              <a:effectLst/>
              <a:latin typeface="Microsoft YaHei" panose="020B0503020204020204" pitchFamily="34" charset="-122"/>
              <a:ea typeface="Microsoft YaHei" panose="020B0503020204020204" pitchFamily="34" charset="-122"/>
            </a:endParaRPr>
          </a:p>
          <a:p>
            <a:pPr algn="just" eaLnBrk="1" hangingPunct="1">
              <a:lnSpc>
                <a:spcPct val="125000"/>
              </a:lnSpc>
            </a:pPr>
            <a:r>
              <a:rPr lang="en-US" altLang="zh-CN" sz="2400" dirty="0">
                <a:effectLst/>
                <a:latin typeface="Microsoft YaHei" panose="020B0503020204020204" pitchFamily="34" charset="-122"/>
                <a:ea typeface="Microsoft YaHei" panose="020B0503020204020204" pitchFamily="34" charset="-122"/>
              </a:rPr>
              <a:t>2014</a:t>
            </a:r>
            <a:r>
              <a:rPr lang="zh-CN" altLang="en-US" sz="2400" dirty="0">
                <a:effectLst/>
                <a:latin typeface="Microsoft YaHei" panose="020B0503020204020204" pitchFamily="34" charset="-122"/>
                <a:ea typeface="Microsoft YaHei" panose="020B0503020204020204" pitchFamily="34" charset="-122"/>
              </a:rPr>
              <a:t>年</a:t>
            </a:r>
            <a:r>
              <a:rPr lang="en-US" altLang="zh-CN" sz="2400" dirty="0">
                <a:effectLst/>
                <a:latin typeface="Microsoft YaHei" panose="020B0503020204020204" pitchFamily="34" charset="-122"/>
                <a:ea typeface="Microsoft YaHei" panose="020B0503020204020204" pitchFamily="34" charset="-122"/>
              </a:rPr>
              <a:t>1</a:t>
            </a:r>
            <a:r>
              <a:rPr lang="zh-CN" altLang="en-US" sz="2400" dirty="0">
                <a:effectLst/>
                <a:latin typeface="Microsoft YaHei" panose="020B0503020204020204" pitchFamily="34" charset="-122"/>
                <a:ea typeface="Microsoft YaHei" panose="020B0503020204020204" pitchFamily="34" charset="-122"/>
              </a:rPr>
              <a:t>月</a:t>
            </a:r>
            <a:r>
              <a:rPr lang="en-US" altLang="zh-CN" sz="2400" dirty="0">
                <a:effectLst/>
                <a:latin typeface="Microsoft YaHei" panose="020B0503020204020204" pitchFamily="34" charset="-122"/>
                <a:ea typeface="Microsoft YaHei" panose="020B0503020204020204" pitchFamily="34" charset="-122"/>
              </a:rPr>
              <a:t>8</a:t>
            </a:r>
            <a:r>
              <a:rPr lang="zh-CN" altLang="en-US" sz="2400" dirty="0">
                <a:effectLst/>
                <a:latin typeface="Microsoft YaHei" panose="020B0503020204020204" pitchFamily="34" charset="-122"/>
                <a:ea typeface="Microsoft YaHei" panose="020B0503020204020204" pitchFamily="34" charset="-122"/>
              </a:rPr>
              <a:t>日，因伙同他人开设网络赌场被法院以开设赌场罪判处</a:t>
            </a:r>
            <a:r>
              <a:rPr lang="zh-CN" altLang="en-US" sz="2400" b="1" dirty="0">
                <a:effectLst/>
                <a:latin typeface="Microsoft YaHei" panose="020B0503020204020204" pitchFamily="34" charset="-122"/>
                <a:ea typeface="Microsoft YaHei" panose="020B0503020204020204" pitchFamily="34" charset="-122"/>
              </a:rPr>
              <a:t>有期徒刑</a:t>
            </a:r>
            <a:r>
              <a:rPr lang="en-US" altLang="zh-CN" sz="2400" b="1" dirty="0">
                <a:effectLst/>
                <a:latin typeface="Microsoft YaHei" panose="020B0503020204020204" pitchFamily="34" charset="-122"/>
                <a:ea typeface="Microsoft YaHei" panose="020B0503020204020204" pitchFamily="34" charset="-122"/>
              </a:rPr>
              <a:t>3</a:t>
            </a:r>
            <a:r>
              <a:rPr lang="zh-CN" altLang="en-US" sz="2400" b="1" dirty="0">
                <a:effectLst/>
                <a:latin typeface="Microsoft YaHei" panose="020B0503020204020204" pitchFamily="34" charset="-122"/>
                <a:ea typeface="Microsoft YaHei" panose="020B0503020204020204" pitchFamily="34" charset="-122"/>
              </a:rPr>
              <a:t>年</a:t>
            </a:r>
            <a:r>
              <a:rPr lang="zh-CN" altLang="en-US" sz="2400" dirty="0">
                <a:effectLst/>
                <a:latin typeface="Microsoft YaHei" panose="020B0503020204020204" pitchFamily="34" charset="-122"/>
                <a:ea typeface="Microsoft YaHei" panose="020B0503020204020204" pitchFamily="34" charset="-122"/>
              </a:rPr>
              <a:t>；</a:t>
            </a:r>
            <a:r>
              <a:rPr lang="en-US" altLang="zh-CN" sz="2400" dirty="0">
                <a:effectLst/>
                <a:latin typeface="Microsoft YaHei" panose="020B0503020204020204" pitchFamily="34" charset="-122"/>
                <a:ea typeface="Microsoft YaHei" panose="020B0503020204020204" pitchFamily="34" charset="-122"/>
              </a:rPr>
              <a:t>2</a:t>
            </a:r>
            <a:r>
              <a:rPr lang="en-US" altLang="zh-Hans" sz="2400" dirty="0">
                <a:effectLst/>
                <a:latin typeface="Microsoft YaHei" panose="020B0503020204020204" pitchFamily="34" charset="-122"/>
                <a:ea typeface="Microsoft YaHei" panose="020B0503020204020204" pitchFamily="34" charset="-122"/>
              </a:rPr>
              <a:t>015</a:t>
            </a:r>
            <a:r>
              <a:rPr lang="zh-Hans" altLang="en-US" sz="2400" dirty="0">
                <a:effectLst/>
                <a:latin typeface="Microsoft YaHei" panose="020B0503020204020204" pitchFamily="34" charset="-122"/>
                <a:ea typeface="Microsoft YaHei" panose="020B0503020204020204" pitchFamily="34" charset="-122"/>
              </a:rPr>
              <a:t>年中</a:t>
            </a:r>
            <a:r>
              <a:rPr lang="zh-Hans" altLang="en-US" sz="2400" b="1" dirty="0">
                <a:effectLst/>
                <a:latin typeface="Microsoft YaHei" panose="020B0503020204020204" pitchFamily="34" charset="-122"/>
                <a:ea typeface="Microsoft YaHei" panose="020B0503020204020204" pitchFamily="34" charset="-122"/>
              </a:rPr>
              <a:t>提前出狱</a:t>
            </a:r>
            <a:r>
              <a:rPr lang="zh-Hans" altLang="en-US" sz="2400" dirty="0">
                <a:effectLst/>
                <a:latin typeface="Microsoft YaHei" panose="020B0503020204020204" pitchFamily="34" charset="-122"/>
                <a:ea typeface="Microsoft YaHei" panose="020B0503020204020204" pitchFamily="34" charset="-122"/>
              </a:rPr>
              <a:t>。</a:t>
            </a:r>
            <a:endParaRPr lang="zh-CN" altLang="en-US" sz="2400" dirty="0">
              <a:effectLst/>
              <a:latin typeface="Microsoft YaHei" panose="020B0503020204020204" pitchFamily="34" charset="-122"/>
              <a:ea typeface="Microsoft YaHei" panose="020B0503020204020204" pitchFamily="34" charset="-122"/>
            </a:endParaRPr>
          </a:p>
        </p:txBody>
      </p:sp>
      <p:sp>
        <p:nvSpPr>
          <p:cNvPr id="8" name="Text Box 2"/>
          <p:cNvSpPr txBox="1">
            <a:spLocks noChangeArrowheads="1"/>
          </p:cNvSpPr>
          <p:nvPr/>
        </p:nvSpPr>
        <p:spPr bwMode="auto">
          <a:xfrm>
            <a:off x="246063" y="4365104"/>
            <a:ext cx="310180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800" dirty="0">
                <a:solidFill>
                  <a:srgbClr val="FF0000"/>
                </a:solidFill>
                <a:effectLst/>
                <a:latin typeface="Heiti SC Light"/>
                <a:ea typeface="Heiti SC Light"/>
                <a:cs typeface="Heiti SC Light"/>
              </a:rPr>
              <a:t>蠕虫病毒的多次变种，可使网络瘫痪</a:t>
            </a:r>
          </a:p>
        </p:txBody>
      </p:sp>
      <p:pic>
        <p:nvPicPr>
          <p:cNvPr id="2" name="图片 1"/>
          <p:cNvPicPr>
            <a:picLocks noChangeAspect="1"/>
          </p:cNvPicPr>
          <p:nvPr/>
        </p:nvPicPr>
        <p:blipFill>
          <a:blip r:embed="rId3"/>
          <a:stretch>
            <a:fillRect/>
          </a:stretch>
        </p:blipFill>
        <p:spPr>
          <a:xfrm>
            <a:off x="100499" y="1538188"/>
            <a:ext cx="3403600" cy="4483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dissolv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dissolve">
                                      <p:cBhvr>
                                        <p:cTn id="3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操作系统</a:t>
            </a:r>
          </a:p>
        </p:txBody>
      </p:sp>
      <p:sp>
        <p:nvSpPr>
          <p:cNvPr id="8" name="页脚占位符 5"/>
          <p:cNvSpPr>
            <a:spLocks noGrp="1"/>
          </p:cNvSpPr>
          <p:nvPr>
            <p:ph type="ftr" sz="quarter" idx="12"/>
          </p:nvPr>
        </p:nvSpPr>
        <p:spPr/>
        <p:txBody>
          <a:bodyPr/>
          <a:lstStyle/>
          <a:p>
            <a:pPr>
              <a:defRPr/>
            </a:pPr>
            <a:fld id="{2E19D786-1AC8-452E-9CA1-D9D38CEF75E9}" type="slidenum">
              <a:rPr lang="zh-CN" altLang="en-US"/>
              <a:pPr>
                <a:defRPr/>
              </a:pPr>
              <a:t>40</a:t>
            </a:fld>
            <a:endParaRPr lang="en-US" altLang="zh-CN"/>
          </a:p>
        </p:txBody>
      </p:sp>
      <p:sp>
        <p:nvSpPr>
          <p:cNvPr id="40964" name="Text Box 4"/>
          <p:cNvSpPr txBox="1">
            <a:spLocks noChangeArrowheads="1"/>
          </p:cNvSpPr>
          <p:nvPr/>
        </p:nvSpPr>
        <p:spPr bwMode="auto">
          <a:xfrm>
            <a:off x="3276600" y="1214438"/>
            <a:ext cx="23653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zh-CN" altLang="en-US" sz="4000" b="1">
                <a:effectLst/>
                <a:latin typeface="隶书" pitchFamily="49" charset="-122"/>
                <a:ea typeface="隶书" pitchFamily="49" charset="-122"/>
              </a:rPr>
              <a:t>基本原理</a:t>
            </a:r>
            <a:endParaRPr lang="zh-CN" altLang="zh-CN" sz="4000" b="1">
              <a:effectLst/>
              <a:latin typeface="隶书" pitchFamily="49" charset="-122"/>
              <a:ea typeface="隶书" pitchFamily="49" charset="-122"/>
            </a:endParaRPr>
          </a:p>
        </p:txBody>
      </p:sp>
      <p:pic>
        <p:nvPicPr>
          <p:cNvPr id="40965"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060575"/>
            <a:ext cx="3460750" cy="420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016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989138"/>
            <a:ext cx="2938463"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0168" name="Picture 8"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892300"/>
            <a:ext cx="2763838" cy="441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0165" name="Text Box 5"/>
          <p:cNvSpPr txBox="1">
            <a:spLocks noChangeArrowheads="1"/>
          </p:cNvSpPr>
          <p:nvPr/>
        </p:nvSpPr>
        <p:spPr bwMode="auto">
          <a:xfrm>
            <a:off x="5403850" y="6165850"/>
            <a:ext cx="2481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400" b="1">
                <a:solidFill>
                  <a:srgbClr val="0000FA"/>
                </a:solidFill>
                <a:effectLst/>
                <a:latin typeface="Times New Roman" pitchFamily="18" charset="0"/>
                <a:ea typeface="楷体_GB2312" pitchFamily="49" charset="-122"/>
              </a:rPr>
              <a:t>上手后能做什么</a:t>
            </a:r>
            <a:r>
              <a:rPr lang="en-US" altLang="zh-CN" sz="2400" b="1">
                <a:solidFill>
                  <a:srgbClr val="0000FA"/>
                </a:solidFill>
                <a:effectLst/>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0167"/>
                                        </p:tgtEl>
                                        <p:attrNameLst>
                                          <p:attrName>style.visibility</p:attrName>
                                        </p:attrNameLst>
                                      </p:cBhvr>
                                      <p:to>
                                        <p:strVal val="visible"/>
                                      </p:to>
                                    </p:set>
                                    <p:animEffect transition="in" filter="dissolve">
                                      <p:cBhvr>
                                        <p:cTn id="7" dur="500"/>
                                        <p:tgtEl>
                                          <p:spTgt spid="220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0168"/>
                                        </p:tgtEl>
                                        <p:attrNameLst>
                                          <p:attrName>style.visibility</p:attrName>
                                        </p:attrNameLst>
                                      </p:cBhvr>
                                      <p:to>
                                        <p:strVal val="visible"/>
                                      </p:to>
                                    </p:set>
                                    <p:animEffect transition="in" filter="dissolve">
                                      <p:cBhvr>
                                        <p:cTn id="12" dur="500"/>
                                        <p:tgtEl>
                                          <p:spTgt spid="220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0165"/>
                                        </p:tgtEl>
                                        <p:attrNameLst>
                                          <p:attrName>style.visibility</p:attrName>
                                        </p:attrNameLst>
                                      </p:cBhvr>
                                      <p:to>
                                        <p:strVal val="visible"/>
                                      </p:to>
                                    </p:set>
                                    <p:anim calcmode="lin" valueType="num">
                                      <p:cBhvr additive="base">
                                        <p:cTn id="17" dur="500" fill="hold"/>
                                        <p:tgtEl>
                                          <p:spTgt spid="220165"/>
                                        </p:tgtEl>
                                        <p:attrNameLst>
                                          <p:attrName>ppt_x</p:attrName>
                                        </p:attrNameLst>
                                      </p:cBhvr>
                                      <p:tavLst>
                                        <p:tav tm="0">
                                          <p:val>
                                            <p:strVal val="#ppt_x"/>
                                          </p:val>
                                        </p:tav>
                                        <p:tav tm="100000">
                                          <p:val>
                                            <p:strVal val="#ppt_x"/>
                                          </p:val>
                                        </p:tav>
                                      </p:tavLst>
                                    </p:anim>
                                    <p:anim calcmode="lin" valueType="num">
                                      <p:cBhvr additive="base">
                                        <p:cTn id="18" dur="500" fill="hold"/>
                                        <p:tgtEl>
                                          <p:spTgt spid="220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AD2FDBC5-9ABA-4575-832C-1DE8AA08C40C}" type="slidenum">
              <a:rPr lang="zh-CN" altLang="en-US"/>
              <a:pPr>
                <a:defRPr/>
              </a:pPr>
              <a:t>41</a:t>
            </a:fld>
            <a:endParaRPr lang="en-US" altLang="zh-CN"/>
          </a:p>
        </p:txBody>
      </p:sp>
      <p:sp>
        <p:nvSpPr>
          <p:cNvPr id="41988"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5</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系统外部攻击 </a:t>
            </a:r>
          </a:p>
        </p:txBody>
      </p:sp>
      <p:sp>
        <p:nvSpPr>
          <p:cNvPr id="221187" name="Text Box 3"/>
          <p:cNvSpPr txBox="1">
            <a:spLocks noChangeArrowheads="1"/>
          </p:cNvSpPr>
          <p:nvPr/>
        </p:nvSpPr>
        <p:spPr bwMode="auto">
          <a:xfrm>
            <a:off x="1258888" y="2249488"/>
            <a:ext cx="6625480" cy="2221314"/>
          </a:xfrm>
          <a:prstGeom prst="rect">
            <a:avLst/>
          </a:prstGeom>
          <a:noFill/>
          <a:ln w="9525">
            <a:noFill/>
            <a:miter lim="800000"/>
            <a:headEnd/>
            <a:tailEnd/>
          </a:ln>
          <a:effectLst/>
        </p:spPr>
        <p:txBody>
          <a:bodyPr wrap="square">
            <a:spAutoFit/>
          </a:bodyPr>
          <a:lstStyle/>
          <a:p>
            <a:pPr algn="just">
              <a:lnSpc>
                <a:spcPct val="150000"/>
              </a:lnSpc>
              <a:defRPr/>
            </a:pPr>
            <a:r>
              <a:rPr lang="zh-CN" altLang="en-US" sz="32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    位于互联网或局域网上的一台计算机，可能会受到哪些来自外部的、远程的攻击呢？</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265E62C2-D6EE-4356-A778-FF2D84084D5F}" type="slidenum">
              <a:rPr lang="zh-CN" altLang="en-US"/>
              <a:pPr>
                <a:defRPr/>
              </a:pPr>
              <a:t>42</a:t>
            </a:fld>
            <a:endParaRPr lang="en-US" altLang="zh-CN"/>
          </a:p>
        </p:txBody>
      </p:sp>
      <p:sp>
        <p:nvSpPr>
          <p:cNvPr id="43012"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5.1</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病毒基本概念</a:t>
            </a:r>
          </a:p>
        </p:txBody>
      </p:sp>
      <p:sp>
        <p:nvSpPr>
          <p:cNvPr id="222211" name="Text Box 3"/>
          <p:cNvSpPr txBox="1">
            <a:spLocks noChangeArrowheads="1"/>
          </p:cNvSpPr>
          <p:nvPr/>
        </p:nvSpPr>
        <p:spPr bwMode="auto">
          <a:xfrm>
            <a:off x="684213" y="1700808"/>
            <a:ext cx="7775575" cy="413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病毒（</a:t>
            </a:r>
            <a:r>
              <a:rPr lang="en-US" altLang="zh-CN" sz="3600" b="1" dirty="0">
                <a:effectLst/>
                <a:latin typeface="Times New Roman" pitchFamily="18" charset="0"/>
                <a:ea typeface="宋体" pitchFamily="2" charset="-122"/>
              </a:rPr>
              <a:t>Virus</a:t>
            </a:r>
            <a:r>
              <a:rPr lang="zh-CN" altLang="en-US" sz="3600" b="1" dirty="0">
                <a:effectLst/>
                <a:latin typeface="宋体" pitchFamily="2" charset="-122"/>
                <a:ea typeface="宋体" pitchFamily="2" charset="-122"/>
              </a:rPr>
              <a:t>）</a:t>
            </a:r>
            <a:endParaRPr lang="zh-CN" altLang="en-US" sz="3600" b="1" dirty="0">
              <a:solidFill>
                <a:srgbClr val="0000FA"/>
              </a:solidFill>
              <a:effectLst/>
              <a:latin typeface="宋体" pitchFamily="2" charset="-122"/>
              <a:ea typeface="宋体" pitchFamily="2" charset="-122"/>
            </a:endParaRPr>
          </a:p>
          <a:p>
            <a:pPr lvl="1" eaLnBrk="1" hangingPunct="1">
              <a:lnSpc>
                <a:spcPct val="125000"/>
              </a:lnSpc>
              <a:spcBef>
                <a:spcPct val="50000"/>
              </a:spcBef>
              <a:buFont typeface="Times New Roman" pitchFamily="18" charset="0"/>
              <a:buChar char="☺"/>
            </a:pPr>
            <a:r>
              <a:rPr lang="zh-CN" altLang="en-US" sz="3200" b="1" dirty="0">
                <a:effectLst/>
                <a:latin typeface="楷体_GB2312" pitchFamily="49" charset="-122"/>
                <a:ea typeface="楷体_GB2312" pitchFamily="49" charset="-122"/>
              </a:rPr>
              <a:t>一段代码，能通过把自己附着在其他程序（宿主程序）上的方法来进行复制传播；</a:t>
            </a:r>
          </a:p>
          <a:p>
            <a:pPr lvl="1" eaLnBrk="1" hangingPunct="1">
              <a:lnSpc>
                <a:spcPct val="125000"/>
              </a:lnSpc>
              <a:spcBef>
                <a:spcPct val="50000"/>
              </a:spcBef>
              <a:buFont typeface="Times New Roman" pitchFamily="18" charset="0"/>
              <a:buChar char="☺"/>
            </a:pPr>
            <a:r>
              <a:rPr lang="zh-CN" altLang="en-US" sz="3200" b="1" dirty="0">
                <a:effectLst/>
                <a:latin typeface="楷体_GB2312" pitchFamily="49" charset="-122"/>
                <a:ea typeface="楷体_GB2312" pitchFamily="49" charset="-122"/>
              </a:rPr>
              <a:t>除了复制传播之外，病毒还能进行其他的破坏。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dissolve">
                                      <p:cBhvr>
                                        <p:cTn id="7" dur="500"/>
                                        <p:tgtEl>
                                          <p:spTgt spid="22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2211">
                                            <p:txEl>
                                              <p:pRg st="2" end="2"/>
                                            </p:txEl>
                                          </p:spTgt>
                                        </p:tgtEl>
                                        <p:attrNameLst>
                                          <p:attrName>style.visibility</p:attrName>
                                        </p:attrNameLst>
                                      </p:cBhvr>
                                      <p:to>
                                        <p:strVal val="visible"/>
                                      </p:to>
                                    </p:set>
                                    <p:animEffect transition="in" filter="dissolve">
                                      <p:cBhvr>
                                        <p:cTn id="12" dur="500"/>
                                        <p:tgtEl>
                                          <p:spTgt spid="222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操作系统</a:t>
            </a:r>
          </a:p>
        </p:txBody>
      </p:sp>
      <p:sp>
        <p:nvSpPr>
          <p:cNvPr id="7" name="页脚占位符 5"/>
          <p:cNvSpPr>
            <a:spLocks noGrp="1"/>
          </p:cNvSpPr>
          <p:nvPr>
            <p:ph type="ftr" sz="quarter" idx="12"/>
          </p:nvPr>
        </p:nvSpPr>
        <p:spPr/>
        <p:txBody>
          <a:bodyPr/>
          <a:lstStyle/>
          <a:p>
            <a:pPr>
              <a:defRPr/>
            </a:pPr>
            <a:fld id="{D6B80892-DBFF-4F1F-A6CF-81E7A6D5C5CE}" type="slidenum">
              <a:rPr lang="zh-CN" altLang="en-US"/>
              <a:pPr>
                <a:defRPr/>
              </a:pPr>
              <a:t>43</a:t>
            </a:fld>
            <a:endParaRPr lang="en-US" altLang="zh-CN"/>
          </a:p>
        </p:txBody>
      </p:sp>
      <p:sp>
        <p:nvSpPr>
          <p:cNvPr id="223235" name="Text Box 3"/>
          <p:cNvSpPr txBox="1">
            <a:spLocks noChangeArrowheads="1"/>
          </p:cNvSpPr>
          <p:nvPr/>
        </p:nvSpPr>
        <p:spPr bwMode="auto">
          <a:xfrm>
            <a:off x="611188" y="1196975"/>
            <a:ext cx="4105275" cy="521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just" eaLnBrk="1" hangingPunct="1">
              <a:spcBef>
                <a:spcPct val="50000"/>
              </a:spcBef>
              <a:buFontTx/>
              <a:buChar char="•"/>
            </a:pPr>
            <a:r>
              <a:rPr lang="zh-CN" altLang="en-US" sz="2800" b="1" dirty="0">
                <a:effectLst/>
                <a:latin typeface="Times New Roman" panose="02020603050405020304" pitchFamily="18" charset="0"/>
                <a:ea typeface="Microsoft YaHei" panose="020B0503020204020204" pitchFamily="34" charset="-122"/>
                <a:cs typeface="Times New Roman" panose="02020603050405020304" pitchFamily="18" charset="0"/>
              </a:rPr>
              <a:t>敲诈</a:t>
            </a:r>
            <a:r>
              <a:rPr lang="zh-CN" altLang="en-US" sz="2800" b="1" dirty="0">
                <a:effectLst/>
                <a:latin typeface="Times New Roman" panose="02020603050405020304" pitchFamily="18" charset="0"/>
                <a:ea typeface="宋体" pitchFamily="2" charset="-122"/>
                <a:cs typeface="Times New Roman" panose="02020603050405020304" pitchFamily="18" charset="0"/>
              </a:rPr>
              <a:t>：</a:t>
            </a:r>
            <a:r>
              <a:rPr lang="en-US" altLang="zh-CN" sz="2800" b="1" dirty="0">
                <a:effectLst/>
                <a:latin typeface="Times New Roman" panose="02020603050405020304" pitchFamily="18" charset="0"/>
                <a:ea typeface="宋体" pitchFamily="2" charset="-122"/>
                <a:cs typeface="Times New Roman" panose="02020603050405020304" pitchFamily="18" charset="0"/>
              </a:rPr>
              <a:t>2006</a:t>
            </a:r>
            <a:r>
              <a:rPr lang="zh-CN" altLang="en-US" sz="2800" b="1" dirty="0">
                <a:effectLst/>
                <a:latin typeface="Times New Roman" panose="02020603050405020304" pitchFamily="18" charset="0"/>
                <a:ea typeface="宋体" pitchFamily="2" charset="-122"/>
                <a:cs typeface="Times New Roman" panose="02020603050405020304" pitchFamily="18" charset="0"/>
              </a:rPr>
              <a:t>年，全国首例计算机病毒网络敲诈案在广州告破。</a:t>
            </a:r>
          </a:p>
          <a:p>
            <a:pPr algn="just" eaLnBrk="1" hangingPunct="1">
              <a:spcBef>
                <a:spcPct val="50000"/>
              </a:spcBef>
              <a:buFontTx/>
              <a:buChar char="•"/>
            </a:pPr>
            <a:r>
              <a:rPr lang="zh-CN" altLang="en-US" sz="2800" b="1" dirty="0">
                <a:effectLst/>
                <a:latin typeface="Times New Roman" panose="02020603050405020304" pitchFamily="18" charset="0"/>
                <a:ea typeface="Microsoft YaHei" panose="020B0503020204020204" pitchFamily="34" charset="-122"/>
                <a:cs typeface="Times New Roman" panose="02020603050405020304" pitchFamily="18" charset="0"/>
              </a:rPr>
              <a:t>使计算机不可用</a:t>
            </a:r>
            <a:r>
              <a:rPr lang="zh-CN" altLang="en-US" sz="2800" b="1" dirty="0">
                <a:effectLst/>
                <a:latin typeface="Times New Roman" panose="02020603050405020304" pitchFamily="18" charset="0"/>
                <a:ea typeface="宋体" pitchFamily="2" charset="-122"/>
                <a:cs typeface="Times New Roman" panose="02020603050405020304" pitchFamily="18" charset="0"/>
              </a:rPr>
              <a:t>：耗尽计算机的资源，如</a:t>
            </a:r>
            <a:r>
              <a:rPr lang="en-US" altLang="zh-CN" sz="2800" b="1" dirty="0">
                <a:effectLst/>
                <a:latin typeface="Times New Roman" panose="02020603050405020304" pitchFamily="18" charset="0"/>
                <a:ea typeface="宋体" pitchFamily="2" charset="-122"/>
                <a:cs typeface="Times New Roman" panose="02020603050405020304" pitchFamily="18" charset="0"/>
              </a:rPr>
              <a:t>CPU</a:t>
            </a:r>
            <a:r>
              <a:rPr lang="zh-CN" altLang="en-US" sz="2800" b="1" dirty="0">
                <a:effectLst/>
                <a:latin typeface="Times New Roman" panose="02020603050405020304" pitchFamily="18" charset="0"/>
                <a:ea typeface="宋体" pitchFamily="2" charset="-122"/>
                <a:cs typeface="Times New Roman" panose="02020603050405020304" pitchFamily="18" charset="0"/>
              </a:rPr>
              <a:t>和磁盘；</a:t>
            </a:r>
            <a:endParaRPr lang="zh-CN" altLang="en-US" sz="2800" b="1" dirty="0">
              <a:effectLst/>
              <a:latin typeface="Times New Roman" panose="02020603050405020304" pitchFamily="18" charset="0"/>
              <a:ea typeface="黑体" pitchFamily="49" charset="-122"/>
              <a:cs typeface="Times New Roman" panose="02020603050405020304" pitchFamily="18" charset="0"/>
            </a:endParaRPr>
          </a:p>
          <a:p>
            <a:pPr algn="just" eaLnBrk="1" hangingPunct="1">
              <a:spcBef>
                <a:spcPct val="50000"/>
              </a:spcBef>
              <a:buFontTx/>
              <a:buChar char="•"/>
            </a:pPr>
            <a:r>
              <a:rPr lang="zh-CN" altLang="en-US" sz="2800" b="1" dirty="0">
                <a:effectLst/>
                <a:latin typeface="Times New Roman" panose="02020603050405020304" pitchFamily="18" charset="0"/>
                <a:ea typeface="Microsoft YaHei" panose="020B0503020204020204" pitchFamily="34" charset="-122"/>
                <a:cs typeface="Times New Roman" panose="02020603050405020304" pitchFamily="18" charset="0"/>
              </a:rPr>
              <a:t>损害硬件</a:t>
            </a:r>
            <a:r>
              <a:rPr lang="zh-CN" altLang="en-US" sz="2800" b="1" dirty="0">
                <a:effectLst/>
                <a:latin typeface="Times New Roman" panose="02020603050405020304" pitchFamily="18" charset="0"/>
                <a:ea typeface="宋体" pitchFamily="2" charset="-122"/>
                <a:cs typeface="Times New Roman" panose="02020603050405020304" pitchFamily="18" charset="0"/>
              </a:rPr>
              <a:t>：</a:t>
            </a:r>
            <a:r>
              <a:rPr lang="en-US" altLang="zh-CN" sz="2800" b="1" dirty="0">
                <a:effectLst/>
                <a:latin typeface="Times New Roman" panose="02020603050405020304" pitchFamily="18" charset="0"/>
                <a:ea typeface="宋体" pitchFamily="2" charset="-122"/>
                <a:cs typeface="Times New Roman" panose="02020603050405020304" pitchFamily="18" charset="0"/>
              </a:rPr>
              <a:t>CIH</a:t>
            </a:r>
            <a:r>
              <a:rPr lang="zh-CN" altLang="en-US" sz="2800" b="1" dirty="0">
                <a:effectLst/>
                <a:latin typeface="Times New Roman" panose="02020603050405020304" pitchFamily="18" charset="0"/>
                <a:ea typeface="宋体" pitchFamily="2" charset="-122"/>
                <a:cs typeface="Times New Roman" panose="02020603050405020304" pitchFamily="18" charset="0"/>
              </a:rPr>
              <a:t>病毒发作时不仅破坏硬盘的引导区和分区表，而且破坏计算机系统</a:t>
            </a:r>
            <a:r>
              <a:rPr lang="en-US" altLang="zh-CN" sz="2800" b="1" dirty="0">
                <a:effectLst/>
                <a:latin typeface="Times New Roman" panose="02020603050405020304" pitchFamily="18" charset="0"/>
                <a:ea typeface="宋体" pitchFamily="2" charset="-122"/>
                <a:cs typeface="Times New Roman" panose="02020603050405020304" pitchFamily="18" charset="0"/>
              </a:rPr>
              <a:t>BIOS</a:t>
            </a:r>
            <a:r>
              <a:rPr lang="zh-CN" altLang="en-US" sz="2800" b="1" dirty="0">
                <a:effectLst/>
                <a:latin typeface="Times New Roman" panose="02020603050405020304" pitchFamily="18" charset="0"/>
                <a:ea typeface="宋体" pitchFamily="2" charset="-122"/>
                <a:cs typeface="Times New Roman" panose="02020603050405020304" pitchFamily="18" charset="0"/>
              </a:rPr>
              <a:t>，导致主板损坏。</a:t>
            </a:r>
          </a:p>
        </p:txBody>
      </p:sp>
      <p:pic>
        <p:nvPicPr>
          <p:cNvPr id="223236" name="Picture 4"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236663"/>
            <a:ext cx="2376488"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3237" name="Text Box 5"/>
          <p:cNvSpPr txBox="1">
            <a:spLocks noChangeArrowheads="1"/>
          </p:cNvSpPr>
          <p:nvPr/>
        </p:nvSpPr>
        <p:spPr bwMode="auto">
          <a:xfrm>
            <a:off x="5003800" y="2997200"/>
            <a:ext cx="4032696" cy="838200"/>
          </a:xfrm>
          <a:prstGeom prst="rect">
            <a:avLst/>
          </a:prstGeom>
          <a:noFill/>
          <a:ln w="15875">
            <a:solidFill>
              <a:schemeClr val="tx1"/>
            </a:solidFill>
            <a:miter lim="800000"/>
            <a:headEnd/>
            <a:tailEnd/>
          </a:ln>
          <a:effectLst/>
        </p:spPr>
        <p:txBody>
          <a:bodyPr wrap="square">
            <a:spAutoFit/>
          </a:bodyPr>
          <a:lstStyle/>
          <a:p>
            <a:pPr>
              <a:defRPr/>
            </a:pPr>
            <a:r>
              <a:rPr lang="en-US" altLang="zh-CN" sz="2400" b="1" dirty="0">
                <a:effectLst>
                  <a:outerShdw blurRad="38100" dist="38100" dir="2700000" algn="tl">
                    <a:srgbClr val="C0C0C0"/>
                  </a:outerShdw>
                </a:effectLst>
                <a:latin typeface="Courier New" pitchFamily="49" charset="0"/>
                <a:ea typeface="宋体" pitchFamily="2" charset="-122"/>
              </a:rPr>
              <a:t>main()</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 while(1) fork(); }</a:t>
            </a:r>
          </a:p>
        </p:txBody>
      </p:sp>
      <p:pic>
        <p:nvPicPr>
          <p:cNvPr id="223238" name="Picture 6"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4149725"/>
            <a:ext cx="2528887"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dissolve">
                                      <p:cBhvr>
                                        <p:cTn id="7" dur="500"/>
                                        <p:tgtEl>
                                          <p:spTgt spid="223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dissolve">
                                      <p:cBhvr>
                                        <p:cTn id="12" dur="500"/>
                                        <p:tgtEl>
                                          <p:spTgt spid="22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dissolve">
                                      <p:cBhvr>
                                        <p:cTn id="17" dur="500"/>
                                        <p:tgtEl>
                                          <p:spTgt spid="223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3235">
                                            <p:txEl>
                                              <p:pRg st="2" end="2"/>
                                            </p:txEl>
                                          </p:spTgt>
                                        </p:tgtEl>
                                        <p:attrNameLst>
                                          <p:attrName>style.visibility</p:attrName>
                                        </p:attrNameLst>
                                      </p:cBhvr>
                                      <p:to>
                                        <p:strVal val="visible"/>
                                      </p:to>
                                    </p:set>
                                    <p:animEffect transition="in" filter="dissolve">
                                      <p:cBhvr>
                                        <p:cTn id="22" dur="500"/>
                                        <p:tgtEl>
                                          <p:spTgt spid="223235">
                                            <p:txEl>
                                              <p:pRg st="2" end="2"/>
                                            </p:txEl>
                                          </p:spTgt>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223238"/>
                                        </p:tgtEl>
                                        <p:attrNameLst>
                                          <p:attrName>style.visibility</p:attrName>
                                        </p:attrNameLst>
                                      </p:cBhvr>
                                      <p:to>
                                        <p:strVal val="visible"/>
                                      </p:to>
                                    </p:set>
                                    <p:animEffect transition="in" filter="dissolve">
                                      <p:cBhvr>
                                        <p:cTn id="26"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B1AD9296-AABA-4681-AAA7-DE047AE11CE8}" type="slidenum">
              <a:rPr lang="zh-CN" altLang="en-US"/>
              <a:pPr>
                <a:defRPr/>
              </a:pPr>
              <a:t>44</a:t>
            </a:fld>
            <a:endParaRPr lang="en-US" altLang="zh-CN"/>
          </a:p>
        </p:txBody>
      </p:sp>
      <p:sp>
        <p:nvSpPr>
          <p:cNvPr id="224258" name="Text Box 2"/>
          <p:cNvSpPr txBox="1">
            <a:spLocks noChangeArrowheads="1"/>
          </p:cNvSpPr>
          <p:nvPr/>
        </p:nvSpPr>
        <p:spPr bwMode="auto">
          <a:xfrm>
            <a:off x="684213" y="1484313"/>
            <a:ext cx="7775575" cy="47828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病毒的工作过程</a:t>
            </a:r>
          </a:p>
          <a:p>
            <a:pPr lvl="1" algn="just"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病毒作者编写病毒，把它嵌入到一个可执行程序中；</a:t>
            </a:r>
          </a:p>
          <a:p>
            <a:pPr lvl="1" algn="just" eaLnBrk="1" hangingPunct="1">
              <a:spcBef>
                <a:spcPct val="30000"/>
              </a:spcBef>
              <a:buFont typeface="Times New Roman" pitchFamily="18" charset="0"/>
              <a:buChar char="☺"/>
            </a:pPr>
            <a:r>
              <a:rPr lang="zh-CN" altLang="en-US" sz="3200" b="1" dirty="0">
                <a:effectLst/>
                <a:latin typeface="楷体_GB2312" pitchFamily="49" charset="-122"/>
                <a:ea typeface="楷体_GB2312" pitchFamily="49" charset="-122"/>
              </a:rPr>
              <a:t>通过网络、移动存储器等进行传播，潜伏在受害者计算机中；</a:t>
            </a:r>
          </a:p>
          <a:p>
            <a:pPr lvl="1" algn="just" eaLnBrk="1" hangingPunct="1">
              <a:spcBef>
                <a:spcPct val="30000"/>
              </a:spcBef>
              <a:buFont typeface="Times New Roman" pitchFamily="18" charset="0"/>
              <a:buChar char="☺"/>
            </a:pPr>
            <a:r>
              <a:rPr lang="zh-CN" altLang="en-US" sz="3200" b="1" dirty="0">
                <a:effectLst/>
                <a:latin typeface="楷体_GB2312" pitchFamily="49" charset="-122"/>
                <a:ea typeface="楷体_GB2312" pitchFamily="49" charset="-122"/>
              </a:rPr>
              <a:t>当它被执行时，进一步感染该计算机上的其他程序；</a:t>
            </a:r>
          </a:p>
          <a:p>
            <a:pPr lvl="1" algn="just" eaLnBrk="1" hangingPunct="1">
              <a:spcBef>
                <a:spcPct val="30000"/>
              </a:spcBef>
              <a:buFont typeface="Times New Roman" pitchFamily="18" charset="0"/>
              <a:buChar char="☺"/>
            </a:pPr>
            <a:r>
              <a:rPr lang="zh-CN" altLang="en-US" sz="3200" b="1" dirty="0">
                <a:effectLst/>
                <a:latin typeface="楷体_GB2312" pitchFamily="49" charset="-122"/>
                <a:ea typeface="楷体_GB2312" pitchFamily="49" charset="-122"/>
              </a:rPr>
              <a:t>在</a:t>
            </a:r>
            <a:r>
              <a:rPr lang="zh-CN" altLang="en-US" sz="3200" b="1" dirty="0">
                <a:effectLst/>
                <a:latin typeface="黑体" pitchFamily="49" charset="-122"/>
                <a:ea typeface="黑体" pitchFamily="49" charset="-122"/>
              </a:rPr>
              <a:t>预定的</a:t>
            </a:r>
            <a:r>
              <a:rPr lang="zh-CN" altLang="en-US" sz="3200" b="1" dirty="0">
                <a:effectLst/>
                <a:latin typeface="楷体_GB2312" pitchFamily="49" charset="-122"/>
                <a:ea typeface="楷体_GB2312" pitchFamily="49" charset="-122"/>
              </a:rPr>
              <a:t>某一天，执行破坏操作。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258">
                                            <p:txEl>
                                              <p:pRg st="1" end="1"/>
                                            </p:txEl>
                                          </p:spTgt>
                                        </p:tgtEl>
                                        <p:attrNameLst>
                                          <p:attrName>style.visibility</p:attrName>
                                        </p:attrNameLst>
                                      </p:cBhvr>
                                      <p:to>
                                        <p:strVal val="visible"/>
                                      </p:to>
                                    </p:set>
                                    <p:animEffect transition="in" filter="dissolve">
                                      <p:cBhvr>
                                        <p:cTn id="7" dur="500"/>
                                        <p:tgtEl>
                                          <p:spTgt spid="2242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4258">
                                            <p:txEl>
                                              <p:pRg st="2" end="2"/>
                                            </p:txEl>
                                          </p:spTgt>
                                        </p:tgtEl>
                                        <p:attrNameLst>
                                          <p:attrName>style.visibility</p:attrName>
                                        </p:attrNameLst>
                                      </p:cBhvr>
                                      <p:to>
                                        <p:strVal val="visible"/>
                                      </p:to>
                                    </p:set>
                                    <p:animEffect transition="in" filter="dissolve">
                                      <p:cBhvr>
                                        <p:cTn id="12" dur="500"/>
                                        <p:tgtEl>
                                          <p:spTgt spid="2242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4258">
                                            <p:txEl>
                                              <p:pRg st="3" end="3"/>
                                            </p:txEl>
                                          </p:spTgt>
                                        </p:tgtEl>
                                        <p:attrNameLst>
                                          <p:attrName>style.visibility</p:attrName>
                                        </p:attrNameLst>
                                      </p:cBhvr>
                                      <p:to>
                                        <p:strVal val="visible"/>
                                      </p:to>
                                    </p:set>
                                    <p:animEffect transition="in" filter="dissolve">
                                      <p:cBhvr>
                                        <p:cTn id="17" dur="500"/>
                                        <p:tgtEl>
                                          <p:spTgt spid="2242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4258">
                                            <p:txEl>
                                              <p:pRg st="4" end="4"/>
                                            </p:txEl>
                                          </p:spTgt>
                                        </p:tgtEl>
                                        <p:attrNameLst>
                                          <p:attrName>style.visibility</p:attrName>
                                        </p:attrNameLst>
                                      </p:cBhvr>
                                      <p:to>
                                        <p:strVal val="visible"/>
                                      </p:to>
                                    </p:set>
                                    <p:animEffect transition="in" filter="dissolve">
                                      <p:cBhvr>
                                        <p:cTn id="22" dur="500"/>
                                        <p:tgtEl>
                                          <p:spTgt spid="2242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1FB6D95C-0750-4A96-9945-7D9DEBA12DEB}" type="slidenum">
              <a:rPr lang="zh-CN" altLang="en-US"/>
              <a:pPr>
                <a:defRPr/>
              </a:pPr>
              <a:t>45</a:t>
            </a:fld>
            <a:endParaRPr lang="en-US" altLang="zh-CN"/>
          </a:p>
        </p:txBody>
      </p:sp>
      <p:sp>
        <p:nvSpPr>
          <p:cNvPr id="4608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5.2</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病毒的工作原理</a:t>
            </a:r>
          </a:p>
        </p:txBody>
      </p:sp>
      <p:sp>
        <p:nvSpPr>
          <p:cNvPr id="225284" name="Text Box 4"/>
          <p:cNvSpPr txBox="1">
            <a:spLocks noChangeArrowheads="1"/>
          </p:cNvSpPr>
          <p:nvPr/>
        </p:nvSpPr>
        <p:spPr bwMode="auto">
          <a:xfrm>
            <a:off x="1258888" y="2249488"/>
            <a:ext cx="6697488" cy="2221314"/>
          </a:xfrm>
          <a:prstGeom prst="rect">
            <a:avLst/>
          </a:prstGeom>
          <a:noFill/>
          <a:ln w="9525">
            <a:noFill/>
            <a:miter lim="800000"/>
            <a:headEnd/>
            <a:tailEnd/>
          </a:ln>
          <a:effectLst/>
        </p:spPr>
        <p:txBody>
          <a:bodyPr wrap="square">
            <a:spAutoFit/>
          </a:bodyPr>
          <a:lstStyle/>
          <a:p>
            <a:pPr algn="just">
              <a:lnSpc>
                <a:spcPct val="150000"/>
              </a:lnSpc>
              <a:defRPr/>
            </a:pPr>
            <a:r>
              <a:rPr lang="zh-CN" altLang="en-US" sz="32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病毒所感染的对象包括：可执行程序、内存、引导扇区、设备驱动程序、宏等。</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44C23318-49B5-4A07-832E-F1965FF1C7D6}" type="slidenum">
              <a:rPr lang="zh-CN" altLang="en-US"/>
              <a:pPr>
                <a:defRPr/>
              </a:pPr>
              <a:t>46</a:t>
            </a:fld>
            <a:endParaRPr lang="en-US" altLang="zh-CN"/>
          </a:p>
        </p:txBody>
      </p:sp>
      <p:sp>
        <p:nvSpPr>
          <p:cNvPr id="47108" name="Text Box 3"/>
          <p:cNvSpPr txBox="1">
            <a:spLocks noChangeArrowheads="1"/>
          </p:cNvSpPr>
          <p:nvPr/>
        </p:nvSpPr>
        <p:spPr bwMode="auto">
          <a:xfrm>
            <a:off x="2484438" y="188913"/>
            <a:ext cx="4392612" cy="7016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en-US" altLang="zh-CN" sz="4000" b="1">
                <a:effectLst/>
                <a:latin typeface="Times New Roman" pitchFamily="18" charset="0"/>
                <a:ea typeface="隶书" pitchFamily="49" charset="-122"/>
              </a:rPr>
              <a:t>1.</a:t>
            </a:r>
            <a:r>
              <a:rPr lang="zh-CN" altLang="en-US" sz="4000" b="1">
                <a:effectLst/>
                <a:latin typeface="隶书" pitchFamily="49" charset="-122"/>
                <a:ea typeface="隶书" pitchFamily="49" charset="-122"/>
              </a:rPr>
              <a:t>可执行程序病毒</a:t>
            </a:r>
            <a:endParaRPr lang="zh-CN" altLang="zh-CN" sz="4000" b="1">
              <a:effectLst/>
              <a:latin typeface="隶书" pitchFamily="49" charset="-122"/>
              <a:ea typeface="隶书" pitchFamily="49" charset="-122"/>
            </a:endParaRPr>
          </a:p>
        </p:txBody>
      </p:sp>
      <p:sp>
        <p:nvSpPr>
          <p:cNvPr id="226309" name="Text Box 5"/>
          <p:cNvSpPr txBox="1">
            <a:spLocks noChangeArrowheads="1"/>
          </p:cNvSpPr>
          <p:nvPr/>
        </p:nvSpPr>
        <p:spPr bwMode="auto">
          <a:xfrm>
            <a:off x="684213" y="1493838"/>
            <a:ext cx="7920037" cy="4672012"/>
          </a:xfrm>
          <a:prstGeom prst="rect">
            <a:avLst/>
          </a:prstGeom>
          <a:noFill/>
          <a:ln w="15875">
            <a:solidFill>
              <a:schemeClr val="tx1"/>
            </a:solidFill>
            <a:miter lim="800000"/>
            <a:headEnd/>
            <a:tailEnd/>
          </a:ln>
          <a:effectLst/>
        </p:spPr>
        <p:txBody>
          <a:bodyPr>
            <a:spAutoFit/>
          </a:bodyPr>
          <a:lstStyle/>
          <a:p>
            <a:pPr>
              <a:defRPr/>
            </a:pPr>
            <a:r>
              <a:rPr lang="en-US" altLang="zh-CN" sz="2400" b="1" dirty="0">
                <a:effectLst>
                  <a:outerShdw blurRad="38100" dist="38100" dir="2700000" algn="tl">
                    <a:srgbClr val="C0C0C0"/>
                  </a:outerShdw>
                </a:effectLst>
                <a:latin typeface="Courier New" pitchFamily="49" charset="0"/>
                <a:ea typeface="宋体" pitchFamily="2" charset="-122"/>
              </a:rPr>
              <a:t>char binary[2048];</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main(</a:t>
            </a:r>
            <a:r>
              <a:rPr lang="en-US" altLang="zh-CN" sz="2400" b="1" dirty="0" err="1">
                <a:effectLst>
                  <a:outerShdw blurRad="38100" dist="38100" dir="2700000" algn="tl">
                    <a:srgbClr val="C0C0C0"/>
                  </a:outerShdw>
                </a:effectLst>
                <a:latin typeface="Courier New" pitchFamily="49" charset="0"/>
                <a:ea typeface="宋体" pitchFamily="2" charset="-122"/>
              </a:rPr>
              <a:t>int</a:t>
            </a:r>
            <a:r>
              <a:rPr lang="en-US" altLang="zh-CN" sz="2400" b="1" dirty="0">
                <a:effectLst>
                  <a:outerShdw blurRad="38100" dist="38100" dir="2700000" algn="tl">
                    <a:srgbClr val="C0C0C0"/>
                  </a:outerShdw>
                </a:effectLst>
                <a:latin typeface="Courier New" pitchFamily="49" charset="0"/>
                <a:ea typeface="宋体" pitchFamily="2" charset="-122"/>
              </a:rPr>
              <a:t> </a:t>
            </a:r>
            <a:r>
              <a:rPr lang="en-US" altLang="zh-CN" sz="2400" b="1" dirty="0" err="1">
                <a:effectLst>
                  <a:outerShdw blurRad="38100" dist="38100" dir="2700000" algn="tl">
                    <a:srgbClr val="C0C0C0"/>
                  </a:outerShdw>
                </a:effectLst>
                <a:latin typeface="Courier New" pitchFamily="49" charset="0"/>
                <a:ea typeface="宋体" pitchFamily="2" charset="-122"/>
              </a:rPr>
              <a:t>argc</a:t>
            </a:r>
            <a:r>
              <a:rPr lang="en-US" altLang="zh-CN" sz="2400" b="1" dirty="0">
                <a:effectLst>
                  <a:outerShdw blurRad="38100" dist="38100" dir="2700000" algn="tl">
                    <a:srgbClr val="C0C0C0"/>
                  </a:outerShdw>
                </a:effectLst>
                <a:latin typeface="Courier New" pitchFamily="49" charset="0"/>
                <a:ea typeface="宋体" pitchFamily="2" charset="-122"/>
              </a:rPr>
              <a:t>, char *</a:t>
            </a:r>
            <a:r>
              <a:rPr lang="en-US" altLang="zh-CN" sz="2400" b="1" dirty="0" err="1">
                <a:effectLst>
                  <a:outerShdw blurRad="38100" dist="38100" dir="2700000" algn="tl">
                    <a:srgbClr val="C0C0C0"/>
                  </a:outerShdw>
                </a:effectLst>
                <a:latin typeface="Courier New" pitchFamily="49" charset="0"/>
                <a:ea typeface="宋体" pitchFamily="2" charset="-122"/>
              </a:rPr>
              <a:t>argv</a:t>
            </a:r>
            <a:r>
              <a:rPr lang="en-US" altLang="zh-CN" sz="2400" b="1" dirty="0">
                <a:effectLst>
                  <a:outerShdw blurRad="38100" dist="38100" dir="2700000" algn="tl">
                    <a:srgbClr val="C0C0C0"/>
                  </a:outerShdw>
                </a:effectLst>
                <a:latin typeface="Courier New" pitchFamily="49" charset="0"/>
                <a:ea typeface="宋体" pitchFamily="2" charset="-122"/>
              </a:rPr>
              <a:t>[])	//</a:t>
            </a:r>
            <a:r>
              <a:rPr lang="zh-CN" altLang="en-US" sz="2400" b="1" dirty="0">
                <a:effectLst>
                  <a:outerShdw blurRad="38100" dist="38100" dir="2700000" algn="tl">
                    <a:srgbClr val="C0C0C0"/>
                  </a:outerShdw>
                </a:effectLst>
                <a:latin typeface="Courier New" pitchFamily="49" charset="0"/>
                <a:ea typeface="宋体" pitchFamily="2" charset="-122"/>
              </a:rPr>
              <a:t>示意代码</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    long </a:t>
            </a:r>
            <a:r>
              <a:rPr lang="en-US" altLang="zh-CN" sz="2400" b="1" dirty="0" err="1">
                <a:effectLst>
                  <a:outerShdw blurRad="38100" dist="38100" dir="2700000" algn="tl">
                    <a:srgbClr val="C0C0C0"/>
                  </a:outerShdw>
                </a:effectLst>
                <a:latin typeface="Courier New" pitchFamily="49" charset="0"/>
                <a:ea typeface="宋体" pitchFamily="2" charset="-122"/>
              </a:rPr>
              <a:t>len</a:t>
            </a:r>
            <a:r>
              <a:rPr lang="en-US" altLang="zh-CN" sz="2400" b="1" dirty="0">
                <a:effectLst>
                  <a:outerShdw blurRad="38100" dist="38100" dir="2700000" algn="tl">
                    <a:srgbClr val="C0C0C0"/>
                  </a:outerShdw>
                </a:effectLst>
                <a:latin typeface="Courier New" pitchFamily="49" charset="0"/>
                <a:ea typeface="宋体" pitchFamily="2" charset="-122"/>
              </a:rPr>
              <a:t>;</a:t>
            </a:r>
          </a:p>
          <a:p>
            <a:pPr>
              <a:spcAft>
                <a:spcPct val="50000"/>
              </a:spcAft>
              <a:defRPr/>
            </a:pPr>
            <a:r>
              <a:rPr lang="en-US" altLang="zh-CN" sz="2400" b="1" dirty="0">
                <a:effectLst>
                  <a:outerShdw blurRad="38100" dist="38100" dir="2700000" algn="tl">
                    <a:srgbClr val="C0C0C0"/>
                  </a:outerShdw>
                </a:effectLst>
                <a:latin typeface="Courier New" pitchFamily="49" charset="0"/>
                <a:ea typeface="宋体" pitchFamily="2" charset="-122"/>
              </a:rPr>
              <a:t>    </a:t>
            </a:r>
            <a:r>
              <a:rPr lang="en-US" altLang="zh-CN" sz="2400" b="1" dirty="0" err="1">
                <a:effectLst>
                  <a:outerShdw blurRad="38100" dist="38100" dir="2700000" algn="tl">
                    <a:srgbClr val="C0C0C0"/>
                  </a:outerShdw>
                </a:effectLst>
                <a:latin typeface="Courier New" pitchFamily="49" charset="0"/>
                <a:ea typeface="宋体" pitchFamily="2" charset="-122"/>
              </a:rPr>
              <a:t>int</a:t>
            </a:r>
            <a:r>
              <a:rPr lang="en-US" altLang="zh-CN" sz="2400" b="1" dirty="0">
                <a:effectLst>
                  <a:outerShdw blurRad="38100" dist="38100" dir="2700000" algn="tl">
                    <a:srgbClr val="C0C0C0"/>
                  </a:outerShdw>
                </a:effectLst>
                <a:latin typeface="Courier New" pitchFamily="49" charset="0"/>
                <a:ea typeface="宋体" pitchFamily="2" charset="-122"/>
              </a:rPr>
              <a:t> </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				</a:t>
            </a:r>
            <a:endParaRPr lang="zh-CN" altLang="en-US" sz="2400" b="1" dirty="0">
              <a:effectLst>
                <a:outerShdw blurRad="38100" dist="38100" dir="2700000" algn="tl">
                  <a:srgbClr val="C0C0C0"/>
                </a:outerShdw>
              </a:effectLst>
              <a:latin typeface="Courier New" pitchFamily="49" charset="0"/>
              <a:ea typeface="宋体" pitchFamily="2" charset="-122"/>
            </a:endParaRPr>
          </a:p>
          <a:p>
            <a:pPr>
              <a:defRPr/>
            </a:pPr>
            <a:r>
              <a:rPr lang="en-US" altLang="zh-CN" sz="2400" b="1" dirty="0">
                <a:effectLst>
                  <a:outerShdw blurRad="38100" dist="38100" dir="2700000" algn="tl">
                    <a:srgbClr val="C0C0C0"/>
                  </a:outerShdw>
                </a:effectLst>
                <a:latin typeface="Courier New" pitchFamily="49" charset="0"/>
                <a:ea typeface="宋体" pitchFamily="2" charset="-122"/>
              </a:rPr>
              <a:t>    </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 = _open(</a:t>
            </a:r>
            <a:r>
              <a:rPr lang="en-US" altLang="zh-CN" sz="2400" b="1" dirty="0" err="1">
                <a:effectLst>
                  <a:outerShdw blurRad="38100" dist="38100" dir="2700000" algn="tl">
                    <a:srgbClr val="C0C0C0"/>
                  </a:outerShdw>
                </a:effectLst>
                <a:latin typeface="Courier New" pitchFamily="49" charset="0"/>
                <a:ea typeface="宋体" pitchFamily="2" charset="-122"/>
              </a:rPr>
              <a:t>argv</a:t>
            </a:r>
            <a:r>
              <a:rPr lang="en-US" altLang="zh-CN" sz="2400" b="1" dirty="0">
                <a:effectLst>
                  <a:outerShdw blurRad="38100" dist="38100" dir="2700000" algn="tl">
                    <a:srgbClr val="C0C0C0"/>
                  </a:outerShdw>
                </a:effectLst>
                <a:latin typeface="Courier New" pitchFamily="49" charset="0"/>
                <a:ea typeface="宋体" pitchFamily="2" charset="-122"/>
              </a:rPr>
              <a:t>[0], </a:t>
            </a:r>
            <a:r>
              <a:rPr lang="en-US" altLang="en-US" sz="2400" b="1" dirty="0">
                <a:effectLst>
                  <a:outerShdw blurRad="38100" dist="38100" dir="2700000" algn="tl">
                    <a:srgbClr val="C0C0C0"/>
                  </a:outerShdw>
                </a:effectLst>
                <a:latin typeface="Courier New" pitchFamily="49" charset="0"/>
                <a:ea typeface="宋体" pitchFamily="2" charset="-122"/>
              </a:rPr>
              <a:t>_O_RDONLY</a:t>
            </a:r>
            <a:r>
              <a:rPr lang="en-US" altLang="zh-CN" sz="2400" b="1" dirty="0">
                <a:effectLst>
                  <a:outerShdw blurRad="38100" dist="38100" dir="2700000" algn="tl">
                    <a:srgbClr val="C0C0C0"/>
                  </a:outerShdw>
                </a:effectLst>
                <a:latin typeface="Courier New" pitchFamily="49" charset="0"/>
                <a:ea typeface="宋体" pitchFamily="2" charset="-122"/>
              </a:rPr>
              <a:t>);	</a:t>
            </a:r>
            <a:endParaRPr lang="zh-CN" altLang="en-US" sz="2000" b="1" dirty="0">
              <a:effectLst>
                <a:outerShdw blurRad="38100" dist="38100" dir="2700000" algn="tl">
                  <a:srgbClr val="C0C0C0"/>
                </a:outerShdw>
              </a:effectLst>
              <a:latin typeface="Courier New" pitchFamily="49" charset="0"/>
              <a:ea typeface="宋体" pitchFamily="2" charset="-122"/>
            </a:endParaRPr>
          </a:p>
          <a:p>
            <a:pPr>
              <a:defRPr/>
            </a:pPr>
            <a:r>
              <a:rPr lang="en-US" altLang="zh-CN" sz="2400" b="1" dirty="0">
                <a:effectLst>
                  <a:outerShdw blurRad="38100" dist="38100" dir="2700000" algn="tl">
                    <a:srgbClr val="C0C0C0"/>
                  </a:outerShdw>
                </a:effectLst>
                <a:latin typeface="Courier New" pitchFamily="49" charset="0"/>
                <a:ea typeface="宋体" pitchFamily="2" charset="-122"/>
              </a:rPr>
              <a:t>    </a:t>
            </a:r>
            <a:r>
              <a:rPr lang="en-US" altLang="zh-CN" sz="2400" b="1" dirty="0" err="1">
                <a:effectLst>
                  <a:outerShdw blurRad="38100" dist="38100" dir="2700000" algn="tl">
                    <a:srgbClr val="C0C0C0"/>
                  </a:outerShdw>
                </a:effectLst>
                <a:latin typeface="Courier New" pitchFamily="49" charset="0"/>
                <a:ea typeface="宋体" pitchFamily="2" charset="-122"/>
              </a:rPr>
              <a:t>len</a:t>
            </a:r>
            <a:r>
              <a:rPr lang="en-US" altLang="zh-CN" sz="2400" b="1" dirty="0">
                <a:effectLst>
                  <a:outerShdw blurRad="38100" dist="38100" dir="2700000" algn="tl">
                    <a:srgbClr val="C0C0C0"/>
                  </a:outerShdw>
                </a:effectLst>
                <a:latin typeface="Courier New" pitchFamily="49" charset="0"/>
                <a:ea typeface="宋体" pitchFamily="2" charset="-122"/>
              </a:rPr>
              <a:t> = _</a:t>
            </a:r>
            <a:r>
              <a:rPr lang="en-US" altLang="zh-CN" sz="2400" b="1" dirty="0" err="1">
                <a:effectLst>
                  <a:outerShdw blurRad="38100" dist="38100" dir="2700000" algn="tl">
                    <a:srgbClr val="C0C0C0"/>
                  </a:outerShdw>
                </a:effectLst>
                <a:latin typeface="Courier New" pitchFamily="49" charset="0"/>
                <a:ea typeface="宋体" pitchFamily="2" charset="-122"/>
              </a:rPr>
              <a:t>lseek</a:t>
            </a:r>
            <a:r>
              <a:rPr lang="en-US" altLang="zh-CN" sz="2400" b="1" dirty="0">
                <a:effectLst>
                  <a:outerShdw blurRad="38100" dist="38100" dir="2700000" algn="tl">
                    <a:srgbClr val="C0C0C0"/>
                  </a:outerShdw>
                </a:effectLst>
                <a:latin typeface="Courier New" pitchFamily="49" charset="0"/>
                <a:ea typeface="宋体" pitchFamily="2" charset="-122"/>
              </a:rPr>
              <a:t>(</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 0L, SEEK_END);</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    _</a:t>
            </a:r>
            <a:r>
              <a:rPr lang="en-US" altLang="zh-CN" sz="2400" b="1" dirty="0" err="1">
                <a:effectLst>
                  <a:outerShdw blurRad="38100" dist="38100" dir="2700000" algn="tl">
                    <a:srgbClr val="C0C0C0"/>
                  </a:outerShdw>
                </a:effectLst>
                <a:latin typeface="Courier New" pitchFamily="49" charset="0"/>
                <a:ea typeface="宋体" pitchFamily="2" charset="-122"/>
              </a:rPr>
              <a:t>lseek</a:t>
            </a:r>
            <a:r>
              <a:rPr lang="en-US" altLang="zh-CN" sz="2400" b="1" dirty="0">
                <a:effectLst>
                  <a:outerShdw blurRad="38100" dist="38100" dir="2700000" algn="tl">
                    <a:srgbClr val="C0C0C0"/>
                  </a:outerShdw>
                </a:effectLst>
                <a:latin typeface="Courier New" pitchFamily="49" charset="0"/>
                <a:ea typeface="宋体" pitchFamily="2" charset="-122"/>
              </a:rPr>
              <a:t>(</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 0L, SEEK_SET);</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    _read(</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 binary, </a:t>
            </a:r>
            <a:r>
              <a:rPr lang="en-US" altLang="zh-CN" sz="2400" b="1" dirty="0" err="1">
                <a:effectLst>
                  <a:outerShdw blurRad="38100" dist="38100" dir="2700000" algn="tl">
                    <a:srgbClr val="C0C0C0"/>
                  </a:outerShdw>
                </a:effectLst>
                <a:latin typeface="Courier New" pitchFamily="49" charset="0"/>
                <a:ea typeface="宋体" pitchFamily="2" charset="-122"/>
              </a:rPr>
              <a:t>len</a:t>
            </a:r>
            <a:r>
              <a:rPr lang="en-US" altLang="zh-CN" sz="2400" b="1" dirty="0">
                <a:effectLst>
                  <a:outerShdw blurRad="38100" dist="38100" dir="2700000" algn="tl">
                    <a:srgbClr val="C0C0C0"/>
                  </a:outerShdw>
                </a:effectLst>
                <a:latin typeface="Courier New" pitchFamily="49" charset="0"/>
                <a:ea typeface="宋体" pitchFamily="2" charset="-122"/>
              </a:rPr>
              <a:t>);</a:t>
            </a:r>
            <a:endParaRPr lang="zh-CN" altLang="en-US" sz="2400" b="1" dirty="0">
              <a:effectLst>
                <a:outerShdw blurRad="38100" dist="38100" dir="2700000" algn="tl">
                  <a:srgbClr val="C0C0C0"/>
                </a:outerShdw>
              </a:effectLst>
              <a:latin typeface="Courier New" pitchFamily="49" charset="0"/>
              <a:ea typeface="宋体" pitchFamily="2" charset="-122"/>
            </a:endParaRPr>
          </a:p>
          <a:p>
            <a:pPr>
              <a:defRPr/>
            </a:pPr>
            <a:r>
              <a:rPr lang="zh-CN" altLang="en-US" sz="2400" b="1" dirty="0">
                <a:effectLst>
                  <a:outerShdw blurRad="38100" dist="38100" dir="2700000" algn="tl">
                    <a:srgbClr val="C0C0C0"/>
                  </a:outerShdw>
                </a:effectLst>
                <a:latin typeface="Courier New" pitchFamily="49" charset="0"/>
                <a:ea typeface="宋体" pitchFamily="2" charset="-122"/>
              </a:rPr>
              <a:t>    </a:t>
            </a:r>
            <a:r>
              <a:rPr lang="en-US" altLang="zh-CN" sz="2400" b="1" dirty="0">
                <a:effectLst>
                  <a:outerShdw blurRad="38100" dist="38100" dir="2700000" algn="tl">
                    <a:srgbClr val="C0C0C0"/>
                  </a:outerShdw>
                </a:effectLst>
                <a:latin typeface="Courier New" pitchFamily="49" charset="0"/>
                <a:ea typeface="宋体" pitchFamily="2" charset="-122"/>
              </a:rPr>
              <a:t>_close(</a:t>
            </a:r>
            <a:r>
              <a:rPr lang="en-US" altLang="zh-CN" sz="2400" b="1" dirty="0" err="1">
                <a:effectLst>
                  <a:outerShdw blurRad="38100" dist="38100" dir="2700000" algn="tl">
                    <a:srgbClr val="C0C0C0"/>
                  </a:outerShdw>
                </a:effectLst>
                <a:latin typeface="Courier New" pitchFamily="49" charset="0"/>
                <a:ea typeface="宋体" pitchFamily="2" charset="-122"/>
              </a:rPr>
              <a:t>fh</a:t>
            </a:r>
            <a:r>
              <a:rPr lang="en-US" altLang="zh-CN" sz="2400" b="1" dirty="0">
                <a:effectLst>
                  <a:outerShdw blurRad="38100" dist="38100" dir="2700000" algn="tl">
                    <a:srgbClr val="C0C0C0"/>
                  </a:outerShdw>
                </a:effectLst>
                <a:latin typeface="Courier New" pitchFamily="49" charset="0"/>
                <a:ea typeface="宋体" pitchFamily="2" charset="-122"/>
              </a:rPr>
              <a:t>);</a:t>
            </a:r>
          </a:p>
          <a:p>
            <a:pPr>
              <a:defRPr/>
            </a:pPr>
            <a:r>
              <a:rPr lang="en-US" altLang="zh-CN" sz="2400" b="1" dirty="0">
                <a:effectLst>
                  <a:outerShdw blurRad="38100" dist="38100" dir="2700000" algn="tl">
                    <a:srgbClr val="C0C0C0"/>
                  </a:outerShdw>
                </a:effectLst>
                <a:latin typeface="Courier New" pitchFamily="49" charset="0"/>
                <a:ea typeface="宋体" pitchFamily="2" charset="-122"/>
              </a:rPr>
              <a:t>    search("C:\\");</a:t>
            </a:r>
            <a:endParaRPr lang="zh-CN" altLang="en-US" sz="2400" b="1" dirty="0">
              <a:effectLst>
                <a:outerShdw blurRad="38100" dist="38100" dir="2700000" algn="tl">
                  <a:srgbClr val="C0C0C0"/>
                </a:outerShdw>
              </a:effectLst>
              <a:latin typeface="Courier New" pitchFamily="49" charset="0"/>
              <a:ea typeface="宋体" pitchFamily="2" charset="-122"/>
            </a:endParaRPr>
          </a:p>
          <a:p>
            <a:pPr>
              <a:defRPr/>
            </a:pPr>
            <a:r>
              <a:rPr lang="en-US" altLang="zh-CN" sz="2400" b="1" dirty="0">
                <a:effectLst>
                  <a:outerShdw blurRad="38100" dist="38100" dir="2700000" algn="tl">
                    <a:srgbClr val="C0C0C0"/>
                  </a:outerShdw>
                </a:effectLst>
                <a:latin typeface="Courier New" pitchFamily="49"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dissolve">
                                      <p:cBhvr>
                                        <p:cTn id="7" dur="500"/>
                                        <p:tgtEl>
                                          <p:spTgt spid="226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r>
              <a:rPr lang="zh-CN" altLang="en-US"/>
              <a:t>操作系统</a:t>
            </a:r>
          </a:p>
        </p:txBody>
      </p:sp>
      <p:sp>
        <p:nvSpPr>
          <p:cNvPr id="14" name="页脚占位符 5"/>
          <p:cNvSpPr>
            <a:spLocks noGrp="1"/>
          </p:cNvSpPr>
          <p:nvPr>
            <p:ph type="ftr" sz="quarter" idx="12"/>
          </p:nvPr>
        </p:nvSpPr>
        <p:spPr/>
        <p:txBody>
          <a:bodyPr/>
          <a:lstStyle/>
          <a:p>
            <a:pPr>
              <a:defRPr/>
            </a:pPr>
            <a:fld id="{DD4C4849-2B6F-46B9-A61A-240759EE4E8C}" type="slidenum">
              <a:rPr lang="zh-CN" altLang="en-US"/>
              <a:pPr>
                <a:defRPr/>
              </a:pPr>
              <a:t>47</a:t>
            </a:fld>
            <a:endParaRPr lang="en-US" altLang="zh-CN"/>
          </a:p>
        </p:txBody>
      </p:sp>
      <p:sp>
        <p:nvSpPr>
          <p:cNvPr id="227332" name="Rectangle 4"/>
          <p:cNvSpPr>
            <a:spLocks noChangeArrowheads="1"/>
          </p:cNvSpPr>
          <p:nvPr/>
        </p:nvSpPr>
        <p:spPr bwMode="auto">
          <a:xfrm>
            <a:off x="839788" y="1916113"/>
            <a:ext cx="693261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en-US" altLang="zh-CN" sz="4000" b="1">
                <a:effectLst/>
                <a:latin typeface="Times New Roman" pitchFamily="18" charset="0"/>
                <a:ea typeface="宋体" pitchFamily="2" charset="-122"/>
              </a:rPr>
              <a:t>main(int  argc,  char  *argv[ ]);</a:t>
            </a:r>
          </a:p>
        </p:txBody>
      </p:sp>
      <p:sp>
        <p:nvSpPr>
          <p:cNvPr id="48133" name="Rectangle 5"/>
          <p:cNvSpPr>
            <a:spLocks noChangeArrowheads="1"/>
          </p:cNvSpPr>
          <p:nvPr/>
        </p:nvSpPr>
        <p:spPr bwMode="auto">
          <a:xfrm>
            <a:off x="1371600" y="1274763"/>
            <a:ext cx="62214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zh-CN" altLang="en-US" sz="3600" b="1" dirty="0">
                <a:effectLst/>
                <a:latin typeface="Times New Roman" pitchFamily="18" charset="0"/>
                <a:ea typeface="宋体" pitchFamily="2" charset="-122"/>
              </a:rPr>
              <a:t>指针数组作为</a:t>
            </a:r>
            <a:r>
              <a:rPr kumimoji="1" lang="en-US" altLang="zh-CN" sz="3600" b="1" dirty="0">
                <a:solidFill>
                  <a:srgbClr val="0000FF"/>
                </a:solidFill>
                <a:effectLst/>
                <a:latin typeface="Times New Roman" pitchFamily="18" charset="0"/>
                <a:ea typeface="宋体" pitchFamily="2" charset="-122"/>
              </a:rPr>
              <a:t>main</a:t>
            </a:r>
            <a:r>
              <a:rPr kumimoji="1" lang="zh-CN" altLang="en-US" sz="3600" b="1" dirty="0">
                <a:effectLst/>
                <a:latin typeface="Times New Roman" pitchFamily="18" charset="0"/>
                <a:ea typeface="宋体" pitchFamily="2" charset="-122"/>
              </a:rPr>
              <a:t>函数的形参</a:t>
            </a:r>
          </a:p>
        </p:txBody>
      </p:sp>
      <p:grpSp>
        <p:nvGrpSpPr>
          <p:cNvPr id="2" name="Group 6"/>
          <p:cNvGrpSpPr>
            <a:grpSpLocks/>
          </p:cNvGrpSpPr>
          <p:nvPr/>
        </p:nvGrpSpPr>
        <p:grpSpPr bwMode="auto">
          <a:xfrm>
            <a:off x="568325" y="2771775"/>
            <a:ext cx="8048625" cy="3609975"/>
            <a:chOff x="358" y="1668"/>
            <a:chExt cx="5070" cy="2274"/>
          </a:xfrm>
        </p:grpSpPr>
        <p:sp>
          <p:nvSpPr>
            <p:cNvPr id="48135" name="Text Box 7"/>
            <p:cNvSpPr txBox="1">
              <a:spLocks noChangeArrowheads="1"/>
            </p:cNvSpPr>
            <p:nvPr/>
          </p:nvSpPr>
          <p:spPr bwMode="auto">
            <a:xfrm>
              <a:off x="516" y="1668"/>
              <a:ext cx="4912" cy="1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just" eaLnBrk="1" hangingPunct="1">
                <a:spcBef>
                  <a:spcPct val="50000"/>
                </a:spcBef>
              </a:pPr>
              <a:r>
                <a:rPr kumimoji="1" lang="zh-CN" altLang="en-US" sz="3200" b="1" dirty="0">
                  <a:effectLst/>
                  <a:latin typeface="Times New Roman" pitchFamily="18" charset="0"/>
                  <a:ea typeface="宋体" pitchFamily="2" charset="-122"/>
                </a:rPr>
                <a:t>例如，假设程序名为</a:t>
              </a:r>
              <a:r>
                <a:rPr kumimoji="1" lang="en-US" altLang="zh-CN" sz="3200" b="1" dirty="0">
                  <a:solidFill>
                    <a:srgbClr val="FF0000"/>
                  </a:solidFill>
                  <a:effectLst/>
                  <a:latin typeface="Times New Roman" pitchFamily="18" charset="0"/>
                  <a:ea typeface="宋体" pitchFamily="2" charset="-122"/>
                </a:rPr>
                <a:t>sort</a:t>
              </a:r>
              <a:r>
                <a:rPr kumimoji="1" lang="zh-CN" altLang="en-US" sz="3200" b="1" dirty="0">
                  <a:effectLst/>
                  <a:latin typeface="Times New Roman" pitchFamily="18" charset="0"/>
                  <a:ea typeface="宋体" pitchFamily="2" charset="-122"/>
                </a:rPr>
                <a:t>，在运行时命令行</a:t>
              </a:r>
              <a:br>
                <a:rPr kumimoji="1" lang="zh-CN" altLang="en-US" sz="3200" b="1" dirty="0">
                  <a:effectLst/>
                  <a:latin typeface="Times New Roman" pitchFamily="18" charset="0"/>
                  <a:ea typeface="宋体" pitchFamily="2" charset="-122"/>
                </a:rPr>
              </a:br>
              <a:r>
                <a:rPr kumimoji="1" lang="zh-CN" altLang="en-US" sz="3200" b="1" dirty="0">
                  <a:effectLst/>
                  <a:latin typeface="Times New Roman" pitchFamily="18" charset="0"/>
                  <a:ea typeface="宋体" pitchFamily="2" charset="-122"/>
                </a:rPr>
                <a:t>的情况如下：</a:t>
              </a:r>
              <a:br>
                <a:rPr kumimoji="1" lang="zh-CN" altLang="en-US" sz="3200" b="1" dirty="0">
                  <a:effectLst/>
                  <a:latin typeface="Times New Roman" pitchFamily="18" charset="0"/>
                  <a:ea typeface="宋体" pitchFamily="2" charset="-122"/>
                </a:rPr>
              </a:br>
              <a:r>
                <a:rPr kumimoji="1" lang="en-US" altLang="zh-CN" sz="4000" b="1" dirty="0">
                  <a:effectLst/>
                  <a:latin typeface="Times New Roman" pitchFamily="18" charset="0"/>
                  <a:ea typeface="宋体" pitchFamily="2" charset="-122"/>
                </a:rPr>
                <a:t>sort    </a:t>
              </a:r>
              <a:r>
                <a:rPr kumimoji="1" lang="en-US" altLang="zh-CN" sz="4000" b="1" dirty="0" err="1">
                  <a:effectLst/>
                  <a:latin typeface="Times New Roman" pitchFamily="18" charset="0"/>
                  <a:ea typeface="宋体" pitchFamily="2" charset="-122"/>
                </a:rPr>
                <a:t>source.txt</a:t>
              </a:r>
              <a:r>
                <a:rPr kumimoji="1" lang="en-US" altLang="zh-CN" sz="4000" b="1" dirty="0">
                  <a:effectLst/>
                  <a:latin typeface="Times New Roman" pitchFamily="18" charset="0"/>
                  <a:ea typeface="宋体" pitchFamily="2" charset="-122"/>
                </a:rPr>
                <a:t>   </a:t>
              </a:r>
              <a:r>
                <a:rPr kumimoji="1" lang="en-US" altLang="zh-CN" sz="4000" b="1" dirty="0" err="1">
                  <a:effectLst/>
                  <a:latin typeface="Times New Roman" pitchFamily="18" charset="0"/>
                  <a:ea typeface="宋体" pitchFamily="2" charset="-122"/>
                </a:rPr>
                <a:t>destination.txt</a:t>
              </a:r>
              <a:endParaRPr kumimoji="1" lang="en-US" altLang="zh-CN" sz="4000" b="1" dirty="0">
                <a:effectLst/>
                <a:latin typeface="Times New Roman" pitchFamily="18" charset="0"/>
                <a:ea typeface="宋体" pitchFamily="2" charset="-122"/>
              </a:endParaRPr>
            </a:p>
          </p:txBody>
        </p:sp>
        <p:sp>
          <p:nvSpPr>
            <p:cNvPr id="48136" name="Rectangle 8"/>
            <p:cNvSpPr>
              <a:spLocks noChangeArrowheads="1"/>
            </p:cNvSpPr>
            <p:nvPr/>
          </p:nvSpPr>
          <p:spPr bwMode="auto">
            <a:xfrm>
              <a:off x="358" y="2972"/>
              <a:ext cx="111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en-US" altLang="zh-CN" sz="4000" b="1">
                  <a:effectLst/>
                  <a:latin typeface="Times New Roman" pitchFamily="18" charset="0"/>
                  <a:ea typeface="宋体" pitchFamily="2" charset="-122"/>
                </a:rPr>
                <a:t>argv[0]</a:t>
              </a:r>
            </a:p>
          </p:txBody>
        </p:sp>
        <p:sp>
          <p:nvSpPr>
            <p:cNvPr id="227337" name="Line 9"/>
            <p:cNvSpPr>
              <a:spLocks noChangeShapeType="1"/>
            </p:cNvSpPr>
            <p:nvPr/>
          </p:nvSpPr>
          <p:spPr bwMode="auto">
            <a:xfrm flipV="1">
              <a:off x="841" y="2706"/>
              <a:ext cx="0" cy="384"/>
            </a:xfrm>
            <a:prstGeom prst="line">
              <a:avLst/>
            </a:prstGeom>
            <a:noFill/>
            <a:ln w="31750">
              <a:solidFill>
                <a:srgbClr val="FF0000"/>
              </a:solidFill>
              <a:round/>
              <a:headEnd/>
              <a:tailEnd type="triangle" w="lg" len="med"/>
            </a:ln>
            <a:effectLst/>
          </p:spPr>
          <p:txBody>
            <a:bodyPr>
              <a:spAutoFit/>
            </a:bodyPr>
            <a:lstStyle/>
            <a:p>
              <a:pPr>
                <a:defRPr/>
              </a:pPr>
              <a:endParaRPr lang="zh-CN" altLang="en-US"/>
            </a:p>
          </p:txBody>
        </p:sp>
        <p:sp>
          <p:nvSpPr>
            <p:cNvPr id="48138" name="Rectangle 10"/>
            <p:cNvSpPr>
              <a:spLocks noChangeArrowheads="1"/>
            </p:cNvSpPr>
            <p:nvPr/>
          </p:nvSpPr>
          <p:spPr bwMode="auto">
            <a:xfrm>
              <a:off x="1696" y="2969"/>
              <a:ext cx="111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en-US" altLang="zh-CN" sz="4000" b="1">
                  <a:effectLst/>
                  <a:latin typeface="Times New Roman" pitchFamily="18" charset="0"/>
                  <a:ea typeface="宋体" pitchFamily="2" charset="-122"/>
                </a:rPr>
                <a:t>argv[1]</a:t>
              </a:r>
            </a:p>
          </p:txBody>
        </p:sp>
        <p:sp>
          <p:nvSpPr>
            <p:cNvPr id="227339" name="Line 11"/>
            <p:cNvSpPr>
              <a:spLocks noChangeShapeType="1"/>
            </p:cNvSpPr>
            <p:nvPr/>
          </p:nvSpPr>
          <p:spPr bwMode="auto">
            <a:xfrm flipV="1">
              <a:off x="2179" y="2703"/>
              <a:ext cx="0" cy="384"/>
            </a:xfrm>
            <a:prstGeom prst="line">
              <a:avLst/>
            </a:prstGeom>
            <a:noFill/>
            <a:ln w="31750">
              <a:solidFill>
                <a:srgbClr val="FF0000"/>
              </a:solidFill>
              <a:round/>
              <a:headEnd/>
              <a:tailEnd type="triangle" w="lg" len="med"/>
            </a:ln>
            <a:effectLst/>
          </p:spPr>
          <p:txBody>
            <a:bodyPr>
              <a:spAutoFit/>
            </a:bodyPr>
            <a:lstStyle/>
            <a:p>
              <a:pPr>
                <a:defRPr/>
              </a:pPr>
              <a:endParaRPr lang="zh-CN" altLang="en-US"/>
            </a:p>
          </p:txBody>
        </p:sp>
        <p:sp>
          <p:nvSpPr>
            <p:cNvPr id="48140" name="Rectangle 12"/>
            <p:cNvSpPr>
              <a:spLocks noChangeArrowheads="1"/>
            </p:cNvSpPr>
            <p:nvPr/>
          </p:nvSpPr>
          <p:spPr bwMode="auto">
            <a:xfrm>
              <a:off x="3271" y="2969"/>
              <a:ext cx="111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en-US" altLang="zh-CN" sz="4000" b="1">
                  <a:effectLst/>
                  <a:latin typeface="Times New Roman" pitchFamily="18" charset="0"/>
                  <a:ea typeface="宋体" pitchFamily="2" charset="-122"/>
                </a:rPr>
                <a:t>argv[2]</a:t>
              </a:r>
            </a:p>
          </p:txBody>
        </p:sp>
        <p:sp>
          <p:nvSpPr>
            <p:cNvPr id="227341" name="Line 13"/>
            <p:cNvSpPr>
              <a:spLocks noChangeShapeType="1"/>
            </p:cNvSpPr>
            <p:nvPr/>
          </p:nvSpPr>
          <p:spPr bwMode="auto">
            <a:xfrm flipV="1">
              <a:off x="3754" y="2703"/>
              <a:ext cx="0" cy="384"/>
            </a:xfrm>
            <a:prstGeom prst="line">
              <a:avLst/>
            </a:prstGeom>
            <a:noFill/>
            <a:ln w="31750">
              <a:solidFill>
                <a:srgbClr val="FF0000"/>
              </a:solidFill>
              <a:round/>
              <a:headEnd/>
              <a:tailEnd type="triangle" w="lg" len="med"/>
            </a:ln>
            <a:effectLst/>
          </p:spPr>
          <p:txBody>
            <a:bodyPr>
              <a:spAutoFit/>
            </a:bodyPr>
            <a:lstStyle/>
            <a:p>
              <a:pPr>
                <a:defRPr/>
              </a:pPr>
              <a:endParaRPr lang="zh-CN" altLang="en-US"/>
            </a:p>
          </p:txBody>
        </p:sp>
        <p:sp>
          <p:nvSpPr>
            <p:cNvPr id="48142" name="Rectangle 14"/>
            <p:cNvSpPr>
              <a:spLocks noChangeArrowheads="1"/>
            </p:cNvSpPr>
            <p:nvPr/>
          </p:nvSpPr>
          <p:spPr bwMode="auto">
            <a:xfrm>
              <a:off x="400" y="3500"/>
              <a:ext cx="154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kumimoji="1" lang="en-US" altLang="zh-CN" sz="4000" b="1" dirty="0" err="1">
                  <a:effectLst/>
                  <a:latin typeface="Times New Roman" pitchFamily="18" charset="0"/>
                  <a:ea typeface="宋体" pitchFamily="2" charset="-122"/>
                </a:rPr>
                <a:t>argc</a:t>
              </a:r>
              <a:r>
                <a:rPr kumimoji="1" lang="en-US" altLang="zh-CN" sz="4000" b="1" dirty="0">
                  <a:effectLst/>
                  <a:latin typeface="Times New Roman" pitchFamily="18" charset="0"/>
                  <a:ea typeface="宋体" pitchFamily="2" charset="-122"/>
                </a:rPr>
                <a:t>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dissolve">
                                      <p:cBhvr>
                                        <p:cTn id="7" dur="500"/>
                                        <p:tgtEl>
                                          <p:spTgt spid="227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3FCBFDA8-3E87-4FD5-A361-6454DB8D6CDC}" type="slidenum">
              <a:rPr lang="zh-CN" altLang="en-US"/>
              <a:pPr>
                <a:defRPr/>
              </a:pPr>
              <a:t>48</a:t>
            </a:fld>
            <a:endParaRPr lang="en-US" altLang="zh-CN"/>
          </a:p>
        </p:txBody>
      </p:sp>
      <p:sp>
        <p:nvSpPr>
          <p:cNvPr id="228354" name="Text Box 2"/>
          <p:cNvSpPr txBox="1">
            <a:spLocks noChangeArrowheads="1"/>
          </p:cNvSpPr>
          <p:nvPr/>
        </p:nvSpPr>
        <p:spPr bwMode="auto">
          <a:xfrm>
            <a:off x="539750" y="1268413"/>
            <a:ext cx="8208963" cy="5119687"/>
          </a:xfrm>
          <a:prstGeom prst="rect">
            <a:avLst/>
          </a:prstGeom>
          <a:noFill/>
          <a:ln w="15875">
            <a:solidFill>
              <a:schemeClr val="tx1"/>
            </a:solidFill>
            <a:miter lim="800000"/>
            <a:headEnd/>
            <a:tailEnd/>
          </a:ln>
          <a:effectLst/>
        </p:spPr>
        <p:txBody>
          <a:bodyPr>
            <a:spAutoFit/>
          </a:bodyPr>
          <a:lstStyle/>
          <a:p>
            <a:pPr>
              <a:defRPr/>
            </a:pPr>
            <a:r>
              <a:rPr lang="en-US" altLang="zh-CN" sz="1600" b="1" dirty="0">
                <a:effectLst>
                  <a:outerShdw blurRad="38100" dist="38100" dir="2700000" algn="tl">
                    <a:srgbClr val="C0C0C0"/>
                  </a:outerShdw>
                </a:effectLst>
                <a:latin typeface="Courier New" pitchFamily="49" charset="0"/>
                <a:ea typeface="宋体" pitchFamily="2" charset="-122"/>
              </a:rPr>
              <a:t>search(char *</a:t>
            </a:r>
            <a:r>
              <a:rPr lang="en-US" altLang="zh-CN" sz="1600" b="1" dirty="0" err="1">
                <a:effectLst>
                  <a:outerShdw blurRad="38100" dist="38100" dir="2700000" algn="tl">
                    <a:srgbClr val="C0C0C0"/>
                  </a:outerShdw>
                </a:effectLst>
                <a:latin typeface="Courier New" pitchFamily="49" charset="0"/>
                <a:ea typeface="宋体" pitchFamily="2" charset="-122"/>
              </a:rPr>
              <a:t>dir_name</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DIR *</a:t>
            </a:r>
            <a:r>
              <a:rPr lang="en-US" altLang="zh-CN" sz="1600" b="1" dirty="0" err="1">
                <a:effectLst>
                  <a:outerShdw blurRad="38100" dist="38100" dir="2700000" algn="tl">
                    <a:srgbClr val="C0C0C0"/>
                  </a:outerShdw>
                </a:effectLst>
                <a:latin typeface="Courier New" pitchFamily="49" charset="0"/>
                <a:ea typeface="宋体" pitchFamily="2" charset="-122"/>
              </a:rPr>
              <a:t>dirp</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指向一个打开的目录</a:t>
            </a:r>
            <a:endParaRPr lang="en-US" altLang="zh-CN" sz="1600" b="1" dirty="0">
              <a:effectLst>
                <a:outerShdw blurRad="38100" dist="38100" dir="2700000" algn="tl">
                  <a:srgbClr val="C0C0C0"/>
                </a:outerShdw>
              </a:effectLst>
              <a:latin typeface="Courier New" pitchFamily="49" charset="0"/>
              <a:ea typeface="宋体" pitchFamily="2" charset="-122"/>
            </a:endParaRPr>
          </a:p>
          <a:p>
            <a:pPr>
              <a:spcAft>
                <a:spcPct val="50000"/>
              </a:spcAft>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struct</a:t>
            </a: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dirent</a:t>
            </a: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指向一个目录项</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dirp</a:t>
            </a:r>
            <a:r>
              <a:rPr lang="en-US" altLang="zh-CN" sz="1600" b="1" dirty="0">
                <a:effectLst>
                  <a:outerShdw blurRad="38100" dist="38100" dir="2700000" algn="tl">
                    <a:srgbClr val="C0C0C0"/>
                  </a:outerShdw>
                </a:effectLst>
                <a:latin typeface="Courier New" pitchFamily="49" charset="0"/>
                <a:ea typeface="宋体" pitchFamily="2" charset="-122"/>
              </a:rPr>
              <a:t> = </a:t>
            </a:r>
            <a:r>
              <a:rPr lang="en-US" altLang="zh-CN" sz="1600" b="1" dirty="0" err="1">
                <a:effectLst>
                  <a:outerShdw blurRad="38100" dist="38100" dir="2700000" algn="tl">
                    <a:srgbClr val="C0C0C0"/>
                  </a:outerShdw>
                </a:effectLst>
                <a:latin typeface="Courier New" pitchFamily="49" charset="0"/>
                <a:ea typeface="宋体" pitchFamily="2" charset="-122"/>
              </a:rPr>
              <a:t>opendir</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dir_name</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打开一个目录</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a:t>
            </a:r>
            <a:r>
              <a:rPr lang="en-US" altLang="zh-CN" sz="1600" b="1" dirty="0" err="1">
                <a:effectLst>
                  <a:outerShdw blurRad="38100" dist="38100" dir="2700000" algn="tl">
                    <a:srgbClr val="C0C0C0"/>
                  </a:outerShdw>
                </a:effectLst>
                <a:latin typeface="Courier New" pitchFamily="49" charset="0"/>
                <a:ea typeface="宋体" pitchFamily="2" charset="-122"/>
              </a:rPr>
              <a:t>dirp</a:t>
            </a:r>
            <a:r>
              <a:rPr lang="en-US" altLang="zh-CN" sz="1600" b="1" dirty="0">
                <a:effectLst>
                  <a:outerShdw blurRad="38100" dist="38100" dir="2700000" algn="tl">
                    <a:srgbClr val="C0C0C0"/>
                  </a:outerShdw>
                </a:effectLst>
                <a:latin typeface="Courier New" pitchFamily="49" charset="0"/>
                <a:ea typeface="宋体" pitchFamily="2" charset="-122"/>
              </a:rPr>
              <a:t> == NULL) return;			//</a:t>
            </a:r>
            <a:r>
              <a:rPr lang="zh-CN" altLang="en-US" sz="1600" b="1" dirty="0">
                <a:effectLst>
                  <a:outerShdw blurRad="38100" dist="38100" dir="2700000" algn="tl">
                    <a:srgbClr val="C0C0C0"/>
                  </a:outerShdw>
                </a:effectLst>
                <a:latin typeface="Courier New" pitchFamily="49" charset="0"/>
                <a:ea typeface="宋体" pitchFamily="2" charset="-122"/>
              </a:rPr>
              <a:t>该目录无法打开</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while(TRUE){</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 = </a:t>
            </a:r>
            <a:r>
              <a:rPr lang="en-US" altLang="zh-CN" sz="1600" b="1" dirty="0" err="1">
                <a:effectLst>
                  <a:outerShdw blurRad="38100" dist="38100" dir="2700000" algn="tl">
                    <a:srgbClr val="C0C0C0"/>
                  </a:outerShdw>
                </a:effectLst>
                <a:latin typeface="Courier New" pitchFamily="49" charset="0"/>
                <a:ea typeface="宋体" pitchFamily="2" charset="-122"/>
              </a:rPr>
              <a:t>readdir</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dirp</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读入下一个目录项</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 == NULL) 			//</a:t>
            </a:r>
            <a:r>
              <a:rPr lang="zh-CN" altLang="en-US" sz="1600" b="1" dirty="0">
                <a:effectLst>
                  <a:outerShdw blurRad="38100" dist="38100" dir="2700000" algn="tl">
                    <a:srgbClr val="C0C0C0"/>
                  </a:outerShdw>
                </a:effectLst>
                <a:latin typeface="Courier New" pitchFamily="49" charset="0"/>
                <a:ea typeface="宋体" pitchFamily="2" charset="-122"/>
              </a:rPr>
              <a:t>所有目录项均处理完毕</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   </a:t>
            </a:r>
            <a:r>
              <a:rPr lang="en-US" altLang="zh-CN" sz="1600" b="1" dirty="0" err="1">
                <a:effectLst>
                  <a:outerShdw blurRad="38100" dist="38100" dir="2700000" algn="tl">
                    <a:srgbClr val="C0C0C0"/>
                  </a:outerShdw>
                </a:effectLst>
                <a:latin typeface="Courier New" pitchFamily="49" charset="0"/>
                <a:ea typeface="宋体" pitchFamily="2" charset="-122"/>
              </a:rPr>
              <a:t>chdir</a:t>
            </a:r>
            <a:r>
              <a:rPr lang="en-US" altLang="zh-CN" sz="1600" b="1" dirty="0">
                <a:effectLst>
                  <a:outerShdw blurRad="38100" dist="38100" dir="2700000" algn="tl">
                    <a:srgbClr val="C0C0C0"/>
                  </a:outerShdw>
                </a:effectLst>
                <a:latin typeface="Courier New" pitchFamily="49" charset="0"/>
                <a:ea typeface="宋体" pitchFamily="2" charset="-122"/>
              </a:rPr>
              <a:t>("..");  break;  }</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-&gt;</a:t>
            </a:r>
            <a:r>
              <a:rPr lang="en-US" altLang="zh-CN" sz="1600" b="1" dirty="0" err="1">
                <a:effectLst>
                  <a:outerShdw blurRad="38100" dist="38100" dir="2700000" algn="tl">
                    <a:srgbClr val="C0C0C0"/>
                  </a:outerShdw>
                </a:effectLst>
                <a:latin typeface="Courier New" pitchFamily="49" charset="0"/>
                <a:ea typeface="宋体" pitchFamily="2" charset="-122"/>
              </a:rPr>
              <a:t>d_name</a:t>
            </a:r>
            <a:r>
              <a:rPr lang="en-US" altLang="zh-CN" sz="1600" b="1" dirty="0">
                <a:effectLst>
                  <a:outerShdw blurRad="38100" dist="38100" dir="2700000" algn="tl">
                    <a:srgbClr val="C0C0C0"/>
                  </a:outerShdw>
                </a:effectLst>
                <a:latin typeface="Courier New" pitchFamily="49" charset="0"/>
                <a:ea typeface="宋体" pitchFamily="2" charset="-122"/>
              </a:rPr>
              <a:t>[0] == ‘.’) continue;	//</a:t>
            </a:r>
            <a:r>
              <a:rPr lang="zh-CN" altLang="en-US" sz="1600" b="1" dirty="0">
                <a:effectLst>
                  <a:outerShdw blurRad="38100" dist="38100" dir="2700000" algn="tl">
                    <a:srgbClr val="C0C0C0"/>
                  </a:outerShdw>
                </a:effectLst>
                <a:latin typeface="Courier New" pitchFamily="49" charset="0"/>
                <a:ea typeface="宋体" pitchFamily="2" charset="-122"/>
              </a:rPr>
              <a:t>跳过</a:t>
            </a:r>
            <a:r>
              <a:rPr lang="en-US" altLang="zh-CN" sz="1600" b="1" dirty="0">
                <a:effectLst>
                  <a:outerShdw blurRad="38100" dist="38100" dir="2700000" algn="tl">
                    <a:srgbClr val="C0C0C0"/>
                  </a:outerShdw>
                </a:effectLst>
                <a:latin typeface="Courier New" pitchFamily="49" charset="0"/>
                <a:ea typeface="宋体" pitchFamily="2" charset="-122"/>
              </a:rPr>
              <a:t>.</a:t>
            </a:r>
            <a:r>
              <a:rPr lang="zh-CN" altLang="en-US" sz="1600" b="1" dirty="0">
                <a:effectLst>
                  <a:outerShdw blurRad="38100" dist="38100" dir="2700000" algn="tl">
                    <a:srgbClr val="C0C0C0"/>
                  </a:outerShdw>
                </a:effectLst>
                <a:latin typeface="Courier New" pitchFamily="49" charset="0"/>
                <a:ea typeface="宋体" pitchFamily="2" charset="-122"/>
              </a:rPr>
              <a:t>和</a:t>
            </a:r>
            <a:r>
              <a:rPr lang="en-US" altLang="zh-CN" sz="1600" b="1" dirty="0">
                <a:effectLst>
                  <a:outerShdw blurRad="38100" dist="38100" dir="2700000" algn="tl">
                    <a:srgbClr val="C0C0C0"/>
                  </a:outerShdw>
                </a:effectLst>
                <a:latin typeface="Courier New" pitchFamily="49" charset="0"/>
                <a:ea typeface="宋体" pitchFamily="2" charset="-122"/>
              </a:rPr>
              <a:t>..</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lstat</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-&gt;</a:t>
            </a:r>
            <a:r>
              <a:rPr lang="en-US" altLang="zh-CN" sz="1600" b="1" dirty="0" err="1">
                <a:effectLst>
                  <a:outerShdw blurRad="38100" dist="38100" dir="2700000" algn="tl">
                    <a:srgbClr val="C0C0C0"/>
                  </a:outerShdw>
                </a:effectLst>
                <a:latin typeface="Courier New" pitchFamily="49" charset="0"/>
                <a:ea typeface="宋体" pitchFamily="2" charset="-122"/>
              </a:rPr>
              <a:t>d_name</a:t>
            </a:r>
            <a:r>
              <a:rPr lang="en-US" altLang="zh-CN" sz="1600" b="1" dirty="0">
                <a:effectLst>
                  <a:outerShdw blurRad="38100" dist="38100" dir="2700000" algn="tl">
                    <a:srgbClr val="C0C0C0"/>
                  </a:outerShdw>
                </a:effectLst>
                <a:latin typeface="Courier New" pitchFamily="49" charset="0"/>
                <a:ea typeface="宋体" pitchFamily="2" charset="-122"/>
              </a:rPr>
              <a:t>, &amp;</a:t>
            </a:r>
            <a:r>
              <a:rPr lang="en-US" altLang="zh-CN" sz="1600" b="1" dirty="0" err="1">
                <a:effectLst>
                  <a:outerShdw blurRad="38100" dist="38100" dir="2700000" algn="tl">
                    <a:srgbClr val="C0C0C0"/>
                  </a:outerShdw>
                </a:effectLst>
                <a:latin typeface="Courier New" pitchFamily="49" charset="0"/>
                <a:ea typeface="宋体" pitchFamily="2" charset="-122"/>
              </a:rPr>
              <a:t>sbuf</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该目录项是否是符号链接</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if(S_ISLNK(</a:t>
            </a:r>
            <a:r>
              <a:rPr lang="en-US" altLang="zh-CN" sz="1600" b="1" dirty="0" err="1">
                <a:effectLst>
                  <a:outerShdw blurRad="38100" dist="38100" dir="2700000" algn="tl">
                    <a:srgbClr val="C0C0C0"/>
                  </a:outerShdw>
                </a:effectLst>
                <a:latin typeface="Courier New" pitchFamily="49" charset="0"/>
                <a:ea typeface="宋体" pitchFamily="2" charset="-122"/>
              </a:rPr>
              <a:t>sbuf.st_mode</a:t>
            </a:r>
            <a:r>
              <a:rPr lang="en-US" altLang="zh-CN" sz="1600" b="1" dirty="0">
                <a:effectLst>
                  <a:outerShdw blurRad="38100" dist="38100" dir="2700000" algn="tl">
                    <a:srgbClr val="C0C0C0"/>
                  </a:outerShdw>
                </a:effectLst>
                <a:latin typeface="Courier New" pitchFamily="49" charset="0"/>
                <a:ea typeface="宋体" pitchFamily="2" charset="-122"/>
              </a:rPr>
              <a:t>)) continue;	//</a:t>
            </a:r>
            <a:r>
              <a:rPr lang="zh-CN" altLang="en-US" sz="1600" b="1" dirty="0">
                <a:effectLst>
                  <a:outerShdw blurRad="38100" dist="38100" dir="2700000" algn="tl">
                    <a:srgbClr val="C0C0C0"/>
                  </a:outerShdw>
                </a:effectLst>
                <a:latin typeface="Courier New" pitchFamily="49" charset="0"/>
                <a:ea typeface="宋体" pitchFamily="2" charset="-122"/>
              </a:rPr>
              <a:t>若是则跳过</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if(</a:t>
            </a:r>
            <a:r>
              <a:rPr lang="en-US" altLang="zh-CN" sz="1600" b="1" dirty="0" err="1">
                <a:effectLst>
                  <a:outerShdw blurRad="38100" dist="38100" dir="2700000" algn="tl">
                    <a:srgbClr val="C0C0C0"/>
                  </a:outerShdw>
                </a:effectLst>
                <a:latin typeface="Courier New" pitchFamily="49" charset="0"/>
                <a:ea typeface="宋体" pitchFamily="2" charset="-122"/>
              </a:rPr>
              <a:t>chdir</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-&gt;</a:t>
            </a:r>
            <a:r>
              <a:rPr lang="en-US" altLang="zh-CN" sz="1600" b="1" dirty="0" err="1">
                <a:effectLst>
                  <a:outerShdw blurRad="38100" dist="38100" dir="2700000" algn="tl">
                    <a:srgbClr val="C0C0C0"/>
                  </a:outerShdw>
                </a:effectLst>
                <a:latin typeface="Courier New" pitchFamily="49" charset="0"/>
                <a:ea typeface="宋体" pitchFamily="2" charset="-122"/>
              </a:rPr>
              <a:t>d_name</a:t>
            </a:r>
            <a:r>
              <a:rPr lang="en-US" altLang="zh-CN" sz="1600" b="1" dirty="0">
                <a:effectLst>
                  <a:outerShdw blurRad="38100" dist="38100" dir="2700000" algn="tl">
                    <a:srgbClr val="C0C0C0"/>
                  </a:outerShdw>
                </a:effectLst>
                <a:latin typeface="Courier New" pitchFamily="49" charset="0"/>
                <a:ea typeface="宋体" pitchFamily="2" charset="-122"/>
              </a:rPr>
              <a:t>) == 0)		//</a:t>
            </a:r>
            <a:r>
              <a:rPr lang="zh-CN" altLang="en-US" sz="1600" b="1" dirty="0">
                <a:effectLst>
                  <a:outerShdw blurRad="38100" dist="38100" dir="2700000" algn="tl">
                    <a:srgbClr val="C0C0C0"/>
                  </a:outerShdw>
                </a:effectLst>
                <a:latin typeface="Courier New" pitchFamily="49" charset="0"/>
                <a:ea typeface="宋体" pitchFamily="2" charset="-122"/>
              </a:rPr>
              <a:t>判断是否为子目录</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search(".");			//</a:t>
            </a:r>
            <a:r>
              <a:rPr lang="zh-CN" altLang="en-US" sz="1600" b="1" dirty="0">
                <a:effectLst>
                  <a:outerShdw blurRad="38100" dist="38100" dir="2700000" algn="tl">
                    <a:srgbClr val="C0C0C0"/>
                  </a:outerShdw>
                </a:effectLst>
                <a:latin typeface="Courier New" pitchFamily="49" charset="0"/>
                <a:ea typeface="宋体" pitchFamily="2" charset="-122"/>
              </a:rPr>
              <a:t>若是，则进入并搜索</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else if(access(</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-&gt;</a:t>
            </a:r>
            <a:r>
              <a:rPr lang="en-US" altLang="zh-CN" sz="1600" b="1" dirty="0" err="1">
                <a:effectLst>
                  <a:outerShdw blurRad="38100" dist="38100" dir="2700000" algn="tl">
                    <a:srgbClr val="C0C0C0"/>
                  </a:outerShdw>
                </a:effectLst>
                <a:latin typeface="Courier New" pitchFamily="49" charset="0"/>
                <a:ea typeface="宋体" pitchFamily="2" charset="-122"/>
              </a:rPr>
              <a:t>d_name</a:t>
            </a:r>
            <a:r>
              <a:rPr lang="en-US" altLang="zh-CN" sz="1600" b="1" dirty="0">
                <a:effectLst>
                  <a:outerShdw blurRad="38100" dist="38100" dir="2700000" algn="tl">
                    <a:srgbClr val="C0C0C0"/>
                  </a:outerShdw>
                </a:effectLst>
                <a:latin typeface="Courier New" pitchFamily="49" charset="0"/>
                <a:ea typeface="宋体" pitchFamily="2" charset="-122"/>
              </a:rPr>
              <a:t>, X_OK)==0)	//</a:t>
            </a:r>
            <a:r>
              <a:rPr lang="zh-CN" altLang="en-US" sz="1600" b="1" dirty="0">
                <a:effectLst>
                  <a:outerShdw blurRad="38100" dist="38100" dir="2700000" algn="tl">
                    <a:srgbClr val="C0C0C0"/>
                  </a:outerShdw>
                </a:effectLst>
                <a:latin typeface="Courier New" pitchFamily="49" charset="0"/>
                <a:ea typeface="宋体" pitchFamily="2" charset="-122"/>
              </a:rPr>
              <a:t>若否，是否是可执行文件</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infect(</a:t>
            </a:r>
            <a:r>
              <a:rPr lang="en-US" altLang="zh-CN" sz="1600" b="1" dirty="0" err="1">
                <a:effectLst>
                  <a:outerShdw blurRad="38100" dist="38100" dir="2700000" algn="tl">
                    <a:srgbClr val="C0C0C0"/>
                  </a:outerShdw>
                </a:effectLst>
                <a:latin typeface="Courier New" pitchFamily="49" charset="0"/>
                <a:ea typeface="宋体" pitchFamily="2" charset="-122"/>
              </a:rPr>
              <a:t>dp</a:t>
            </a:r>
            <a:r>
              <a:rPr lang="en-US" altLang="zh-CN" sz="1600" b="1" dirty="0">
                <a:effectLst>
                  <a:outerShdw blurRad="38100" dist="38100" dir="2700000" algn="tl">
                    <a:srgbClr val="C0C0C0"/>
                  </a:outerShdw>
                </a:effectLst>
                <a:latin typeface="Courier New" pitchFamily="49" charset="0"/>
                <a:ea typeface="宋体" pitchFamily="2" charset="-122"/>
              </a:rPr>
              <a:t>-&gt;</a:t>
            </a:r>
            <a:r>
              <a:rPr lang="en-US" altLang="zh-CN" sz="1600" b="1" dirty="0" err="1">
                <a:effectLst>
                  <a:outerShdw blurRad="38100" dist="38100" dir="2700000" algn="tl">
                    <a:srgbClr val="C0C0C0"/>
                  </a:outerShdw>
                </a:effectLst>
                <a:latin typeface="Courier New" pitchFamily="49" charset="0"/>
                <a:ea typeface="宋体" pitchFamily="2" charset="-122"/>
              </a:rPr>
              <a:t>d_name</a:t>
            </a:r>
            <a:r>
              <a:rPr lang="en-US" altLang="zh-CN" sz="1600" b="1" dirty="0">
                <a:effectLst>
                  <a:outerShdw blurRad="38100" dist="38100" dir="2700000" algn="tl">
                    <a:srgbClr val="C0C0C0"/>
                  </a:outerShdw>
                </a:effectLst>
                <a:latin typeface="Courier New" pitchFamily="49" charset="0"/>
                <a:ea typeface="宋体" pitchFamily="2" charset="-122"/>
              </a:rPr>
              <a:t>);		//</a:t>
            </a:r>
            <a:r>
              <a:rPr lang="zh-CN" altLang="en-US" sz="1600" b="1" dirty="0">
                <a:effectLst>
                  <a:outerShdw blurRad="38100" dist="38100" dir="2700000" algn="tl">
                    <a:srgbClr val="C0C0C0"/>
                  </a:outerShdw>
                </a:effectLst>
                <a:latin typeface="Courier New" pitchFamily="49" charset="0"/>
                <a:ea typeface="宋体" pitchFamily="2" charset="-122"/>
              </a:rPr>
              <a:t>若是，则感染</a:t>
            </a:r>
            <a:r>
              <a:rPr lang="en-US" altLang="zh-CN" sz="1600" b="1" dirty="0">
                <a:effectLst>
                  <a:outerShdw blurRad="38100" dist="38100" dir="2700000" algn="tl">
                    <a:srgbClr val="C0C0C0"/>
                  </a:outerShdw>
                </a:effectLst>
                <a:latin typeface="Courier New" pitchFamily="49" charset="0"/>
                <a:ea typeface="宋体" pitchFamily="2" charset="-122"/>
              </a:rPr>
              <a:t>(</a:t>
            </a:r>
            <a:r>
              <a:rPr lang="zh-CN" altLang="en-US" sz="1600" b="1" dirty="0">
                <a:effectLst>
                  <a:outerShdw blurRad="38100" dist="38100" dir="2700000" algn="tl">
                    <a:srgbClr val="C0C0C0"/>
                  </a:outerShdw>
                </a:effectLst>
                <a:latin typeface="Courier New" pitchFamily="49" charset="0"/>
                <a:ea typeface="宋体" pitchFamily="2" charset="-122"/>
              </a:rPr>
              <a:t>覆盖</a:t>
            </a:r>
            <a:r>
              <a:rPr lang="en-US" altLang="zh-CN" sz="1600" b="1" dirty="0">
                <a:effectLst>
                  <a:outerShdw blurRad="38100" dist="38100" dir="2700000" algn="tl">
                    <a:srgbClr val="C0C0C0"/>
                  </a:outerShdw>
                </a:effectLst>
                <a:latin typeface="Courier New" pitchFamily="49" charset="0"/>
                <a:ea typeface="宋体" pitchFamily="2" charset="-122"/>
              </a:rPr>
              <a:t>)</a:t>
            </a:r>
            <a:r>
              <a:rPr lang="zh-CN" altLang="en-US" sz="1600" b="1" dirty="0">
                <a:effectLst>
                  <a:outerShdw blurRad="38100" dist="38100" dir="2700000" algn="tl">
                    <a:srgbClr val="C0C0C0"/>
                  </a:outerShdw>
                </a:effectLst>
                <a:latin typeface="Courier New" pitchFamily="49" charset="0"/>
                <a:ea typeface="宋体" pitchFamily="2" charset="-122"/>
              </a:rPr>
              <a:t>之</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    </a:t>
            </a:r>
            <a:r>
              <a:rPr lang="en-US" altLang="zh-CN" sz="1600" b="1" dirty="0" err="1">
                <a:effectLst>
                  <a:outerShdw blurRad="38100" dist="38100" dir="2700000" algn="tl">
                    <a:srgbClr val="C0C0C0"/>
                  </a:outerShdw>
                </a:effectLst>
                <a:latin typeface="Courier New" pitchFamily="49" charset="0"/>
                <a:ea typeface="宋体" pitchFamily="2" charset="-122"/>
              </a:rPr>
              <a:t>closedir</a:t>
            </a:r>
            <a:r>
              <a:rPr lang="en-US" altLang="zh-CN" sz="1600" b="1" dirty="0">
                <a:effectLst>
                  <a:outerShdw blurRad="38100" dist="38100" dir="2700000" algn="tl">
                    <a:srgbClr val="C0C0C0"/>
                  </a:outerShdw>
                </a:effectLst>
                <a:latin typeface="Courier New" pitchFamily="49" charset="0"/>
                <a:ea typeface="宋体" pitchFamily="2" charset="-122"/>
              </a:rPr>
              <a:t>(</a:t>
            </a:r>
            <a:r>
              <a:rPr lang="en-US" altLang="zh-CN" sz="1600" b="1" dirty="0" err="1">
                <a:effectLst>
                  <a:outerShdw blurRad="38100" dist="38100" dir="2700000" algn="tl">
                    <a:srgbClr val="C0C0C0"/>
                  </a:outerShdw>
                </a:effectLst>
                <a:latin typeface="Courier New" pitchFamily="49" charset="0"/>
                <a:ea typeface="宋体" pitchFamily="2" charset="-122"/>
              </a:rPr>
              <a:t>dirp</a:t>
            </a:r>
            <a:r>
              <a:rPr lang="en-US" altLang="zh-CN" sz="1600" b="1" dirty="0">
                <a:effectLst>
                  <a:outerShdw blurRad="38100" dist="38100" dir="2700000" algn="tl">
                    <a:srgbClr val="C0C0C0"/>
                  </a:outerShdw>
                </a:effectLst>
                <a:latin typeface="Courier New" pitchFamily="49" charset="0"/>
                <a:ea typeface="宋体" pitchFamily="2" charset="-122"/>
              </a:rPr>
              <a:t>);				//dir</a:t>
            </a:r>
            <a:r>
              <a:rPr lang="zh-CN" altLang="en-US" sz="1600" b="1" dirty="0">
                <a:effectLst>
                  <a:outerShdw blurRad="38100" dist="38100" dir="2700000" algn="tl">
                    <a:srgbClr val="C0C0C0"/>
                  </a:outerShdw>
                </a:effectLst>
                <a:latin typeface="Courier New" pitchFamily="49" charset="0"/>
                <a:ea typeface="宋体" pitchFamily="2" charset="-122"/>
              </a:rPr>
              <a:t>处理完毕</a:t>
            </a:r>
          </a:p>
          <a:p>
            <a:pPr>
              <a:defRPr/>
            </a:pPr>
            <a:r>
              <a:rPr lang="en-US" altLang="zh-CN" sz="1600" b="1" dirty="0">
                <a:effectLst>
                  <a:outerShdw blurRad="38100" dist="38100" dir="2700000" algn="tl">
                    <a:srgbClr val="C0C0C0"/>
                  </a:outerShdw>
                </a:effectLst>
                <a:latin typeface="Courier New" pitchFamily="49" charset="0"/>
                <a:ea typeface="宋体" pitchFamily="2" charset="-122"/>
              </a:rPr>
              <a:t>}</a:t>
            </a:r>
          </a:p>
        </p:txBody>
      </p:sp>
      <p:sp>
        <p:nvSpPr>
          <p:cNvPr id="228355" name="Text Box 3"/>
          <p:cNvSpPr txBox="1">
            <a:spLocks noChangeArrowheads="1"/>
          </p:cNvSpPr>
          <p:nvPr/>
        </p:nvSpPr>
        <p:spPr bwMode="auto">
          <a:xfrm>
            <a:off x="5076825" y="6211888"/>
            <a:ext cx="30940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400" b="1">
                <a:solidFill>
                  <a:srgbClr val="0000FA"/>
                </a:solidFill>
                <a:effectLst/>
                <a:latin typeface="Times New Roman" pitchFamily="18" charset="0"/>
                <a:ea typeface="楷体_GB2312" pitchFamily="49" charset="-122"/>
              </a:rPr>
              <a:t>有何问题，如何改进</a:t>
            </a:r>
            <a:r>
              <a:rPr lang="en-US" altLang="zh-CN" sz="2400" b="1">
                <a:solidFill>
                  <a:srgbClr val="0000FA"/>
                </a:solidFill>
                <a:effectLst/>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ppt_x"/>
                                          </p:val>
                                        </p:tav>
                                        <p:tav tm="100000">
                                          <p:val>
                                            <p:strVal val="#ppt_x"/>
                                          </p:val>
                                        </p:tav>
                                      </p:tavLst>
                                    </p:anim>
                                    <p:anim calcmode="lin" valueType="num">
                                      <p:cBhvr additive="base">
                                        <p:cTn id="8" dur="500" fill="hold"/>
                                        <p:tgtEl>
                                          <p:spTgt spid="228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66759ED2-BF90-40B0-9840-AD03A6C3566A}" type="slidenum">
              <a:rPr lang="zh-CN" altLang="en-US"/>
              <a:pPr>
                <a:defRPr/>
              </a:pPr>
              <a:t>49</a:t>
            </a:fld>
            <a:endParaRPr lang="en-US" altLang="zh-CN"/>
          </a:p>
        </p:txBody>
      </p:sp>
      <p:sp>
        <p:nvSpPr>
          <p:cNvPr id="230402" name="Text Box 2"/>
          <p:cNvSpPr txBox="1">
            <a:spLocks noChangeArrowheads="1"/>
          </p:cNvSpPr>
          <p:nvPr/>
        </p:nvSpPr>
        <p:spPr bwMode="auto">
          <a:xfrm>
            <a:off x="684213" y="1700213"/>
            <a:ext cx="7775575" cy="405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存在的问题</a:t>
            </a:r>
          </a:p>
          <a:p>
            <a:pPr lvl="1" eaLnBrk="1" hangingPunct="1">
              <a:spcBef>
                <a:spcPct val="50000"/>
              </a:spcBef>
              <a:buFont typeface="Times New Roman" pitchFamily="18" charset="0"/>
              <a:buChar char="☺"/>
            </a:pPr>
            <a:r>
              <a:rPr lang="zh-CN" altLang="en-US" sz="3200" b="1" dirty="0">
                <a:effectLst/>
                <a:latin typeface="黑体" pitchFamily="49" charset="-122"/>
                <a:ea typeface="黑体" pitchFamily="49" charset="-122"/>
              </a:rPr>
              <a:t>动静太大</a:t>
            </a:r>
            <a:r>
              <a:rPr lang="zh-CN" altLang="en-US" sz="3200" b="1" dirty="0">
                <a:effectLst/>
                <a:latin typeface="楷体_GB2312" pitchFamily="49" charset="-122"/>
                <a:ea typeface="楷体_GB2312" pitchFamily="49" charset="-122"/>
              </a:rPr>
              <a:t>，容易被察觉。可减少感染的文件数，如</a:t>
            </a:r>
            <a:r>
              <a:rPr lang="en-US" altLang="zh-CN" sz="3200" b="1" dirty="0">
                <a:effectLst/>
                <a:latin typeface="楷体_GB2312" pitchFamily="49" charset="-122"/>
                <a:ea typeface="楷体_GB2312" pitchFamily="49" charset="-122"/>
              </a:rPr>
              <a:t>1/128</a:t>
            </a:r>
            <a:r>
              <a:rPr lang="zh-CN" altLang="en-US" sz="3200" b="1" dirty="0">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重复感染</a:t>
            </a:r>
            <a:r>
              <a:rPr lang="zh-CN" altLang="en-US" sz="3200" b="1" dirty="0">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文件修改时间和大小；</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文件</a:t>
            </a:r>
            <a:r>
              <a:rPr lang="zh-CN" altLang="en-US" sz="3200" b="1" dirty="0">
                <a:effectLst/>
                <a:latin typeface="黑体" pitchFamily="49" charset="-122"/>
                <a:ea typeface="黑体" pitchFamily="49" charset="-122"/>
              </a:rPr>
              <a:t>功能</a:t>
            </a:r>
            <a:r>
              <a:rPr lang="zh-CN" altLang="en-US" sz="3200" b="1" dirty="0">
                <a:effectLst/>
                <a:latin typeface="楷体_GB2312" pitchFamily="49" charset="-122"/>
                <a:ea typeface="楷体_GB2312" pitchFamily="49" charset="-122"/>
              </a:rPr>
              <a:t>被改变，变覆盖为</a:t>
            </a:r>
            <a:r>
              <a:rPr lang="zh-CN" altLang="en-US" sz="3200" b="1" dirty="0">
                <a:effectLst/>
                <a:latin typeface="黑体" pitchFamily="49" charset="-122"/>
                <a:ea typeface="黑体" pitchFamily="49" charset="-122"/>
              </a:rPr>
              <a:t>寄生</a:t>
            </a:r>
            <a:r>
              <a:rPr lang="zh-CN" altLang="en-US" sz="3200" b="1" dirty="0">
                <a:effectLst/>
                <a:latin typeface="楷体_GB2312" pitchFamily="49" charset="-122"/>
                <a:ea typeface="楷体_GB2312" pitchFamily="49" charset="-122"/>
              </a:rPr>
              <a:t>。</a:t>
            </a:r>
          </a:p>
        </p:txBody>
      </p:sp>
      <p:sp>
        <p:nvSpPr>
          <p:cNvPr id="230403" name="Text Box 3"/>
          <p:cNvSpPr txBox="1">
            <a:spLocks noChangeArrowheads="1"/>
          </p:cNvSpPr>
          <p:nvPr/>
        </p:nvSpPr>
        <p:spPr bwMode="auto">
          <a:xfrm>
            <a:off x="5043488" y="5924550"/>
            <a:ext cx="28889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800" b="1" dirty="0">
                <a:solidFill>
                  <a:srgbClr val="0000FA"/>
                </a:solidFill>
                <a:effectLst/>
                <a:latin typeface="Times New Roman" pitchFamily="18" charset="0"/>
                <a:ea typeface="楷体_GB2312" pitchFamily="49" charset="-122"/>
              </a:rPr>
              <a:t>添加到什么地方</a:t>
            </a:r>
            <a:r>
              <a:rPr lang="en-US" altLang="zh-CN" sz="2800" b="1" dirty="0">
                <a:solidFill>
                  <a:srgbClr val="0000FA"/>
                </a:solidFill>
                <a:effectLst/>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30402">
                                            <p:txEl>
                                              <p:pRg st="1" end="1"/>
                                            </p:txEl>
                                          </p:spTgt>
                                        </p:tgtEl>
                                        <p:attrNameLst>
                                          <p:attrName>style.visibility</p:attrName>
                                        </p:attrNameLst>
                                      </p:cBhvr>
                                      <p:to>
                                        <p:strVal val="visible"/>
                                      </p:to>
                                    </p:set>
                                    <p:animEffect transition="in" filter="dissolve">
                                      <p:cBhvr>
                                        <p:cTn id="7" dur="500"/>
                                        <p:tgtEl>
                                          <p:spTgt spid="2304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0402">
                                            <p:txEl>
                                              <p:pRg st="2" end="2"/>
                                            </p:txEl>
                                          </p:spTgt>
                                        </p:tgtEl>
                                        <p:attrNameLst>
                                          <p:attrName>style.visibility</p:attrName>
                                        </p:attrNameLst>
                                      </p:cBhvr>
                                      <p:to>
                                        <p:strVal val="visible"/>
                                      </p:to>
                                    </p:set>
                                    <p:animEffect transition="in" filter="dissolve">
                                      <p:cBhvr>
                                        <p:cTn id="12" dur="500"/>
                                        <p:tgtEl>
                                          <p:spTgt spid="2304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0402">
                                            <p:txEl>
                                              <p:pRg st="3" end="3"/>
                                            </p:txEl>
                                          </p:spTgt>
                                        </p:tgtEl>
                                        <p:attrNameLst>
                                          <p:attrName>style.visibility</p:attrName>
                                        </p:attrNameLst>
                                      </p:cBhvr>
                                      <p:to>
                                        <p:strVal val="visible"/>
                                      </p:to>
                                    </p:set>
                                    <p:animEffect transition="in" filter="dissolve">
                                      <p:cBhvr>
                                        <p:cTn id="17" dur="500"/>
                                        <p:tgtEl>
                                          <p:spTgt spid="23040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0402">
                                            <p:txEl>
                                              <p:pRg st="4" end="4"/>
                                            </p:txEl>
                                          </p:spTgt>
                                        </p:tgtEl>
                                        <p:attrNameLst>
                                          <p:attrName>style.visibility</p:attrName>
                                        </p:attrNameLst>
                                      </p:cBhvr>
                                      <p:to>
                                        <p:strVal val="visible"/>
                                      </p:to>
                                    </p:set>
                                    <p:animEffect transition="in" filter="dissolve">
                                      <p:cBhvr>
                                        <p:cTn id="22" dur="500"/>
                                        <p:tgtEl>
                                          <p:spTgt spid="23040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0403"/>
                                        </p:tgtEl>
                                        <p:attrNameLst>
                                          <p:attrName>style.visibility</p:attrName>
                                        </p:attrNameLst>
                                      </p:cBhvr>
                                      <p:to>
                                        <p:strVal val="visible"/>
                                      </p:to>
                                    </p:set>
                                    <p:anim calcmode="lin" valueType="num">
                                      <p:cBhvr additive="base">
                                        <p:cTn id="27" dur="500" fill="hold"/>
                                        <p:tgtEl>
                                          <p:spTgt spid="230403"/>
                                        </p:tgtEl>
                                        <p:attrNameLst>
                                          <p:attrName>ppt_x</p:attrName>
                                        </p:attrNameLst>
                                      </p:cBhvr>
                                      <p:tavLst>
                                        <p:tav tm="0">
                                          <p:val>
                                            <p:strVal val="#ppt_x"/>
                                          </p:val>
                                        </p:tav>
                                        <p:tav tm="100000">
                                          <p:val>
                                            <p:strVal val="#ppt_x"/>
                                          </p:val>
                                        </p:tav>
                                      </p:tavLst>
                                    </p:anim>
                                    <p:anim calcmode="lin" valueType="num">
                                      <p:cBhvr additive="base">
                                        <p:cTn id="28" dur="500" fill="hold"/>
                                        <p:tgtEl>
                                          <p:spTgt spid="230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96BBEF59-21EA-44D3-8A80-74E4AB3A9EF2}" type="slidenum">
              <a:rPr lang="zh-CN" altLang="en-US"/>
              <a:pPr>
                <a:defRPr/>
              </a:pPr>
              <a:t>5</a:t>
            </a:fld>
            <a:endParaRPr lang="en-US" altLang="zh-CN"/>
          </a:p>
        </p:txBody>
      </p:sp>
      <p:sp>
        <p:nvSpPr>
          <p:cNvPr id="5124"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1</a:t>
            </a:r>
            <a:r>
              <a:rPr lang="en-US" altLang="en-US" sz="4400">
                <a:latin typeface="隶书" pitchFamily="49" charset="-122"/>
                <a:ea typeface="隶书" pitchFamily="49" charset="-122"/>
              </a:rPr>
              <a:t> </a:t>
            </a:r>
            <a:r>
              <a:rPr lang="zh-CN" altLang="en-US" sz="4400">
                <a:latin typeface="隶书" pitchFamily="49" charset="-122"/>
                <a:ea typeface="隶书" pitchFamily="49" charset="-122"/>
              </a:rPr>
              <a:t>计算机安全概述 </a:t>
            </a:r>
          </a:p>
        </p:txBody>
      </p:sp>
      <p:sp>
        <p:nvSpPr>
          <p:cNvPr id="8" name="Text Box 2"/>
          <p:cNvSpPr txBox="1">
            <a:spLocks noChangeArrowheads="1"/>
          </p:cNvSpPr>
          <p:nvPr/>
        </p:nvSpPr>
        <p:spPr bwMode="auto">
          <a:xfrm>
            <a:off x="304800" y="4941168"/>
            <a:ext cx="8458200" cy="1538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just" eaLnBrk="1" hangingPunct="1">
              <a:lnSpc>
                <a:spcPct val="120000"/>
              </a:lnSpc>
            </a:pPr>
            <a:r>
              <a:rPr lang="en-US" altLang="zh-CN" sz="2000" b="1" dirty="0">
                <a:solidFill>
                  <a:srgbClr val="FF0000"/>
                </a:solidFill>
                <a:effectLst/>
                <a:latin typeface="Microsoft YaHei" panose="020B0503020204020204" pitchFamily="34" charset="-122"/>
                <a:ea typeface="Microsoft YaHei" panose="020B0503020204020204" pitchFamily="34" charset="-122"/>
                <a:cs typeface="Heiti SC Light"/>
              </a:rPr>
              <a:t>2017</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年</a:t>
            </a:r>
            <a:r>
              <a:rPr lang="en-US" altLang="zh-CN" sz="2000" b="1" dirty="0">
                <a:solidFill>
                  <a:srgbClr val="FF0000"/>
                </a:solidFill>
                <a:effectLst/>
                <a:latin typeface="Microsoft YaHei" panose="020B0503020204020204" pitchFamily="34" charset="-122"/>
                <a:ea typeface="Microsoft YaHei" panose="020B0503020204020204" pitchFamily="34" charset="-122"/>
                <a:cs typeface="Heiti SC Light"/>
              </a:rPr>
              <a:t>5</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月</a:t>
            </a:r>
            <a:r>
              <a:rPr lang="en-US" altLang="zh-CN" sz="2000" b="1" dirty="0">
                <a:solidFill>
                  <a:srgbClr val="FF0000"/>
                </a:solidFill>
                <a:effectLst/>
                <a:latin typeface="Microsoft YaHei" panose="020B0503020204020204" pitchFamily="34" charset="-122"/>
                <a:ea typeface="Microsoft YaHei" panose="020B0503020204020204" pitchFamily="34" charset="-122"/>
                <a:cs typeface="Heiti SC Light"/>
              </a:rPr>
              <a:t>12</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日，一个名为</a:t>
            </a:r>
            <a:r>
              <a:rPr lang="en-US" altLang="zh-CN" sz="2000" b="1" dirty="0" err="1">
                <a:solidFill>
                  <a:srgbClr val="FF0000"/>
                </a:solidFill>
                <a:effectLst/>
                <a:latin typeface="Microsoft YaHei" panose="020B0503020204020204" pitchFamily="34" charset="-122"/>
                <a:ea typeface="Microsoft YaHei" panose="020B0503020204020204" pitchFamily="34" charset="-122"/>
                <a:cs typeface="Heiti SC Light"/>
              </a:rPr>
              <a:t>WannaCry</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的电脑软件勒索病毒肆虐全球</a:t>
            </a:r>
            <a:r>
              <a:rPr lang="en-US" altLang="zh-CN" sz="2000" b="1" dirty="0">
                <a:solidFill>
                  <a:srgbClr val="FF0000"/>
                </a:solidFill>
                <a:effectLst/>
                <a:latin typeface="Microsoft YaHei" panose="020B0503020204020204" pitchFamily="34" charset="-122"/>
                <a:ea typeface="Microsoft YaHei" panose="020B0503020204020204" pitchFamily="34" charset="-122"/>
                <a:cs typeface="Heiti SC Light"/>
              </a:rPr>
              <a:t>100</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多个国家，约</a:t>
            </a:r>
            <a:r>
              <a:rPr lang="en-US" altLang="zh-CN" sz="2000" b="1" dirty="0">
                <a:solidFill>
                  <a:srgbClr val="FF0000"/>
                </a:solidFill>
                <a:effectLst/>
                <a:latin typeface="Microsoft YaHei" panose="020B0503020204020204" pitchFamily="34" charset="-122"/>
                <a:ea typeface="Microsoft YaHei" panose="020B0503020204020204" pitchFamily="34" charset="-122"/>
                <a:cs typeface="Heiti SC Light"/>
              </a:rPr>
              <a:t>7.5</a:t>
            </a:r>
            <a:r>
              <a:rPr lang="zh-CN" altLang="en-US" sz="2000" b="1" dirty="0">
                <a:solidFill>
                  <a:srgbClr val="FF0000"/>
                </a:solidFill>
                <a:effectLst/>
                <a:latin typeface="Microsoft YaHei" panose="020B0503020204020204" pitchFamily="34" charset="-122"/>
                <a:ea typeface="Microsoft YaHei" panose="020B0503020204020204" pitchFamily="34" charset="-122"/>
                <a:cs typeface="Heiti SC Light"/>
              </a:rPr>
              <a:t>万台计算机感染。</a:t>
            </a:r>
            <a:r>
              <a:rPr lang="zh-CN" altLang="en-US" sz="2000" b="1" dirty="0">
                <a:solidFill>
                  <a:srgbClr val="0543DF"/>
                </a:solidFill>
                <a:effectLst/>
                <a:latin typeface="Microsoft YaHei" panose="020B0503020204020204" pitchFamily="34" charset="-122"/>
                <a:ea typeface="Microsoft YaHei" panose="020B0503020204020204" pitchFamily="34" charset="-122"/>
                <a:cs typeface="Heiti SC Light"/>
              </a:rPr>
              <a:t>美国的联邦快递、西班牙电信公司、英国国家医疗体系（</a:t>
            </a:r>
            <a:r>
              <a:rPr lang="en-US" altLang="zh-CN" sz="2000" b="1" dirty="0">
                <a:solidFill>
                  <a:srgbClr val="0543DF"/>
                </a:solidFill>
                <a:effectLst/>
                <a:latin typeface="Microsoft YaHei" panose="020B0503020204020204" pitchFamily="34" charset="-122"/>
                <a:ea typeface="Microsoft YaHei" panose="020B0503020204020204" pitchFamily="34" charset="-122"/>
                <a:cs typeface="Heiti SC Light"/>
              </a:rPr>
              <a:t>NHS</a:t>
            </a:r>
            <a:r>
              <a:rPr lang="zh-CN" altLang="en-US" sz="2000" b="1" dirty="0">
                <a:solidFill>
                  <a:srgbClr val="0543DF"/>
                </a:solidFill>
                <a:effectLst/>
                <a:latin typeface="Microsoft YaHei" panose="020B0503020204020204" pitchFamily="34" charset="-122"/>
                <a:ea typeface="Microsoft YaHei" panose="020B0503020204020204" pitchFamily="34" charset="-122"/>
                <a:cs typeface="Heiti SC Light"/>
              </a:rPr>
              <a:t>）、中国的高校和中石油等国企，均已中招被感染了，其中俄罗斯受影响最为严重。</a:t>
            </a:r>
            <a:r>
              <a:rPr lang="zh-CN" altLang="en-US" sz="2000" b="1" dirty="0">
                <a:solidFill>
                  <a:srgbClr val="FF40FF"/>
                </a:solidFill>
                <a:effectLst/>
                <a:latin typeface="Microsoft YaHei" panose="020B0503020204020204" pitchFamily="34" charset="-122"/>
                <a:ea typeface="Microsoft YaHei" panose="020B0503020204020204" pitchFamily="34" charset="-122"/>
                <a:cs typeface="Heiti SC Light"/>
              </a:rPr>
              <a:t>利用了</a:t>
            </a:r>
            <a:r>
              <a:rPr lang="en-US" altLang="zh-CN" sz="2000" b="1" dirty="0">
                <a:solidFill>
                  <a:srgbClr val="FF40FF"/>
                </a:solidFill>
                <a:effectLst/>
                <a:latin typeface="Microsoft YaHei" panose="020B0503020204020204" pitchFamily="34" charset="-122"/>
                <a:ea typeface="Microsoft YaHei" panose="020B0503020204020204" pitchFamily="34" charset="-122"/>
                <a:cs typeface="Heiti SC Light"/>
              </a:rPr>
              <a:t>MS17-010</a:t>
            </a:r>
            <a:r>
              <a:rPr lang="zh-CN" altLang="en-US" sz="2000" b="1" dirty="0">
                <a:solidFill>
                  <a:srgbClr val="FF40FF"/>
                </a:solidFill>
                <a:effectLst/>
                <a:latin typeface="Microsoft YaHei" panose="020B0503020204020204" pitchFamily="34" charset="-122"/>
                <a:ea typeface="Microsoft YaHei" panose="020B0503020204020204" pitchFamily="34" charset="-122"/>
                <a:cs typeface="Heiti SC Light"/>
              </a:rPr>
              <a:t>漏洞，攻击</a:t>
            </a:r>
            <a:r>
              <a:rPr lang="en-US" altLang="zh-CN" sz="2000" b="1" dirty="0">
                <a:solidFill>
                  <a:srgbClr val="FF40FF"/>
                </a:solidFill>
                <a:effectLst/>
                <a:latin typeface="Microsoft YaHei" panose="020B0503020204020204" pitchFamily="34" charset="-122"/>
                <a:ea typeface="Microsoft YaHei" panose="020B0503020204020204" pitchFamily="34" charset="-122"/>
                <a:cs typeface="Heiti SC Light"/>
              </a:rPr>
              <a:t>445</a:t>
            </a:r>
            <a:r>
              <a:rPr lang="zh-CN" altLang="en-US" sz="2000" b="1" dirty="0">
                <a:solidFill>
                  <a:srgbClr val="FF40FF"/>
                </a:solidFill>
                <a:effectLst/>
                <a:latin typeface="Microsoft YaHei" panose="020B0503020204020204" pitchFamily="34" charset="-122"/>
                <a:ea typeface="Microsoft YaHei" panose="020B0503020204020204" pitchFamily="34" charset="-122"/>
                <a:cs typeface="Heiti SC Light"/>
              </a:rPr>
              <a:t>端口。</a:t>
            </a:r>
          </a:p>
        </p:txBody>
      </p:sp>
      <p:pic>
        <p:nvPicPr>
          <p:cNvPr id="2" name="图片 1"/>
          <p:cNvPicPr>
            <a:picLocks noChangeAspect="1"/>
          </p:cNvPicPr>
          <p:nvPr/>
        </p:nvPicPr>
        <p:blipFill>
          <a:blip r:embed="rId3"/>
          <a:stretch>
            <a:fillRect/>
          </a:stretch>
        </p:blipFill>
        <p:spPr>
          <a:xfrm>
            <a:off x="755576" y="1118468"/>
            <a:ext cx="7620000" cy="3822700"/>
          </a:xfrm>
          <a:prstGeom prst="rect">
            <a:avLst/>
          </a:prstGeom>
        </p:spPr>
      </p:pic>
    </p:spTree>
    <p:extLst>
      <p:ext uri="{BB962C8B-B14F-4D97-AF65-F5344CB8AC3E}">
        <p14:creationId xmlns:p14="http://schemas.microsoft.com/office/powerpoint/2010/main" val="1649223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0B0D0B81-2BBF-4A1E-BD25-0A207A3FE8CA}" type="slidenum">
              <a:rPr lang="zh-CN" altLang="en-US"/>
              <a:pPr>
                <a:defRPr/>
              </a:pPr>
              <a:t>50</a:t>
            </a:fld>
            <a:endParaRPr lang="en-US" altLang="zh-CN"/>
          </a:p>
        </p:txBody>
      </p:sp>
      <p:pic>
        <p:nvPicPr>
          <p:cNvPr id="51204" name="Picture 4" descr="9-14"/>
          <p:cNvPicPr>
            <a:picLocks noChangeAspect="1" noChangeArrowheads="1"/>
          </p:cNvPicPr>
          <p:nvPr/>
        </p:nvPicPr>
        <p:blipFill rotWithShape="1">
          <a:blip r:embed="rId2">
            <a:extLst>
              <a:ext uri="{28A0092B-C50C-407E-A947-70E740481C1C}">
                <a14:useLocalDpi xmlns:a14="http://schemas.microsoft.com/office/drawing/2010/main" val="0"/>
              </a:ext>
            </a:extLst>
          </a:blip>
          <a:srcRect b="3714"/>
          <a:stretch/>
        </p:blipFill>
        <p:spPr bwMode="auto">
          <a:xfrm>
            <a:off x="250825" y="1844675"/>
            <a:ext cx="8569325" cy="32405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文本框 1">
            <a:extLst>
              <a:ext uri="{FF2B5EF4-FFF2-40B4-BE49-F238E27FC236}">
                <a16:creationId xmlns:a16="http://schemas.microsoft.com/office/drawing/2014/main" id="{68F89ABC-CAA0-6641-83B9-2BA4FA6BB23D}"/>
              </a:ext>
            </a:extLst>
          </p:cNvPr>
          <p:cNvSpPr txBox="1"/>
          <p:nvPr/>
        </p:nvSpPr>
        <p:spPr>
          <a:xfrm>
            <a:off x="1691680" y="5229200"/>
            <a:ext cx="494046" cy="338554"/>
          </a:xfrm>
          <a:prstGeom prst="rect">
            <a:avLst/>
          </a:prstGeom>
          <a:noFill/>
        </p:spPr>
        <p:txBody>
          <a:bodyPr wrap="none" rtlCol="0">
            <a:spAutoFit/>
          </a:bodyPr>
          <a:lstStyle/>
          <a:p>
            <a:r>
              <a:rPr kumimoji="1" lang="en-US" altLang="zh-CN" sz="1600" dirty="0"/>
              <a:t>(a)</a:t>
            </a:r>
            <a:endParaRPr kumimoji="1" lang="zh-CN" altLang="en-US" sz="1600" dirty="0"/>
          </a:p>
        </p:txBody>
      </p:sp>
      <p:sp>
        <p:nvSpPr>
          <p:cNvPr id="6" name="文本框 5">
            <a:extLst>
              <a:ext uri="{FF2B5EF4-FFF2-40B4-BE49-F238E27FC236}">
                <a16:creationId xmlns:a16="http://schemas.microsoft.com/office/drawing/2014/main" id="{33BAC7C4-4FAE-3941-8696-1730A21D39FC}"/>
              </a:ext>
            </a:extLst>
          </p:cNvPr>
          <p:cNvSpPr txBox="1"/>
          <p:nvPr/>
        </p:nvSpPr>
        <p:spPr>
          <a:xfrm>
            <a:off x="3635896" y="5229200"/>
            <a:ext cx="498855" cy="338554"/>
          </a:xfrm>
          <a:prstGeom prst="rect">
            <a:avLst/>
          </a:prstGeom>
          <a:noFill/>
        </p:spPr>
        <p:txBody>
          <a:bodyPr wrap="none" rtlCol="0">
            <a:spAutoFit/>
          </a:bodyPr>
          <a:lstStyle/>
          <a:p>
            <a:r>
              <a:rPr kumimoji="1" lang="en-US" altLang="zh-CN" sz="1600" dirty="0"/>
              <a:t>(b)</a:t>
            </a:r>
            <a:endParaRPr kumimoji="1" lang="zh-CN" altLang="en-US" sz="1600" dirty="0"/>
          </a:p>
        </p:txBody>
      </p:sp>
      <p:sp>
        <p:nvSpPr>
          <p:cNvPr id="7" name="文本框 6">
            <a:extLst>
              <a:ext uri="{FF2B5EF4-FFF2-40B4-BE49-F238E27FC236}">
                <a16:creationId xmlns:a16="http://schemas.microsoft.com/office/drawing/2014/main" id="{F1E3DDF5-F6E7-E14B-A299-BFC317123F60}"/>
              </a:ext>
            </a:extLst>
          </p:cNvPr>
          <p:cNvSpPr txBox="1"/>
          <p:nvPr/>
        </p:nvSpPr>
        <p:spPr>
          <a:xfrm>
            <a:off x="5696577" y="5229200"/>
            <a:ext cx="478016" cy="338554"/>
          </a:xfrm>
          <a:prstGeom prst="rect">
            <a:avLst/>
          </a:prstGeom>
          <a:noFill/>
        </p:spPr>
        <p:txBody>
          <a:bodyPr wrap="none" rtlCol="0">
            <a:spAutoFit/>
          </a:bodyPr>
          <a:lstStyle/>
          <a:p>
            <a:r>
              <a:rPr kumimoji="1" lang="en-US" altLang="zh-CN" sz="1600" dirty="0"/>
              <a:t>(c)</a:t>
            </a:r>
            <a:endParaRPr kumimoji="1" lang="zh-CN" altLang="en-US" sz="1600" dirty="0"/>
          </a:p>
        </p:txBody>
      </p:sp>
      <p:sp>
        <p:nvSpPr>
          <p:cNvPr id="8" name="文本框 7">
            <a:extLst>
              <a:ext uri="{FF2B5EF4-FFF2-40B4-BE49-F238E27FC236}">
                <a16:creationId xmlns:a16="http://schemas.microsoft.com/office/drawing/2014/main" id="{9060F888-EE4F-CD40-A42A-21170C5E5371}"/>
              </a:ext>
            </a:extLst>
          </p:cNvPr>
          <p:cNvSpPr txBox="1"/>
          <p:nvPr/>
        </p:nvSpPr>
        <p:spPr>
          <a:xfrm>
            <a:off x="7596336" y="5224541"/>
            <a:ext cx="498855" cy="338554"/>
          </a:xfrm>
          <a:prstGeom prst="rect">
            <a:avLst/>
          </a:prstGeom>
          <a:noFill/>
        </p:spPr>
        <p:txBody>
          <a:bodyPr wrap="none" rtlCol="0">
            <a:spAutoFit/>
          </a:bodyPr>
          <a:lstStyle/>
          <a:p>
            <a:r>
              <a:rPr kumimoji="1" lang="en-US" altLang="zh-CN" sz="1600" dirty="0"/>
              <a:t>(d)</a:t>
            </a:r>
            <a:endParaRPr kumimoji="1" lang="zh-CN" altLang="en-US"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2DB86BAC-DCC5-4513-8093-270EA0CF1FE1}" type="slidenum">
              <a:rPr lang="zh-CN" altLang="en-US"/>
              <a:pPr>
                <a:defRPr/>
              </a:pPr>
              <a:t>51</a:t>
            </a:fld>
            <a:endParaRPr lang="en-US" altLang="zh-CN"/>
          </a:p>
        </p:txBody>
      </p:sp>
      <p:sp>
        <p:nvSpPr>
          <p:cNvPr id="52228" name="Text Box 2"/>
          <p:cNvSpPr txBox="1">
            <a:spLocks noChangeArrowheads="1"/>
          </p:cNvSpPr>
          <p:nvPr/>
        </p:nvSpPr>
        <p:spPr bwMode="auto">
          <a:xfrm>
            <a:off x="2484438" y="260350"/>
            <a:ext cx="4392612" cy="7016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en-US" altLang="zh-CN" sz="4000" b="1">
                <a:effectLst/>
                <a:latin typeface="Times New Roman" pitchFamily="18" charset="0"/>
                <a:ea typeface="隶书" pitchFamily="49" charset="-122"/>
              </a:rPr>
              <a:t>2.</a:t>
            </a:r>
            <a:r>
              <a:rPr lang="zh-CN" altLang="en-US" sz="4000" b="1">
                <a:effectLst/>
                <a:latin typeface="隶书" pitchFamily="49" charset="-122"/>
                <a:ea typeface="隶书" pitchFamily="49" charset="-122"/>
              </a:rPr>
              <a:t>常驻内存病毒</a:t>
            </a:r>
            <a:endParaRPr lang="zh-CN" altLang="zh-CN" sz="4000" b="1">
              <a:effectLst/>
              <a:latin typeface="隶书" pitchFamily="49" charset="-122"/>
              <a:ea typeface="隶书" pitchFamily="49" charset="-122"/>
            </a:endParaRPr>
          </a:p>
        </p:txBody>
      </p:sp>
      <p:sp>
        <p:nvSpPr>
          <p:cNvPr id="232452" name="Text Box 4"/>
          <p:cNvSpPr txBox="1">
            <a:spLocks noChangeArrowheads="1"/>
          </p:cNvSpPr>
          <p:nvPr/>
        </p:nvSpPr>
        <p:spPr bwMode="auto">
          <a:xfrm>
            <a:off x="684213" y="1677988"/>
            <a:ext cx="7775575" cy="381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宋体" pitchFamily="2" charset="-122"/>
                <a:ea typeface="宋体" pitchFamily="2" charset="-122"/>
              </a:rPr>
              <a:t>始终躲在</a:t>
            </a:r>
            <a:r>
              <a:rPr lang="zh-CN" altLang="en-US" sz="3600" b="1" dirty="0">
                <a:effectLst/>
                <a:latin typeface="黑体" pitchFamily="49" charset="-122"/>
                <a:ea typeface="黑体" pitchFamily="49" charset="-122"/>
              </a:rPr>
              <a:t>内存</a:t>
            </a:r>
            <a:r>
              <a:rPr lang="zh-CN" altLang="en-US" sz="3600" b="1" dirty="0">
                <a:effectLst/>
                <a:latin typeface="宋体" pitchFamily="2" charset="-122"/>
                <a:ea typeface="宋体" pitchFamily="2" charset="-122"/>
              </a:rPr>
              <a:t>中，侍机而动</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躲在哪？</a:t>
            </a:r>
            <a:r>
              <a:rPr lang="zh-CN" altLang="en-US" sz="3200" b="1" dirty="0">
                <a:effectLst/>
                <a:latin typeface="楷体_GB2312" pitchFamily="49" charset="-122"/>
                <a:ea typeface="楷体_GB2312" pitchFamily="49" charset="-122"/>
              </a:rPr>
              <a:t>最顶端或最底端；</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如何上手？</a:t>
            </a:r>
            <a:r>
              <a:rPr lang="zh-CN" altLang="en-US" sz="3200" b="1" dirty="0">
                <a:effectLst/>
                <a:latin typeface="楷体_GB2312" pitchFamily="49" charset="-122"/>
                <a:ea typeface="楷体_GB2312" pitchFamily="49" charset="-122"/>
              </a:rPr>
              <a:t>修改中断（系统调用）向量，运行在内核态；</a:t>
            </a:r>
          </a:p>
          <a:p>
            <a:pPr lvl="1" eaLnBrk="1" hangingPunct="1">
              <a:spcBef>
                <a:spcPct val="50000"/>
              </a:spcBef>
              <a:buFont typeface="Times New Roman" pitchFamily="18" charset="0"/>
              <a:buChar char="☺"/>
            </a:pPr>
            <a:r>
              <a:rPr lang="zh-CN" altLang="en-US" sz="3200" b="1" dirty="0">
                <a:effectLst/>
                <a:latin typeface="Microsoft YaHei" panose="020B0503020204020204" pitchFamily="34" charset="-122"/>
                <a:ea typeface="Microsoft YaHei" panose="020B0503020204020204" pitchFamily="34" charset="-122"/>
              </a:rPr>
              <a:t>目标：</a:t>
            </a:r>
            <a:r>
              <a:rPr lang="zh-CN" altLang="en-US" sz="3200" b="1" dirty="0">
                <a:effectLst/>
                <a:latin typeface="楷体_GB2312" pitchFamily="49" charset="-122"/>
                <a:ea typeface="楷体_GB2312" pitchFamily="49" charset="-122"/>
              </a:rPr>
              <a:t>有选择地感染程序，如</a:t>
            </a:r>
            <a:r>
              <a:rPr lang="en-US" altLang="zh-CN" sz="3200" b="1" dirty="0">
                <a:effectLst/>
                <a:latin typeface="楷体_GB2312" pitchFamily="49" charset="-122"/>
                <a:ea typeface="楷体_GB2312" pitchFamily="49" charset="-122"/>
              </a:rPr>
              <a:t>exec</a:t>
            </a:r>
            <a:r>
              <a:rPr lang="zh-CN" altLang="en-US" sz="3200" b="1" dirty="0">
                <a:effectLst/>
                <a:latin typeface="楷体_GB2312" pitchFamily="49" charset="-122"/>
                <a:ea typeface="楷体_GB2312" pitchFamily="49" charset="-122"/>
              </a:rPr>
              <a:t>系统调用。</a:t>
            </a:r>
          </a:p>
        </p:txBody>
      </p:sp>
      <p:sp>
        <p:nvSpPr>
          <p:cNvPr id="232453" name="Text Box 5"/>
          <p:cNvSpPr txBox="1">
            <a:spLocks noChangeArrowheads="1"/>
          </p:cNvSpPr>
          <p:nvPr/>
        </p:nvSpPr>
        <p:spPr bwMode="auto">
          <a:xfrm>
            <a:off x="4932363" y="5589588"/>
            <a:ext cx="244971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3200" b="1" dirty="0">
                <a:solidFill>
                  <a:srgbClr val="0000FA"/>
                </a:solidFill>
                <a:effectLst/>
                <a:latin typeface="Times New Roman" pitchFamily="18" charset="0"/>
                <a:ea typeface="楷体_GB2312" pitchFamily="49" charset="-122"/>
              </a:rPr>
              <a:t>如何进内存</a:t>
            </a:r>
            <a:r>
              <a:rPr lang="en-US" altLang="zh-CN" sz="3200" b="1" dirty="0">
                <a:solidFill>
                  <a:srgbClr val="0000FA"/>
                </a:solidFill>
                <a:effectLst/>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2452">
                                            <p:txEl>
                                              <p:pRg st="1" end="1"/>
                                            </p:txEl>
                                          </p:spTgt>
                                        </p:tgtEl>
                                        <p:attrNameLst>
                                          <p:attrName>style.visibility</p:attrName>
                                        </p:attrNameLst>
                                      </p:cBhvr>
                                      <p:to>
                                        <p:strVal val="visible"/>
                                      </p:to>
                                    </p:set>
                                    <p:animEffect transition="in" filter="dissolve">
                                      <p:cBhvr>
                                        <p:cTn id="7" dur="500"/>
                                        <p:tgtEl>
                                          <p:spTgt spid="2324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2452">
                                            <p:txEl>
                                              <p:pRg st="2" end="2"/>
                                            </p:txEl>
                                          </p:spTgt>
                                        </p:tgtEl>
                                        <p:attrNameLst>
                                          <p:attrName>style.visibility</p:attrName>
                                        </p:attrNameLst>
                                      </p:cBhvr>
                                      <p:to>
                                        <p:strVal val="visible"/>
                                      </p:to>
                                    </p:set>
                                    <p:animEffect transition="in" filter="dissolve">
                                      <p:cBhvr>
                                        <p:cTn id="12" dur="500"/>
                                        <p:tgtEl>
                                          <p:spTgt spid="2324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2452">
                                            <p:txEl>
                                              <p:pRg st="3" end="3"/>
                                            </p:txEl>
                                          </p:spTgt>
                                        </p:tgtEl>
                                        <p:attrNameLst>
                                          <p:attrName>style.visibility</p:attrName>
                                        </p:attrNameLst>
                                      </p:cBhvr>
                                      <p:to>
                                        <p:strVal val="visible"/>
                                      </p:to>
                                    </p:set>
                                    <p:animEffect transition="in" filter="dissolve">
                                      <p:cBhvr>
                                        <p:cTn id="17" dur="500"/>
                                        <p:tgtEl>
                                          <p:spTgt spid="23245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2453"/>
                                        </p:tgtEl>
                                        <p:attrNameLst>
                                          <p:attrName>style.visibility</p:attrName>
                                        </p:attrNameLst>
                                      </p:cBhvr>
                                      <p:to>
                                        <p:strVal val="visible"/>
                                      </p:to>
                                    </p:set>
                                    <p:anim calcmode="lin" valueType="num">
                                      <p:cBhvr additive="base">
                                        <p:cTn id="22" dur="500" fill="hold"/>
                                        <p:tgtEl>
                                          <p:spTgt spid="232453"/>
                                        </p:tgtEl>
                                        <p:attrNameLst>
                                          <p:attrName>ppt_x</p:attrName>
                                        </p:attrNameLst>
                                      </p:cBhvr>
                                      <p:tavLst>
                                        <p:tav tm="0">
                                          <p:val>
                                            <p:strVal val="#ppt_x"/>
                                          </p:val>
                                        </p:tav>
                                        <p:tav tm="100000">
                                          <p:val>
                                            <p:strVal val="#ppt_x"/>
                                          </p:val>
                                        </p:tav>
                                      </p:tavLst>
                                    </p:anim>
                                    <p:anim calcmode="lin" valueType="num">
                                      <p:cBhvr additive="base">
                                        <p:cTn id="23" dur="500" fill="hold"/>
                                        <p:tgtEl>
                                          <p:spTgt spid="232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D2B0EE5B-CC3B-4611-BBBC-CA295AF5DC07}" type="slidenum">
              <a:rPr lang="zh-CN" altLang="en-US"/>
              <a:pPr>
                <a:defRPr/>
              </a:pPr>
              <a:t>52</a:t>
            </a:fld>
            <a:endParaRPr lang="en-US" altLang="zh-CN"/>
          </a:p>
        </p:txBody>
      </p:sp>
      <p:sp>
        <p:nvSpPr>
          <p:cNvPr id="53252" name="Text Box 2"/>
          <p:cNvSpPr txBox="1">
            <a:spLocks noChangeArrowheads="1"/>
          </p:cNvSpPr>
          <p:nvPr/>
        </p:nvSpPr>
        <p:spPr bwMode="auto">
          <a:xfrm>
            <a:off x="2484438" y="260350"/>
            <a:ext cx="4392612" cy="7016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a:spcBef>
                <a:spcPts val="600"/>
              </a:spcBef>
              <a:spcAft>
                <a:spcPts val="600"/>
              </a:spcAft>
            </a:pPr>
            <a:r>
              <a:rPr lang="en-US" altLang="zh-CN" sz="4000" b="1">
                <a:effectLst/>
                <a:latin typeface="Times New Roman" pitchFamily="18" charset="0"/>
                <a:ea typeface="隶书" pitchFamily="49" charset="-122"/>
              </a:rPr>
              <a:t>3.</a:t>
            </a:r>
            <a:r>
              <a:rPr lang="zh-CN" altLang="en-US" sz="4000" b="1">
                <a:effectLst/>
                <a:latin typeface="隶书" pitchFamily="49" charset="-122"/>
                <a:ea typeface="隶书" pitchFamily="49" charset="-122"/>
              </a:rPr>
              <a:t>宏病毒</a:t>
            </a:r>
            <a:endParaRPr lang="zh-CN" altLang="zh-CN" sz="4000" b="1">
              <a:effectLst/>
              <a:latin typeface="隶书" pitchFamily="49" charset="-122"/>
              <a:ea typeface="隶书" pitchFamily="49" charset="-122"/>
            </a:endParaRPr>
          </a:p>
        </p:txBody>
      </p:sp>
      <p:sp>
        <p:nvSpPr>
          <p:cNvPr id="233475" name="Text Box 3"/>
          <p:cNvSpPr txBox="1">
            <a:spLocks noChangeArrowheads="1"/>
          </p:cNvSpPr>
          <p:nvPr/>
        </p:nvSpPr>
        <p:spPr bwMode="auto">
          <a:xfrm>
            <a:off x="684213" y="1677988"/>
            <a:ext cx="7775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a:effectLst/>
                <a:latin typeface="宋体" pitchFamily="2" charset="-122"/>
                <a:ea typeface="宋体" pitchFamily="2" charset="-122"/>
              </a:rPr>
              <a:t>宏</a:t>
            </a:r>
            <a:r>
              <a:rPr lang="zh-CN" altLang="en-US" sz="3600" b="1">
                <a:effectLst/>
                <a:latin typeface="Times New Roman" pitchFamily="18" charset="0"/>
                <a:ea typeface="宋体" pitchFamily="2" charset="-122"/>
              </a:rPr>
              <a:t>（</a:t>
            </a:r>
            <a:r>
              <a:rPr lang="en-US" altLang="zh-CN" sz="3600" b="1">
                <a:effectLst/>
                <a:latin typeface="Times New Roman" pitchFamily="18" charset="0"/>
                <a:ea typeface="宋体" pitchFamily="2" charset="-122"/>
              </a:rPr>
              <a:t>Macro</a:t>
            </a:r>
            <a:r>
              <a:rPr lang="zh-CN" altLang="en-US" sz="3600" b="1">
                <a:effectLst/>
                <a:latin typeface="Times New Roman" pitchFamily="18" charset="0"/>
                <a:ea typeface="宋体" pitchFamily="2" charset="-122"/>
              </a:rPr>
              <a:t>）</a:t>
            </a:r>
            <a:r>
              <a:rPr lang="zh-CN" altLang="en-US" sz="3600" b="1">
                <a:effectLst/>
                <a:latin typeface="宋体" pitchFamily="2" charset="-122"/>
                <a:ea typeface="宋体" pitchFamily="2" charset="-122"/>
              </a:rPr>
              <a:t>病毒</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宏：文档中嵌入的一段代码，在文档操作（打开、关闭、打印等）时被激活；</a:t>
            </a:r>
          </a:p>
          <a:p>
            <a:pPr lvl="1" eaLnBrk="1" hangingPunct="1">
              <a:spcBef>
                <a:spcPct val="50000"/>
              </a:spcBef>
              <a:buFont typeface="Times New Roman" pitchFamily="18" charset="0"/>
              <a:buChar char="☺"/>
            </a:pPr>
            <a:r>
              <a:rPr lang="zh-CN" altLang="en-US" sz="3200" b="1">
                <a:effectLst/>
                <a:latin typeface="楷体_GB2312" pitchFamily="49" charset="-122"/>
                <a:ea typeface="楷体_GB2312" pitchFamily="49" charset="-122"/>
              </a:rPr>
              <a:t>宏病毒：宏代码为病毒，在运行时可感染别的文档，并执行其他破坏操作。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dissolve">
                                      <p:cBhvr>
                                        <p:cTn id="7" dur="500"/>
                                        <p:tgtEl>
                                          <p:spTgt spid="23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3475">
                                            <p:txEl>
                                              <p:pRg st="2" end="2"/>
                                            </p:txEl>
                                          </p:spTgt>
                                        </p:tgtEl>
                                        <p:attrNameLst>
                                          <p:attrName>style.visibility</p:attrName>
                                        </p:attrNameLst>
                                      </p:cBhvr>
                                      <p:to>
                                        <p:strVal val="visible"/>
                                      </p:to>
                                    </p:set>
                                    <p:animEffect transition="in" filter="dissolve">
                                      <p:cBhvr>
                                        <p:cTn id="12"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16ACF17C-1D4C-4EF8-AA9E-AD3401CDE23C}" type="slidenum">
              <a:rPr lang="zh-CN" altLang="en-US"/>
              <a:pPr>
                <a:defRPr/>
              </a:pPr>
              <a:t>53</a:t>
            </a:fld>
            <a:endParaRPr lang="en-US" altLang="zh-CN"/>
          </a:p>
        </p:txBody>
      </p:sp>
      <p:sp>
        <p:nvSpPr>
          <p:cNvPr id="54276"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a:latin typeface="Times New Roman" pitchFamily="18" charset="0"/>
                <a:ea typeface="隶书" pitchFamily="49" charset="-122"/>
              </a:rPr>
              <a:t>6</a:t>
            </a:r>
            <a:r>
              <a:rPr lang="en-US" altLang="en-US" sz="4400">
                <a:latin typeface="Times New Roman" pitchFamily="18" charset="0"/>
                <a:ea typeface="隶书" pitchFamily="49" charset="-122"/>
              </a:rPr>
              <a:t>.</a:t>
            </a:r>
            <a:r>
              <a:rPr lang="en-US" altLang="zh-CN" sz="4400">
                <a:latin typeface="Times New Roman" pitchFamily="18" charset="0"/>
                <a:ea typeface="隶书" pitchFamily="49" charset="-122"/>
              </a:rPr>
              <a:t>5.2</a:t>
            </a:r>
            <a:r>
              <a:rPr lang="en-US" altLang="en-US" sz="4400">
                <a:latin typeface="隶书" pitchFamily="49" charset="-122"/>
                <a:ea typeface="隶书" pitchFamily="49" charset="-122"/>
              </a:rPr>
              <a:t> </a:t>
            </a:r>
            <a:r>
              <a:rPr lang="en-US" altLang="zh-CN" sz="4400">
                <a:latin typeface="隶书" pitchFamily="49" charset="-122"/>
                <a:ea typeface="隶书" pitchFamily="49" charset="-122"/>
              </a:rPr>
              <a:t>网络</a:t>
            </a:r>
            <a:r>
              <a:rPr lang="zh-CN" altLang="en-US" sz="4400">
                <a:latin typeface="隶书" pitchFamily="49" charset="-122"/>
                <a:ea typeface="隶书" pitchFamily="49" charset="-122"/>
              </a:rPr>
              <a:t>蠕虫（</a:t>
            </a:r>
            <a:r>
              <a:rPr lang="en-US" altLang="zh-CN" sz="4400">
                <a:latin typeface="隶书" pitchFamily="49" charset="-122"/>
                <a:ea typeface="隶书" pitchFamily="49" charset="-122"/>
              </a:rPr>
              <a:t>worm</a:t>
            </a:r>
            <a:r>
              <a:rPr lang="zh-CN" altLang="en-US" sz="4400">
                <a:latin typeface="隶书" pitchFamily="49" charset="-122"/>
                <a:ea typeface="隶书" pitchFamily="49" charset="-122"/>
              </a:rPr>
              <a:t>）</a:t>
            </a:r>
          </a:p>
        </p:txBody>
      </p:sp>
      <p:sp>
        <p:nvSpPr>
          <p:cNvPr id="234500" name="Text Box 4"/>
          <p:cNvSpPr txBox="1">
            <a:spLocks noChangeArrowheads="1"/>
          </p:cNvSpPr>
          <p:nvPr/>
        </p:nvSpPr>
        <p:spPr bwMode="auto">
          <a:xfrm>
            <a:off x="1258889" y="2249488"/>
            <a:ext cx="6337448" cy="1482650"/>
          </a:xfrm>
          <a:prstGeom prst="rect">
            <a:avLst/>
          </a:prstGeom>
          <a:noFill/>
          <a:ln w="9525">
            <a:noFill/>
            <a:miter lim="800000"/>
            <a:headEnd/>
            <a:tailEnd/>
          </a:ln>
          <a:effectLst/>
        </p:spPr>
        <p:txBody>
          <a:bodyPr wrap="square">
            <a:spAutoFit/>
          </a:bodyPr>
          <a:lstStyle/>
          <a:p>
            <a:pPr algn="just">
              <a:lnSpc>
                <a:spcPct val="150000"/>
              </a:lnSpc>
              <a:defRPr/>
            </a:pPr>
            <a:r>
              <a:rPr lang="zh-CN" altLang="en-US" sz="3200" b="1" dirty="0">
                <a:effectLst>
                  <a:outerShdw blurRad="38100" dist="38100" dir="2700000" algn="tl">
                    <a:srgbClr val="C0C0C0"/>
                  </a:outerShdw>
                </a:effectLst>
                <a:latin typeface="Microsoft YaHei" panose="020B0503020204020204" pitchFamily="34" charset="-122"/>
                <a:ea typeface="Microsoft YaHei" panose="020B0503020204020204" pitchFamily="34" charset="-122"/>
              </a:rPr>
              <a:t>蠕虫是一种自我复制的计算机程序，能够通过网络传播给其他计算机。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2"/>
          <p:cNvSpPr>
            <a:spLocks noGrp="1"/>
          </p:cNvSpPr>
          <p:nvPr>
            <p:ph type="dt" sz="quarter" idx="10"/>
          </p:nvPr>
        </p:nvSpPr>
        <p:spPr/>
        <p:txBody>
          <a:bodyPr/>
          <a:lstStyle/>
          <a:p>
            <a:pPr>
              <a:defRPr/>
            </a:pPr>
            <a:r>
              <a:rPr lang="zh-CN" altLang="en-US"/>
              <a:t>操作系统</a:t>
            </a:r>
          </a:p>
        </p:txBody>
      </p:sp>
      <p:sp>
        <p:nvSpPr>
          <p:cNvPr id="28" name="页脚占位符 4"/>
          <p:cNvSpPr>
            <a:spLocks noGrp="1"/>
          </p:cNvSpPr>
          <p:nvPr>
            <p:ph type="ftr" sz="quarter" idx="12"/>
          </p:nvPr>
        </p:nvSpPr>
        <p:spPr/>
        <p:txBody>
          <a:bodyPr/>
          <a:lstStyle/>
          <a:p>
            <a:pPr>
              <a:defRPr/>
            </a:pPr>
            <a:fld id="{DBA76727-D8EC-4652-8176-22B18C0AE421}" type="slidenum">
              <a:rPr lang="zh-CN" altLang="en-US"/>
              <a:pPr>
                <a:defRPr/>
              </a:pPr>
              <a:t>54</a:t>
            </a:fld>
            <a:endParaRPr lang="en-US" altLang="zh-CN"/>
          </a:p>
        </p:txBody>
      </p:sp>
      <p:graphicFrame>
        <p:nvGraphicFramePr>
          <p:cNvPr id="235562" name="Group 42"/>
          <p:cNvGraphicFramePr>
            <a:graphicFrameLocks noGrp="1"/>
          </p:cNvGraphicFramePr>
          <p:nvPr>
            <p:ph/>
            <p:extLst>
              <p:ext uri="{D42A27DB-BD31-4B8C-83A1-F6EECF244321}">
                <p14:modId xmlns:p14="http://schemas.microsoft.com/office/powerpoint/2010/main" val="3514055838"/>
              </p:ext>
            </p:extLst>
          </p:nvPr>
        </p:nvGraphicFramePr>
        <p:xfrm>
          <a:off x="457200" y="1844675"/>
          <a:ext cx="8362950" cy="3744913"/>
        </p:xfrm>
        <a:graphic>
          <a:graphicData uri="http://schemas.openxmlformats.org/drawingml/2006/table">
            <a:tbl>
              <a:tblPr/>
              <a:tblGrid>
                <a:gridCol w="1985963">
                  <a:extLst>
                    <a:ext uri="{9D8B030D-6E8A-4147-A177-3AD203B41FA5}">
                      <a16:colId xmlns:a16="http://schemas.microsoft.com/office/drawing/2014/main" val="20000"/>
                    </a:ext>
                  </a:extLst>
                </a:gridCol>
                <a:gridCol w="3148012">
                  <a:extLst>
                    <a:ext uri="{9D8B030D-6E8A-4147-A177-3AD203B41FA5}">
                      <a16:colId xmlns:a16="http://schemas.microsoft.com/office/drawing/2014/main" val="20001"/>
                    </a:ext>
                  </a:extLst>
                </a:gridCol>
                <a:gridCol w="3228975">
                  <a:extLst>
                    <a:ext uri="{9D8B030D-6E8A-4147-A177-3AD203B41FA5}">
                      <a16:colId xmlns:a16="http://schemas.microsoft.com/office/drawing/2014/main" val="20002"/>
                    </a:ext>
                  </a:extLst>
                </a:gridCol>
              </a:tblGrid>
              <a:tr h="9366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dirty="0">
                        <a:ln>
                          <a:noFill/>
                        </a:ln>
                        <a:solidFill>
                          <a:schemeClr val="accent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dirty="0">
                          <a:ln>
                            <a:noFill/>
                          </a:ln>
                          <a:solidFill>
                            <a:schemeClr val="tx1"/>
                          </a:solidFill>
                          <a:effectLst/>
                          <a:latin typeface="黑体" pitchFamily="2" charset="-122"/>
                          <a:ea typeface="黑体" pitchFamily="2" charset="-122"/>
                        </a:rPr>
                        <a:t>病毒</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3200" b="1" i="0" u="none" strike="noStrike" cap="none" normalizeH="0" baseline="0" dirty="0">
                          <a:ln>
                            <a:noFill/>
                          </a:ln>
                          <a:solidFill>
                            <a:schemeClr val="tx1"/>
                          </a:solidFill>
                          <a:effectLst/>
                          <a:latin typeface="黑体" pitchFamily="2" charset="-122"/>
                          <a:ea typeface="黑体" pitchFamily="2" charset="-122"/>
                        </a:rPr>
                        <a:t>蠕虫</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66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dirty="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66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dirty="0">
                        <a:ln>
                          <a:noFill/>
                        </a:ln>
                        <a:solidFill>
                          <a:schemeClr val="accent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561" name="Text Box 41"/>
          <p:cNvSpPr txBox="1">
            <a:spLocks noChangeArrowheads="1"/>
          </p:cNvSpPr>
          <p:nvPr/>
        </p:nvSpPr>
        <p:spPr bwMode="auto">
          <a:xfrm>
            <a:off x="611188" y="2982913"/>
            <a:ext cx="60500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800" b="1" dirty="0">
                <a:effectLst/>
                <a:latin typeface="Microsoft YaHei" panose="020B0503020204020204" pitchFamily="34" charset="-122"/>
                <a:ea typeface="Microsoft YaHei" panose="020B0503020204020204" pitchFamily="34" charset="-122"/>
              </a:rPr>
              <a:t>栖息之地</a:t>
            </a:r>
            <a:r>
              <a:rPr lang="zh-CN" altLang="en-US" sz="2800" dirty="0">
                <a:effectLst/>
                <a:latin typeface="Microsoft YaHei" panose="020B0503020204020204" pitchFamily="34" charset="-122"/>
                <a:ea typeface="Microsoft YaHei" panose="020B0503020204020204" pitchFamily="34" charset="-122"/>
              </a:rPr>
              <a:t>   </a:t>
            </a:r>
            <a:r>
              <a:rPr lang="zh-Hans" altLang="en-US" sz="2800" dirty="0">
                <a:effectLst/>
                <a:latin typeface="Microsoft YaHei" panose="020B0503020204020204" pitchFamily="34" charset="-122"/>
                <a:ea typeface="Microsoft YaHei" panose="020B0503020204020204" pitchFamily="34" charset="-122"/>
              </a:rPr>
              <a:t>  </a:t>
            </a:r>
            <a:r>
              <a:rPr lang="zh-CN" altLang="en-US" sz="2800" b="1" dirty="0">
                <a:effectLst/>
                <a:latin typeface="楷体_GB2312" pitchFamily="49" charset="-122"/>
                <a:ea typeface="楷体_GB2312" pitchFamily="49" charset="-122"/>
              </a:rPr>
              <a:t>宿主程序         内存</a:t>
            </a:r>
          </a:p>
        </p:txBody>
      </p:sp>
      <p:sp>
        <p:nvSpPr>
          <p:cNvPr id="235563" name="Text Box 43"/>
          <p:cNvSpPr txBox="1">
            <a:spLocks noChangeArrowheads="1"/>
          </p:cNvSpPr>
          <p:nvPr/>
        </p:nvSpPr>
        <p:spPr bwMode="auto">
          <a:xfrm>
            <a:off x="611188" y="3860800"/>
            <a:ext cx="81163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800" b="1" dirty="0">
                <a:effectLst/>
                <a:latin typeface="Microsoft YaHei" panose="020B0503020204020204" pitchFamily="34" charset="-122"/>
                <a:ea typeface="Microsoft YaHei" panose="020B0503020204020204" pitchFamily="34" charset="-122"/>
              </a:rPr>
              <a:t>目的</a:t>
            </a:r>
            <a:r>
              <a:rPr lang="zh-CN" altLang="en-US" sz="2800" dirty="0">
                <a:effectLst/>
                <a:latin typeface="楷体_GB2312" pitchFamily="49" charset="-122"/>
                <a:ea typeface="楷体_GB2312" pitchFamily="49" charset="-122"/>
              </a:rPr>
              <a:t>       </a:t>
            </a:r>
            <a:r>
              <a:rPr lang="zh-CN" altLang="en-US" sz="2800" b="1" dirty="0">
                <a:effectLst/>
                <a:latin typeface="楷体_GB2312" pitchFamily="49" charset="-122"/>
                <a:ea typeface="楷体_GB2312" pitchFamily="49" charset="-122"/>
              </a:rPr>
              <a:t>感染文件＋破坏   传播但不更改系统</a:t>
            </a:r>
          </a:p>
        </p:txBody>
      </p:sp>
      <p:sp>
        <p:nvSpPr>
          <p:cNvPr id="235564" name="Text Box 44"/>
          <p:cNvSpPr txBox="1">
            <a:spLocks noChangeArrowheads="1"/>
          </p:cNvSpPr>
          <p:nvPr/>
        </p:nvSpPr>
        <p:spPr bwMode="auto">
          <a:xfrm>
            <a:off x="611188" y="4797425"/>
            <a:ext cx="595387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zh-CN" altLang="en-US" sz="2800" b="1" dirty="0">
                <a:effectLst/>
                <a:latin typeface="Microsoft YaHei" panose="020B0503020204020204" pitchFamily="34" charset="-122"/>
                <a:ea typeface="Microsoft YaHei" panose="020B0503020204020204" pitchFamily="34" charset="-122"/>
              </a:rPr>
              <a:t>传播方式</a:t>
            </a:r>
            <a:r>
              <a:rPr lang="zh-CN" altLang="en-US" sz="2800" dirty="0">
                <a:effectLst/>
                <a:latin typeface="楷体_GB2312" pitchFamily="49" charset="-122"/>
                <a:ea typeface="楷体_GB2312" pitchFamily="49" charset="-122"/>
              </a:rPr>
              <a:t>   </a:t>
            </a:r>
            <a:r>
              <a:rPr lang="zh-CN" altLang="en-US" sz="2800" b="1" dirty="0">
                <a:effectLst/>
                <a:latin typeface="楷体_GB2312" pitchFamily="49" charset="-122"/>
                <a:ea typeface="楷体_GB2312" pitchFamily="49" charset="-122"/>
              </a:rPr>
              <a:t>移动存储器和网络 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1"/>
                                        </p:tgtEl>
                                        <p:attrNameLst>
                                          <p:attrName>style.visibility</p:attrName>
                                        </p:attrNameLst>
                                      </p:cBhvr>
                                      <p:to>
                                        <p:strVal val="visible"/>
                                      </p:to>
                                    </p:set>
                                    <p:anim calcmode="lin" valueType="num">
                                      <p:cBhvr additive="base">
                                        <p:cTn id="7" dur="500" fill="hold"/>
                                        <p:tgtEl>
                                          <p:spTgt spid="235561"/>
                                        </p:tgtEl>
                                        <p:attrNameLst>
                                          <p:attrName>ppt_x</p:attrName>
                                        </p:attrNameLst>
                                      </p:cBhvr>
                                      <p:tavLst>
                                        <p:tav tm="0">
                                          <p:val>
                                            <p:strVal val="0-#ppt_w/2"/>
                                          </p:val>
                                        </p:tav>
                                        <p:tav tm="100000">
                                          <p:val>
                                            <p:strVal val="#ppt_x"/>
                                          </p:val>
                                        </p:tav>
                                      </p:tavLst>
                                    </p:anim>
                                    <p:anim calcmode="lin" valueType="num">
                                      <p:cBhvr additive="base">
                                        <p:cTn id="8" dur="500" fill="hold"/>
                                        <p:tgtEl>
                                          <p:spTgt spid="2355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63"/>
                                        </p:tgtEl>
                                        <p:attrNameLst>
                                          <p:attrName>style.visibility</p:attrName>
                                        </p:attrNameLst>
                                      </p:cBhvr>
                                      <p:to>
                                        <p:strVal val="visible"/>
                                      </p:to>
                                    </p:set>
                                    <p:anim calcmode="lin" valueType="num">
                                      <p:cBhvr additive="base">
                                        <p:cTn id="13" dur="500" fill="hold"/>
                                        <p:tgtEl>
                                          <p:spTgt spid="235563"/>
                                        </p:tgtEl>
                                        <p:attrNameLst>
                                          <p:attrName>ppt_x</p:attrName>
                                        </p:attrNameLst>
                                      </p:cBhvr>
                                      <p:tavLst>
                                        <p:tav tm="0">
                                          <p:val>
                                            <p:strVal val="0-#ppt_w/2"/>
                                          </p:val>
                                        </p:tav>
                                        <p:tav tm="100000">
                                          <p:val>
                                            <p:strVal val="#ppt_x"/>
                                          </p:val>
                                        </p:tav>
                                      </p:tavLst>
                                    </p:anim>
                                    <p:anim calcmode="lin" valueType="num">
                                      <p:cBhvr additive="base">
                                        <p:cTn id="14" dur="500" fill="hold"/>
                                        <p:tgtEl>
                                          <p:spTgt spid="2355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64"/>
                                        </p:tgtEl>
                                        <p:attrNameLst>
                                          <p:attrName>style.visibility</p:attrName>
                                        </p:attrNameLst>
                                      </p:cBhvr>
                                      <p:to>
                                        <p:strVal val="visible"/>
                                      </p:to>
                                    </p:set>
                                    <p:anim calcmode="lin" valueType="num">
                                      <p:cBhvr additive="base">
                                        <p:cTn id="19" dur="500" fill="hold"/>
                                        <p:tgtEl>
                                          <p:spTgt spid="235564"/>
                                        </p:tgtEl>
                                        <p:attrNameLst>
                                          <p:attrName>ppt_x</p:attrName>
                                        </p:attrNameLst>
                                      </p:cBhvr>
                                      <p:tavLst>
                                        <p:tav tm="0">
                                          <p:val>
                                            <p:strVal val="0-#ppt_w/2"/>
                                          </p:val>
                                        </p:tav>
                                        <p:tav tm="100000">
                                          <p:val>
                                            <p:strVal val="#ppt_x"/>
                                          </p:val>
                                        </p:tav>
                                      </p:tavLst>
                                    </p:anim>
                                    <p:anim calcmode="lin" valueType="num">
                                      <p:cBhvr additive="base">
                                        <p:cTn id="20" dur="500" fill="hold"/>
                                        <p:tgtEl>
                                          <p:spTgt spid="235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1" grpId="0"/>
      <p:bldP spid="235563" grpId="0"/>
      <p:bldP spid="2355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21976252-2B61-4CD9-BD03-91237365D439}" type="slidenum">
              <a:rPr lang="zh-CN" altLang="en-US"/>
              <a:pPr>
                <a:defRPr/>
              </a:pPr>
              <a:t>55</a:t>
            </a:fld>
            <a:endParaRPr lang="en-US" altLang="zh-CN"/>
          </a:p>
        </p:txBody>
      </p:sp>
      <p:sp>
        <p:nvSpPr>
          <p:cNvPr id="238595" name="Text Box 3"/>
          <p:cNvSpPr txBox="1">
            <a:spLocks noChangeArrowheads="1"/>
          </p:cNvSpPr>
          <p:nvPr/>
        </p:nvSpPr>
        <p:spPr bwMode="auto">
          <a:xfrm>
            <a:off x="684213" y="1484784"/>
            <a:ext cx="7775575" cy="474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Times New Roman" panose="02020603050405020304" pitchFamily="18" charset="0"/>
                <a:ea typeface="Microsoft YaHei" panose="020B0503020204020204" pitchFamily="34" charset="-122"/>
                <a:cs typeface="Times New Roman" panose="02020603050405020304" pitchFamily="18" charset="0"/>
              </a:rPr>
              <a:t>世上第一只蠕虫</a:t>
            </a:r>
          </a:p>
          <a:p>
            <a:pPr lvl="1" eaLnBrk="1" hangingPunct="1">
              <a:lnSpc>
                <a:spcPct val="125000"/>
              </a:lnSpc>
              <a:spcBef>
                <a:spcPct val="50000"/>
              </a:spcBef>
              <a:buFont typeface="Times New Roman" pitchFamily="18" charset="0"/>
              <a:buChar char="☺"/>
            </a:pPr>
            <a:r>
              <a:rPr lang="en-US" altLang="zh-CN" sz="3200" b="1" dirty="0">
                <a:effectLst/>
                <a:latin typeface="Times New Roman" panose="02020603050405020304" pitchFamily="18" charset="0"/>
                <a:ea typeface="楷体_GB2312" pitchFamily="49" charset="-122"/>
                <a:cs typeface="Times New Roman" panose="02020603050405020304" pitchFamily="18" charset="0"/>
              </a:rPr>
              <a:t>1988</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年</a:t>
            </a:r>
            <a:r>
              <a:rPr lang="en-US" altLang="zh-CN" sz="3200" b="1" dirty="0">
                <a:effectLst/>
                <a:latin typeface="Times New Roman" panose="02020603050405020304" pitchFamily="18" charset="0"/>
                <a:ea typeface="楷体_GB2312" pitchFamily="49" charset="-122"/>
                <a:cs typeface="Times New Roman" panose="02020603050405020304" pitchFamily="18" charset="0"/>
              </a:rPr>
              <a:t>11</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月</a:t>
            </a:r>
            <a:r>
              <a:rPr lang="en-US" altLang="zh-CN" sz="3200" b="1" dirty="0">
                <a:effectLst/>
                <a:latin typeface="Times New Roman" panose="02020603050405020304" pitchFamily="18" charset="0"/>
                <a:ea typeface="楷体_GB2312" pitchFamily="49" charset="-122"/>
                <a:cs typeface="Times New Roman" panose="02020603050405020304" pitchFamily="18" charset="0"/>
              </a:rPr>
              <a:t>2</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日爆发，作者</a:t>
            </a:r>
            <a:r>
              <a:rPr lang="en-US" altLang="zh-CN" sz="3200" b="1" dirty="0">
                <a:effectLst/>
                <a:latin typeface="Times New Roman" panose="02020603050405020304" pitchFamily="18" charset="0"/>
                <a:ea typeface="楷体_GB2312" pitchFamily="49" charset="-122"/>
                <a:cs typeface="Times New Roman" panose="02020603050405020304" pitchFamily="18" charset="0"/>
              </a:rPr>
              <a:t>Robert T. Morris</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，时为</a:t>
            </a:r>
            <a:r>
              <a:rPr lang="en-US" altLang="zh-CN" sz="3200" b="1" dirty="0">
                <a:effectLst/>
                <a:latin typeface="Times New Roman" panose="02020603050405020304" pitchFamily="18" charset="0"/>
                <a:ea typeface="楷体_GB2312" pitchFamily="49" charset="-122"/>
                <a:cs typeface="Times New Roman" panose="02020603050405020304" pitchFamily="18" charset="0"/>
              </a:rPr>
              <a:t>Cornell</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大学研究生；</a:t>
            </a:r>
          </a:p>
          <a:p>
            <a:pPr lvl="1" eaLnBrk="1" hangingPunct="1">
              <a:lnSpc>
                <a:spcPct val="125000"/>
              </a:lnSpc>
              <a:spcBef>
                <a:spcPct val="50000"/>
              </a:spcBef>
              <a:buFont typeface="Times New Roman" pitchFamily="18" charset="0"/>
              <a:buChar char="☺"/>
            </a:pPr>
            <a:r>
              <a:rPr lang="en-US" altLang="zh-CN" sz="3200" b="1" dirty="0">
                <a:effectLst/>
                <a:latin typeface="Times New Roman" panose="02020603050405020304" pitchFamily="18" charset="0"/>
                <a:ea typeface="楷体_GB2312" pitchFamily="49" charset="-122"/>
                <a:cs typeface="Times New Roman" panose="02020603050405020304" pitchFamily="18" charset="0"/>
              </a:rPr>
              <a:t>6000</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台计算机被感染，本意是想</a:t>
            </a:r>
            <a:r>
              <a:rPr lang="zh-CN" altLang="en-US" sz="3200" b="1" dirty="0">
                <a:effectLst/>
                <a:latin typeface="Times New Roman" panose="02020603050405020304" pitchFamily="18" charset="0"/>
                <a:ea typeface="Microsoft YaHei" panose="020B0503020204020204" pitchFamily="34" charset="-122"/>
                <a:cs typeface="Times New Roman" panose="02020603050405020304" pitchFamily="18" charset="0"/>
              </a:rPr>
              <a:t>测量互联网的规模</a:t>
            </a:r>
            <a:r>
              <a:rPr lang="zh-CN" altLang="en-US" sz="3200" b="1" dirty="0">
                <a:effectLst/>
                <a:latin typeface="Times New Roman" panose="02020603050405020304" pitchFamily="18" charset="0"/>
                <a:ea typeface="楷体_GB2312" pitchFamily="49" charset="-122"/>
                <a:cs typeface="Times New Roman" panose="02020603050405020304" pitchFamily="18" charset="0"/>
              </a:rPr>
              <a:t>，但由于编程失误，使每台计算机被重复感染，由于进程数过多最终使系统不可用。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dissolve">
                                      <p:cBhvr>
                                        <p:cTn id="7" dur="500"/>
                                        <p:tgtEl>
                                          <p:spTgt spid="238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dissolve">
                                      <p:cBhvr>
                                        <p:cTn id="12" dur="500"/>
                                        <p:tgtEl>
                                          <p:spTgt spid="238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r>
              <a:rPr lang="zh-CN" altLang="en-US"/>
              <a:t>操作系统</a:t>
            </a:r>
          </a:p>
        </p:txBody>
      </p:sp>
      <p:sp>
        <p:nvSpPr>
          <p:cNvPr id="11" name="页脚占位符 5"/>
          <p:cNvSpPr>
            <a:spLocks noGrp="1"/>
          </p:cNvSpPr>
          <p:nvPr>
            <p:ph type="ftr" sz="quarter" idx="12"/>
          </p:nvPr>
        </p:nvSpPr>
        <p:spPr/>
        <p:txBody>
          <a:bodyPr/>
          <a:lstStyle/>
          <a:p>
            <a:pPr>
              <a:defRPr/>
            </a:pPr>
            <a:fld id="{3D8E08A4-1078-469C-8904-79A3FEE749BD}" type="slidenum">
              <a:rPr lang="zh-CN" altLang="en-US"/>
              <a:pPr>
                <a:defRPr/>
              </a:pPr>
              <a:t>56</a:t>
            </a:fld>
            <a:endParaRPr lang="en-US" altLang="zh-CN"/>
          </a:p>
        </p:txBody>
      </p:sp>
      <p:sp>
        <p:nvSpPr>
          <p:cNvPr id="239622" name="computr3"/>
          <p:cNvSpPr>
            <a:spLocks noEditPoints="1" noChangeArrowheads="1"/>
          </p:cNvSpPr>
          <p:nvPr/>
        </p:nvSpPr>
        <p:spPr bwMode="auto">
          <a:xfrm>
            <a:off x="971550" y="2417341"/>
            <a:ext cx="2266950" cy="1695450"/>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99CC"/>
          </a:solidFill>
          <a:ln w="9525">
            <a:solidFill>
              <a:srgbClr val="000000"/>
            </a:solidFill>
            <a:miter lim="800000"/>
            <a:headEnd/>
            <a:tailEnd/>
          </a:ln>
        </p:spPr>
        <p:txBody>
          <a:bodyPr/>
          <a:lstStyle/>
          <a:p>
            <a:pPr>
              <a:defRPr/>
            </a:pPr>
            <a:endParaRPr lang="zh-CN" altLang="en-US"/>
          </a:p>
        </p:txBody>
      </p:sp>
      <p:sp>
        <p:nvSpPr>
          <p:cNvPr id="239623" name="laptop"/>
          <p:cNvSpPr>
            <a:spLocks noEditPoints="1" noChangeArrowheads="1"/>
          </p:cNvSpPr>
          <p:nvPr/>
        </p:nvSpPr>
        <p:spPr bwMode="auto">
          <a:xfrm>
            <a:off x="6011863" y="2457029"/>
            <a:ext cx="2089150" cy="16557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pPr>
              <a:defRPr/>
            </a:pPr>
            <a:endParaRPr lang="zh-CN" altLang="en-US"/>
          </a:p>
        </p:txBody>
      </p:sp>
      <p:sp>
        <p:nvSpPr>
          <p:cNvPr id="239624" name="Text Box 8"/>
          <p:cNvSpPr txBox="1">
            <a:spLocks noChangeArrowheads="1"/>
          </p:cNvSpPr>
          <p:nvPr/>
        </p:nvSpPr>
        <p:spPr bwMode="auto">
          <a:xfrm>
            <a:off x="560388" y="1772816"/>
            <a:ext cx="3506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zh-CN" sz="2000" b="1" dirty="0">
                <a:effectLst/>
                <a:latin typeface="Microsoft YaHei" panose="020B0503020204020204" pitchFamily="34" charset="-122"/>
                <a:ea typeface="Microsoft YaHei" panose="020B0503020204020204" pitchFamily="34" charset="-122"/>
              </a:rPr>
              <a:t>①</a:t>
            </a:r>
            <a:r>
              <a:rPr lang="zh-CN" altLang="en-US" sz="2000" b="1" dirty="0">
                <a:effectLst/>
                <a:latin typeface="Microsoft YaHei" panose="020B0503020204020204" pitchFamily="34" charset="-122"/>
                <a:ea typeface="Microsoft YaHei" panose="020B0503020204020204" pitchFamily="34" charset="-122"/>
              </a:rPr>
              <a:t>查找路由表，寻找联网目标</a:t>
            </a:r>
          </a:p>
        </p:txBody>
      </p:sp>
      <p:sp>
        <p:nvSpPr>
          <p:cNvPr id="239625" name="Line 9"/>
          <p:cNvSpPr>
            <a:spLocks noChangeShapeType="1"/>
          </p:cNvSpPr>
          <p:nvPr/>
        </p:nvSpPr>
        <p:spPr bwMode="auto">
          <a:xfrm>
            <a:off x="2987675" y="3320629"/>
            <a:ext cx="3313113" cy="0"/>
          </a:xfrm>
          <a:prstGeom prst="line">
            <a:avLst/>
          </a:prstGeom>
          <a:noFill/>
          <a:ln w="28575">
            <a:solidFill>
              <a:schemeClr val="tx1"/>
            </a:solidFill>
            <a:round/>
            <a:headEnd/>
            <a:tailEnd type="triangle" w="lg" len="med"/>
          </a:ln>
          <a:effectLst/>
        </p:spPr>
        <p:txBody>
          <a:bodyPr/>
          <a:lstStyle/>
          <a:p>
            <a:pPr>
              <a:defRPr/>
            </a:pPr>
            <a:endParaRPr lang="zh-CN" altLang="en-US"/>
          </a:p>
        </p:txBody>
      </p:sp>
      <p:sp>
        <p:nvSpPr>
          <p:cNvPr id="239626" name="Text Box 10"/>
          <p:cNvSpPr txBox="1">
            <a:spLocks noChangeArrowheads="1"/>
          </p:cNvSpPr>
          <p:nvPr/>
        </p:nvSpPr>
        <p:spPr bwMode="auto">
          <a:xfrm>
            <a:off x="2987675" y="2888829"/>
            <a:ext cx="272747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zh-CN" sz="2000" b="1" dirty="0">
                <a:effectLst/>
                <a:latin typeface="Microsoft YaHei" panose="020B0503020204020204" pitchFamily="34" charset="-122"/>
                <a:ea typeface="Microsoft YaHei" panose="020B0503020204020204" pitchFamily="34" charset="-122"/>
              </a:rPr>
              <a:t>②</a:t>
            </a:r>
            <a:r>
              <a:rPr lang="en-US" altLang="zh-CN" sz="2000" b="1" dirty="0">
                <a:solidFill>
                  <a:srgbClr val="0000FA"/>
                </a:solidFill>
                <a:effectLst/>
                <a:latin typeface="Microsoft YaHei" panose="020B0503020204020204" pitchFamily="34" charset="-122"/>
                <a:ea typeface="Microsoft YaHei" panose="020B0503020204020204" pitchFamily="34" charset="-122"/>
              </a:rPr>
              <a:t>finger</a:t>
            </a:r>
            <a:r>
              <a:rPr lang="en-US" altLang="zh-CN" sz="2000" b="1" dirty="0">
                <a:effectLst/>
                <a:latin typeface="Microsoft YaHei" panose="020B0503020204020204" pitchFamily="34" charset="-122"/>
                <a:ea typeface="Microsoft YaHei" panose="020B0503020204020204" pitchFamily="34" charset="-122"/>
              </a:rPr>
              <a:t> </a:t>
            </a:r>
            <a:r>
              <a:rPr lang="en-US" altLang="zh-CN" sz="2000" b="1" dirty="0" err="1">
                <a:effectLst/>
                <a:latin typeface="Microsoft YaHei" panose="020B0503020204020204" pitchFamily="34" charset="-122"/>
                <a:ea typeface="Microsoft YaHei" panose="020B0503020204020204" pitchFamily="34" charset="-122"/>
              </a:rPr>
              <a:t>name@site</a:t>
            </a:r>
            <a:endParaRPr lang="en-US" altLang="zh-CN" sz="2000" b="1" dirty="0">
              <a:effectLst/>
              <a:latin typeface="Microsoft YaHei" panose="020B0503020204020204" pitchFamily="34" charset="-122"/>
              <a:ea typeface="Microsoft YaHei" panose="020B0503020204020204" pitchFamily="34" charset="-122"/>
            </a:endParaRPr>
          </a:p>
        </p:txBody>
      </p:sp>
      <p:sp>
        <p:nvSpPr>
          <p:cNvPr id="239627" name="Rectangle 11"/>
          <p:cNvSpPr>
            <a:spLocks noChangeArrowheads="1"/>
          </p:cNvSpPr>
          <p:nvPr/>
        </p:nvSpPr>
        <p:spPr bwMode="auto">
          <a:xfrm>
            <a:off x="6516688" y="2672929"/>
            <a:ext cx="1079500" cy="647700"/>
          </a:xfrm>
          <a:prstGeom prst="rect">
            <a:avLst/>
          </a:prstGeom>
          <a:solidFill>
            <a:srgbClr val="000000"/>
          </a:solidFill>
          <a:ln w="9525">
            <a:solidFill>
              <a:schemeClr val="tx1"/>
            </a:solidFill>
            <a:miter lim="800000"/>
            <a:headEnd/>
            <a:tailEnd/>
          </a:ln>
        </p:spPr>
        <p:txBody>
          <a:bodyPr wrap="none" anchor="ctr"/>
          <a:lstStyle/>
          <a:p>
            <a:r>
              <a:rPr lang="en-US" altLang="zh-CN" sz="1400" b="1">
                <a:solidFill>
                  <a:schemeClr val="bg1"/>
                </a:solidFill>
                <a:effectLst/>
                <a:ea typeface="宋体" pitchFamily="2" charset="-122"/>
              </a:rPr>
              <a:t>Login:</a:t>
            </a:r>
          </a:p>
        </p:txBody>
      </p:sp>
      <p:sp>
        <p:nvSpPr>
          <p:cNvPr id="239628" name="Text Box 12"/>
          <p:cNvSpPr txBox="1">
            <a:spLocks noChangeArrowheads="1"/>
          </p:cNvSpPr>
          <p:nvPr/>
        </p:nvSpPr>
        <p:spPr bwMode="auto">
          <a:xfrm>
            <a:off x="5903913" y="1772816"/>
            <a:ext cx="24844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zh-CN" sz="2000" b="1" dirty="0">
                <a:effectLst/>
                <a:latin typeface="Microsoft YaHei" panose="020B0503020204020204" pitchFamily="34" charset="-122"/>
                <a:ea typeface="Microsoft YaHei" panose="020B0503020204020204" pitchFamily="34" charset="-122"/>
              </a:rPr>
              <a:t>③</a:t>
            </a:r>
            <a:r>
              <a:rPr lang="zh-CN" altLang="en-US" sz="2000" b="1" dirty="0">
                <a:effectLst/>
                <a:latin typeface="Microsoft YaHei" panose="020B0503020204020204" pitchFamily="34" charset="-122"/>
                <a:ea typeface="Microsoft YaHei" panose="020B0503020204020204" pitchFamily="34" charset="-122"/>
              </a:rPr>
              <a:t>猜测用户名和密码</a:t>
            </a:r>
          </a:p>
        </p:txBody>
      </p:sp>
      <p:sp>
        <p:nvSpPr>
          <p:cNvPr id="239629" name="Text Box 13"/>
          <p:cNvSpPr txBox="1">
            <a:spLocks noChangeArrowheads="1"/>
          </p:cNvSpPr>
          <p:nvPr/>
        </p:nvSpPr>
        <p:spPr bwMode="auto">
          <a:xfrm>
            <a:off x="4549775" y="3357141"/>
            <a:ext cx="14620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r>
              <a:rPr lang="en-US" altLang="zh-CN" sz="2000" b="1" dirty="0">
                <a:effectLst/>
                <a:latin typeface="Microsoft YaHei" panose="020B0503020204020204" pitchFamily="34" charset="-122"/>
                <a:ea typeface="Microsoft YaHei" panose="020B0503020204020204" pitchFamily="34" charset="-122"/>
              </a:rPr>
              <a:t>④</a:t>
            </a:r>
            <a:r>
              <a:rPr lang="zh-CN" altLang="en-US" sz="2000" b="1" dirty="0">
                <a:effectLst/>
                <a:latin typeface="Microsoft YaHei" panose="020B0503020204020204" pitchFamily="34" charset="-122"/>
                <a:ea typeface="Microsoft YaHei" panose="020B0503020204020204" pitchFamily="34" charset="-122"/>
              </a:rPr>
              <a:t>下载蠕虫</a:t>
            </a:r>
          </a:p>
        </p:txBody>
      </p:sp>
      <p:sp>
        <p:nvSpPr>
          <p:cNvPr id="2" name="矩形 1">
            <a:extLst>
              <a:ext uri="{FF2B5EF4-FFF2-40B4-BE49-F238E27FC236}">
                <a16:creationId xmlns:a16="http://schemas.microsoft.com/office/drawing/2014/main" id="{088B7C8B-D7A9-B94C-8D79-69620A52FCFC}"/>
              </a:ext>
            </a:extLst>
          </p:cNvPr>
          <p:cNvSpPr/>
          <p:nvPr/>
        </p:nvSpPr>
        <p:spPr>
          <a:xfrm>
            <a:off x="701674" y="4797152"/>
            <a:ext cx="7686676" cy="1289905"/>
          </a:xfrm>
          <a:prstGeom prst="rect">
            <a:avLst/>
          </a:prstGeom>
        </p:spPr>
        <p:txBody>
          <a:bodyPr wrap="square">
            <a:spAutoFit/>
          </a:bodyPr>
          <a:lstStyle/>
          <a:p>
            <a:pPr algn="just">
              <a:lnSpc>
                <a:spcPct val="150000"/>
              </a:lnSpc>
            </a:pPr>
            <a:r>
              <a:rPr lang="en-US" altLang="zh-CN" sz="1800" b="1" dirty="0">
                <a:effectLst/>
                <a:latin typeface="Times New Roman" panose="02020603050405020304" pitchFamily="18" charset="0"/>
                <a:ea typeface="Microsoft YaHei" panose="020B0503020204020204" pitchFamily="34" charset="-122"/>
                <a:cs typeface="Times New Roman" panose="02020603050405020304" pitchFamily="18" charset="0"/>
              </a:rPr>
              <a:t>Finger</a:t>
            </a:r>
            <a:r>
              <a:rPr lang="zh-CN" altLang="en-US" sz="1800" b="1" dirty="0">
                <a:effectLst/>
                <a:latin typeface="Times New Roman" panose="02020603050405020304" pitchFamily="18" charset="0"/>
                <a:ea typeface="Microsoft YaHei" panose="020B0503020204020204" pitchFamily="34" charset="-122"/>
                <a:cs typeface="Times New Roman" panose="02020603050405020304" pitchFamily="18" charset="0"/>
              </a:rPr>
              <a:t>既是协议名也是应用程序名，最早产生于</a:t>
            </a:r>
            <a:r>
              <a:rPr lang="en-US" altLang="zh-CN" sz="1800" b="1" dirty="0">
                <a:effectLst/>
                <a:latin typeface="Times New Roman" panose="02020603050405020304" pitchFamily="18" charset="0"/>
                <a:ea typeface="Microsoft YaHei" panose="020B0503020204020204" pitchFamily="34" charset="-122"/>
                <a:cs typeface="Times New Roman" panose="02020603050405020304" pitchFamily="18" charset="0"/>
              </a:rPr>
              <a:t>UNIX</a:t>
            </a:r>
            <a:r>
              <a:rPr lang="zh-CN" altLang="en-US" sz="1800" b="1" dirty="0">
                <a:effectLst/>
                <a:latin typeface="Times New Roman" panose="02020603050405020304" pitchFamily="18" charset="0"/>
                <a:ea typeface="Microsoft YaHei" panose="020B0503020204020204" pitchFamily="34" charset="-122"/>
                <a:cs typeface="Times New Roman" panose="02020603050405020304" pitchFamily="18" charset="0"/>
              </a:rPr>
              <a:t>，通过它可以查询互联网上主机或用户的状态。</a:t>
            </a:r>
            <a:r>
              <a:rPr lang="en-US" altLang="zh-CN" sz="1800" b="1" dirty="0">
                <a:effectLst/>
                <a:latin typeface="Times New Roman" panose="02020603050405020304" pitchFamily="18" charset="0"/>
                <a:ea typeface="Microsoft YaHei" panose="020B0503020204020204" pitchFamily="34" charset="-122"/>
                <a:cs typeface="Times New Roman" panose="02020603050405020304" pitchFamily="18" charset="0"/>
              </a:rPr>
              <a:t>Finger</a:t>
            </a:r>
            <a:r>
              <a:rPr lang="zh-CN" altLang="en-US" sz="1800" b="1" dirty="0">
                <a:effectLst/>
                <a:latin typeface="Times New Roman" panose="02020603050405020304" pitchFamily="18" charset="0"/>
                <a:ea typeface="Microsoft YaHei" panose="020B0503020204020204" pitchFamily="34" charset="-122"/>
                <a:cs typeface="Times New Roman" panose="02020603050405020304" pitchFamily="18" charset="0"/>
              </a:rPr>
              <a:t>通常被用来查询用户是否登录以及用户登录的用户名、登录时间、办公地址、电话、邮件地址等。</a:t>
            </a:r>
            <a:endParaRPr lang="zh-CN" altLang="en-US" sz="18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9624"/>
                                        </p:tgtEl>
                                        <p:attrNameLst>
                                          <p:attrName>style.visibility</p:attrName>
                                        </p:attrNameLst>
                                      </p:cBhvr>
                                      <p:to>
                                        <p:strVal val="visible"/>
                                      </p:to>
                                    </p:set>
                                    <p:animEffect transition="in" filter="dissolve">
                                      <p:cBhvr>
                                        <p:cTn id="7" dur="500"/>
                                        <p:tgtEl>
                                          <p:spTgt spid="239624"/>
                                        </p:tgtEl>
                                      </p:cBhvr>
                                    </p:animEffect>
                                  </p:childTnLst>
                                </p:cTn>
                              </p:par>
                            </p:childTnLst>
                          </p:cTn>
                        </p:par>
                        <p:par>
                          <p:cTn id="8" fill="hold" nodeType="after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239625"/>
                                        </p:tgtEl>
                                        <p:attrNameLst>
                                          <p:attrName>style.visibility</p:attrName>
                                        </p:attrNameLst>
                                      </p:cBhvr>
                                      <p:to>
                                        <p:strVal val="visible"/>
                                      </p:to>
                                    </p:set>
                                    <p:anim calcmode="lin" valueType="num">
                                      <p:cBhvr>
                                        <p:cTn id="11" dur="500" fill="hold"/>
                                        <p:tgtEl>
                                          <p:spTgt spid="239625"/>
                                        </p:tgtEl>
                                        <p:attrNameLst>
                                          <p:attrName>ppt_x</p:attrName>
                                        </p:attrNameLst>
                                      </p:cBhvr>
                                      <p:tavLst>
                                        <p:tav tm="0">
                                          <p:val>
                                            <p:strVal val="#ppt_x-#ppt_w/2"/>
                                          </p:val>
                                        </p:tav>
                                        <p:tav tm="100000">
                                          <p:val>
                                            <p:strVal val="#ppt_x"/>
                                          </p:val>
                                        </p:tav>
                                      </p:tavLst>
                                    </p:anim>
                                    <p:anim calcmode="lin" valueType="num">
                                      <p:cBhvr>
                                        <p:cTn id="12" dur="500" fill="hold"/>
                                        <p:tgtEl>
                                          <p:spTgt spid="239625"/>
                                        </p:tgtEl>
                                        <p:attrNameLst>
                                          <p:attrName>ppt_y</p:attrName>
                                        </p:attrNameLst>
                                      </p:cBhvr>
                                      <p:tavLst>
                                        <p:tav tm="0">
                                          <p:val>
                                            <p:strVal val="#ppt_y"/>
                                          </p:val>
                                        </p:tav>
                                        <p:tav tm="100000">
                                          <p:val>
                                            <p:strVal val="#ppt_y"/>
                                          </p:val>
                                        </p:tav>
                                      </p:tavLst>
                                    </p:anim>
                                    <p:anim calcmode="lin" valueType="num">
                                      <p:cBhvr>
                                        <p:cTn id="13" dur="500" fill="hold"/>
                                        <p:tgtEl>
                                          <p:spTgt spid="239625"/>
                                        </p:tgtEl>
                                        <p:attrNameLst>
                                          <p:attrName>ppt_w</p:attrName>
                                        </p:attrNameLst>
                                      </p:cBhvr>
                                      <p:tavLst>
                                        <p:tav tm="0">
                                          <p:val>
                                            <p:fltVal val="0"/>
                                          </p:val>
                                        </p:tav>
                                        <p:tav tm="100000">
                                          <p:val>
                                            <p:strVal val="#ppt_w"/>
                                          </p:val>
                                        </p:tav>
                                      </p:tavLst>
                                    </p:anim>
                                    <p:anim calcmode="lin" valueType="num">
                                      <p:cBhvr>
                                        <p:cTn id="14" dur="500" fill="hold"/>
                                        <p:tgtEl>
                                          <p:spTgt spid="239625"/>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1000"/>
                            </p:stCondLst>
                            <p:childTnLst>
                              <p:par>
                                <p:cTn id="16" presetID="9" presetClass="entr" presetSubtype="0" fill="hold" nodeType="afterEffect">
                                  <p:stCondLst>
                                    <p:cond delay="0"/>
                                  </p:stCondLst>
                                  <p:childTnLst>
                                    <p:set>
                                      <p:cBhvr>
                                        <p:cTn id="17" dur="1" fill="hold">
                                          <p:stCondLst>
                                            <p:cond delay="0"/>
                                          </p:stCondLst>
                                        </p:cTn>
                                        <p:tgtEl>
                                          <p:spTgt spid="239623"/>
                                        </p:tgtEl>
                                        <p:attrNameLst>
                                          <p:attrName>style.visibility</p:attrName>
                                        </p:attrNameLst>
                                      </p:cBhvr>
                                      <p:to>
                                        <p:strVal val="visible"/>
                                      </p:to>
                                    </p:set>
                                    <p:animEffect transition="in" filter="dissolve">
                                      <p:cBhvr>
                                        <p:cTn id="18" dur="500"/>
                                        <p:tgtEl>
                                          <p:spTgt spid="2396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9626"/>
                                        </p:tgtEl>
                                        <p:attrNameLst>
                                          <p:attrName>style.visibility</p:attrName>
                                        </p:attrNameLst>
                                      </p:cBhvr>
                                      <p:to>
                                        <p:strVal val="visible"/>
                                      </p:to>
                                    </p:set>
                                    <p:animEffect transition="in" filter="dissolve">
                                      <p:cBhvr>
                                        <p:cTn id="23" dur="500"/>
                                        <p:tgtEl>
                                          <p:spTgt spid="2396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9627"/>
                                        </p:tgtEl>
                                        <p:attrNameLst>
                                          <p:attrName>style.visibility</p:attrName>
                                        </p:attrNameLst>
                                      </p:cBhvr>
                                      <p:to>
                                        <p:strVal val="visible"/>
                                      </p:to>
                                    </p:set>
                                    <p:animEffect transition="in" filter="dissolve">
                                      <p:cBhvr>
                                        <p:cTn id="28" dur="500"/>
                                        <p:tgtEl>
                                          <p:spTgt spid="2396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39628"/>
                                        </p:tgtEl>
                                        <p:attrNameLst>
                                          <p:attrName>style.visibility</p:attrName>
                                        </p:attrNameLst>
                                      </p:cBhvr>
                                      <p:to>
                                        <p:strVal val="visible"/>
                                      </p:to>
                                    </p:set>
                                    <p:animEffect transition="in" filter="dissolve">
                                      <p:cBhvr>
                                        <p:cTn id="33" dur="500"/>
                                        <p:tgtEl>
                                          <p:spTgt spid="2396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39629"/>
                                        </p:tgtEl>
                                        <p:attrNameLst>
                                          <p:attrName>style.visibility</p:attrName>
                                        </p:attrNameLst>
                                      </p:cBhvr>
                                      <p:to>
                                        <p:strVal val="visible"/>
                                      </p:to>
                                    </p:set>
                                    <p:anim calcmode="lin" valueType="num">
                                      <p:cBhvr additive="base">
                                        <p:cTn id="38" dur="500" fill="hold"/>
                                        <p:tgtEl>
                                          <p:spTgt spid="239629"/>
                                        </p:tgtEl>
                                        <p:attrNameLst>
                                          <p:attrName>ppt_x</p:attrName>
                                        </p:attrNameLst>
                                      </p:cBhvr>
                                      <p:tavLst>
                                        <p:tav tm="0">
                                          <p:val>
                                            <p:strVal val="0-#ppt_w/2"/>
                                          </p:val>
                                        </p:tav>
                                        <p:tav tm="100000">
                                          <p:val>
                                            <p:strVal val="#ppt_x"/>
                                          </p:val>
                                        </p:tav>
                                      </p:tavLst>
                                    </p:anim>
                                    <p:anim calcmode="lin" valueType="num">
                                      <p:cBhvr additive="base">
                                        <p:cTn id="39" dur="500" fill="hold"/>
                                        <p:tgtEl>
                                          <p:spTgt spid="239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4" grpId="0"/>
      <p:bldP spid="239626" grpId="0"/>
      <p:bldP spid="239627" grpId="0" animBg="1"/>
      <p:bldP spid="239628" grpId="0"/>
      <p:bldP spid="2396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WordArt 7"/>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accent1"/>
                    </a:gs>
                    <a:gs pos="100000">
                      <a:schemeClr val="accent2"/>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accent1"/>
                  </a:gs>
                  <a:gs pos="100000">
                    <a:schemeClr val="accent2"/>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71"/>
                                        </p:tgtEl>
                                        <p:attrNameLst>
                                          <p:attrName>style.visibility</p:attrName>
                                        </p:attrNameLst>
                                      </p:cBhvr>
                                      <p:to>
                                        <p:strVal val="visible"/>
                                      </p:to>
                                    </p:set>
                                    <p:anim calcmode="lin" valueType="num">
                                      <p:cBhvr>
                                        <p:cTn id="7" dur="500" fill="hold"/>
                                        <p:tgtEl>
                                          <p:spTgt spid="88071"/>
                                        </p:tgtEl>
                                        <p:attrNameLst>
                                          <p:attrName>ppt_w</p:attrName>
                                        </p:attrNameLst>
                                      </p:cBhvr>
                                      <p:tavLst>
                                        <p:tav tm="0">
                                          <p:val>
                                            <p:fltVal val="0"/>
                                          </p:val>
                                        </p:tav>
                                        <p:tav tm="100000">
                                          <p:val>
                                            <p:strVal val="#ppt_w"/>
                                          </p:val>
                                        </p:tav>
                                      </p:tavLst>
                                    </p:anim>
                                    <p:anim calcmode="lin" valueType="num">
                                      <p:cBhvr>
                                        <p:cTn id="8" dur="500" fill="hold"/>
                                        <p:tgtEl>
                                          <p:spTgt spid="88071"/>
                                        </p:tgtEl>
                                        <p:attrNameLst>
                                          <p:attrName>ppt_h</p:attrName>
                                        </p:attrNameLst>
                                      </p:cBhvr>
                                      <p:tavLst>
                                        <p:tav tm="0">
                                          <p:val>
                                            <p:fltVal val="0"/>
                                          </p:val>
                                        </p:tav>
                                        <p:tav tm="100000">
                                          <p:val>
                                            <p:strVal val="#ppt_h"/>
                                          </p:val>
                                        </p:tav>
                                      </p:tavLst>
                                    </p:anim>
                                    <p:animEffect transition="in" filter="fade">
                                      <p:cBhvr>
                                        <p:cTn id="9"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操作系统</a:t>
            </a:r>
          </a:p>
        </p:txBody>
      </p:sp>
      <p:sp>
        <p:nvSpPr>
          <p:cNvPr id="5" name="页脚占位符 5"/>
          <p:cNvSpPr>
            <a:spLocks noGrp="1"/>
          </p:cNvSpPr>
          <p:nvPr>
            <p:ph type="ftr" sz="quarter" idx="12"/>
          </p:nvPr>
        </p:nvSpPr>
        <p:spPr/>
        <p:txBody>
          <a:bodyPr/>
          <a:lstStyle/>
          <a:p>
            <a:pPr>
              <a:defRPr/>
            </a:pPr>
            <a:fld id="{E784C870-AAC5-4684-BAAB-771DBA8D2083}" type="slidenum">
              <a:rPr lang="zh-CN" altLang="en-US"/>
              <a:pPr>
                <a:defRPr/>
              </a:pPr>
              <a:t>6</a:t>
            </a:fld>
            <a:endParaRPr lang="en-US" altLang="zh-CN"/>
          </a:p>
        </p:txBody>
      </p:sp>
      <p:sp>
        <p:nvSpPr>
          <p:cNvPr id="183298" name="Text Box 2"/>
          <p:cNvSpPr txBox="1">
            <a:spLocks noChangeArrowheads="1"/>
          </p:cNvSpPr>
          <p:nvPr/>
        </p:nvSpPr>
        <p:spPr bwMode="auto">
          <a:xfrm>
            <a:off x="684213" y="1816100"/>
            <a:ext cx="7775575" cy="283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微软雅黑" pitchFamily="34" charset="-122"/>
                <a:ea typeface="微软雅黑" pitchFamily="34" charset="-122"/>
              </a:rPr>
              <a:t>计算机安全的三个目标</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数据的</a:t>
            </a:r>
            <a:r>
              <a:rPr lang="zh-CN" altLang="en-US" sz="3200" b="1" dirty="0">
                <a:solidFill>
                  <a:srgbClr val="2663FA"/>
                </a:solidFill>
                <a:effectLst/>
                <a:latin typeface="楷体_GB2312" pitchFamily="49" charset="-122"/>
                <a:ea typeface="楷体_GB2312" pitchFamily="49" charset="-122"/>
              </a:rPr>
              <a:t>私密性</a:t>
            </a:r>
            <a:r>
              <a:rPr lang="zh-CN" altLang="en-US" sz="3200" b="1" dirty="0">
                <a:effectLst/>
                <a:latin typeface="楷体_GB2312" pitchFamily="49" charset="-122"/>
                <a:ea typeface="楷体_GB2312" pitchFamily="49" charset="-122"/>
              </a:rPr>
              <a:t>：谁能看？</a:t>
            </a:r>
            <a:endParaRPr lang="en-US" altLang="zh-CN" sz="3200" b="1" dirty="0">
              <a:effectLst/>
              <a:latin typeface="楷体_GB2312" pitchFamily="49" charset="-122"/>
              <a:ea typeface="楷体_GB2312" pitchFamily="49" charset="-122"/>
            </a:endParaRP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数据的</a:t>
            </a:r>
            <a:r>
              <a:rPr lang="zh-CN" altLang="en-US" sz="3200" b="1" dirty="0">
                <a:solidFill>
                  <a:srgbClr val="2663FA"/>
                </a:solidFill>
                <a:effectLst/>
                <a:latin typeface="楷体_GB2312" pitchFamily="49" charset="-122"/>
                <a:ea typeface="楷体_GB2312" pitchFamily="49" charset="-122"/>
              </a:rPr>
              <a:t>完整性</a:t>
            </a:r>
            <a:r>
              <a:rPr lang="zh-CN" altLang="en-US" sz="3200" b="1" dirty="0">
                <a:effectLst/>
                <a:latin typeface="楷体_GB2312" pitchFamily="49" charset="-122"/>
                <a:ea typeface="楷体_GB2312" pitchFamily="49" charset="-122"/>
              </a:rPr>
              <a:t>：谁能改？</a:t>
            </a:r>
          </a:p>
          <a:p>
            <a:pPr lvl="1" eaLnBrk="1" hangingPunct="1">
              <a:spcBef>
                <a:spcPct val="50000"/>
              </a:spcBef>
              <a:buFont typeface="Times New Roman" pitchFamily="18" charset="0"/>
              <a:buChar char="☺"/>
            </a:pPr>
            <a:r>
              <a:rPr lang="zh-CN" altLang="en-US" sz="3200" b="1" dirty="0">
                <a:effectLst/>
                <a:latin typeface="楷体_GB2312" pitchFamily="49" charset="-122"/>
                <a:ea typeface="楷体_GB2312" pitchFamily="49" charset="-122"/>
              </a:rPr>
              <a:t>系统的</a:t>
            </a:r>
            <a:r>
              <a:rPr lang="zh-CN" altLang="en-US" sz="3200" b="1" dirty="0">
                <a:solidFill>
                  <a:srgbClr val="2663FA"/>
                </a:solidFill>
                <a:effectLst/>
                <a:latin typeface="楷体_GB2312" pitchFamily="49" charset="-122"/>
                <a:ea typeface="楷体_GB2312" pitchFamily="49" charset="-122"/>
              </a:rPr>
              <a:t>可用性</a:t>
            </a:r>
          </a:p>
        </p:txBody>
      </p:sp>
      <p:sp>
        <p:nvSpPr>
          <p:cNvPr id="183300" name="Text Box 4"/>
          <p:cNvSpPr txBox="1">
            <a:spLocks noChangeArrowheads="1"/>
          </p:cNvSpPr>
          <p:nvPr/>
        </p:nvSpPr>
        <p:spPr bwMode="auto">
          <a:xfrm>
            <a:off x="5364088" y="5013325"/>
            <a:ext cx="1872208" cy="584775"/>
          </a:xfrm>
          <a:prstGeom prst="rect">
            <a:avLst/>
          </a:prstGeom>
          <a:noFill/>
          <a:ln w="9525">
            <a:noFill/>
            <a:miter lim="800000"/>
            <a:headEnd/>
            <a:tailEnd/>
          </a:ln>
          <a:effectLst/>
        </p:spPr>
        <p:txBody>
          <a:bodyPr wrap="square">
            <a:spAutoFit/>
          </a:bodyPr>
          <a:lstStyle/>
          <a:p>
            <a:pPr algn="ctr">
              <a:defRPr/>
            </a:pPr>
            <a:r>
              <a:rPr lang="zh-CN" altLang="en-US" sz="3200" b="1" dirty="0">
                <a:solidFill>
                  <a:srgbClr val="FF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三个威胁</a:t>
            </a:r>
            <a:endParaRPr lang="en-US" altLang="zh-CN" sz="3200" b="1" dirty="0">
              <a:solidFill>
                <a:srgbClr val="FF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83298">
                                            <p:txEl>
                                              <p:pRg st="1" end="1"/>
                                            </p:txEl>
                                          </p:spTgt>
                                        </p:tgtEl>
                                        <p:attrNameLst>
                                          <p:attrName>style.visibility</p:attrName>
                                        </p:attrNameLst>
                                      </p:cBhvr>
                                      <p:to>
                                        <p:strVal val="visible"/>
                                      </p:to>
                                    </p:set>
                                    <p:animEffect transition="in" filter="dissolve">
                                      <p:cBhvr>
                                        <p:cTn id="7" dur="500"/>
                                        <p:tgtEl>
                                          <p:spTgt spid="183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3298">
                                            <p:txEl>
                                              <p:pRg st="2" end="2"/>
                                            </p:txEl>
                                          </p:spTgt>
                                        </p:tgtEl>
                                        <p:attrNameLst>
                                          <p:attrName>style.visibility</p:attrName>
                                        </p:attrNameLst>
                                      </p:cBhvr>
                                      <p:to>
                                        <p:strVal val="visible"/>
                                      </p:to>
                                    </p:set>
                                    <p:animEffect transition="in" filter="dissolve">
                                      <p:cBhvr>
                                        <p:cTn id="12" dur="500"/>
                                        <p:tgtEl>
                                          <p:spTgt spid="1832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3298">
                                            <p:txEl>
                                              <p:pRg st="3" end="3"/>
                                            </p:txEl>
                                          </p:spTgt>
                                        </p:tgtEl>
                                        <p:attrNameLst>
                                          <p:attrName>style.visibility</p:attrName>
                                        </p:attrNameLst>
                                      </p:cBhvr>
                                      <p:to>
                                        <p:strVal val="visible"/>
                                      </p:to>
                                    </p:set>
                                    <p:animEffect transition="in" filter="dissolve">
                                      <p:cBhvr>
                                        <p:cTn id="17" dur="500"/>
                                        <p:tgtEl>
                                          <p:spTgt spid="1832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3300"/>
                                        </p:tgtEl>
                                        <p:attrNameLst>
                                          <p:attrName>style.visibility</p:attrName>
                                        </p:attrNameLst>
                                      </p:cBhvr>
                                      <p:to>
                                        <p:strVal val="visible"/>
                                      </p:to>
                                    </p:set>
                                    <p:anim calcmode="lin" valueType="num">
                                      <p:cBhvr additive="base">
                                        <p:cTn id="22" dur="500" fill="hold"/>
                                        <p:tgtEl>
                                          <p:spTgt spid="183300"/>
                                        </p:tgtEl>
                                        <p:attrNameLst>
                                          <p:attrName>ppt_x</p:attrName>
                                        </p:attrNameLst>
                                      </p:cBhvr>
                                      <p:tavLst>
                                        <p:tav tm="0">
                                          <p:val>
                                            <p:strVal val="#ppt_x"/>
                                          </p:val>
                                        </p:tav>
                                        <p:tav tm="100000">
                                          <p:val>
                                            <p:strVal val="#ppt_x"/>
                                          </p:val>
                                        </p:tav>
                                      </p:tavLst>
                                    </p:anim>
                                    <p:anim calcmode="lin" valueType="num">
                                      <p:cBhvr additive="base">
                                        <p:cTn id="23"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2C62E34F-FA0B-4AE1-B8C9-2235343E3BCE}" type="slidenum">
              <a:rPr lang="zh-CN" altLang="en-US"/>
              <a:pPr>
                <a:defRPr/>
              </a:pPr>
              <a:t>7</a:t>
            </a:fld>
            <a:endParaRPr lang="en-US" altLang="zh-CN"/>
          </a:p>
        </p:txBody>
      </p:sp>
      <p:sp>
        <p:nvSpPr>
          <p:cNvPr id="184322" name="Text Box 2"/>
          <p:cNvSpPr txBox="1">
            <a:spLocks noChangeArrowheads="1"/>
          </p:cNvSpPr>
          <p:nvPr/>
        </p:nvSpPr>
        <p:spPr bwMode="auto">
          <a:xfrm>
            <a:off x="684213" y="1816100"/>
            <a:ext cx="7775575" cy="3354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微软雅黑" pitchFamily="34" charset="-122"/>
                <a:ea typeface="微软雅黑" pitchFamily="34" charset="-122"/>
              </a:rPr>
              <a:t>恶意攻击</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好奇心驱使</a:t>
            </a:r>
            <a:r>
              <a:rPr lang="zh-CN" altLang="en-US" sz="3200" b="1" dirty="0">
                <a:effectLst/>
                <a:latin typeface="楷体_GB2312" pitchFamily="49" charset="-122"/>
                <a:ea typeface="楷体_GB2312" pitchFamily="49" charset="-122"/>
              </a:rPr>
              <a:t>：</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高中生攻瘫政府机关网站</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利益驱动</a:t>
            </a:r>
            <a:r>
              <a:rPr lang="zh-CN" altLang="en-US" sz="3200" b="1" dirty="0">
                <a:effectLst/>
                <a:latin typeface="楷体_GB2312" pitchFamily="49" charset="-122"/>
                <a:ea typeface="楷体_GB2312" pitchFamily="49" charset="-122"/>
              </a:rPr>
              <a:t>：熊猫烧香（售卖病毒）；</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商业或军事间谍</a:t>
            </a:r>
            <a:r>
              <a:rPr lang="zh-CN" altLang="en-US" sz="3200" b="1" dirty="0">
                <a:effectLst/>
                <a:latin typeface="楷体_GB2312" pitchFamily="49" charset="-122"/>
                <a:ea typeface="楷体_GB2312" pitchFamily="49" charset="-122"/>
              </a:rPr>
              <a:t>：</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黑客部队</a:t>
            </a:r>
            <a:r>
              <a:rPr lang="zh-CN" altLang="en-US" sz="3200" b="1" dirty="0">
                <a:effectLst/>
                <a:latin typeface="楷体" pitchFamily="49" charset="-122"/>
                <a:ea typeface="楷体_GB2312" pitchFamily="49" charset="-122"/>
              </a:rPr>
              <a:t>”</a:t>
            </a:r>
            <a:r>
              <a:rPr lang="zh-CN" altLang="en-US" sz="3200" b="1" dirty="0">
                <a:effectLst/>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22">
                                            <p:txEl>
                                              <p:pRg st="1" end="1"/>
                                            </p:txEl>
                                          </p:spTgt>
                                        </p:tgtEl>
                                        <p:attrNameLst>
                                          <p:attrName>style.visibility</p:attrName>
                                        </p:attrNameLst>
                                      </p:cBhvr>
                                      <p:to>
                                        <p:strVal val="visible"/>
                                      </p:to>
                                    </p:set>
                                    <p:animEffect transition="in" filter="dissolve">
                                      <p:cBhvr>
                                        <p:cTn id="7" dur="500"/>
                                        <p:tgtEl>
                                          <p:spTgt spid="1843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322">
                                            <p:txEl>
                                              <p:pRg st="2" end="2"/>
                                            </p:txEl>
                                          </p:spTgt>
                                        </p:tgtEl>
                                        <p:attrNameLst>
                                          <p:attrName>style.visibility</p:attrName>
                                        </p:attrNameLst>
                                      </p:cBhvr>
                                      <p:to>
                                        <p:strVal val="visible"/>
                                      </p:to>
                                    </p:set>
                                    <p:animEffect transition="in" filter="dissolve">
                                      <p:cBhvr>
                                        <p:cTn id="12" dur="500"/>
                                        <p:tgtEl>
                                          <p:spTgt spid="1843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322">
                                            <p:txEl>
                                              <p:pRg st="3" end="3"/>
                                            </p:txEl>
                                          </p:spTgt>
                                        </p:tgtEl>
                                        <p:attrNameLst>
                                          <p:attrName>style.visibility</p:attrName>
                                        </p:attrNameLst>
                                      </p:cBhvr>
                                      <p:to>
                                        <p:strVal val="visible"/>
                                      </p:to>
                                    </p:set>
                                    <p:animEffect transition="in" filter="dissolve">
                                      <p:cBhvr>
                                        <p:cTn id="17" dur="500"/>
                                        <p:tgtEl>
                                          <p:spTgt spid="184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操作系统</a:t>
            </a:r>
          </a:p>
        </p:txBody>
      </p:sp>
      <p:sp>
        <p:nvSpPr>
          <p:cNvPr id="4" name="页脚占位符 5"/>
          <p:cNvSpPr>
            <a:spLocks noGrp="1"/>
          </p:cNvSpPr>
          <p:nvPr>
            <p:ph type="ftr" sz="quarter" idx="12"/>
          </p:nvPr>
        </p:nvSpPr>
        <p:spPr/>
        <p:txBody>
          <a:bodyPr/>
          <a:lstStyle/>
          <a:p>
            <a:pPr>
              <a:defRPr/>
            </a:pPr>
            <a:fld id="{CC4E192B-A9BB-439A-BAD4-AAEC964CF4B6}" type="slidenum">
              <a:rPr lang="zh-CN" altLang="en-US"/>
              <a:pPr>
                <a:defRPr/>
              </a:pPr>
              <a:t>8</a:t>
            </a:fld>
            <a:endParaRPr lang="en-US" altLang="zh-CN"/>
          </a:p>
        </p:txBody>
      </p:sp>
      <p:sp>
        <p:nvSpPr>
          <p:cNvPr id="185346" name="Text Box 2"/>
          <p:cNvSpPr txBox="1">
            <a:spLocks noChangeArrowheads="1"/>
          </p:cNvSpPr>
          <p:nvPr/>
        </p:nvSpPr>
        <p:spPr bwMode="auto">
          <a:xfrm>
            <a:off x="684213" y="1506314"/>
            <a:ext cx="7775575" cy="429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eaLnBrk="0" hangingPunct="0">
              <a:defRPr sz="1200">
                <a:solidFill>
                  <a:schemeClr val="tx1"/>
                </a:solidFill>
                <a:latin typeface="Verdana" pitchFamily="34" charset="0"/>
              </a:defRPr>
            </a:lvl1pPr>
            <a:lvl2pPr marL="1162050" indent="-538163"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buFont typeface="Wingdings 2" pitchFamily="18" charset="2"/>
              <a:buChar char="ö"/>
            </a:pPr>
            <a:r>
              <a:rPr lang="zh-CN" altLang="en-US" sz="3600" b="1" dirty="0">
                <a:effectLst/>
                <a:latin typeface="微软雅黑" pitchFamily="34" charset="-122"/>
                <a:ea typeface="微软雅黑" pitchFamily="34" charset="-122"/>
              </a:rPr>
              <a:t>意外事件</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天灾</a:t>
            </a:r>
            <a:r>
              <a:rPr lang="zh-CN" altLang="en-US" sz="3200" b="1" dirty="0">
                <a:effectLst/>
                <a:latin typeface="楷体_GB2312" pitchFamily="49" charset="-122"/>
                <a:ea typeface="楷体_GB2312" pitchFamily="49" charset="-122"/>
              </a:rPr>
              <a:t>：大火、洪水、地震、台风、战争、鼠患等；</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硬件或软件错误</a:t>
            </a:r>
            <a:r>
              <a:rPr lang="zh-CN" altLang="en-US" sz="3200" b="1" dirty="0">
                <a:effectLst/>
                <a:latin typeface="楷体_GB2312" pitchFamily="49" charset="-122"/>
                <a:ea typeface="楷体_GB2312" pitchFamily="49" charset="-122"/>
              </a:rPr>
              <a:t>：磁盘故障、通信中断、软件</a:t>
            </a:r>
            <a:r>
              <a:rPr lang="en-US" altLang="zh-CN" sz="3200" b="1" dirty="0">
                <a:effectLst/>
                <a:latin typeface="楷体_GB2312" pitchFamily="49" charset="-122"/>
                <a:ea typeface="楷体_GB2312" pitchFamily="49" charset="-122"/>
              </a:rPr>
              <a:t>bug</a:t>
            </a:r>
            <a:r>
              <a:rPr lang="zh-CN" altLang="en-US" sz="3200" b="1" dirty="0">
                <a:effectLst/>
                <a:latin typeface="楷体_GB2312" pitchFamily="49" charset="-122"/>
                <a:ea typeface="楷体_GB2312" pitchFamily="49" charset="-122"/>
              </a:rPr>
              <a:t>；</a:t>
            </a:r>
          </a:p>
          <a:p>
            <a:pPr lvl="1" eaLnBrk="1" hangingPunct="1">
              <a:spcBef>
                <a:spcPct val="50000"/>
              </a:spcBef>
              <a:buFont typeface="Times New Roman" pitchFamily="18" charset="0"/>
              <a:buChar char="☺"/>
            </a:pPr>
            <a:r>
              <a:rPr lang="zh-CN" altLang="en-US" sz="3200" b="1" dirty="0">
                <a:solidFill>
                  <a:srgbClr val="2663FA"/>
                </a:solidFill>
                <a:effectLst/>
                <a:latin typeface="楷体_GB2312" pitchFamily="49" charset="-122"/>
                <a:ea typeface="楷体_GB2312" pitchFamily="49" charset="-122"/>
              </a:rPr>
              <a:t>人祸</a:t>
            </a:r>
            <a:r>
              <a:rPr lang="zh-CN" altLang="en-US" sz="3200" b="1" dirty="0">
                <a:effectLst/>
                <a:latin typeface="楷体_GB2312" pitchFamily="49" charset="-122"/>
                <a:ea typeface="楷体_GB2312" pitchFamily="49" charset="-122"/>
              </a:rPr>
              <a:t>：误操作、</a:t>
            </a:r>
            <a:r>
              <a:rPr lang="en-US" altLang="zh-CN" sz="3200" b="1" dirty="0">
                <a:effectLst/>
                <a:latin typeface="楷体_GB2312" pitchFamily="49" charset="-122"/>
                <a:ea typeface="楷体_GB2312" pitchFamily="49" charset="-122"/>
              </a:rPr>
              <a:t>U</a:t>
            </a:r>
            <a:r>
              <a:rPr lang="zh-CN" altLang="en-US" sz="3200" b="1" dirty="0">
                <a:effectLst/>
                <a:latin typeface="楷体_GB2312" pitchFamily="49" charset="-122"/>
                <a:ea typeface="楷体_GB2312" pitchFamily="49" charset="-122"/>
              </a:rPr>
              <a:t>盘丢失、修理计算机</a:t>
            </a:r>
            <a:r>
              <a:rPr lang="en-US" altLang="zh-CN" sz="3200" b="1" dirty="0">
                <a:effectLst/>
                <a:latin typeface="楷体_GB2312" pitchFamily="49" charset="-122"/>
                <a:ea typeface="楷体_GB2312" pitchFamily="49" charset="-122"/>
              </a:rPr>
              <a:t>/</a:t>
            </a:r>
            <a:r>
              <a:rPr lang="zh-CN" altLang="en-US" sz="3200" b="1" dirty="0">
                <a:effectLst/>
                <a:latin typeface="楷体_GB2312" pitchFamily="49" charset="-122"/>
                <a:ea typeface="楷体_GB2312" pitchFamily="49" charset="-122"/>
              </a:rPr>
              <a:t>手机</a:t>
            </a:r>
            <a:r>
              <a:rPr lang="en-US" altLang="zh-CN" sz="3200" b="1" dirty="0">
                <a:effectLst/>
                <a:latin typeface="楷体_GB2312" pitchFamily="49" charset="-122"/>
                <a:ea typeface="楷体_GB2312" pitchFamily="49" charset="-122"/>
              </a:rPr>
              <a:t>/</a:t>
            </a:r>
            <a:r>
              <a:rPr lang="zh-CN" altLang="en-US" sz="3200" b="1" dirty="0">
                <a:effectLst/>
                <a:latin typeface="楷体_GB2312" pitchFamily="49" charset="-122"/>
                <a:ea typeface="楷体_GB2312" pitchFamily="49" charset="-122"/>
              </a:rPr>
              <a:t>硬盘</a:t>
            </a:r>
            <a:r>
              <a:rPr lang="en-US" altLang="zh-CN" sz="3200" b="1" dirty="0">
                <a:effectLst/>
                <a:latin typeface="楷体_GB2312" pitchFamily="49" charset="-122"/>
                <a:ea typeface="楷体_GB2312" pitchFamily="49" charset="-122"/>
              </a:rPr>
              <a:t>...</a:t>
            </a:r>
            <a:endParaRPr lang="en-US" altLang="zh-CN" sz="3200" b="1" dirty="0">
              <a:solidFill>
                <a:srgbClr val="2663FA"/>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85346">
                                            <p:txEl>
                                              <p:pRg st="1" end="1"/>
                                            </p:txEl>
                                          </p:spTgt>
                                        </p:tgtEl>
                                        <p:attrNameLst>
                                          <p:attrName>style.visibility</p:attrName>
                                        </p:attrNameLst>
                                      </p:cBhvr>
                                      <p:to>
                                        <p:strVal val="visible"/>
                                      </p:to>
                                    </p:set>
                                    <p:animEffect transition="in" filter="dissolve">
                                      <p:cBhvr>
                                        <p:cTn id="7" dur="500"/>
                                        <p:tgtEl>
                                          <p:spTgt spid="1853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5346">
                                            <p:txEl>
                                              <p:pRg st="2" end="2"/>
                                            </p:txEl>
                                          </p:spTgt>
                                        </p:tgtEl>
                                        <p:attrNameLst>
                                          <p:attrName>style.visibility</p:attrName>
                                        </p:attrNameLst>
                                      </p:cBhvr>
                                      <p:to>
                                        <p:strVal val="visible"/>
                                      </p:to>
                                    </p:set>
                                    <p:animEffect transition="in" filter="dissolve">
                                      <p:cBhvr>
                                        <p:cTn id="12" dur="500"/>
                                        <p:tgtEl>
                                          <p:spTgt spid="1853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5346">
                                            <p:txEl>
                                              <p:pRg st="3" end="3"/>
                                            </p:txEl>
                                          </p:spTgt>
                                        </p:tgtEl>
                                        <p:attrNameLst>
                                          <p:attrName>style.visibility</p:attrName>
                                        </p:attrNameLst>
                                      </p:cBhvr>
                                      <p:to>
                                        <p:strVal val="visible"/>
                                      </p:to>
                                    </p:set>
                                    <p:animEffect transition="in" filter="dissolve">
                                      <p:cBhvr>
                                        <p:cTn id="17" dur="500"/>
                                        <p:tgtEl>
                                          <p:spTgt spid="1853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操作系统</a:t>
            </a:r>
          </a:p>
        </p:txBody>
      </p:sp>
      <p:sp>
        <p:nvSpPr>
          <p:cNvPr id="6" name="页脚占位符 5"/>
          <p:cNvSpPr>
            <a:spLocks noGrp="1"/>
          </p:cNvSpPr>
          <p:nvPr>
            <p:ph type="ftr" sz="quarter" idx="12"/>
          </p:nvPr>
        </p:nvSpPr>
        <p:spPr/>
        <p:txBody>
          <a:bodyPr/>
          <a:lstStyle/>
          <a:p>
            <a:pPr>
              <a:defRPr/>
            </a:pPr>
            <a:fld id="{B9C89E40-B3F4-4193-BAE6-CBC7E918DAE4}" type="slidenum">
              <a:rPr lang="zh-CN" altLang="en-US"/>
              <a:pPr>
                <a:defRPr/>
              </a:pPr>
              <a:t>9</a:t>
            </a:fld>
            <a:endParaRPr lang="en-US" altLang="zh-CN"/>
          </a:p>
        </p:txBody>
      </p:sp>
      <p:sp>
        <p:nvSpPr>
          <p:cNvPr id="9220" name="Rectangle 2"/>
          <p:cNvSpPr>
            <a:spLocks noGrp="1" noChangeArrowheads="1"/>
          </p:cNvSpPr>
          <p:nvPr>
            <p:ph type="title"/>
          </p:nvPr>
        </p:nvSpPr>
        <p:spPr>
          <a:xfrm>
            <a:off x="304800" y="304800"/>
            <a:ext cx="8458200" cy="676275"/>
          </a:xfrm>
          <a:noFill/>
        </p:spPr>
        <p:txBody>
          <a:bodyPr anchor="b"/>
          <a:lstStyle/>
          <a:p>
            <a:pPr eaLnBrk="1" fontAlgn="ctr" hangingPunct="1"/>
            <a:r>
              <a:rPr lang="en-US" altLang="zh-CN" sz="4400" dirty="0">
                <a:latin typeface="Times New Roman" pitchFamily="18" charset="0"/>
                <a:ea typeface="隶书" pitchFamily="49" charset="-122"/>
              </a:rPr>
              <a:t>6</a:t>
            </a:r>
            <a:r>
              <a:rPr lang="en-US" altLang="en-US" sz="4400" dirty="0">
                <a:latin typeface="Times New Roman" pitchFamily="18" charset="0"/>
                <a:ea typeface="隶书" pitchFamily="49" charset="-122"/>
              </a:rPr>
              <a:t>.</a:t>
            </a:r>
            <a:r>
              <a:rPr lang="en-US" altLang="zh-CN" sz="4400" dirty="0">
                <a:latin typeface="Times New Roman" pitchFamily="18" charset="0"/>
                <a:ea typeface="隶书" pitchFamily="49" charset="-122"/>
              </a:rPr>
              <a:t>2</a:t>
            </a:r>
            <a:r>
              <a:rPr lang="en-US" altLang="en-US" sz="4400" dirty="0">
                <a:latin typeface="隶书" pitchFamily="49" charset="-122"/>
                <a:ea typeface="隶书" pitchFamily="49" charset="-122"/>
              </a:rPr>
              <a:t> </a:t>
            </a:r>
            <a:r>
              <a:rPr lang="zh-CN" altLang="en-US" sz="4400" dirty="0">
                <a:latin typeface="隶书" pitchFamily="49" charset="-122"/>
                <a:ea typeface="隶书" pitchFamily="49" charset="-122"/>
              </a:rPr>
              <a:t>数据加密 </a:t>
            </a:r>
          </a:p>
        </p:txBody>
      </p:sp>
      <p:pic>
        <p:nvPicPr>
          <p:cNvPr id="9221" name="Picture 5"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040087"/>
            <a:ext cx="6805612" cy="319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Text Box 6"/>
          <p:cNvSpPr txBox="1">
            <a:spLocks noChangeArrowheads="1"/>
          </p:cNvSpPr>
          <p:nvPr/>
        </p:nvSpPr>
        <p:spPr bwMode="auto">
          <a:xfrm>
            <a:off x="611560" y="1113612"/>
            <a:ext cx="7854453" cy="1667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0">
                <a:solidFill>
                  <a:srgbClr val="000000"/>
                </a:solidFill>
                <a:miter lim="800000"/>
                <a:headEnd/>
                <a:tailEnd/>
              </a14:hiddenLine>
            </a:ext>
          </a:extLst>
        </p:spPr>
        <p:txBody>
          <a:bodyPr wrap="square">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lnSpc>
                <a:spcPct val="150000"/>
              </a:lnSpc>
              <a:spcBef>
                <a:spcPct val="50000"/>
              </a:spcBef>
            </a:pPr>
            <a:r>
              <a:rPr kumimoji="1" lang="zh-CN" altLang="en-US" sz="4000" b="1" dirty="0">
                <a:solidFill>
                  <a:srgbClr val="0000FA"/>
                </a:solidFill>
                <a:effectLst/>
                <a:latin typeface="微软雅黑" pitchFamily="34" charset="-122"/>
                <a:ea typeface="微软雅黑" pitchFamily="34" charset="-122"/>
              </a:rPr>
              <a:t>基本思路</a:t>
            </a:r>
            <a:r>
              <a:rPr kumimoji="1" lang="en-US" altLang="zh-CN" sz="4000" b="1" dirty="0">
                <a:solidFill>
                  <a:srgbClr val="0000FA"/>
                </a:solidFill>
                <a:effectLst/>
                <a:latin typeface="微软雅黑" pitchFamily="34" charset="-122"/>
                <a:ea typeface="微软雅黑" pitchFamily="34" charset="-122"/>
              </a:rPr>
              <a:t>:</a:t>
            </a:r>
            <a:r>
              <a:rPr kumimoji="1" lang="zh-Hans" altLang="en-US" sz="4000" b="1" dirty="0">
                <a:solidFill>
                  <a:srgbClr val="0000FA"/>
                </a:solidFill>
                <a:effectLst/>
                <a:latin typeface="微软雅黑" pitchFamily="34" charset="-122"/>
                <a:ea typeface="微软雅黑" pitchFamily="34" charset="-122"/>
              </a:rPr>
              <a:t> </a:t>
            </a:r>
            <a:r>
              <a:rPr kumimoji="1" lang="zh-CN" altLang="en-US" sz="3200" b="1" dirty="0">
                <a:effectLst/>
                <a:latin typeface="Microsoft YaHei" panose="020B0503020204020204" pitchFamily="34" charset="-122"/>
                <a:ea typeface="Microsoft YaHei" panose="020B0503020204020204" pitchFamily="34" charset="-122"/>
              </a:rPr>
              <a:t>以某种编码形式来存储或传送信息，使不知如何解码的人不知其意</a:t>
            </a:r>
          </a:p>
        </p:txBody>
      </p:sp>
    </p:spTree>
  </p:cSld>
  <p:clrMapOvr>
    <a:masterClrMapping/>
  </p:clrMapOvr>
</p:sld>
</file>

<file path=ppt/theme/theme1.xml><?xml version="1.0" encoding="utf-8"?>
<a:theme xmlns:a="http://schemas.openxmlformats.org/drawingml/2006/main" name="谌卫军_答辩">
  <a:themeElements>
    <a:clrScheme name="谌卫军_答辩 3">
      <a:dk1>
        <a:srgbClr val="2B166E"/>
      </a:dk1>
      <a:lt1>
        <a:srgbClr val="FFFFFF"/>
      </a:lt1>
      <a:dk2>
        <a:srgbClr val="3F9D6C"/>
      </a:dk2>
      <a:lt2>
        <a:srgbClr val="DDDDDD"/>
      </a:lt2>
      <a:accent1>
        <a:srgbClr val="5BCD81"/>
      </a:accent1>
      <a:accent2>
        <a:srgbClr val="3399FF"/>
      </a:accent2>
      <a:accent3>
        <a:srgbClr val="FFFFFF"/>
      </a:accent3>
      <a:accent4>
        <a:srgbClr val="23115D"/>
      </a:accent4>
      <a:accent5>
        <a:srgbClr val="B5E3C1"/>
      </a:accent5>
      <a:accent6>
        <a:srgbClr val="2D8AE7"/>
      </a:accent6>
      <a:hlink>
        <a:srgbClr val="6666FF"/>
      </a:hlink>
      <a:folHlink>
        <a:srgbClr val="6C9BBE"/>
      </a:folHlink>
    </a:clrScheme>
    <a:fontScheme name="谌卫军_答辩">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谌卫军_答辩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谌卫军_答辩 2">
        <a:dk1>
          <a:srgbClr val="666633"/>
        </a:dk1>
        <a:lt1>
          <a:srgbClr val="FFFFFF"/>
        </a:lt1>
        <a:dk2>
          <a:srgbClr val="000066"/>
        </a:dk2>
        <a:lt2>
          <a:srgbClr val="F7F4D5"/>
        </a:lt2>
        <a:accent1>
          <a:srgbClr val="C86C62"/>
        </a:accent1>
        <a:accent2>
          <a:srgbClr val="D3A5DF"/>
        </a:accent2>
        <a:accent3>
          <a:srgbClr val="FFFFFF"/>
        </a:accent3>
        <a:accent4>
          <a:srgbClr val="56562A"/>
        </a:accent4>
        <a:accent5>
          <a:srgbClr val="E0BAB7"/>
        </a:accent5>
        <a:accent6>
          <a:srgbClr val="BF95CA"/>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谌卫军_答辩 3">
        <a:dk1>
          <a:srgbClr val="2B166E"/>
        </a:dk1>
        <a:lt1>
          <a:srgbClr val="FFFFFF"/>
        </a:lt1>
        <a:dk2>
          <a:srgbClr val="3F9D6C"/>
        </a:dk2>
        <a:lt2>
          <a:srgbClr val="DDDDDD"/>
        </a:lt2>
        <a:accent1>
          <a:srgbClr val="5BCD81"/>
        </a:accent1>
        <a:accent2>
          <a:srgbClr val="3399FF"/>
        </a:accent2>
        <a:accent3>
          <a:srgbClr val="FFFFFF"/>
        </a:accent3>
        <a:accent4>
          <a:srgbClr val="23115D"/>
        </a:accent4>
        <a:accent5>
          <a:srgbClr val="B5E3C1"/>
        </a:accent5>
        <a:accent6>
          <a:srgbClr val="2D8AE7"/>
        </a:accent6>
        <a:hlink>
          <a:srgbClr val="6666FF"/>
        </a:hlink>
        <a:folHlink>
          <a:srgbClr val="6C9B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谌卫军_答辩</Template>
  <TotalTime>13173</TotalTime>
  <Words>3994</Words>
  <Application>Microsoft Macintosh PowerPoint</Application>
  <PresentationFormat>全屏显示(4:3)</PresentationFormat>
  <Paragraphs>431</Paragraphs>
  <Slides>57</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4" baseType="lpstr">
      <vt:lpstr>黑体</vt:lpstr>
      <vt:lpstr>楷体</vt:lpstr>
      <vt:lpstr>楷体_GB2312</vt:lpstr>
      <vt:lpstr>隶书</vt:lpstr>
      <vt:lpstr>宋体</vt:lpstr>
      <vt:lpstr>Microsoft YaHei</vt:lpstr>
      <vt:lpstr>Microsoft YaHei</vt:lpstr>
      <vt:lpstr>Heiti SC Light</vt:lpstr>
      <vt:lpstr>Arial</vt:lpstr>
      <vt:lpstr>Comic Sans MS</vt:lpstr>
      <vt:lpstr>Courier New</vt:lpstr>
      <vt:lpstr>Times New Roman</vt:lpstr>
      <vt:lpstr>Verdana</vt:lpstr>
      <vt:lpstr>Wingdings</vt:lpstr>
      <vt:lpstr>Wingdings 2</vt:lpstr>
      <vt:lpstr>谌卫军_答辩</vt:lpstr>
      <vt:lpstr>Image</vt:lpstr>
      <vt:lpstr>PowerPoint 演示文稿</vt:lpstr>
      <vt:lpstr>第六章 操作系统与安全</vt:lpstr>
      <vt:lpstr>6.1 计算机安全概述 </vt:lpstr>
      <vt:lpstr>6.1 计算机安全概述 </vt:lpstr>
      <vt:lpstr>6.1 计算机安全概述 </vt:lpstr>
      <vt:lpstr>PowerPoint 演示文稿</vt:lpstr>
      <vt:lpstr>PowerPoint 演示文稿</vt:lpstr>
      <vt:lpstr>PowerPoint 演示文稿</vt:lpstr>
      <vt:lpstr>6.2 数据加密 </vt:lpstr>
      <vt:lpstr>PowerPoint 演示文稿</vt:lpstr>
      <vt:lpstr>PowerPoint 演示文稿</vt:lpstr>
      <vt:lpstr>6.2.1 私钥加密 </vt:lpstr>
      <vt:lpstr>PowerPoint 演示文稿</vt:lpstr>
      <vt:lpstr>PowerPoint 演示文稿</vt:lpstr>
      <vt:lpstr>6.2.2 公钥加密 </vt:lpstr>
      <vt:lpstr>PowerPoint 演示文稿</vt:lpstr>
      <vt:lpstr>PowerPoint 演示文稿</vt:lpstr>
      <vt:lpstr>6.2.3 数字签名 </vt:lpstr>
      <vt:lpstr>PowerPoint 演示文稿</vt:lpstr>
      <vt:lpstr>PowerPoint 演示文稿</vt:lpstr>
      <vt:lpstr>6.3 用户认证 </vt:lpstr>
      <vt:lpstr>PowerPoint 演示文稿</vt:lpstr>
      <vt:lpstr>6.3.1 基于密码的认证 </vt:lpstr>
      <vt:lpstr>PowerPoint 演示文稿</vt:lpstr>
      <vt:lpstr>PowerPoint 演示文稿</vt:lpstr>
      <vt:lpstr>PowerPoint 演示文稿</vt:lpstr>
      <vt:lpstr>6.3.2 基于物理对象的认证 </vt:lpstr>
      <vt:lpstr>6.3.3 基于生物特征的认证 </vt:lpstr>
      <vt:lpstr>6.4 系统内部攻击 </vt:lpstr>
      <vt:lpstr>6.4.1 特洛伊木马</vt:lpstr>
      <vt:lpstr>PowerPoint 演示文稿</vt:lpstr>
      <vt:lpstr>PowerPoint 演示文稿</vt:lpstr>
      <vt:lpstr>6.4.2 登录欺骗</vt:lpstr>
      <vt:lpstr>PowerPoint 演示文稿</vt:lpstr>
      <vt:lpstr>6.4.3 逻辑炸弹</vt:lpstr>
      <vt:lpstr>PowerPoint 演示文稿</vt:lpstr>
      <vt:lpstr>6.4.4 后门</vt:lpstr>
      <vt:lpstr>PowerPoint 演示文稿</vt:lpstr>
      <vt:lpstr>6.4.5 缓冲区溢出</vt:lpstr>
      <vt:lpstr>PowerPoint 演示文稿</vt:lpstr>
      <vt:lpstr>6.5 系统外部攻击 </vt:lpstr>
      <vt:lpstr>6.5.1 病毒基本概念</vt:lpstr>
      <vt:lpstr>PowerPoint 演示文稿</vt:lpstr>
      <vt:lpstr>PowerPoint 演示文稿</vt:lpstr>
      <vt:lpstr>6.5.2 病毒的工作原理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6.5.2 网络蠕虫（worm）</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计算机语言与程序设计</dc:title>
  <dc:creator>chenweijun</dc:creator>
  <cp:lastModifiedBy>Microsoft Office User</cp:lastModifiedBy>
  <cp:revision>381</cp:revision>
  <dcterms:created xsi:type="dcterms:W3CDTF">2009-03-23T11:52:58Z</dcterms:created>
  <dcterms:modified xsi:type="dcterms:W3CDTF">2019-12-15T05:02:01Z</dcterms:modified>
</cp:coreProperties>
</file>