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  <p:sldMasterId id="2147484202" r:id="rId2"/>
    <p:sldMasterId id="2147484203" r:id="rId3"/>
    <p:sldMasterId id="2147484204" r:id="rId4"/>
    <p:sldMasterId id="2147484205" r:id="rId5"/>
    <p:sldMasterId id="2147484206" r:id="rId6"/>
    <p:sldMasterId id="2147484208" r:id="rId7"/>
    <p:sldMasterId id="2147484210" r:id="rId8"/>
    <p:sldMasterId id="2147484211" r:id="rId9"/>
    <p:sldMasterId id="2147484212" r:id="rId10"/>
    <p:sldMasterId id="2147484213" r:id="rId11"/>
    <p:sldMasterId id="2147484214" r:id="rId12"/>
    <p:sldMasterId id="2147484215" r:id="rId13"/>
    <p:sldMasterId id="2147484216" r:id="rId14"/>
    <p:sldMasterId id="2147484219" r:id="rId15"/>
    <p:sldMasterId id="2147484220" r:id="rId16"/>
    <p:sldMasterId id="2147484221" r:id="rId17"/>
    <p:sldMasterId id="2147484223" r:id="rId18"/>
    <p:sldMasterId id="2147484224" r:id="rId19"/>
  </p:sldMasterIdLst>
  <p:notesMasterIdLst>
    <p:notesMasterId r:id="rId39"/>
  </p:notesMasterIdLst>
  <p:sldIdLst>
    <p:sldId id="258" r:id="rId20"/>
    <p:sldId id="259" r:id="rId21"/>
    <p:sldId id="293" r:id="rId22"/>
    <p:sldId id="280" r:id="rId23"/>
    <p:sldId id="287" r:id="rId24"/>
    <p:sldId id="288" r:id="rId25"/>
    <p:sldId id="289" r:id="rId26"/>
    <p:sldId id="290" r:id="rId27"/>
    <p:sldId id="291" r:id="rId28"/>
    <p:sldId id="278" r:id="rId29"/>
    <p:sldId id="284" r:id="rId30"/>
    <p:sldId id="292" r:id="rId31"/>
    <p:sldId id="281" r:id="rId32"/>
    <p:sldId id="282" r:id="rId33"/>
    <p:sldId id="283" r:id="rId34"/>
    <p:sldId id="286" r:id="rId35"/>
    <p:sldId id="285" r:id="rId36"/>
    <p:sldId id="261" r:id="rId37"/>
    <p:sldId id="277" r:id="rId3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F619D-D222-43B2-A11C-C3F6AC2A2DB3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9FF5-ACB1-46EE-9871-83F15C26D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在建立的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系统之上，编写了两个最基本的应用程序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画图与记事本，通过这两个应用程序，将</a:t>
            </a:r>
            <a:r>
              <a:rPr lang="en-US" altLang="zh-CN" dirty="0" smtClean="0"/>
              <a:t>GUI</a:t>
            </a:r>
            <a:r>
              <a:rPr lang="zh-CN" altLang="en-US" dirty="0" smtClean="0"/>
              <a:t>、鼠标键盘响应、调度结合起来，展示了</a:t>
            </a:r>
            <a:r>
              <a:rPr lang="en-US" altLang="zh-CN" dirty="0" smtClean="0"/>
              <a:t>xv6</a:t>
            </a:r>
            <a:r>
              <a:rPr lang="zh-CN" altLang="en-US" dirty="0" smtClean="0"/>
              <a:t>系统开发的冰山一角。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8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하이라이트 </a:t>
            </a:r>
            <a:r>
              <a:rPr lang="en-US" altLang="ko-KR" dirty="0" smtClean="0"/>
              <a:t>COW: </a:t>
            </a:r>
            <a:r>
              <a:rPr lang="ko-KR" altLang="en-US" dirty="0" smtClean="0"/>
              <a:t>고친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페이지에서 페이지 폴트 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페이지를 만들어 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하이라이트 </a:t>
            </a:r>
            <a:r>
              <a:rPr lang="en-US" altLang="ko-KR" dirty="0" smtClean="0"/>
              <a:t>COW: </a:t>
            </a:r>
            <a:r>
              <a:rPr lang="ko-KR" altLang="en-US" dirty="0" smtClean="0"/>
              <a:t>고친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페이지에서 페이지 폴트 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페이지를 만들어 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하이라이트 </a:t>
            </a:r>
            <a:r>
              <a:rPr lang="en-US" altLang="ko-KR" dirty="0" smtClean="0"/>
              <a:t>COW: </a:t>
            </a:r>
            <a:r>
              <a:rPr lang="ko-KR" altLang="en-US" dirty="0" smtClean="0"/>
              <a:t>페이지 폴트가 났었던 페이지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 페이지 폴트 처리가 위에서 됐기 때문에 물리 주소 계속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4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(Signal)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系统中用于进程之间通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(IPC)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的一种机制，信号可以在任何时候发送给某一进程，而无须知道对象进程的状态。 一旦有信号产生，进程可以执行对每种信号的默认操作，也可以自定义信号处理函数，当信号发生时捕捉信号，执行相应的处理函数。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5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7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如上图，标准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PS/2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鼠标会把鼠标移动信息分成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传递，分别为鼠标的按钮状态和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轴与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轴的移动距离。读入鼠标信息并不难，激活鼠标中断之后，对鼠标进行操作就会发生中断，此时读取键盘端口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0x60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8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把所有工作中的窗口放在一起，按打开的顺序排列。每一次对窗口进行操作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关闭窗口，点击铺盖在下面的窗口等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时，根据排列的顺序重新加载图片与窗口。如果点击了铺盖在另一个窗口下的窗口，那么把该窗口调到最优先位置，按排列重新加载。如果点击了关闭按钮，那么把该窗口从排列中除去，重新按顺序加载。</a:t>
            </a:r>
            <a:endParaRPr lang="ko-KR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在建立的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系统之上，编写了两个最基本的应用程序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画图与记事本，通过这两个应用程序，将</a:t>
            </a:r>
            <a:r>
              <a:rPr lang="en-US" altLang="zh-CN" dirty="0" smtClean="0"/>
              <a:t>GUI</a:t>
            </a:r>
            <a:r>
              <a:rPr lang="zh-CN" altLang="en-US" dirty="0" smtClean="0"/>
              <a:t>、鼠标键盘响应、调度结合起来，展示了</a:t>
            </a:r>
            <a:r>
              <a:rPr lang="en-US" altLang="zh-CN" dirty="0" smtClean="0"/>
              <a:t>xv6</a:t>
            </a:r>
            <a:r>
              <a:rPr lang="zh-CN" altLang="en-US" dirty="0" smtClean="0"/>
              <a:t>系统开发的冰山一角。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19FF5-ACB1-46EE-9871-83F15C26DD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19</a:t>
            </a:fld>
            <a:endParaRPr lang="en-US" altLang="ko-KR" sz="1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5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12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97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97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9051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9051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8965" y="27305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7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8965" y="143510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8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12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97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97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9051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9051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8965" y="27305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7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8965" y="143510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8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12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97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97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9051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9051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8965" y="27305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7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8965" y="143510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8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9470" y="1681480"/>
            <a:ext cx="51593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39470" y="2505075"/>
            <a:ext cx="51593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1565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1565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9470" y="1681480"/>
            <a:ext cx="51593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39470" y="2505075"/>
            <a:ext cx="51593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1565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1565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9470" y="1681480"/>
            <a:ext cx="51593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39470" y="2505075"/>
            <a:ext cx="51593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1565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1565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12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797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797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90515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90515" cy="39528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8965" y="273050"/>
            <a:ext cx="40125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67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8965" y="1435100"/>
            <a:ext cx="40125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8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58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6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9470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2870" y="987425"/>
            <a:ext cx="617283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클릭하십시오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39470" y="2057400"/>
            <a:ext cx="393255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265" y="365125"/>
            <a:ext cx="262953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7565" y="365125"/>
            <a:ext cx="773493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32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0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6395"/>
          </a:xfrm>
          <a:prstGeom prst="rect">
            <a:avLst/>
          </a:prstGeom>
        </p:spPr>
        <p:txBody>
          <a:bodyPr vert="horz" wrap="none" lIns="89535" tIns="46355" rIns="89535" bIns="46355" anchor="ctr">
            <a:noAutofit/>
          </a:bodyPr>
          <a:lstStyle/>
          <a:p>
            <a:pPr>
              <a:buFontTx/>
              <a:buNone/>
              <a:defRPr b="0" cap="none" dirty="0" smtClean="0"/>
            </a:pPr>
            <a:endParaRPr lang="ko-KR" altLang="en-US" b="0" cap="none" dirty="0" smtClean="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편집</a:t>
            </a:r>
            <a:endParaRPr lang="ko-KR" altLang="en-US" sz="4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편집합니다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2018-06-29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482850" y="986790"/>
            <a:ext cx="7322185" cy="50133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162300" y="1601470"/>
            <a:ext cx="5965190" cy="3883659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3505835" y="3015615"/>
            <a:ext cx="5266690" cy="1261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8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操作系</a:t>
            </a:r>
            <a:r>
              <a:rPr lang="zh-CN" altLang="en-US" sz="480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서울남산체 세로쓰기" charset="0"/>
                <a:ea typeface="서울남산체 세로쓰기" charset="0"/>
              </a:rPr>
              <a:t>统大作业</a:t>
            </a:r>
            <a:endParaRPr lang="ko-KR" altLang="en-US" sz="4800" b="0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서울남산체 세로쓰기" charset="0"/>
              <a:ea typeface="서울남산체 세로쓰기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6143942" y="4564856"/>
            <a:ext cx="3702049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zh-CN" spc="450" dirty="0" smtClean="0">
                <a:solidFill>
                  <a:srgbClr val="996600"/>
                </a:solidFill>
                <a:latin typeface="서울남산체 세로쓰기" charset="0"/>
                <a:ea typeface="나눔스퀘어OTF" charset="0"/>
              </a:rPr>
              <a:t>2015080118 </a:t>
            </a:r>
            <a:r>
              <a:rPr lang="zh-CN" altLang="en-US" spc="450" dirty="0" smtClean="0">
                <a:solidFill>
                  <a:srgbClr val="996600"/>
                </a:solidFill>
                <a:latin typeface="서울남산체 세로쓰기" charset="0"/>
                <a:ea typeface="나눔스퀘어OTF" charset="0"/>
              </a:rPr>
              <a:t>崔殷庇</a:t>
            </a:r>
            <a:r>
              <a:rPr lang="en-US" altLang="zh-CN" spc="450" dirty="0">
                <a:solidFill>
                  <a:srgbClr val="996600"/>
                </a:solidFill>
                <a:latin typeface="서울남산체 세로쓰기" charset="0"/>
                <a:ea typeface="나눔스퀘어OTF" charset="0"/>
              </a:rPr>
              <a:t>2016011990 </a:t>
            </a:r>
            <a:r>
              <a:rPr lang="zh-CN" altLang="en-US" spc="450" dirty="0">
                <a:solidFill>
                  <a:srgbClr val="996600"/>
                </a:solidFill>
                <a:latin typeface="서울남산체 세로쓰기" charset="0"/>
                <a:ea typeface="나눔스퀘어OTF" charset="0"/>
              </a:rPr>
              <a:t>靳紫荆</a:t>
            </a:r>
            <a:endParaRPr lang="en-US" altLang="zh-CN" spc="450" dirty="0" smtClean="0">
              <a:solidFill>
                <a:srgbClr val="996600"/>
              </a:solidFill>
              <a:latin typeface="서울남산체 세로쓰기" charset="0"/>
              <a:ea typeface="나눔스퀘어OTF" charset="0"/>
            </a:endParaRPr>
          </a:p>
          <a:p>
            <a:pPr eaLnBrk="0"/>
            <a:r>
              <a:rPr lang="en-US" altLang="ko-KR" spc="450" dirty="0">
                <a:solidFill>
                  <a:srgbClr val="996600"/>
                </a:solidFill>
                <a:latin typeface="나눔스퀘어OTF" charset="0"/>
                <a:ea typeface="나눔스퀘어OTF" charset="0"/>
              </a:rPr>
              <a:t>2016080042 </a:t>
            </a:r>
            <a:r>
              <a:rPr lang="ko-KR" altLang="en-US" spc="450" dirty="0" err="1">
                <a:solidFill>
                  <a:srgbClr val="996600"/>
                </a:solidFill>
                <a:latin typeface="나눔스퀘어OTF" charset="0"/>
                <a:ea typeface="나눔스퀘어OTF" charset="0"/>
              </a:rPr>
              <a:t>李相赫</a:t>
            </a:r>
            <a:endParaRPr lang="en-US" altLang="zh-CN" spc="450" dirty="0">
              <a:solidFill>
                <a:srgbClr val="996600"/>
              </a:solidFill>
              <a:latin typeface="나눔스퀘어OTF" charset="0"/>
              <a:ea typeface="나눔스퀘어OTF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996600"/>
              </a:solidFill>
              <a:latin typeface="나눔스퀘어OTF" charset="0"/>
              <a:ea typeface="나눔스퀘어OTF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5198110" y="2558415"/>
            <a:ext cx="2082800" cy="293370"/>
          </a:xfrm>
          <a:prstGeom prst="rect">
            <a:avLst/>
          </a:prstGeom>
          <a:noFill/>
          <a:ln w="9525" cap="flat" cmpd="sng">
            <a:solidFill>
              <a:srgbClr val="F1A92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5198111" y="2553335"/>
            <a:ext cx="208280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400" spc="-70" dirty="0">
                <a:solidFill>
                  <a:srgbClr val="F1A92A"/>
                </a:solidFill>
                <a:latin typeface="맑은 고딕" charset="0"/>
                <a:ea typeface="맑은 고딕" charset="0"/>
              </a:rPr>
              <a:t>优</a:t>
            </a:r>
            <a:r>
              <a:rPr lang="zh-CN" altLang="en-US" sz="1400" spc="-70" dirty="0" smtClean="0">
                <a:solidFill>
                  <a:srgbClr val="F1A92A"/>
                </a:solidFill>
                <a:latin typeface="맑은 고딕" charset="0"/>
                <a:ea typeface="맑은 고딕" charset="0"/>
              </a:rPr>
              <a:t>化</a:t>
            </a:r>
            <a:r>
              <a:rPr lang="en-US" altLang="zh-CN" sz="1400" spc="-70" dirty="0" smtClean="0">
                <a:solidFill>
                  <a:srgbClr val="F1A92A"/>
                </a:solidFill>
                <a:latin typeface="맑은 고딕" charset="0"/>
                <a:ea typeface="맑은 고딕" charset="0"/>
              </a:rPr>
              <a:t>xv6</a:t>
            </a:r>
            <a:endParaRPr lang="ko-KR" altLang="en-US" sz="1400" b="0" cap="none" dirty="0" smtClean="0">
              <a:solidFill>
                <a:srgbClr val="F1A92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96" y="0"/>
            <a:ext cx="5494020" cy="4244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06" y="3789040"/>
            <a:ext cx="6744663" cy="3068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8128" y="112474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没有修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改内存</a:t>
            </a:r>
            <a:endParaRPr lang="ko-KR" altLang="en-US" sz="36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8402" y="54867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有修改两页内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存</a:t>
            </a:r>
            <a:endParaRPr lang="ko-KR" altLang="en-US" sz="3600" dirty="0">
              <a:latin typeface="黑体" panose="02010609060101010101" pitchFamily="49" charset="-12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19" y="0"/>
            <a:ext cx="5577840" cy="4274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34" y="1860550"/>
            <a:ext cx="561594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858644" y="280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6780" y="764704"/>
            <a:ext cx="7961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3.Signals Framework (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ko-KR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2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919921" y="281305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endParaRPr lang="en-US" altLang="ko-KR" sz="24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6780" y="76470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4.</a:t>
            </a:r>
            <a:r>
              <a:rPr lang="zh-CN" altLang="en-US" sz="3600" dirty="0" smtClean="0">
                <a:latin typeface="黑体" panose="02010609060101010101" pitchFamily="49" charset="-122"/>
              </a:rPr>
              <a:t>鼠标</a:t>
            </a:r>
            <a:endParaRPr lang="ko-KR" altLang="en-US" sz="36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859280" y="281305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0561" y="1093038"/>
            <a:ext cx="5731510" cy="12528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6781" y="3212976"/>
            <a:ext cx="796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789" y="2802920"/>
            <a:ext cx="665505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859280" y="279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3592" y="67863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</a:rPr>
              <a:t>窗口管理</a:t>
            </a:r>
            <a:endParaRPr lang="ko-KR" altLang="en-US" sz="36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9"/>
          <p:cNvSpPr>
            <a:spLocks/>
          </p:cNvSpPr>
          <p:nvPr/>
        </p:nvSpPr>
        <p:spPr>
          <a:xfrm>
            <a:off x="1859280" y="298787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1564" y="112599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窗口</a:t>
            </a:r>
            <a:r>
              <a:rPr lang="en-US" altLang="zh-CN" dirty="0" smtClean="0"/>
              <a:t>1</a:t>
            </a:r>
            <a:endParaRPr lang="ko-KR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14996" y="1125994"/>
            <a:ext cx="136815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窗口</a:t>
            </a:r>
            <a:r>
              <a:rPr lang="en-US" altLang="zh-CN" dirty="0" smtClean="0"/>
              <a:t>2</a:t>
            </a:r>
            <a:endParaRPr lang="ko-KR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96806" y="1125994"/>
            <a:ext cx="1368152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窗口</a:t>
            </a:r>
            <a:r>
              <a:rPr lang="en-US" altLang="zh-CN" dirty="0" smtClean="0"/>
              <a:t>3</a:t>
            </a:r>
            <a:endParaRPr lang="ko-KR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82458" y="1125994"/>
            <a:ext cx="136815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窗口</a:t>
            </a:r>
            <a:r>
              <a:rPr lang="en-US" altLang="zh-CN" dirty="0" smtClean="0"/>
              <a:t>4</a:t>
            </a:r>
            <a:endParaRPr lang="ko-KR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8663" y="3086130"/>
            <a:ext cx="576064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矩形 10"/>
          <p:cNvSpPr/>
          <p:nvPr/>
        </p:nvSpPr>
        <p:spPr>
          <a:xfrm>
            <a:off x="4234357" y="3478838"/>
            <a:ext cx="4178394" cy="2328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矩形 11"/>
          <p:cNvSpPr/>
          <p:nvPr/>
        </p:nvSpPr>
        <p:spPr>
          <a:xfrm>
            <a:off x="5099072" y="3789040"/>
            <a:ext cx="3117463" cy="1761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矩形 12"/>
          <p:cNvSpPr/>
          <p:nvPr/>
        </p:nvSpPr>
        <p:spPr>
          <a:xfrm>
            <a:off x="5663952" y="4077072"/>
            <a:ext cx="2352117" cy="116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791744" y="2204864"/>
            <a:ext cx="462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64958" y="2348880"/>
            <a:ext cx="16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优先度</a:t>
            </a:r>
            <a:r>
              <a:rPr lang="zh-CN" altLang="en-US" sz="1000" dirty="0" smtClean="0"/>
              <a:t>从大到小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3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9"/>
          <p:cNvSpPr>
            <a:spLocks/>
          </p:cNvSpPr>
          <p:nvPr/>
        </p:nvSpPr>
        <p:spPr>
          <a:xfrm>
            <a:off x="1859280" y="279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9782" y="836712"/>
            <a:ext cx="73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j-ea"/>
                <a:ea typeface="+mj-ea"/>
              </a:rPr>
              <a:t>6.</a:t>
            </a:r>
            <a:r>
              <a:rPr lang="zh-CN" altLang="en-US" sz="3600" dirty="0" smtClean="0">
                <a:latin typeface="+mj-ea"/>
                <a:ea typeface="+mj-ea"/>
              </a:rPr>
              <a:t>简单应用软件</a:t>
            </a:r>
            <a:r>
              <a:rPr lang="en-US" altLang="zh-CN" sz="3600" dirty="0" smtClean="0">
                <a:latin typeface="+mj-ea"/>
                <a:ea typeface="+mj-ea"/>
              </a:rPr>
              <a:t>——</a:t>
            </a:r>
            <a:r>
              <a:rPr lang="zh-CN" altLang="en-US" sz="3600" dirty="0" smtClean="0">
                <a:latin typeface="+mj-ea"/>
                <a:ea typeface="+mj-ea"/>
              </a:rPr>
              <a:t>记事本与画图</a:t>
            </a:r>
            <a:endParaRPr lang="en-US" altLang="zh-CN" sz="3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23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914525" y="1834515"/>
            <a:ext cx="585152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나눔바른고딕" charset="0"/>
                <a:ea typeface="나눔바른고딕" charset="0"/>
              </a:rPr>
              <a:t>展示</a:t>
            </a:r>
            <a:endParaRPr lang="ko-KR" altLang="en-US" sz="7200" b="1" cap="none" dirty="0" smtClean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3824604" y="5612765"/>
            <a:ext cx="6864350" cy="12700"/>
          </a:xfrm>
          <a:prstGeom prst="line">
            <a:avLst/>
          </a:prstGeom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3365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5771515" y="2443480"/>
            <a:ext cx="649605" cy="5289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900" b="1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5234305" y="4598035"/>
            <a:ext cx="2176145" cy="76962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4678045" y="3138805"/>
            <a:ext cx="3545840" cy="580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6600" b="1" cap="none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6C5200"/>
                </a:solidFill>
                <a:latin typeface="나눔바른고딕" charset="0"/>
                <a:ea typeface="나눔바른고딕" charset="0"/>
              </a:rPr>
              <a:t>谢谢！</a:t>
            </a:r>
            <a:endParaRPr lang="ko-KR" altLang="en-US" sz="6600" b="1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6C520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/>
          </p:cNvSpPr>
          <p:nvPr/>
        </p:nvSpPr>
        <p:spPr>
          <a:xfrm>
            <a:off x="2407223" y="476672"/>
            <a:ext cx="2118422" cy="105706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1055440" y="2564903"/>
            <a:ext cx="1839470" cy="1335683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FEB50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1812925" y="6501130"/>
            <a:ext cx="8425815" cy="635"/>
          </a:xfrm>
          <a:prstGeom prst="line">
            <a:avLst/>
          </a:prstGeom>
          <a:ln w="1905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>
            <a:off x="4404360" y="1843404"/>
            <a:ext cx="3388360" cy="3388360"/>
          </a:xfrm>
          <a:prstGeom prst="ellipse">
            <a:avLst/>
          </a:prstGeom>
          <a:solidFill>
            <a:srgbClr val="FFE79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121025" y="1338580"/>
            <a:ext cx="4312920" cy="20802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3200" b="1" cap="none" dirty="0" smtClean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1223541" y="2564904"/>
            <a:ext cx="1912020" cy="2063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Text Editor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0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7320136" y="383596"/>
            <a:ext cx="3096344" cy="1459808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7433945" y="383597"/>
            <a:ext cx="3377705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4000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Process </a:t>
            </a:r>
            <a:r>
              <a:rPr lang="en-US" altLang="ko-KR" sz="4000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Scheduling</a:t>
            </a:r>
            <a:endParaRPr lang="ko-KR" altLang="en-US" sz="4000" b="0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2894910" y="598909"/>
            <a:ext cx="2483485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4000" dirty="0">
                <a:solidFill>
                  <a:schemeClr val="tx1"/>
                </a:solidFill>
                <a:latin typeface="나눔고딕" charset="0"/>
                <a:ea typeface="나눔고딕" charset="0"/>
              </a:rPr>
              <a:t>GUI</a:t>
            </a:r>
            <a:endParaRPr lang="ko-KR" altLang="en-US" sz="4000" b="0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30" name="Line 29"/>
          <p:cNvCxnSpPr/>
          <p:nvPr/>
        </p:nvCxnSpPr>
        <p:spPr>
          <a:xfrm flipV="1">
            <a:off x="3473450" y="4121150"/>
            <a:ext cx="1052195" cy="636270"/>
          </a:xfrm>
          <a:prstGeom prst="line">
            <a:avLst/>
          </a:prstGeom>
          <a:ln w="6350" cap="flat" cmpd="sng">
            <a:solidFill>
              <a:srgbClr val="FEB50A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43872" y="3069590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XV</a:t>
            </a:r>
            <a:r>
              <a:rPr lang="en-US" altLang="ko-KR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endParaRPr lang="ko-KR" altLang="en-US" sz="4800" dirty="0">
              <a:latin typeface="黑体" panose="02010609060101010101" pitchFamily="49" charset="-122"/>
            </a:endParaRPr>
          </a:p>
        </p:txBody>
      </p:sp>
      <p:sp>
        <p:nvSpPr>
          <p:cNvPr id="20" name="Rectangle 25"/>
          <p:cNvSpPr>
            <a:spLocks/>
          </p:cNvSpPr>
          <p:nvPr/>
        </p:nvSpPr>
        <p:spPr>
          <a:xfrm>
            <a:off x="8472264" y="2734962"/>
            <a:ext cx="3384376" cy="1386188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2" name="Rectangle 25"/>
          <p:cNvSpPr>
            <a:spLocks/>
          </p:cNvSpPr>
          <p:nvPr/>
        </p:nvSpPr>
        <p:spPr>
          <a:xfrm>
            <a:off x="8400257" y="4757420"/>
            <a:ext cx="3096344" cy="136247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44272" y="2745819"/>
            <a:ext cx="3918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나눔고딕"/>
              </a:rPr>
              <a:t>copy-on-write </a:t>
            </a:r>
            <a:r>
              <a:rPr lang="en-US" altLang="ko-KR" sz="4000" dirty="0">
                <a:latin typeface="나눔고딕"/>
              </a:rPr>
              <a:t>fork</a:t>
            </a:r>
            <a:endParaRPr lang="ko-KR" altLang="en-US" sz="4000" dirty="0">
              <a:latin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4221" y="4757420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고딕"/>
              </a:rPr>
              <a:t>Signals Framework</a:t>
            </a:r>
            <a:endParaRPr lang="ko-KR" altLang="en-US" sz="4000" dirty="0">
              <a:latin typeface="나눔고딕"/>
            </a:endParaRPr>
          </a:p>
        </p:txBody>
      </p:sp>
      <p:cxnSp>
        <p:nvCxnSpPr>
          <p:cNvPr id="11" name="직선 연결선 10"/>
          <p:cNvCxnSpPr>
            <a:stCxn id="7" idx="7"/>
            <a:endCxn id="26" idx="2"/>
          </p:cNvCxnSpPr>
          <p:nvPr/>
        </p:nvCxnSpPr>
        <p:spPr>
          <a:xfrm flipV="1">
            <a:off x="7296506" y="1843404"/>
            <a:ext cx="1571802" cy="49621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6"/>
            <a:endCxn id="20" idx="1"/>
          </p:cNvCxnSpPr>
          <p:nvPr/>
        </p:nvCxnSpPr>
        <p:spPr>
          <a:xfrm flipV="1">
            <a:off x="7792720" y="3428056"/>
            <a:ext cx="679544" cy="1095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5"/>
            <a:endCxn id="32" idx="1"/>
          </p:cNvCxnSpPr>
          <p:nvPr/>
        </p:nvCxnSpPr>
        <p:spPr>
          <a:xfrm>
            <a:off x="7296506" y="4735550"/>
            <a:ext cx="1103751" cy="70310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/>
          <p:cNvSpPr>
            <a:spLocks/>
          </p:cNvSpPr>
          <p:nvPr/>
        </p:nvSpPr>
        <p:spPr>
          <a:xfrm>
            <a:off x="1775520" y="4727258"/>
            <a:ext cx="2361132" cy="147671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FEB50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1868038" y="4795175"/>
            <a:ext cx="3377705" cy="132472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4000" b="0" cap="none" dirty="0" smtClean="0">
                <a:solidFill>
                  <a:schemeClr val="tx1"/>
                </a:solidFill>
                <a:latin typeface="나눔고딕" charset="0"/>
                <a:ea typeface="나눔고딕" charset="0"/>
              </a:rPr>
              <a:t>Paint Program</a:t>
            </a:r>
            <a:endParaRPr lang="ko-KR" altLang="en-US" sz="4000" b="0" cap="none" dirty="0" smtClean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556890" y="1533733"/>
            <a:ext cx="1326406" cy="8607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035660" y="3332405"/>
            <a:ext cx="1368700" cy="2051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9"/>
          <p:cNvSpPr>
            <a:spLocks/>
          </p:cNvSpPr>
          <p:nvPr/>
        </p:nvSpPr>
        <p:spPr>
          <a:xfrm>
            <a:off x="1859280" y="279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9782" y="836712"/>
            <a:ext cx="73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分工</a:t>
            </a:r>
            <a:endParaRPr lang="en-US" altLang="zh-CN" sz="3600" dirty="0" smtClean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3591" y="1844824"/>
            <a:ext cx="7714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ko-KR" b="1" dirty="0"/>
              <a:t>李相赫</a:t>
            </a:r>
            <a:r>
              <a:rPr lang="zh-CN" altLang="ko-KR" dirty="0"/>
              <a:t>：鼠标驱动与消息队列，窗口管理，</a:t>
            </a:r>
            <a:r>
              <a:rPr lang="en-US" altLang="ko-KR" dirty="0"/>
              <a:t>API</a:t>
            </a:r>
            <a:r>
              <a:rPr lang="zh-CN" altLang="ko-KR" dirty="0"/>
              <a:t>，简单的画图板，报告</a:t>
            </a:r>
            <a:r>
              <a:rPr lang="zh-CN" altLang="ko-KR" dirty="0" smtClean="0"/>
              <a:t>撰写</a:t>
            </a:r>
            <a:endParaRPr lang="en-US" altLang="zh-CN" dirty="0" smtClean="0"/>
          </a:p>
          <a:p>
            <a:pPr latinLnBrk="1"/>
            <a:endParaRPr lang="ko-KR" altLang="ko-KR" dirty="0"/>
          </a:p>
          <a:p>
            <a:pPr latinLnBrk="1"/>
            <a:r>
              <a:rPr lang="zh-CN" altLang="ko-KR" b="1" dirty="0"/>
              <a:t>靳紫荆</a:t>
            </a:r>
            <a:r>
              <a:rPr lang="zh-CN" altLang="ko-KR" dirty="0"/>
              <a:t>：文本编译器以及相关的数据结构，报告</a:t>
            </a:r>
            <a:r>
              <a:rPr lang="zh-CN" altLang="ko-KR" dirty="0" smtClean="0"/>
              <a:t>撰写</a:t>
            </a:r>
            <a:endParaRPr lang="en-US" altLang="zh-CN" dirty="0" smtClean="0"/>
          </a:p>
          <a:p>
            <a:pPr latinLnBrk="1"/>
            <a:endParaRPr lang="ko-KR" altLang="ko-KR" dirty="0"/>
          </a:p>
          <a:p>
            <a:pPr latinLnBrk="1"/>
            <a:r>
              <a:rPr lang="zh-CN" altLang="ko-KR" b="1" dirty="0"/>
              <a:t>崔殷庇</a:t>
            </a:r>
            <a:r>
              <a:rPr lang="zh-CN" altLang="ko-KR" dirty="0"/>
              <a:t>：进程调度算法，</a:t>
            </a:r>
            <a:r>
              <a:rPr lang="en-US" altLang="ko-KR" dirty="0"/>
              <a:t>copy-on-write fork</a:t>
            </a:r>
            <a:r>
              <a:rPr lang="zh-CN" altLang="ko-KR" dirty="0"/>
              <a:t>，进程间信息传递及其相关测试代码，报告撰写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603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858644" y="280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6780" y="582206"/>
            <a:ext cx="7961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ko-KR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Process scheduling algorithms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RR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FIFO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PRIORITY SCHEDULING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MULTI-LEVEL FEEDBACK QUEUE</a:t>
            </a:r>
            <a:endParaRPr lang="ko-KR" altLang="en-US" sz="3600" dirty="0">
              <a:latin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12573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1.RR</a:t>
            </a:r>
            <a:endParaRPr lang="ko-KR" altLang="en-US" sz="4000" dirty="0">
              <a:latin typeface="黑体" panose="02010609060101010101" pitchFamily="49" charset="-12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42" y="488420"/>
            <a:ext cx="3277716" cy="58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2573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2.FIFO</a:t>
            </a:r>
            <a:endParaRPr lang="ko-KR" altLang="en-US" sz="4000" dirty="0">
              <a:latin typeface="黑体" panose="02010609060101010101" pitchFamily="49" charset="-12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04" y="285080"/>
            <a:ext cx="5171391" cy="62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60287" y="2493725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25734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3.PRIORITY</a:t>
            </a:r>
            <a:endParaRPr lang="ko-KR" altLang="en-US" sz="4000" dirty="0">
              <a:latin typeface="黑体" panose="02010609060101010101" pitchFamily="49" charset="-12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3" y="1556794"/>
            <a:ext cx="4203072" cy="17997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33" y="1556793"/>
            <a:ext cx="4153332" cy="1799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3" y="3716610"/>
            <a:ext cx="4203072" cy="1759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34" y="3696463"/>
            <a:ext cx="4195842" cy="17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5270" cy="685927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93870" y="1990090"/>
            <a:ext cx="3520440" cy="325628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25734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ko-KR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.MLFQ</a:t>
            </a:r>
            <a:endParaRPr lang="ko-KR" altLang="en-US" sz="4000" dirty="0">
              <a:latin typeface="黑体" panose="02010609060101010101" pitchFamily="49" charset="-12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28" y="522897"/>
            <a:ext cx="3096344" cy="58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>
            <a:off x="1524000" y="0"/>
            <a:ext cx="9144635" cy="6858635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858644" y="280034"/>
            <a:ext cx="8475345" cy="629856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76780" y="575310"/>
            <a:ext cx="7961629" cy="5759450"/>
          </a:xfrm>
          <a:prstGeom prst="rect">
            <a:avLst/>
          </a:prstGeom>
          <a:noFill/>
          <a:ln w="28575" cap="flat" cmpd="sng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6780" y="764704"/>
            <a:ext cx="7961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2.Copy </a:t>
            </a:r>
            <a:r>
              <a:rPr lang="en-US" altLang="ko-KR" sz="3600" dirty="0">
                <a:latin typeface="黑体" panose="02010609060101010101" pitchFamily="49" charset="-122"/>
                <a:ea typeface="黑体" panose="02010609060101010101" pitchFamily="49" charset="-122"/>
              </a:rPr>
              <a:t>on write fork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ko-KR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Pages>11</Pages>
  <Words>519</Words>
  <Characters>0</Characters>
  <Application>Microsoft Office PowerPoint</Application>
  <DocSecurity>0</DocSecurity>
  <PresentationFormat>宽屏</PresentationFormat>
  <Lines>0</Lines>
  <Paragraphs>61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19</vt:i4>
      </vt:variant>
    </vt:vector>
  </HeadingPairs>
  <TitlesOfParts>
    <vt:vector size="51" baseType="lpstr">
      <vt:lpstr>±¼¸²</vt:lpstr>
      <vt:lpstr>HY견고딕</vt:lpstr>
      <vt:lpstr>맑은 고딕</vt:lpstr>
      <vt:lpstr>나눔고딕</vt:lpstr>
      <vt:lpstr>나눔바른고딕</vt:lpstr>
      <vt:lpstr>나눔스퀘어OTF</vt:lpstr>
      <vt:lpstr>서울남산체 세로쓰기</vt:lpstr>
      <vt:lpstr>宋体</vt:lpstr>
      <vt:lpstr>-윤고딕320</vt:lpstr>
      <vt:lpstr>黑体</vt:lpstr>
      <vt:lpstr>Arial</vt:lpstr>
      <vt:lpstr>Calibri</vt:lpstr>
      <vt:lpstr>Calibri Light</vt:lpstr>
      <vt:lpstr>오피스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최아리</dc:creator>
  <cp:lastModifiedBy>SangHuk</cp:lastModifiedBy>
  <cp:revision>25</cp:revision>
  <dcterms:modified xsi:type="dcterms:W3CDTF">2018-06-29T15:19:14Z</dcterms:modified>
</cp:coreProperties>
</file>