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5"/>
  </p:notesMasterIdLst>
  <p:sldIdLst>
    <p:sldId id="257" r:id="rId2"/>
    <p:sldId id="260" r:id="rId3"/>
    <p:sldId id="355" r:id="rId4"/>
    <p:sldId id="357" r:id="rId5"/>
    <p:sldId id="356" r:id="rId6"/>
    <p:sldId id="358" r:id="rId7"/>
    <p:sldId id="354" r:id="rId8"/>
    <p:sldId id="359" r:id="rId9"/>
    <p:sldId id="371" r:id="rId10"/>
    <p:sldId id="361" r:id="rId11"/>
    <p:sldId id="350" r:id="rId12"/>
    <p:sldId id="362" r:id="rId13"/>
    <p:sldId id="365" r:id="rId14"/>
    <p:sldId id="369" r:id="rId15"/>
    <p:sldId id="351" r:id="rId16"/>
    <p:sldId id="363" r:id="rId17"/>
    <p:sldId id="352" r:id="rId18"/>
    <p:sldId id="364" r:id="rId19"/>
    <p:sldId id="368" r:id="rId20"/>
    <p:sldId id="370" r:id="rId21"/>
    <p:sldId id="353" r:id="rId22"/>
    <p:sldId id="312" r:id="rId23"/>
    <p:sldId id="288" r:id="rId24"/>
  </p:sldIdLst>
  <p:sldSz cx="9144000" cy="6858000" type="screen4x3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2FBC56-20B9-4671-BFCA-AE1CC50A2CED}">
          <p14:sldIdLst>
            <p14:sldId id="257"/>
            <p14:sldId id="260"/>
            <p14:sldId id="355"/>
            <p14:sldId id="357"/>
            <p14:sldId id="356"/>
            <p14:sldId id="358"/>
            <p14:sldId id="354"/>
            <p14:sldId id="359"/>
            <p14:sldId id="371"/>
            <p14:sldId id="361"/>
            <p14:sldId id="350"/>
            <p14:sldId id="362"/>
            <p14:sldId id="365"/>
            <p14:sldId id="369"/>
            <p14:sldId id="351"/>
            <p14:sldId id="363"/>
            <p14:sldId id="352"/>
            <p14:sldId id="364"/>
            <p14:sldId id="368"/>
            <p14:sldId id="370"/>
            <p14:sldId id="353"/>
            <p14:sldId id="31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50"/>
    <a:srgbClr val="ED7D31"/>
    <a:srgbClr val="F8F8F8"/>
    <a:srgbClr val="7C5BAE"/>
    <a:srgbClr val="A5A5A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92197" autoAdjust="0"/>
  </p:normalViewPr>
  <p:slideViewPr>
    <p:cSldViewPr snapToGrid="0">
      <p:cViewPr varScale="1">
        <p:scale>
          <a:sx n="95" d="100"/>
          <a:sy n="95" d="100"/>
        </p:scale>
        <p:origin x="15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D:\&#30740;&#31350;&#29983;\&#20250;&#35758;&#30456;&#20851;\&#20986;&#22269;&#24320;&#20250;\ICDE2015\ppt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D:\&#30740;&#31350;&#29983;\&#20250;&#35758;&#30456;&#20851;\&#20986;&#22269;&#24320;&#20250;\ICDE2015\ppt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D:\&#30740;&#31350;&#29983;\&#20250;&#35758;&#30456;&#20851;\&#20986;&#22269;&#24320;&#20250;\ICDE2015\ppt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D:\&#30740;&#31350;&#29983;\&#20250;&#35758;&#30456;&#20851;\&#20986;&#22269;&#24320;&#20250;\ICDE2015\ppt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D:\&#30740;&#31350;&#29983;\&#20250;&#35758;&#30456;&#20851;\&#20986;&#22269;&#24320;&#20250;\ICDE2015\ppt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D:\&#30740;&#31350;&#29983;\&#20250;&#35758;&#30456;&#20851;\&#20986;&#22269;&#24320;&#20250;\ICDE2015\ppt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time</a:t>
            </a:r>
            <a:r>
              <a:rPr lang="en-US" altLang="zh-CN" sz="1800" b="1" baseline="0"/>
              <a:t> performance</a:t>
            </a:r>
            <a:endParaRPr lang="zh-CN" altLang="en-US" sz="1800" b="1"/>
          </a:p>
        </c:rich>
      </c:tx>
      <c:layout>
        <c:manualLayout>
          <c:xMode val="edge"/>
          <c:yMode val="edge"/>
          <c:x val="0.358277777777778"/>
          <c:y val="0.06018518518518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Sheet1!$C$57</c:f>
              <c:strCache>
                <c:ptCount val="1"/>
                <c:pt idx="0">
                  <c:v>OP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Sheet1!$B$58:$B$66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Sheet1!$C$58:$C$66</c:f>
              <c:numCache>
                <c:formatCode>General</c:formatCode>
                <c:ptCount val="9"/>
                <c:pt idx="0">
                  <c:v>1.7087</c:v>
                </c:pt>
                <c:pt idx="1">
                  <c:v>1.575</c:v>
                </c:pt>
                <c:pt idx="2">
                  <c:v>1.5019</c:v>
                </c:pt>
                <c:pt idx="3">
                  <c:v>1.4469</c:v>
                </c:pt>
                <c:pt idx="4">
                  <c:v>1.3399</c:v>
                </c:pt>
                <c:pt idx="5">
                  <c:v>1.2724</c:v>
                </c:pt>
                <c:pt idx="6">
                  <c:v>1.2341</c:v>
                </c:pt>
                <c:pt idx="7">
                  <c:v>1.1699</c:v>
                </c:pt>
                <c:pt idx="8">
                  <c:v>1.1113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Sheet1!$D$57</c:f>
              <c:strCache>
                <c:ptCount val="1"/>
                <c:pt idx="0">
                  <c:v>Exact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Sheet1!$B$58:$B$66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Sheet1!$D$58:$D$66</c:f>
              <c:numCache>
                <c:formatCode>General</c:formatCode>
                <c:ptCount val="9"/>
                <c:pt idx="0">
                  <c:v>17.07999999999999</c:v>
                </c:pt>
                <c:pt idx="1">
                  <c:v>17.09</c:v>
                </c:pt>
                <c:pt idx="2">
                  <c:v>19.57999999999999</c:v>
                </c:pt>
                <c:pt idx="3">
                  <c:v>20.5</c:v>
                </c:pt>
                <c:pt idx="4">
                  <c:v>19.55</c:v>
                </c:pt>
                <c:pt idx="5">
                  <c:v>21.96</c:v>
                </c:pt>
                <c:pt idx="6">
                  <c:v>23.5</c:v>
                </c:pt>
                <c:pt idx="7">
                  <c:v>27.05</c:v>
                </c:pt>
                <c:pt idx="8">
                  <c:v>28.91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Sheet1!$E$57</c:f>
              <c:strCache>
                <c:ptCount val="1"/>
                <c:pt idx="0">
                  <c:v>Alignment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Sheet1!$B$58:$B$66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Sheet1!$E$58:$E$66</c:f>
              <c:numCache>
                <c:formatCode>General</c:formatCode>
                <c:ptCount val="9"/>
                <c:pt idx="0">
                  <c:v>0.091</c:v>
                </c:pt>
                <c:pt idx="1">
                  <c:v>0.0617</c:v>
                </c:pt>
                <c:pt idx="2">
                  <c:v>0.0708</c:v>
                </c:pt>
                <c:pt idx="3">
                  <c:v>0.084</c:v>
                </c:pt>
                <c:pt idx="4">
                  <c:v>0.0989</c:v>
                </c:pt>
                <c:pt idx="5">
                  <c:v>0.1301</c:v>
                </c:pt>
                <c:pt idx="6">
                  <c:v>0.2024</c:v>
                </c:pt>
                <c:pt idx="7">
                  <c:v>0.4143</c:v>
                </c:pt>
                <c:pt idx="8">
                  <c:v>0.9805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Sheet1!$F$57</c:f>
              <c:strCache>
                <c:ptCount val="1"/>
                <c:pt idx="0">
                  <c:v>Graph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Sheet1!$B$58:$B$66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Sheet1!$F$58:$F$66</c:f>
              <c:numCache>
                <c:formatCode>General</c:formatCode>
                <c:ptCount val="9"/>
                <c:pt idx="0">
                  <c:v>3.63</c:v>
                </c:pt>
                <c:pt idx="1">
                  <c:v>2.77</c:v>
                </c:pt>
                <c:pt idx="2">
                  <c:v>3.44</c:v>
                </c:pt>
                <c:pt idx="3">
                  <c:v>3.47</c:v>
                </c:pt>
                <c:pt idx="4">
                  <c:v>3.02</c:v>
                </c:pt>
                <c:pt idx="5">
                  <c:v>3.45</c:v>
                </c:pt>
                <c:pt idx="6">
                  <c:v>3.44</c:v>
                </c:pt>
                <c:pt idx="7">
                  <c:v>3.48</c:v>
                </c:pt>
                <c:pt idx="8">
                  <c:v>3.32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2089712"/>
        <c:axId val="-1242135888"/>
      </c:lineChart>
      <c:catAx>
        <c:axId val="-1242089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Faul</a:t>
                </a:r>
                <a:r>
                  <a:rPr lang="en-US" altLang="zh-CN" baseline="0"/>
                  <a:t>t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2135888"/>
        <c:crosses val="autoZero"/>
        <c:auto val="1"/>
        <c:lblAlgn val="ctr"/>
        <c:lblOffset val="100"/>
        <c:noMultiLvlLbl val="0"/>
      </c:catAx>
      <c:valAx>
        <c:axId val="-124213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 cost 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208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time performance</a:t>
            </a:r>
            <a:endParaRPr lang="zh-CN" altLang="en-US" sz="1800" b="1"/>
          </a:p>
        </c:rich>
      </c:tx>
      <c:layout>
        <c:manualLayout>
          <c:xMode val="edge"/>
          <c:yMode val="edge"/>
          <c:x val="0.332703730561033"/>
          <c:y val="0.0533333333333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6336387850525"/>
          <c:y val="0.161911111111111"/>
          <c:w val="0.843002849673157"/>
          <c:h val="0.595955555555556"/>
        </c:manualLayout>
      </c:layout>
      <c:lineChart>
        <c:grouping val="standard"/>
        <c:varyColors val="0"/>
        <c:ser>
          <c:idx val="0"/>
          <c:order val="0"/>
          <c:tx>
            <c:strRef>
              <c:f>Sheet1!$C$39</c:f>
              <c:strCache>
                <c:ptCount val="1"/>
                <c:pt idx="0">
                  <c:v>OP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Sheet1!$B$40:$B$48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Sheet1!$C$40:$C$48</c:f>
              <c:numCache>
                <c:formatCode>General</c:formatCode>
                <c:ptCount val="9"/>
                <c:pt idx="0">
                  <c:v>1.231</c:v>
                </c:pt>
                <c:pt idx="1">
                  <c:v>0.854</c:v>
                </c:pt>
                <c:pt idx="2">
                  <c:v>0.686</c:v>
                </c:pt>
                <c:pt idx="3">
                  <c:v>0.586</c:v>
                </c:pt>
                <c:pt idx="4">
                  <c:v>0.519</c:v>
                </c:pt>
                <c:pt idx="5">
                  <c:v>0.442</c:v>
                </c:pt>
                <c:pt idx="6">
                  <c:v>0.4454</c:v>
                </c:pt>
                <c:pt idx="7">
                  <c:v>0.4151</c:v>
                </c:pt>
                <c:pt idx="8">
                  <c:v>0.3881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Sheet1!$D$39</c:f>
              <c:strCache>
                <c:ptCount val="1"/>
                <c:pt idx="0">
                  <c:v>Exact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Sheet1!$B$40:$B$48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Sheet1!$D$40:$D$48</c:f>
              <c:numCache>
                <c:formatCode>General</c:formatCode>
                <c:ptCount val="9"/>
                <c:pt idx="0">
                  <c:v>21.357</c:v>
                </c:pt>
                <c:pt idx="1">
                  <c:v>22.6798</c:v>
                </c:pt>
                <c:pt idx="2">
                  <c:v>23.052</c:v>
                </c:pt>
                <c:pt idx="3">
                  <c:v>24.4962</c:v>
                </c:pt>
                <c:pt idx="4">
                  <c:v>26.425</c:v>
                </c:pt>
                <c:pt idx="5">
                  <c:v>28.4041</c:v>
                </c:pt>
                <c:pt idx="6">
                  <c:v>32.69900000000001</c:v>
                </c:pt>
                <c:pt idx="7">
                  <c:v>37.2631</c:v>
                </c:pt>
                <c:pt idx="8">
                  <c:v>43.8465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Sheet1!$E$39</c:f>
              <c:strCache>
                <c:ptCount val="1"/>
                <c:pt idx="0">
                  <c:v>Alignment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Sheet1!$B$40:$B$48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Sheet1!$E$40:$E$48</c:f>
              <c:numCache>
                <c:formatCode>General</c:formatCode>
                <c:ptCount val="9"/>
                <c:pt idx="0">
                  <c:v>0.091</c:v>
                </c:pt>
                <c:pt idx="1">
                  <c:v>0.069</c:v>
                </c:pt>
                <c:pt idx="2">
                  <c:v>0.089</c:v>
                </c:pt>
                <c:pt idx="3">
                  <c:v>0.0985</c:v>
                </c:pt>
                <c:pt idx="4">
                  <c:v>0.0971</c:v>
                </c:pt>
                <c:pt idx="5">
                  <c:v>0.1145</c:v>
                </c:pt>
                <c:pt idx="6">
                  <c:v>0.1321</c:v>
                </c:pt>
                <c:pt idx="7">
                  <c:v>0.155</c:v>
                </c:pt>
                <c:pt idx="8">
                  <c:v>0.189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Sheet1!$F$39</c:f>
              <c:strCache>
                <c:ptCount val="1"/>
                <c:pt idx="0">
                  <c:v>Graph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Sheet1!$B$40:$B$48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Sheet1!$F$40:$F$48</c:f>
              <c:numCache>
                <c:formatCode>General</c:formatCode>
                <c:ptCount val="9"/>
                <c:pt idx="0">
                  <c:v>0.84</c:v>
                </c:pt>
                <c:pt idx="1">
                  <c:v>1.339</c:v>
                </c:pt>
                <c:pt idx="2">
                  <c:v>1.983</c:v>
                </c:pt>
                <c:pt idx="3">
                  <c:v>2.575</c:v>
                </c:pt>
                <c:pt idx="4">
                  <c:v>2.9671</c:v>
                </c:pt>
                <c:pt idx="5">
                  <c:v>3.2701</c:v>
                </c:pt>
                <c:pt idx="6">
                  <c:v>3.4161</c:v>
                </c:pt>
                <c:pt idx="7">
                  <c:v>3.464</c:v>
                </c:pt>
                <c:pt idx="8">
                  <c:v>3.523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24729760"/>
        <c:axId val="-1224725488"/>
      </c:lineChart>
      <c:catAx>
        <c:axId val="-122472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Fault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24725488"/>
        <c:crosses val="autoZero"/>
        <c:auto val="1"/>
        <c:lblAlgn val="ctr"/>
        <c:lblOffset val="100"/>
        <c:noMultiLvlLbl val="0"/>
      </c:catAx>
      <c:valAx>
        <c:axId val="-12247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 cost 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2472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accuracy</a:t>
            </a:r>
            <a:endParaRPr lang="zh-CN" altLang="en-US" sz="1800" b="1"/>
          </a:p>
        </c:rich>
      </c:tx>
      <c:layout>
        <c:manualLayout>
          <c:xMode val="edge"/>
          <c:yMode val="edge"/>
          <c:x val="0.463025798057727"/>
          <c:y val="0.02833333085447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Sheet1!$C$20</c:f>
              <c:strCache>
                <c:ptCount val="1"/>
                <c:pt idx="0">
                  <c:v>OP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Sheet1!$B$21:$B$29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Sheet1!$C$21:$C$29</c:f>
              <c:numCache>
                <c:formatCode>General</c:formatCode>
                <c:ptCount val="9"/>
                <c:pt idx="0">
                  <c:v>0.999915006253111</c:v>
                </c:pt>
                <c:pt idx="1">
                  <c:v>0.99967313233626</c:v>
                </c:pt>
                <c:pt idx="2">
                  <c:v>0.999328747151672</c:v>
                </c:pt>
                <c:pt idx="3">
                  <c:v>0.998949184110485</c:v>
                </c:pt>
                <c:pt idx="4">
                  <c:v>0.998090401388286</c:v>
                </c:pt>
                <c:pt idx="5">
                  <c:v>0.997442124831913</c:v>
                </c:pt>
                <c:pt idx="6">
                  <c:v>0.996659943829933</c:v>
                </c:pt>
                <c:pt idx="7">
                  <c:v>0.996083155992657</c:v>
                </c:pt>
                <c:pt idx="8">
                  <c:v>0.995071156643339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Sheet1!$D$20</c:f>
              <c:strCache>
                <c:ptCount val="1"/>
                <c:pt idx="0">
                  <c:v>Exact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Sheet1!$B$21:$B$29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Sheet1!$D$21:$D$29</c:f>
              <c:numCache>
                <c:formatCode>General</c:formatCode>
                <c:ptCount val="9"/>
                <c:pt idx="0">
                  <c:v>0.965591961240555</c:v>
                </c:pt>
                <c:pt idx="1">
                  <c:v>0.970898124401524</c:v>
                </c:pt>
                <c:pt idx="2">
                  <c:v>0.982831741279432</c:v>
                </c:pt>
                <c:pt idx="3">
                  <c:v>0.979861206892167</c:v>
                </c:pt>
                <c:pt idx="4">
                  <c:v>0.977289242052067</c:v>
                </c:pt>
                <c:pt idx="5">
                  <c:v>0.988110255122453</c:v>
                </c:pt>
                <c:pt idx="6">
                  <c:v>0.988995730658496</c:v>
                </c:pt>
                <c:pt idx="7">
                  <c:v>0.984252082944505</c:v>
                </c:pt>
                <c:pt idx="8">
                  <c:v>0.983203726959631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Sheet1!$E$20</c:f>
              <c:strCache>
                <c:ptCount val="1"/>
                <c:pt idx="0">
                  <c:v>Alignment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Sheet1!$B$21:$B$29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Sheet1!$E$21:$E$29</c:f>
              <c:numCache>
                <c:formatCode>General</c:formatCode>
                <c:ptCount val="9"/>
                <c:pt idx="0">
                  <c:v>0.698822922007542</c:v>
                </c:pt>
                <c:pt idx="1">
                  <c:v>0.668596876298866</c:v>
                </c:pt>
                <c:pt idx="2">
                  <c:v>0.646654871949556</c:v>
                </c:pt>
                <c:pt idx="3">
                  <c:v>0.630505253472872</c:v>
                </c:pt>
                <c:pt idx="4">
                  <c:v>0.611728764333409</c:v>
                </c:pt>
                <c:pt idx="5">
                  <c:v>0.593814224421858</c:v>
                </c:pt>
                <c:pt idx="6">
                  <c:v>0.567797398065389</c:v>
                </c:pt>
                <c:pt idx="7">
                  <c:v>0.525485669873319</c:v>
                </c:pt>
                <c:pt idx="8">
                  <c:v>0.46790351139716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Sheet1!$F$20</c:f>
              <c:strCache>
                <c:ptCount val="1"/>
                <c:pt idx="0">
                  <c:v>Graph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Sheet1!$B$21:$B$29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Sheet1!$F$21:$F$29</c:f>
              <c:numCache>
                <c:formatCode>General</c:formatCode>
                <c:ptCount val="9"/>
                <c:pt idx="0">
                  <c:v>0.687511118293682</c:v>
                </c:pt>
                <c:pt idx="1">
                  <c:v>0.425396493662761</c:v>
                </c:pt>
                <c:pt idx="2">
                  <c:v>0.21283189822611</c:v>
                </c:pt>
                <c:pt idx="3">
                  <c:v>0.145872174215916</c:v>
                </c:pt>
                <c:pt idx="4">
                  <c:v>0.115549457499126</c:v>
                </c:pt>
                <c:pt idx="5">
                  <c:v>0.0584016538694541</c:v>
                </c:pt>
                <c:pt idx="6">
                  <c:v>0.0543549218842707</c:v>
                </c:pt>
                <c:pt idx="7">
                  <c:v>0.0345655912966035</c:v>
                </c:pt>
                <c:pt idx="8">
                  <c:v>0.0311838165192325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51780144"/>
        <c:axId val="-1351777504"/>
      </c:lineChart>
      <c:catAx>
        <c:axId val="-135178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Fault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51777504"/>
        <c:crosses val="autoZero"/>
        <c:auto val="1"/>
        <c:lblAlgn val="ctr"/>
        <c:lblOffset val="100"/>
        <c:noMultiLvlLbl val="0"/>
      </c:catAx>
      <c:valAx>
        <c:axId val="-135177750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5178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/>
              <a:t>accuracy</a:t>
            </a:r>
            <a:endParaRPr lang="zh-CN" altLang="en-US" sz="1800" b="1" dirty="0"/>
          </a:p>
        </c:rich>
      </c:tx>
      <c:layout>
        <c:manualLayout>
          <c:xMode val="edge"/>
          <c:yMode val="edge"/>
          <c:x val="0.349368372905612"/>
          <c:y val="0.02777777777777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5631480741554"/>
          <c:y val="0.154768518518519"/>
          <c:w val="0.648037302692575"/>
          <c:h val="0.627988845144357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OP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Sheet1!$B$3:$B$11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Sheet1!$C$3:$C$11</c:f>
              <c:numCache>
                <c:formatCode>General</c:formatCode>
                <c:ptCount val="9"/>
                <c:pt idx="0">
                  <c:v>0.885433649938925</c:v>
                </c:pt>
                <c:pt idx="1">
                  <c:v>0.855654386218005</c:v>
                </c:pt>
                <c:pt idx="2">
                  <c:v>0.845184153927761</c:v>
                </c:pt>
                <c:pt idx="3">
                  <c:v>0.842334002009196</c:v>
                </c:pt>
                <c:pt idx="4">
                  <c:v>0.84238232108251</c:v>
                </c:pt>
                <c:pt idx="5">
                  <c:v>0.832606027410432</c:v>
                </c:pt>
                <c:pt idx="6">
                  <c:v>0.837367903178427</c:v>
                </c:pt>
                <c:pt idx="7">
                  <c:v>0.866741036037056</c:v>
                </c:pt>
                <c:pt idx="8">
                  <c:v>0.83103448275862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Exact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Sheet1!$B$3:$B$11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Sheet1!$D$3:$D$11</c:f>
              <c:numCache>
                <c:formatCode>General</c:formatCode>
                <c:ptCount val="9"/>
                <c:pt idx="0">
                  <c:v>0.992011800565213</c:v>
                </c:pt>
                <c:pt idx="1">
                  <c:v>0.978325647508702</c:v>
                </c:pt>
                <c:pt idx="2">
                  <c:v>0.968784465198501</c:v>
                </c:pt>
                <c:pt idx="3">
                  <c:v>0.961592821986095</c:v>
                </c:pt>
                <c:pt idx="4">
                  <c:v>0.950534426545618</c:v>
                </c:pt>
                <c:pt idx="5">
                  <c:v>0.939963610533632</c:v>
                </c:pt>
                <c:pt idx="6">
                  <c:v>0.931520048407985</c:v>
                </c:pt>
                <c:pt idx="7">
                  <c:v>0.921468169943239</c:v>
                </c:pt>
                <c:pt idx="8">
                  <c:v>0.913488264390838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Alignment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Sheet1!$B$3:$B$11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Sheet1!$E$3:$E$11</c:f>
              <c:numCache>
                <c:formatCode>General</c:formatCode>
                <c:ptCount val="9"/>
                <c:pt idx="0">
                  <c:v>0.923962618140193</c:v>
                </c:pt>
                <c:pt idx="1">
                  <c:v>0.89538508709868</c:v>
                </c:pt>
                <c:pt idx="2">
                  <c:v>0.861134275989331</c:v>
                </c:pt>
                <c:pt idx="3">
                  <c:v>0.823111893703165</c:v>
                </c:pt>
                <c:pt idx="4">
                  <c:v>0.785442375053294</c:v>
                </c:pt>
                <c:pt idx="5">
                  <c:v>0.742451017881607</c:v>
                </c:pt>
                <c:pt idx="6">
                  <c:v>0.689006900197883</c:v>
                </c:pt>
                <c:pt idx="7">
                  <c:v>0.622894612011402</c:v>
                </c:pt>
                <c:pt idx="8">
                  <c:v>0.549262239749585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Graph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Sheet1!$B$3:$B$11</c:f>
              <c:numCache>
                <c:formatCode>General</c:formatCode>
                <c:ptCount val="9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</c:numCache>
            </c:numRef>
          </c:cat>
          <c:val>
            <c:numRef>
              <c:f>Sheet1!$F$3:$F$11</c:f>
              <c:numCache>
                <c:formatCode>General</c:formatCode>
                <c:ptCount val="9"/>
                <c:pt idx="0">
                  <c:v>0.761766837245324</c:v>
                </c:pt>
                <c:pt idx="1">
                  <c:v>0.594589664362872</c:v>
                </c:pt>
                <c:pt idx="2">
                  <c:v>0.429816239207019</c:v>
                </c:pt>
                <c:pt idx="3">
                  <c:v>0.308240102367043</c:v>
                </c:pt>
                <c:pt idx="4">
                  <c:v>0.219424496235512</c:v>
                </c:pt>
                <c:pt idx="5">
                  <c:v>0.154361956758553</c:v>
                </c:pt>
                <c:pt idx="6">
                  <c:v>0.112098322911543</c:v>
                </c:pt>
                <c:pt idx="7">
                  <c:v>0.0879920441622577</c:v>
                </c:pt>
                <c:pt idx="8">
                  <c:v>0.0690059176809552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2071440"/>
        <c:axId val="-1242067168"/>
      </c:lineChart>
      <c:catAx>
        <c:axId val="-1242071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Fault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2067168"/>
        <c:crosses val="autoZero"/>
        <c:auto val="1"/>
        <c:lblAlgn val="ctr"/>
        <c:lblOffset val="100"/>
        <c:noMultiLvlLbl val="0"/>
      </c:catAx>
      <c:valAx>
        <c:axId val="-124206716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F-measure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207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2151436038698"/>
          <c:y val="0.701646252551764"/>
          <c:w val="0.228271982107573"/>
          <c:h val="0.2983537474482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prune power</a:t>
            </a:r>
            <a:endParaRPr lang="zh-CN" altLang="en-US" sz="1800" b="1"/>
          </a:p>
        </c:rich>
      </c:tx>
      <c:layout>
        <c:manualLayout>
          <c:xMode val="edge"/>
          <c:yMode val="edge"/>
          <c:x val="0.390833333333333"/>
          <c:y val="0.02777777777777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Sheet1!$D$100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Sheet1!$B$101:$B$110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Sheet1!$D$101:$D$110</c:f>
              <c:numCache>
                <c:formatCode>General</c:formatCode>
                <c:ptCount val="10"/>
                <c:pt idx="0">
                  <c:v>437.3</c:v>
                </c:pt>
                <c:pt idx="1">
                  <c:v>1023.6</c:v>
                </c:pt>
                <c:pt idx="2">
                  <c:v>1478.1</c:v>
                </c:pt>
                <c:pt idx="3">
                  <c:v>2066.5</c:v>
                </c:pt>
                <c:pt idx="4">
                  <c:v>2514.6</c:v>
                </c:pt>
                <c:pt idx="5">
                  <c:v>3068.4</c:v>
                </c:pt>
                <c:pt idx="6">
                  <c:v>3609.1</c:v>
                </c:pt>
                <c:pt idx="7">
                  <c:v>4035.0</c:v>
                </c:pt>
                <c:pt idx="8">
                  <c:v>4736.900000000001</c:v>
                </c:pt>
                <c:pt idx="9">
                  <c:v>4952.900000000001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Sheet1!$E$100</c:f>
              <c:strCache>
                <c:ptCount val="1"/>
                <c:pt idx="0">
                  <c:v>PI+ES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Sheet1!$B$101:$B$110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Sheet1!$E$101:$E$110</c:f>
              <c:numCache>
                <c:formatCode>General</c:formatCode>
                <c:ptCount val="10"/>
                <c:pt idx="0">
                  <c:v>383.7</c:v>
                </c:pt>
                <c:pt idx="1">
                  <c:v>798.2</c:v>
                </c:pt>
                <c:pt idx="2">
                  <c:v>1132.7</c:v>
                </c:pt>
                <c:pt idx="3">
                  <c:v>1601.1</c:v>
                </c:pt>
                <c:pt idx="4">
                  <c:v>1929.2</c:v>
                </c:pt>
                <c:pt idx="5">
                  <c:v>2363.0</c:v>
                </c:pt>
                <c:pt idx="6">
                  <c:v>2783.7</c:v>
                </c:pt>
                <c:pt idx="7">
                  <c:v>3089.6</c:v>
                </c:pt>
                <c:pt idx="8">
                  <c:v>3671.5</c:v>
                </c:pt>
                <c:pt idx="9">
                  <c:v>3767.5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Sheet1!$F$100</c:f>
              <c:strCache>
                <c:ptCount val="1"/>
                <c:pt idx="0">
                  <c:v>EA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Sheet1!$B$101:$B$110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Sheet1!$F$101:$F$110</c:f>
              <c:numCache>
                <c:formatCode>General</c:formatCode>
                <c:ptCount val="10"/>
                <c:pt idx="0">
                  <c:v>156.7</c:v>
                </c:pt>
                <c:pt idx="1">
                  <c:v>391.4</c:v>
                </c:pt>
                <c:pt idx="2">
                  <c:v>583.4</c:v>
                </c:pt>
                <c:pt idx="3">
                  <c:v>819.9</c:v>
                </c:pt>
                <c:pt idx="4">
                  <c:v>977.8</c:v>
                </c:pt>
                <c:pt idx="5">
                  <c:v>1213.9</c:v>
                </c:pt>
                <c:pt idx="6">
                  <c:v>1392.6</c:v>
                </c:pt>
                <c:pt idx="7">
                  <c:v>1567.3</c:v>
                </c:pt>
                <c:pt idx="8">
                  <c:v>1754.1</c:v>
                </c:pt>
                <c:pt idx="9">
                  <c:v>1948.4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Sheet1!$G$100</c:f>
              <c:strCache>
                <c:ptCount val="1"/>
                <c:pt idx="0">
                  <c:v>PI+EA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Sheet1!$B$101:$B$110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Sheet1!$G$101:$G$110</c:f>
              <c:numCache>
                <c:formatCode>General</c:formatCode>
                <c:ptCount val="10"/>
                <c:pt idx="0">
                  <c:v>103.1</c:v>
                </c:pt>
                <c:pt idx="1">
                  <c:v>166.0</c:v>
                </c:pt>
                <c:pt idx="2">
                  <c:v>238.0</c:v>
                </c:pt>
                <c:pt idx="3">
                  <c:v>354.5</c:v>
                </c:pt>
                <c:pt idx="4">
                  <c:v>392.4</c:v>
                </c:pt>
                <c:pt idx="5">
                  <c:v>508.5</c:v>
                </c:pt>
                <c:pt idx="6">
                  <c:v>567.2</c:v>
                </c:pt>
                <c:pt idx="7">
                  <c:v>621.9</c:v>
                </c:pt>
                <c:pt idx="8">
                  <c:v>688.7</c:v>
                </c:pt>
                <c:pt idx="9">
                  <c:v>763.0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1908464"/>
        <c:axId val="-1241905824"/>
      </c:lineChart>
      <c:catAx>
        <c:axId val="-1241908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Trace size</a:t>
                </a:r>
                <a:endParaRPr lang="zh-CN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1905824"/>
        <c:crosses val="autoZero"/>
        <c:auto val="1"/>
        <c:lblAlgn val="ctr"/>
        <c:lblOffset val="100"/>
        <c:noMultiLvlLbl val="0"/>
      </c:catAx>
      <c:valAx>
        <c:axId val="-12419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50" b="1"/>
                  <a:t>Processed elements</a:t>
                </a:r>
                <a:endParaRPr lang="zh-CN" altLang="en-US" sz="105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190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/>
              <a:t>time performance</a:t>
            </a:r>
            <a:endParaRPr lang="zh-CN" altLang="en-US" sz="1800" b="1" dirty="0"/>
          </a:p>
        </c:rich>
      </c:tx>
      <c:layout>
        <c:manualLayout>
          <c:xMode val="edge"/>
          <c:yMode val="edge"/>
          <c:x val="0.272285976847581"/>
          <c:y val="0.01880752399687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533410750351"/>
          <c:y val="0.117327603867143"/>
          <c:w val="0.656478194879747"/>
          <c:h val="0.431528765392181"/>
        </c:manualLayout>
      </c:layout>
      <c:lineChart>
        <c:grouping val="standard"/>
        <c:varyColors val="0"/>
        <c:ser>
          <c:idx val="0"/>
          <c:order val="0"/>
          <c:tx>
            <c:strRef>
              <c:f>Sheet1!$C$88</c:f>
              <c:strCache>
                <c:ptCount val="1"/>
                <c:pt idx="0">
                  <c:v>OP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Sheet1!$B$89:$B$98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Sheet1!$C$89:$C$98</c:f>
              <c:numCache>
                <c:formatCode>General</c:formatCode>
                <c:ptCount val="10"/>
                <c:pt idx="0">
                  <c:v>0.1164</c:v>
                </c:pt>
                <c:pt idx="1">
                  <c:v>0.3726</c:v>
                </c:pt>
                <c:pt idx="2">
                  <c:v>1.2729</c:v>
                </c:pt>
                <c:pt idx="3">
                  <c:v>2.1632</c:v>
                </c:pt>
                <c:pt idx="4">
                  <c:v>5.785100000000001</c:v>
                </c:pt>
                <c:pt idx="5">
                  <c:v>4.4129</c:v>
                </c:pt>
                <c:pt idx="6">
                  <c:v>8.7594</c:v>
                </c:pt>
                <c:pt idx="7">
                  <c:v>8.504900000000001</c:v>
                </c:pt>
                <c:pt idx="8">
                  <c:v>19.651</c:v>
                </c:pt>
                <c:pt idx="9">
                  <c:v>20.35440000000001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Sheet1!$D$88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Sheet1!$B$89:$B$98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Sheet1!$D$89:$D$98</c:f>
              <c:numCache>
                <c:formatCode>General</c:formatCode>
                <c:ptCount val="10"/>
                <c:pt idx="0">
                  <c:v>2.3583</c:v>
                </c:pt>
                <c:pt idx="1">
                  <c:v>19.3385</c:v>
                </c:pt>
                <c:pt idx="2">
                  <c:v>68.4858</c:v>
                </c:pt>
                <c:pt idx="3">
                  <c:v>133.738</c:v>
                </c:pt>
                <c:pt idx="4">
                  <c:v>278.4059999999997</c:v>
                </c:pt>
                <c:pt idx="5">
                  <c:v>535.227</c:v>
                </c:pt>
                <c:pt idx="6">
                  <c:v>781.3958</c:v>
                </c:pt>
                <c:pt idx="7">
                  <c:v>1061.9611</c:v>
                </c:pt>
                <c:pt idx="8">
                  <c:v>1584.5535</c:v>
                </c:pt>
                <c:pt idx="9">
                  <c:v>1994.0506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Sheet1!$E$88</c:f>
              <c:strCache>
                <c:ptCount val="1"/>
                <c:pt idx="0">
                  <c:v>PI+ES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Sheet1!$B$89:$B$98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Sheet1!$E$89:$E$98</c:f>
              <c:numCache>
                <c:formatCode>General</c:formatCode>
                <c:ptCount val="10"/>
                <c:pt idx="0">
                  <c:v>1.9402</c:v>
                </c:pt>
                <c:pt idx="1">
                  <c:v>13.7573</c:v>
                </c:pt>
                <c:pt idx="2">
                  <c:v>44.8746</c:v>
                </c:pt>
                <c:pt idx="3">
                  <c:v>105.0134</c:v>
                </c:pt>
                <c:pt idx="4">
                  <c:v>218.7233</c:v>
                </c:pt>
                <c:pt idx="5">
                  <c:v>331.9024</c:v>
                </c:pt>
                <c:pt idx="6">
                  <c:v>611.6181</c:v>
                </c:pt>
                <c:pt idx="7">
                  <c:v>815.8354999999997</c:v>
                </c:pt>
                <c:pt idx="8">
                  <c:v>1236.3617</c:v>
                </c:pt>
                <c:pt idx="9">
                  <c:v>1539.5246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Sheet1!$F$88</c:f>
              <c:strCache>
                <c:ptCount val="1"/>
                <c:pt idx="0">
                  <c:v>EA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Sheet1!$B$89:$B$98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Sheet1!$F$89:$F$98</c:f>
              <c:numCache>
                <c:formatCode>General</c:formatCode>
                <c:ptCount val="10"/>
                <c:pt idx="0">
                  <c:v>1.2036</c:v>
                </c:pt>
                <c:pt idx="1">
                  <c:v>11.0444</c:v>
                </c:pt>
                <c:pt idx="2">
                  <c:v>36.6605</c:v>
                </c:pt>
                <c:pt idx="3">
                  <c:v>87.32989999999998</c:v>
                </c:pt>
                <c:pt idx="4">
                  <c:v>163.4605</c:v>
                </c:pt>
                <c:pt idx="5">
                  <c:v>276.3047000000001</c:v>
                </c:pt>
                <c:pt idx="6">
                  <c:v>506.5174</c:v>
                </c:pt>
                <c:pt idx="7">
                  <c:v>635.9886</c:v>
                </c:pt>
                <c:pt idx="8">
                  <c:v>914.1084000000001</c:v>
                </c:pt>
                <c:pt idx="9">
                  <c:v>1284.8683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Sheet1!$G$88</c:f>
              <c:strCache>
                <c:ptCount val="1"/>
                <c:pt idx="0">
                  <c:v>PI+EA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Sheet1!$B$89:$B$98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Sheet1!$G$89:$G$98</c:f>
              <c:numCache>
                <c:formatCode>General</c:formatCode>
                <c:ptCount val="10"/>
                <c:pt idx="0">
                  <c:v>0.8271</c:v>
                </c:pt>
                <c:pt idx="1">
                  <c:v>4.585</c:v>
                </c:pt>
                <c:pt idx="2">
                  <c:v>15.5337</c:v>
                </c:pt>
                <c:pt idx="3">
                  <c:v>38.283</c:v>
                </c:pt>
                <c:pt idx="4">
                  <c:v>68.33630000000001</c:v>
                </c:pt>
                <c:pt idx="5">
                  <c:v>118.9778</c:v>
                </c:pt>
                <c:pt idx="6">
                  <c:v>200.0515</c:v>
                </c:pt>
                <c:pt idx="7">
                  <c:v>260.2085999999997</c:v>
                </c:pt>
                <c:pt idx="8">
                  <c:v>378.8357</c:v>
                </c:pt>
                <c:pt idx="9">
                  <c:v>508.6628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1875600"/>
        <c:axId val="-1241871840"/>
      </c:lineChart>
      <c:catAx>
        <c:axId val="-124187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Trace size</a:t>
                </a:r>
                <a:endParaRPr lang="zh-CN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1871840"/>
        <c:crosses val="autoZero"/>
        <c:auto val="1"/>
        <c:lblAlgn val="ctr"/>
        <c:lblOffset val="100"/>
        <c:noMultiLvlLbl val="0"/>
      </c:catAx>
      <c:valAx>
        <c:axId val="-124187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Time</a:t>
                </a:r>
                <a:r>
                  <a:rPr lang="en-US" altLang="zh-CN" b="1" baseline="0"/>
                  <a:t> cost (s)</a:t>
                </a:r>
                <a:endParaRPr lang="zh-CN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187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896405992839"/>
          <c:y val="0.649792302736963"/>
          <c:w val="0.197385358492133"/>
          <c:h val="0.2373625532818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6935-0DC7-4038-8482-91A0E6AC633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E89AA-BC06-49F7-923C-165470426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afternoon, my name is Xiaochen from Tsinghua University. Today I will introduce our work on cleaning</a:t>
            </a:r>
            <a:r>
              <a:rPr lang="en-US" altLang="zh-CN" baseline="0" dirty="0" smtClean="0"/>
              <a:t> structured event logs using graph repair. This is a joint work with University of New South Wales and Simon Fraser University.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00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Repairing dirty</a:t>
            </a:r>
            <a:r>
              <a:rPr lang="en-US" altLang="zh-CN" baseline="0" dirty="0" smtClean="0"/>
              <a:t> events is non-trivial. Owing to choice and parallel structures in the specification, there may exist an extremely large numbers of possible repairs.</a:t>
            </a:r>
          </a:p>
          <a:p>
            <a:r>
              <a:rPr lang="en-US" altLang="zh-CN" baseline="0" dirty="0" smtClean="0"/>
              <a:t>Existing methods do have certain shortage on solving this problem.</a:t>
            </a:r>
          </a:p>
          <a:p>
            <a:r>
              <a:rPr lang="en-US" altLang="zh-CN" baseline="0" dirty="0" smtClean="0"/>
              <a:t>The event log alignment approach treat every execution as sequence, it does not exploit structural information. So it has a higher possibility to find a wrong answer.</a:t>
            </a:r>
          </a:p>
          <a:p>
            <a:r>
              <a:rPr lang="en-US" altLang="zh-CN" baseline="0" dirty="0" smtClean="0"/>
              <a:t>Another graph repair approach does not consider AND </a:t>
            </a:r>
            <a:r>
              <a:rPr lang="en-US" altLang="zh-CN" baseline="0" dirty="0" err="1" smtClean="0"/>
              <a:t>and</a:t>
            </a:r>
            <a:r>
              <a:rPr lang="en-US" altLang="zh-CN" baseline="0" dirty="0" smtClean="0"/>
              <a:t> XOR constraints, it can not even guarantee that the result conforms to the specification.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0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Next, I will introduce our exact repairing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77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exact algorithm,</a:t>
            </a:r>
            <a:r>
              <a:rPr lang="en-US" altLang="zh-CN" baseline="0" dirty="0" smtClean="0"/>
              <a:t> we use a branch and bound framework to prune the branches that are invalid or the branches that may not have the minimum repair cost.</a:t>
            </a:r>
          </a:p>
          <a:p>
            <a:r>
              <a:rPr lang="en-US" altLang="zh-CN" baseline="0" dirty="0" smtClean="0"/>
              <a:t>The procedure can be seen as a construction of a tree, each tree node denotes an partial mapping.</a:t>
            </a:r>
          </a:p>
          <a:p>
            <a:r>
              <a:rPr lang="en-US" altLang="zh-CN" baseline="0" dirty="0" smtClean="0"/>
              <a:t>In each iteration we extend the mapping of a tree node with the lowest bound (here we mean the lower bound of repair cost). </a:t>
            </a:r>
          </a:p>
          <a:p>
            <a:r>
              <a:rPr lang="en-US" altLang="zh-CN" baseline="0" dirty="0" smtClean="0"/>
              <a:t>When meet a XOR split, we try all the possible mappings. </a:t>
            </a:r>
          </a:p>
          <a:p>
            <a:r>
              <a:rPr lang="en-US" altLang="zh-CN" baseline="0" dirty="0" smtClean="0"/>
              <a:t>The simple bounding function is using the current repair cost as the lower bound.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There is an example of this procedure.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9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develop a technique for pruning invalid branch, the rule is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7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also propose a</a:t>
            </a:r>
            <a:r>
              <a:rPr lang="en-US" altLang="zh-CN" baseline="0" dirty="0" smtClean="0"/>
              <a:t>n advanced bounding function.</a:t>
            </a:r>
          </a:p>
          <a:p>
            <a:r>
              <a:rPr lang="en-US" altLang="zh-CN" baseline="0" dirty="0" smtClean="0"/>
              <a:t>I will use an example to illustrate the idea.</a:t>
            </a:r>
          </a:p>
          <a:p>
            <a:r>
              <a:rPr lang="en-US" altLang="zh-CN" baseline="0" dirty="0" smtClean="0"/>
              <a:t>To estimate a lower bound for this tree node,</a:t>
            </a:r>
          </a:p>
          <a:p>
            <a:r>
              <a:rPr lang="en-US" altLang="zh-CN" baseline="0" dirty="0" smtClean="0"/>
              <a:t>We first build a conflict graph, each edge means these two transitions have conflict.</a:t>
            </a:r>
          </a:p>
          <a:p>
            <a:r>
              <a:rPr lang="en-US" altLang="zh-CN" dirty="0" smtClean="0"/>
              <a:t>The weight</a:t>
            </a:r>
            <a:r>
              <a:rPr lang="en-US" altLang="zh-CN" baseline="0" dirty="0" smtClean="0"/>
              <a:t> on vertex means</a:t>
            </a:r>
          </a:p>
          <a:p>
            <a:r>
              <a:rPr lang="en-US" altLang="zh-CN" baseline="0" dirty="0" smtClean="0"/>
              <a:t>Then we remove the edges with attached vertices one by one, until…</a:t>
            </a:r>
          </a:p>
          <a:p>
            <a:r>
              <a:rPr lang="en-US" altLang="zh-CN" baseline="0" dirty="0" smtClean="0"/>
              <a:t>For each removed edge, we add the minimum weight on the edge to the lower bound.</a:t>
            </a:r>
          </a:p>
          <a:p>
            <a:r>
              <a:rPr lang="en-US" altLang="zh-CN" baseline="0" dirty="0" smtClean="0"/>
              <a:t>So that we have a higher bound 3, than the naïve bound 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38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achieve a higher efficiency, we also propose an approximate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75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heuristic is</a:t>
            </a:r>
            <a:r>
              <a:rPr lang="en-US" altLang="zh-CN" baseline="0" dirty="0" smtClean="0"/>
              <a:t> to </a:t>
            </a:r>
            <a:r>
              <a:rPr lang="en-US" altLang="zh-CN" b="0" i="0" dirty="0" smtClean="0"/>
              <a:t>determine each transition </a:t>
            </a:r>
            <a:r>
              <a:rPr lang="en-US" altLang="zh-CN" dirty="0" smtClean="0"/>
              <a:t>from the start to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Similar like the exact</a:t>
            </a:r>
            <a:r>
              <a:rPr lang="en-US" altLang="zh-CN" baseline="0" dirty="0" smtClean="0"/>
              <a:t> algorithm, we first find all the possible candidates for one transition according to those places before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However, when we meet XOR splits,</a:t>
            </a:r>
            <a:r>
              <a:rPr lang="en-US" altLang="zh-CN" baseline="0" dirty="0" smtClean="0"/>
              <a:t> we only consider the transition introducing less inconsistency to the places after it. That means we don’t have branches in this approximate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This algorithm runs in a linear time complexity, but may report false positive unsound structure.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12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16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experiment employs</a:t>
            </a:r>
            <a:r>
              <a:rPr lang="en-US" altLang="zh-CN" baseline="0" dirty="0" smtClean="0"/>
              <a:t> two real life data set collected from a bus manufacturer and a telecom company.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92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Both the exact and the approximate algorithms achieve high accuracies. and</a:t>
            </a:r>
            <a:r>
              <a:rPr lang="en-US" altLang="zh-CN" baseline="0" dirty="0" smtClean="0"/>
              <a:t> the time cost of approximation is low.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4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 I will introduce the</a:t>
            </a:r>
            <a:r>
              <a:rPr lang="en-US" altLang="zh-CN" baseline="0" dirty="0" smtClean="0"/>
              <a:t> motivation of our 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98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applying our approaches</a:t>
            </a:r>
            <a:r>
              <a:rPr lang="en-US" altLang="zh-CN" baseline="0" dirty="0" smtClean="0"/>
              <a:t> on executions with a large size, the exact algorithm with pruning invalid branch and advanced bound is much faster than </a:t>
            </a:r>
            <a:r>
              <a:rPr lang="en-US" altLang="zh-CN" baseline="0" smtClean="0"/>
              <a:t>the proposed baseline </a:t>
            </a:r>
            <a:r>
              <a:rPr lang="en-US" altLang="zh-CN" baseline="0" dirty="0" smtClean="0"/>
              <a:t>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37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57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define </a:t>
            </a:r>
          </a:p>
          <a:p>
            <a:r>
              <a:rPr lang="en-US" altLang="zh-CN" dirty="0" smtClean="0"/>
              <a:t>We propose </a:t>
            </a:r>
          </a:p>
          <a:p>
            <a:r>
              <a:rPr lang="en-US" altLang="zh-CN" dirty="0" smtClean="0"/>
              <a:t>We develop </a:t>
            </a:r>
          </a:p>
          <a:p>
            <a:r>
              <a:rPr lang="en-US" altLang="zh-CN" dirty="0" smtClean="0"/>
              <a:t>We also present 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93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>
                <a:solidFill>
                  <a:srgbClr val="000000"/>
                </a:solidFill>
                <a:latin typeface="Arial"/>
                <a:ea typeface="幼圆" panose="02010509060101010101" pitchFamily="49" charset="-122"/>
              </a:rPr>
              <a:pPr/>
              <a:t>23</a:t>
            </a:fld>
            <a:endParaRPr altLang="en-US">
              <a:solidFill>
                <a:srgbClr val="000000"/>
              </a:solidFill>
              <a:latin typeface="Arial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5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part of log contains</a:t>
            </a:r>
            <a:r>
              <a:rPr lang="en-US" altLang="zh-CN" baseline="0" dirty="0" smtClean="0"/>
              <a:t> a complete e</a:t>
            </a:r>
            <a:r>
              <a:rPr lang="en-US" altLang="zh-CN" dirty="0" smtClean="0"/>
              <a:t>xecution of a part design process in a bus manufacturer. Each event records a task in part design process, including event name, operator and successor. </a:t>
            </a:r>
          </a:p>
          <a:p>
            <a:r>
              <a:rPr lang="en-US" altLang="zh-CN" dirty="0" smtClean="0"/>
              <a:t>Large amount of event data generated by large manufacturers, for example, in these three Chinese</a:t>
            </a:r>
            <a:r>
              <a:rPr lang="en-US" altLang="zh-CN" baseline="0" dirty="0" smtClean="0"/>
              <a:t> corporation, millions of executions are continuously generated per month.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7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an execution is not always a sequence, structural information do exist among events.</a:t>
            </a:r>
          </a:p>
          <a:p>
            <a:r>
              <a:rPr lang="en-US" altLang="zh-CN" baseline="0" dirty="0" smtClean="0"/>
              <a:t>For example, the task passing relationships, the task may be passed from one person to another, from manager to other staffs, or from a human to a service.</a:t>
            </a:r>
          </a:p>
          <a:p>
            <a:r>
              <a:rPr lang="en-US" altLang="zh-CN" dirty="0" smtClean="0"/>
              <a:t>Based on these relationships, the execution can</a:t>
            </a:r>
            <a:r>
              <a:rPr lang="en-US" altLang="zh-CN" baseline="0" dirty="0" smtClean="0"/>
              <a:t> be transform to a equivalent graph.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3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fact is business events often</a:t>
            </a:r>
            <a:r>
              <a:rPr lang="en-US" altLang="zh-CN" baseline="0" dirty="0" smtClean="0"/>
              <a:t> follow…</a:t>
            </a:r>
          </a:p>
          <a:p>
            <a:r>
              <a:rPr lang="en-US" altLang="zh-CN" baseline="0" dirty="0" smtClean="0"/>
              <a:t>We call a process specification. In this paper, we use petri net to model the constraints.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Each square</a:t>
            </a:r>
            <a:r>
              <a:rPr lang="en-US" altLang="zh-CN" baseline="0" dirty="0" smtClean="0"/>
              <a:t> is called</a:t>
            </a:r>
            <a:r>
              <a:rPr lang="en-US" altLang="zh-CN" dirty="0" smtClean="0"/>
              <a:t> a transition, denotes a task in process specification.</a:t>
            </a:r>
            <a:r>
              <a:rPr lang="en-US" altLang="zh-CN" baseline="0" dirty="0" smtClean="0"/>
              <a:t> Multiple branches attached to one transition means that these branches should be conducted in parallel. Each circle is called a place, denotes a choice structure. If multiple branches are attached to one place, only one of them is chosen to conduct.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Executions need to follow the control flow defined by the specification.</a:t>
            </a:r>
          </a:p>
          <a:p>
            <a:r>
              <a:rPr lang="en-US" altLang="zh-CN" baseline="0" dirty="0" smtClean="0"/>
              <a:t>For example, all these three executions follow the constraints.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4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we present a more formal concept named conformance.</a:t>
            </a:r>
          </a:p>
          <a:p>
            <a:endParaRPr lang="en-US" altLang="zh-CN" dirty="0" smtClean="0"/>
          </a:p>
          <a:p>
            <a:r>
              <a:rPr lang="en-US" altLang="zh-CN" baseline="0" dirty="0" smtClean="0"/>
              <a:t>The execution graph can also be transformed to a </a:t>
            </a:r>
            <a:r>
              <a:rPr lang="en-US" altLang="zh-CN" baseline="0" dirty="0" err="1" smtClean="0"/>
              <a:t>petrinet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en-US" altLang="zh-CN" baseline="0" dirty="0" smtClean="0"/>
              <a:t> there is a mapping pi which maps each transition in causal net to a transition in the specification, where the places between these transitions are consistent, we say that the causal net or the execution conforms the specification.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4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Unfortunately, not</a:t>
            </a:r>
            <a:r>
              <a:rPr lang="en-US" altLang="zh-CN" baseline="0" dirty="0" smtClean="0"/>
              <a:t> all the execution in event log conforms to the specification.</a:t>
            </a:r>
          </a:p>
          <a:p>
            <a:r>
              <a:rPr lang="en-US" altLang="zh-CN" baseline="0" dirty="0" smtClean="0"/>
              <a:t>We observed two kinds of dirty event data.</a:t>
            </a:r>
          </a:p>
          <a:p>
            <a:r>
              <a:rPr lang="en-US" altLang="zh-CN" baseline="0" dirty="0" smtClean="0"/>
              <a:t>One is called inconsistent labeling, ….</a:t>
            </a:r>
          </a:p>
          <a:p>
            <a:r>
              <a:rPr lang="en-US" altLang="zh-CN" baseline="0" dirty="0" smtClean="0"/>
              <a:t>The event t3 and t4 partly or totally lose their name, which also introduce inconsistency.</a:t>
            </a:r>
          </a:p>
          <a:p>
            <a:r>
              <a:rPr lang="en-US" altLang="zh-CN" baseline="0" dirty="0" smtClean="0"/>
              <a:t>The other is called unsound structure, for this kind of execution, it is impossible to find any mapping that makes the causal net conform to the specification.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1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causes of dirty events could</a:t>
            </a:r>
            <a:r>
              <a:rPr lang="en-US" altLang="zh-CN" baseline="0" dirty="0" smtClean="0"/>
              <a:t> be varied, such as ……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According to a survey in a ……, dirty</a:t>
            </a:r>
            <a:r>
              <a:rPr lang="en-US" altLang="zh-CN" baseline="0" dirty="0" smtClean="0"/>
              <a:t> event data widely exists.</a:t>
            </a:r>
            <a:endParaRPr lang="en-US" altLang="zh-CN" dirty="0" smtClean="0"/>
          </a:p>
          <a:p>
            <a:r>
              <a:rPr lang="en-US" altLang="zh-CN" dirty="0" smtClean="0"/>
              <a:t>And this</a:t>
            </a:r>
            <a:r>
              <a:rPr lang="en-US" altLang="zh-CN" baseline="0" dirty="0" smtClean="0"/>
              <a:t> kind of data may lead analytic applications to inaccurate results.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4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 we formalize</a:t>
            </a:r>
            <a:r>
              <a:rPr lang="en-US" altLang="zh-CN" baseline="0" dirty="0" smtClean="0"/>
              <a:t> the event data repair problem.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89AA-BC06-49F7-923C-165470426E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矩形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D047FC62-43E0-4DBF-A83B-F2AB4CFBE66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BE36-7CD8-4A82-859D-5E43484C71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72F-BB6D-4C56-8530-994187F87EE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90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166483"/>
            <a:ext cx="8229600" cy="5359435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6D7-44FB-45A8-893D-4BFD49E223C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880731"/>
            <a:ext cx="810000" cy="285752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2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565EFF36-6EB1-49CE-9420-86AAAB73726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1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7D8-9945-464C-8AD0-FB33CBA3A47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8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241-5382-408B-801E-F11AD9F5DFF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3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232A-ED28-4717-B0B6-3BD7547515E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477C-E184-4126-976A-A2274A24664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7254-DB2E-4040-90A9-6F05676E064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88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DD69-5E3B-492D-A338-7D5950A18DA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976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882636"/>
            <a:ext cx="9144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94" y="1200125"/>
            <a:ext cx="8229600" cy="5355322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77A1-A777-49A6-8DE1-EC372A42C25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5/11/18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8826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2994" y="29053"/>
            <a:ext cx="8229600" cy="821847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38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5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5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5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7" Type="http://schemas.openxmlformats.org/officeDocument/2006/relationships/chart" Target="../charts/chart3.xml"/><Relationship Id="rId8" Type="http://schemas.openxmlformats.org/officeDocument/2006/relationships/chart" Target="../charts/chart4.xml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5.png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5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9745" y="942623"/>
            <a:ext cx="6686549" cy="169708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Cleaning Structured Event Logs: A Graph </a:t>
            </a:r>
            <a:r>
              <a:rPr lang="en-US" altLang="zh-C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Repair Approach</a:t>
            </a:r>
            <a:endParaRPr lang="zh-C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0058" y="3502624"/>
            <a:ext cx="8445921" cy="2127997"/>
          </a:xfrm>
        </p:spPr>
        <p:txBody>
          <a:bodyPr>
            <a:noAutofit/>
          </a:bodyPr>
          <a:lstStyle/>
          <a:p>
            <a:endParaRPr lang="en-US" altLang="zh-CN" sz="52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Jianmin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Wang</a:t>
            </a:r>
            <a:r>
              <a:rPr lang="en-US" altLang="zh-CN" sz="1800" baseline="300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Shaoxu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Song</a:t>
            </a:r>
            <a:r>
              <a:rPr lang="en-US" altLang="zh-CN" sz="1800" baseline="30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Xuemin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Lin</a:t>
            </a:r>
            <a:r>
              <a:rPr lang="en-US" altLang="zh-CN" sz="1800" baseline="30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Xiaochen Zhu</a:t>
            </a:r>
            <a:r>
              <a:rPr lang="en-US" altLang="zh-CN" sz="1800" baseline="30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Jian Pei</a:t>
            </a:r>
            <a:r>
              <a:rPr lang="en-US" altLang="zh-CN" sz="1800" baseline="30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en-US" altLang="zh-CN" sz="1800" baseline="30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2000" baseline="30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baseline="30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Tsinghua </a:t>
            </a:r>
            <a:r>
              <a:rPr lang="en-US" altLang="zh-CN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University, </a:t>
            </a:r>
            <a:r>
              <a:rPr lang="en-US" altLang="zh-CN" sz="2000" dirty="0" smtClean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China</a:t>
            </a:r>
          </a:p>
          <a:p>
            <a:r>
              <a:rPr lang="en-US" altLang="zh-CN" sz="2000" baseline="30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University </a:t>
            </a: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 New South Wales, Australia</a:t>
            </a:r>
          </a:p>
          <a:p>
            <a:r>
              <a:rPr lang="en-US" altLang="zh-CN" sz="2000" baseline="30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Simon </a:t>
            </a: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Fraser University,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Canada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/23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0"/>
                    </a14:imgEffect>
                    <a14:imgEffect>
                      <a14:colorTemperature colorTemp="4177"/>
                    </a14:imgEffect>
                    <a14:imgEffect>
                      <a14:saturation sat="170000"/>
                    </a14:imgEffect>
                    <a14:imgEffect>
                      <a14:brightnessContrast bright="20000" contrast="-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617" y="5628220"/>
            <a:ext cx="1229780" cy="1229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75" y="5630350"/>
            <a:ext cx="742300" cy="122765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68616" y1="15571" x2="68616" y2="15571"/>
                        <a14:foregroundMark x1="52242" y1="13857" x2="52242" y2="13857"/>
                        <a14:foregroundMark x1="36452" y1="10429" x2="36452" y2="10429"/>
                        <a14:foregroundMark x1="44444" y1="10429" x2="44444" y2="10429"/>
                        <a14:foregroundMark x1="52242" y1="11000" x2="52242" y2="11000"/>
                        <a14:foregroundMark x1="56140" y1="8000" x2="56140" y2="8000"/>
                        <a14:foregroundMark x1="54581" y1="6286" x2="54581" y2="6286"/>
                        <a14:foregroundMark x1="43665" y1="5143" x2="43665" y2="5143"/>
                        <a14:foregroundMark x1="46784" y1="6857" x2="46784" y2="6857"/>
                        <a14:foregroundMark x1="46784" y1="16143" x2="46784" y2="16143"/>
                        <a14:foregroundMark x1="41131" y1="17286" x2="41131" y2="17286"/>
                        <a14:foregroundMark x1="36452" y1="14429" x2="36452" y2="14429"/>
                        <a14:foregroundMark x1="42105" y1="10429" x2="42105" y2="10429"/>
                        <a14:foregroundMark x1="69201" y1="20429" x2="70565" y2="21429"/>
                        <a14:foregroundMark x1="83236" y1="16571" x2="83236" y2="16571"/>
                        <a14:foregroundMark x1="78558" y1="11714" x2="78558" y2="11714"/>
                        <a14:foregroundMark x1="20273" y1="11714" x2="20273" y2="11714"/>
                        <a14:foregroundMark x1="32749" y1="21857" x2="32749" y2="21857"/>
                        <a14:foregroundMark x1="26901" y1="19857" x2="26901" y2="19857"/>
                        <a14:foregroundMark x1="29435" y1="14143" x2="29435" y2="13143"/>
                        <a14:foregroundMark x1="28070" y1="4429" x2="28070" y2="4429"/>
                        <a14:foregroundMark x1="13645" y1="5286" x2="13645" y2="5286"/>
                        <a14:foregroundMark x1="11501" y1="5286" x2="11501" y2="5286"/>
                        <a14:foregroundMark x1="7602" y1="8714" x2="7602" y2="8714"/>
                        <a14:foregroundMark x1="10916" y1="19429" x2="10916" y2="19429"/>
                        <a14:foregroundMark x1="10916" y1="29143" x2="10916" y2="29143"/>
                        <a14:foregroundMark x1="24172" y1="31143" x2="24172" y2="31143"/>
                        <a14:foregroundMark x1="30214" y1="26714" x2="30214" y2="26714"/>
                        <a14:foregroundMark x1="36842" y1="28714" x2="36842" y2="28714"/>
                        <a14:foregroundMark x1="36062" y1="34000" x2="38012" y2="34429"/>
                        <a14:foregroundMark x1="50097" y1="42286" x2="50097" y2="42286"/>
                        <a14:foregroundMark x1="41326" y1="35000" x2="41326" y2="35000"/>
                        <a14:foregroundMark x1="42105" y1="24714" x2="42105" y2="24714"/>
                        <a14:foregroundMark x1="37427" y1="30571" x2="37427" y2="30571"/>
                        <a14:foregroundMark x1="36842" y1="42286" x2="36842" y2="42286"/>
                        <a14:foregroundMark x1="30214" y1="39286" x2="30214" y2="39286"/>
                        <a14:foregroundMark x1="24172" y1="39857" x2="24172" y2="39857"/>
                        <a14:foregroundMark x1="24756" y1="40714" x2="24756" y2="40714"/>
                        <a14:foregroundMark x1="33528" y1="47571" x2="34698" y2="48000"/>
                        <a14:foregroundMark x1="45419" y1="55286" x2="45419" y2="55286"/>
                        <a14:foregroundMark x1="45419" y1="55286" x2="43470" y2="53857"/>
                        <a14:foregroundMark x1="38012" y1="49000" x2="38791" y2="48000"/>
                        <a14:foregroundMark x1="47953" y1="44143" x2="47953" y2="44143"/>
                        <a14:foregroundMark x1="50097" y1="55286" x2="50097" y2="55286"/>
                        <a14:foregroundMark x1="44055" y1="62143" x2="42690" y2="62143"/>
                        <a14:foregroundMark x1="42690" y1="61714" x2="42690" y2="61714"/>
                        <a14:foregroundMark x1="52632" y1="48000" x2="52632" y2="48000"/>
                        <a14:foregroundMark x1="57895" y1="41286" x2="57895" y2="41286"/>
                        <a14:foregroundMark x1="59259" y1="37857" x2="60039" y2="33571"/>
                        <a14:foregroundMark x1="60624" y1="31571" x2="60624" y2="31571"/>
                        <a14:foregroundMark x1="61988" y1="30143" x2="61988" y2="30143"/>
                        <a14:foregroundMark x1="64522" y1="27143" x2="60039" y2="53857"/>
                        <a14:foregroundMark x1="76608" y1="19000" x2="62573" y2="54429"/>
                        <a14:foregroundMark x1="73879" y1="19857" x2="73879" y2="56286"/>
                        <a14:foregroundMark x1="79922" y1="16000" x2="77193" y2="48000"/>
                        <a14:foregroundMark x1="87719" y1="21857" x2="79922" y2="39857"/>
                        <a14:foregroundMark x1="80507" y1="5857" x2="81871" y2="25286"/>
                        <a14:foregroundMark x1="81871" y1="6857" x2="11501" y2="2857"/>
                        <a14:foregroundMark x1="14230" y1="8286" x2="87135" y2="6857"/>
                        <a14:foregroundMark x1="69981" y1="12143" x2="22807" y2="20429"/>
                        <a14:foregroundMark x1="20273" y1="12143" x2="73294" y2="19857"/>
                        <a14:foregroundMark x1="61209" y1="6857" x2="24172" y2="23286"/>
                        <a14:foregroundMark x1="29435" y1="8286" x2="59259" y2="23286"/>
                        <a14:foregroundMark x1="52632" y1="1429" x2="29435" y2="19429"/>
                        <a14:foregroundMark x1="12865" y1="16000" x2="53996" y2="43714"/>
                        <a14:foregroundMark x1="13645" y1="17429" x2="83236" y2="3857"/>
                        <a14:foregroundMark x1="87135" y1="8714" x2="34113" y2="47143"/>
                        <a14:foregroundMark x1="59259" y1="19857" x2="63353" y2="43143"/>
                        <a14:foregroundMark x1="37427" y1="22286" x2="85185" y2="27143"/>
                        <a14:foregroundMark x1="32749" y1="17429" x2="47368" y2="56857"/>
                        <a14:foregroundMark x1="27485" y1="12571" x2="47368" y2="49000"/>
                        <a14:foregroundMark x1="40741" y1="19857" x2="44055" y2="44143"/>
                        <a14:foregroundMark x1="67251" y1="14143" x2="63938" y2="36429"/>
                        <a14:foregroundMark x1="69201" y1="14143" x2="60624" y2="61714"/>
                        <a14:foregroundMark x1="80507" y1="43714" x2="43470" y2="68000"/>
                        <a14:foregroundMark x1="82456" y1="44143" x2="43470" y2="55286"/>
                        <a14:foregroundMark x1="73294" y1="34429" x2="47953" y2="72286"/>
                        <a14:foregroundMark x1="71150" y1="32571" x2="46004" y2="42286"/>
                        <a14:foregroundMark x1="16179" y1="19857" x2="32749" y2="49000"/>
                        <a14:foregroundMark x1="14230" y1="19429" x2="17544" y2="47571"/>
                        <a14:foregroundMark x1="12865" y1="20429" x2="17544" y2="41714"/>
                        <a14:foregroundMark x1="9552" y1="20857" x2="12281" y2="40286"/>
                        <a14:foregroundMark x1="26121" y1="16000" x2="24756" y2="48571"/>
                        <a14:foregroundMark x1="36062" y1="18000" x2="32164" y2="44143"/>
                        <a14:foregroundMark x1="42690" y1="9286" x2="40156" y2="37429"/>
                        <a14:foregroundMark x1="85770" y1="43714" x2="69201" y2="64571"/>
                        <a14:foregroundMark x1="71930" y1="62143" x2="50682" y2="73857"/>
                        <a14:foregroundMark x1="49318" y1="73857" x2="12865" y2="47143"/>
                        <a14:foregroundMark x1="10916" y1="36429" x2="29435" y2="53857"/>
                        <a14:foregroundMark x1="14230" y1="44714" x2="26901" y2="60714"/>
                        <a14:foregroundMark x1="22807" y1="71857" x2="20858" y2="71429"/>
                        <a14:foregroundMark x1="8187" y1="73857" x2="16179" y2="78714"/>
                        <a14:foregroundMark x1="77778" y1="72857" x2="79142" y2="71429"/>
                        <a14:foregroundMark x1="83236" y1="69000" x2="83236" y2="69000"/>
                        <a14:foregroundMark x1="83821" y1="87857" x2="83821" y2="87857"/>
                        <a14:foregroundMark x1="16959" y1="89857" x2="16959" y2="89857"/>
                        <a14:foregroundMark x1="15595" y1="69429" x2="15595" y2="69429"/>
                        <a14:foregroundMark x1="84600" y1="66714" x2="84600" y2="66714"/>
                        <a14:foregroundMark x1="11891" y1="67143" x2="11891" y2="67143"/>
                        <a14:foregroundMark x1="17544" y1="66714" x2="17544" y2="66714"/>
                        <a14:foregroundMark x1="79532" y1="66714" x2="79532" y2="66714"/>
                        <a14:foregroundMark x1="86550" y1="66714" x2="86550" y2="66714"/>
                        <a14:foregroundMark x1="88889" y1="67143" x2="88889" y2="67143"/>
                        <a14:foregroundMark x1="15205" y1="67143" x2="15205" y2="67143"/>
                        <a14:backgroundMark x1="4288" y1="15571" x2="4288" y2="15571"/>
                        <a14:backgroundMark x1="3509" y1="32286" x2="3509" y2="32286"/>
                        <a14:backgroundMark x1="2729" y1="46571" x2="2729" y2="46571"/>
                        <a14:backgroundMark x1="10526" y1="56429" x2="10526" y2="56429"/>
                        <a14:backgroundMark x1="7407" y1="62143" x2="7407" y2="62143"/>
                        <a14:backgroundMark x1="95322" y1="9714" x2="92982" y2="61571"/>
                        <a14:backgroundMark x1="88304" y1="57000" x2="88304" y2="57000"/>
                        <a14:backgroundMark x1="85185" y1="62143" x2="85185" y2="62143"/>
                        <a14:backgroundMark x1="97076" y1="88000" x2="97076" y2="88000"/>
                        <a14:backgroundMark x1="61598" y1="96714" x2="61598" y2="96714"/>
                        <a14:backgroundMark x1="59259" y1="79429" x2="59259" y2="79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14" y="5628220"/>
            <a:ext cx="899160" cy="12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48">
        <p:fade/>
      </p:transition>
    </mc:Choice>
    <mc:Fallback xmlns="">
      <p:transition advTm="7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Hardness and Related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10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97" name="内容占位符 2"/>
          <p:cNvSpPr txBox="1">
            <a:spLocks/>
          </p:cNvSpPr>
          <p:nvPr/>
        </p:nvSpPr>
        <p:spPr>
          <a:xfrm>
            <a:off x="842994" y="1267811"/>
            <a:ext cx="7932296" cy="5290108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Hardness</a:t>
            </a:r>
            <a:r>
              <a:rPr lang="en-US" altLang="zh-CN" sz="2000" dirty="0" smtClean="0"/>
              <a:t>:</a:t>
            </a:r>
          </a:p>
          <a:p>
            <a:pPr marL="0" lvl="1" indent="0">
              <a:buNone/>
            </a:pPr>
            <a:r>
              <a:rPr lang="en-US" altLang="zh-CN" sz="2000" dirty="0"/>
              <a:t>Owing to </a:t>
            </a:r>
            <a:r>
              <a:rPr lang="en-US" altLang="zh-CN" sz="2000" dirty="0">
                <a:solidFill>
                  <a:srgbClr val="FF0000"/>
                </a:solidFill>
              </a:rPr>
              <a:t>choices and parallelization</a:t>
            </a:r>
            <a:r>
              <a:rPr lang="en-US" altLang="zh-CN" sz="2000" dirty="0"/>
              <a:t> of flows, there exist </a:t>
            </a:r>
            <a:r>
              <a:rPr lang="en-US" altLang="zh-CN" sz="2000" dirty="0">
                <a:solidFill>
                  <a:srgbClr val="FF0000"/>
                </a:solidFill>
              </a:rPr>
              <a:t>vast </a:t>
            </a:r>
            <a:r>
              <a:rPr lang="en-US" altLang="zh-CN" sz="2000" dirty="0" smtClean="0">
                <a:solidFill>
                  <a:srgbClr val="FF0000"/>
                </a:solidFill>
              </a:rPr>
              <a:t>possible repairs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b="1" dirty="0" smtClean="0"/>
              <a:t>Existing methods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1800" b="1" i="1" dirty="0" smtClean="0"/>
              <a:t>Event Log Alignment</a:t>
            </a:r>
            <a:r>
              <a:rPr lang="en-US" altLang="zh-CN" sz="1800" baseline="30000" dirty="0" smtClean="0"/>
              <a:t>1</a:t>
            </a:r>
            <a:r>
              <a:rPr lang="en-US" altLang="zh-CN" sz="1800" dirty="0" smtClean="0"/>
              <a:t>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Does not exploit structural information.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800" b="1" i="1" dirty="0" smtClean="0"/>
              <a:t>Simple Graph Repair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Does not consider AND </a:t>
            </a:r>
            <a:r>
              <a:rPr lang="en-US" altLang="zh-CN" sz="1800" dirty="0" err="1" smtClean="0"/>
              <a:t>and</a:t>
            </a:r>
            <a:r>
              <a:rPr lang="en-US" altLang="zh-CN" sz="1800" dirty="0" smtClean="0"/>
              <a:t> XOR constraints.</a:t>
            </a:r>
          </a:p>
        </p:txBody>
      </p:sp>
      <p:sp>
        <p:nvSpPr>
          <p:cNvPr id="5" name="矩形 4"/>
          <p:cNvSpPr/>
          <p:nvPr/>
        </p:nvSpPr>
        <p:spPr>
          <a:xfrm>
            <a:off x="142875" y="6098713"/>
            <a:ext cx="892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1. M</a:t>
            </a:r>
            <a:r>
              <a:rPr lang="en-US" altLang="zh-CN" sz="1200" dirty="0"/>
              <a:t>. de </a:t>
            </a:r>
            <a:r>
              <a:rPr lang="en-US" altLang="zh-CN" sz="1200" dirty="0" err="1"/>
              <a:t>Leoni</a:t>
            </a:r>
            <a:r>
              <a:rPr lang="en-US" altLang="zh-CN" sz="1200" dirty="0"/>
              <a:t>, F. M. Maggi, and W. M. P. van der Aalst. Aligning event logs and declarative process models </a:t>
            </a:r>
            <a:r>
              <a:rPr lang="en-US" altLang="zh-CN" sz="1200" dirty="0" smtClean="0"/>
              <a:t>for conformance </a:t>
            </a:r>
            <a:r>
              <a:rPr lang="en-US" altLang="zh-CN" sz="1200" dirty="0"/>
              <a:t>checking. In BPM, pages 82–97, 2012.</a:t>
            </a:r>
            <a:endParaRPr lang="zh-CN" altLang="en-US" sz="1200" dirty="0"/>
          </a:p>
        </p:txBody>
      </p:sp>
      <p:sp>
        <p:nvSpPr>
          <p:cNvPr id="188" name="矩形 187"/>
          <p:cNvSpPr/>
          <p:nvPr/>
        </p:nvSpPr>
        <p:spPr>
          <a:xfrm>
            <a:off x="142875" y="6427028"/>
            <a:ext cx="8929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en-US" altLang="zh-CN" sz="1200" dirty="0"/>
              <a:t>. S. Song, H. Cheng, J. X. Yu, and L. Chen. Repairing vertex labels </a:t>
            </a:r>
            <a:r>
              <a:rPr lang="en-US" altLang="zh-CN" sz="1200" dirty="0" smtClean="0"/>
              <a:t>under neighborhood </a:t>
            </a:r>
            <a:r>
              <a:rPr lang="en-US" altLang="zh-CN" sz="1200" dirty="0"/>
              <a:t>constraints. PVLDB, 7(11):987–998, 2014</a:t>
            </a:r>
            <a:endParaRPr lang="zh-CN" altLang="en-US" sz="1200" dirty="0"/>
          </a:p>
        </p:txBody>
      </p:sp>
      <p:graphicFrame>
        <p:nvGraphicFramePr>
          <p:cNvPr id="189" name="表格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9583"/>
              </p:ext>
            </p:extLst>
          </p:nvPr>
        </p:nvGraphicFramePr>
        <p:xfrm>
          <a:off x="938244" y="3463309"/>
          <a:ext cx="1519206" cy="1920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78104"/>
                <a:gridCol w="84110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Event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submit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do revise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proof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-----------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evaluate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t6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archive</a:t>
                      </a:r>
                      <a:endParaRPr lang="zh-CN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0" name="表格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51588"/>
              </p:ext>
            </p:extLst>
          </p:nvPr>
        </p:nvGraphicFramePr>
        <p:xfrm>
          <a:off x="3319494" y="3463309"/>
          <a:ext cx="1566831" cy="1920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04006"/>
                <a:gridCol w="96282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Event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t1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submit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revise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proof check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merge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re-evaluate</a:t>
                      </a:r>
                      <a:endParaRPr lang="zh-CN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t6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archive</a:t>
                      </a:r>
                      <a:endParaRPr lang="zh-CN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右箭头 190"/>
          <p:cNvSpPr/>
          <p:nvPr/>
        </p:nvSpPr>
        <p:spPr>
          <a:xfrm>
            <a:off x="2599239" y="4179565"/>
            <a:ext cx="601161" cy="44958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graphicFrame>
        <p:nvGraphicFramePr>
          <p:cNvPr id="192" name="表格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8810"/>
              </p:ext>
            </p:extLst>
          </p:nvPr>
        </p:nvGraphicFramePr>
        <p:xfrm>
          <a:off x="5449986" y="3465732"/>
          <a:ext cx="3622608" cy="1920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12999"/>
                <a:gridCol w="1276059"/>
                <a:gridCol w="838200"/>
                <a:gridCol w="89535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Event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Operator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Successor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submit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B050"/>
                          </a:solidFill>
                        </a:rPr>
                        <a:t>design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 &amp; D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B050"/>
                          </a:solidFill>
                        </a:rPr>
                        <a:t>insulation proof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B050"/>
                          </a:solidFill>
                        </a:rPr>
                        <a:t>check inventory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evaluate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E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t6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archive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-------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4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8" grpId="0"/>
      <p:bldP spid="1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Microsoft YaHei UI" panose="020B0503020204020204" pitchFamily="34" charset="-122"/>
              </a:rPr>
              <a:t>Outline</a:t>
            </a:r>
            <a:endParaRPr lang="zh-CN" b="1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01431"/>
            <a:ext cx="7785465" cy="5147533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Microsoft YaHei UI" panose="020B0503020204020204" pitchFamily="34" charset="-122"/>
              </a:rPr>
              <a:t>Motivation</a:t>
            </a:r>
          </a:p>
          <a:p>
            <a:r>
              <a:rPr lang="en-US" altLang="zh-CN" sz="2800" dirty="0" smtClean="0">
                <a:solidFill>
                  <a:schemeClr val="accent5"/>
                </a:solidFill>
                <a:ea typeface="Microsoft YaHei UI" panose="020B0503020204020204" pitchFamily="34" charset="-122"/>
              </a:rPr>
              <a:t>Exact Algorithm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Approximation</a:t>
            </a:r>
            <a:endParaRPr lang="en-US" altLang="zh-CN" sz="2800" dirty="0">
              <a:ea typeface="Microsoft YaHei UI" panose="020B0503020204020204" pitchFamily="34" charset="-122"/>
            </a:endParaRP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Experiments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Conclusion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11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2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">
        <p:fade/>
      </p:transition>
    </mc:Choice>
    <mc:Fallback xmlns="">
      <p:transition advTm="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 and Bound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12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97" name="内容占位符 2"/>
          <p:cNvSpPr txBox="1">
            <a:spLocks/>
          </p:cNvSpPr>
          <p:nvPr/>
        </p:nvSpPr>
        <p:spPr>
          <a:xfrm>
            <a:off x="842994" y="1267811"/>
            <a:ext cx="7932296" cy="1483856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Branch</a:t>
            </a:r>
            <a:r>
              <a:rPr lang="en-US" altLang="zh-CN" sz="2000" dirty="0" smtClean="0"/>
              <a:t>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Always extend the tree node with the </a:t>
            </a:r>
            <a:r>
              <a:rPr lang="en-US" altLang="zh-CN" sz="1800" b="1" i="1" dirty="0"/>
              <a:t>lowest</a:t>
            </a:r>
            <a:r>
              <a:rPr lang="en-US" altLang="zh-CN" sz="1800" dirty="0"/>
              <a:t> bound</a:t>
            </a:r>
            <a:r>
              <a:rPr lang="en-US" altLang="zh-CN" sz="18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Try </a:t>
            </a:r>
            <a:r>
              <a:rPr lang="en-US" altLang="zh-CN" sz="1800" b="1" i="1" dirty="0" smtClean="0"/>
              <a:t>all the possible </a:t>
            </a:r>
            <a:r>
              <a:rPr lang="en-US" altLang="zh-CN" sz="1800" dirty="0" smtClean="0"/>
              <a:t>repairs for each transition (</a:t>
            </a:r>
            <a:r>
              <a:rPr lang="en-US" altLang="zh-CN" sz="1800" b="1" i="1" dirty="0" smtClean="0"/>
              <a:t>XOR split</a:t>
            </a:r>
            <a:r>
              <a:rPr lang="en-US" altLang="zh-CN" sz="1800" dirty="0" smtClean="0"/>
              <a:t>);</a:t>
            </a:r>
          </a:p>
          <a:p>
            <a:r>
              <a:rPr lang="en-US" altLang="zh-CN" sz="2000" b="1" dirty="0" smtClean="0"/>
              <a:t>Simple Bounding Function</a:t>
            </a:r>
            <a:r>
              <a:rPr lang="en-US" altLang="zh-CN" sz="2000" dirty="0" smtClean="0"/>
              <a:t>: current repair cost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78588" y="3995705"/>
            <a:ext cx="917447" cy="817959"/>
            <a:chOff x="32868" y="5275865"/>
            <a:chExt cx="917447" cy="817959"/>
          </a:xfrm>
        </p:grpSpPr>
        <p:sp>
          <p:nvSpPr>
            <p:cNvPr id="101" name="文本框 100"/>
            <p:cNvSpPr txBox="1"/>
            <p:nvPr/>
          </p:nvSpPr>
          <p:spPr>
            <a:xfrm>
              <a:off x="74754" y="5786047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bound=0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32868" y="5275865"/>
              <a:ext cx="908050" cy="4953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</a:t>
              </a:r>
              <a:endParaRPr lang="zh-CN" altLang="en-US" sz="1200" dirty="0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1001878" y="3500404"/>
            <a:ext cx="1088834" cy="818040"/>
            <a:chOff x="956158" y="4780564"/>
            <a:chExt cx="1088834" cy="818040"/>
          </a:xfrm>
        </p:grpSpPr>
        <p:sp>
          <p:nvSpPr>
            <p:cNvPr id="103" name="文本框 102"/>
            <p:cNvSpPr txBox="1"/>
            <p:nvPr/>
          </p:nvSpPr>
          <p:spPr>
            <a:xfrm>
              <a:off x="1169431" y="5290827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bound=6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1133475" y="4780564"/>
              <a:ext cx="902314" cy="4953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t1:submit,</a:t>
              </a:r>
            </a:p>
            <a:p>
              <a:pPr algn="ctr"/>
              <a:r>
                <a:rPr lang="en-US" altLang="zh-CN" sz="1200" dirty="0" smtClean="0"/>
                <a:t>t2:design</a:t>
              </a:r>
              <a:endParaRPr lang="zh-CN" altLang="en-US" sz="1200" dirty="0"/>
            </a:p>
          </p:txBody>
        </p:sp>
        <p:cxnSp>
          <p:nvCxnSpPr>
            <p:cNvPr id="144" name="直接连接符 143"/>
            <p:cNvCxnSpPr>
              <a:stCxn id="142" idx="3"/>
              <a:endCxn id="143" idx="1"/>
            </p:cNvCxnSpPr>
            <p:nvPr/>
          </p:nvCxnSpPr>
          <p:spPr>
            <a:xfrm flipV="1">
              <a:off x="956158" y="5028214"/>
              <a:ext cx="177317" cy="495301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64" name="组合 163"/>
          <p:cNvGrpSpPr/>
          <p:nvPr/>
        </p:nvGrpSpPr>
        <p:grpSpPr>
          <a:xfrm>
            <a:off x="1001878" y="4243355"/>
            <a:ext cx="1075695" cy="1104982"/>
            <a:chOff x="956158" y="5523515"/>
            <a:chExt cx="1075695" cy="1104982"/>
          </a:xfrm>
        </p:grpSpPr>
        <p:sp>
          <p:nvSpPr>
            <p:cNvPr id="104" name="文本框 103"/>
            <p:cNvSpPr txBox="1"/>
            <p:nvPr/>
          </p:nvSpPr>
          <p:spPr>
            <a:xfrm>
              <a:off x="1151709" y="6320720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bound=3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1153979" y="5771164"/>
              <a:ext cx="877874" cy="4953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t1:submit, t2:revise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直接连接符 145"/>
            <p:cNvCxnSpPr>
              <a:stCxn id="142" idx="3"/>
              <a:endCxn id="145" idx="1"/>
            </p:cNvCxnSpPr>
            <p:nvPr/>
          </p:nvCxnSpPr>
          <p:spPr>
            <a:xfrm>
              <a:off x="956158" y="5523515"/>
              <a:ext cx="197821" cy="49529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66" name="组合 165"/>
          <p:cNvGrpSpPr/>
          <p:nvPr/>
        </p:nvGrpSpPr>
        <p:grpSpPr>
          <a:xfrm>
            <a:off x="2096749" y="3748054"/>
            <a:ext cx="1693976" cy="1677099"/>
            <a:chOff x="2051029" y="5028214"/>
            <a:chExt cx="1693976" cy="1677099"/>
          </a:xfrm>
        </p:grpSpPr>
        <p:sp>
          <p:nvSpPr>
            <p:cNvPr id="106" name="文本框 105"/>
            <p:cNvSpPr txBox="1"/>
            <p:nvPr/>
          </p:nvSpPr>
          <p:spPr>
            <a:xfrm>
              <a:off x="2528452" y="6397536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bound=17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47" name="直接连接符 146"/>
            <p:cNvCxnSpPr>
              <a:stCxn id="143" idx="3"/>
              <a:endCxn id="148" idx="1"/>
            </p:cNvCxnSpPr>
            <p:nvPr/>
          </p:nvCxnSpPr>
          <p:spPr>
            <a:xfrm>
              <a:off x="2051029" y="5028214"/>
              <a:ext cx="201757" cy="104593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8" name="圆角矩形 147"/>
            <p:cNvSpPr/>
            <p:nvPr/>
          </p:nvSpPr>
          <p:spPr>
            <a:xfrm>
              <a:off x="2252786" y="5769346"/>
              <a:ext cx="1492219" cy="6096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t2:design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t3:electrician proof</a:t>
              </a:r>
              <a:endParaRPr lang="zh-CN" altLang="en-US" sz="1200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081509" y="3498586"/>
            <a:ext cx="1692988" cy="893549"/>
            <a:chOff x="2035789" y="4778746"/>
            <a:chExt cx="1692988" cy="893549"/>
          </a:xfrm>
        </p:grpSpPr>
        <p:sp>
          <p:nvSpPr>
            <p:cNvPr id="105" name="文本框 104"/>
            <p:cNvSpPr txBox="1"/>
            <p:nvPr/>
          </p:nvSpPr>
          <p:spPr>
            <a:xfrm>
              <a:off x="2538818" y="5364518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bound=16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2252786" y="4778746"/>
              <a:ext cx="1475991" cy="57368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t1:submit,</a:t>
              </a:r>
            </a:p>
            <a:p>
              <a:pPr algn="ctr"/>
              <a:r>
                <a:rPr lang="en-US" altLang="zh-CN" sz="1200" dirty="0" smtClean="0"/>
                <a:t>t2:design,</a:t>
              </a:r>
            </a:p>
            <a:p>
              <a:pPr algn="ctr"/>
              <a:r>
                <a:rPr lang="en-US" altLang="zh-CN" sz="1200" dirty="0" smtClean="0"/>
                <a:t>t3:insulation proof</a:t>
              </a:r>
              <a:endParaRPr lang="zh-CN" altLang="en-US" sz="1200" dirty="0"/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2035789" y="5028214"/>
              <a:ext cx="204858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3783309" y="3500404"/>
            <a:ext cx="1764685" cy="1009035"/>
            <a:chOff x="3737589" y="4780564"/>
            <a:chExt cx="1764685" cy="1009035"/>
          </a:xfrm>
        </p:grpSpPr>
        <p:sp>
          <p:nvSpPr>
            <p:cNvPr id="108" name="文本框 107"/>
            <p:cNvSpPr txBox="1"/>
            <p:nvPr/>
          </p:nvSpPr>
          <p:spPr>
            <a:xfrm>
              <a:off x="4234633" y="5481822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bound=30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3737589" y="5028214"/>
              <a:ext cx="204858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0" name="圆角矩形 149"/>
            <p:cNvSpPr/>
            <p:nvPr/>
          </p:nvSpPr>
          <p:spPr>
            <a:xfrm>
              <a:off x="3945773" y="4780564"/>
              <a:ext cx="1556501" cy="71437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t2:design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t3:insulation proof,</a:t>
              </a:r>
            </a:p>
            <a:p>
              <a:pPr algn="ctr"/>
              <a:r>
                <a:rPr lang="en-US" altLang="zh-CN" sz="1200" dirty="0" smtClean="0"/>
                <a:t>t4:check inventory</a:t>
              </a:r>
              <a:endParaRPr lang="zh-CN" altLang="en-US" sz="1200" dirty="0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7234118" y="3500404"/>
            <a:ext cx="1809463" cy="1392941"/>
            <a:chOff x="7188398" y="4780564"/>
            <a:chExt cx="1809463" cy="1392941"/>
          </a:xfrm>
        </p:grpSpPr>
        <p:sp>
          <p:nvSpPr>
            <p:cNvPr id="110" name="文本框 109"/>
            <p:cNvSpPr txBox="1"/>
            <p:nvPr/>
          </p:nvSpPr>
          <p:spPr>
            <a:xfrm>
              <a:off x="7813297" y="5865728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cost=30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7405374" y="4780564"/>
              <a:ext cx="1592487" cy="109027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t2:design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t3:insulation </a:t>
              </a:r>
              <a:r>
                <a:rPr lang="en-US" altLang="zh-CN" sz="1200" dirty="0"/>
                <a:t>proof,</a:t>
              </a:r>
            </a:p>
            <a:p>
              <a:pPr algn="ctr"/>
              <a:r>
                <a:rPr lang="en-US" altLang="zh-CN" sz="1200" dirty="0" smtClean="0"/>
                <a:t>t4:check </a:t>
              </a:r>
              <a:r>
                <a:rPr lang="en-US" altLang="zh-CN" sz="1200" dirty="0"/>
                <a:t>inventory,</a:t>
              </a:r>
            </a:p>
            <a:p>
              <a:pPr algn="ctr"/>
              <a:r>
                <a:rPr lang="en-US" altLang="zh-CN" sz="1200" dirty="0" smtClean="0"/>
                <a:t>t5:evaluate,</a:t>
              </a:r>
              <a:endParaRPr lang="zh-CN" altLang="en-US" sz="1200" dirty="0"/>
            </a:p>
            <a:p>
              <a:pPr algn="ctr"/>
              <a:r>
                <a:rPr lang="en-US" altLang="zh-CN" sz="1200" dirty="0" smtClean="0"/>
                <a:t>t6:archive</a:t>
              </a:r>
              <a:endParaRPr lang="zh-CN" altLang="en-US" sz="1200" dirty="0"/>
            </a:p>
          </p:txBody>
        </p:sp>
        <p:cxnSp>
          <p:nvCxnSpPr>
            <p:cNvPr id="156" name="直接连接符 155"/>
            <p:cNvCxnSpPr/>
            <p:nvPr/>
          </p:nvCxnSpPr>
          <p:spPr>
            <a:xfrm>
              <a:off x="7188398" y="5028214"/>
              <a:ext cx="204858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69" name="组合 168"/>
          <p:cNvGrpSpPr/>
          <p:nvPr/>
        </p:nvGrpSpPr>
        <p:grpSpPr>
          <a:xfrm>
            <a:off x="5547994" y="3500404"/>
            <a:ext cx="1696629" cy="1187667"/>
            <a:chOff x="5502274" y="4780564"/>
            <a:chExt cx="1696629" cy="1187667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5502274" y="5028214"/>
              <a:ext cx="164198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5979714" y="5660454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bound=30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1" name="圆角矩形 150"/>
            <p:cNvSpPr/>
            <p:nvPr/>
          </p:nvSpPr>
          <p:spPr>
            <a:xfrm>
              <a:off x="5676998" y="4780564"/>
              <a:ext cx="1521905" cy="89058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t2:design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t3:insulation </a:t>
              </a:r>
              <a:r>
                <a:rPr lang="en-US" altLang="zh-CN" sz="1200" dirty="0"/>
                <a:t>proof,</a:t>
              </a:r>
            </a:p>
            <a:p>
              <a:pPr algn="ctr"/>
              <a:r>
                <a:rPr lang="en-US" altLang="zh-CN" sz="1200" dirty="0" smtClean="0"/>
                <a:t>t4:check inventory,</a:t>
              </a:r>
            </a:p>
            <a:p>
              <a:pPr algn="ctr"/>
              <a:r>
                <a:rPr lang="en-US" altLang="zh-CN" sz="1200" dirty="0" smtClean="0"/>
                <a:t>t5:evaluate</a:t>
              </a:r>
              <a:endParaRPr lang="zh-CN" altLang="en-US" sz="1200" dirty="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782055" y="4477235"/>
            <a:ext cx="1765939" cy="1017218"/>
            <a:chOff x="3742357" y="5764582"/>
            <a:chExt cx="1765939" cy="1017218"/>
          </a:xfrm>
        </p:grpSpPr>
        <p:sp>
          <p:nvSpPr>
            <p:cNvPr id="107" name="文本框 106"/>
            <p:cNvSpPr txBox="1"/>
            <p:nvPr/>
          </p:nvSpPr>
          <p:spPr>
            <a:xfrm>
              <a:off x="4234633" y="6474023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bound=31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9" name="圆角矩形 148"/>
            <p:cNvSpPr/>
            <p:nvPr/>
          </p:nvSpPr>
          <p:spPr>
            <a:xfrm>
              <a:off x="3945519" y="5764582"/>
              <a:ext cx="1562777" cy="75247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t2:design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t3:electrician proof,</a:t>
              </a:r>
            </a:p>
            <a:p>
              <a:pPr algn="ctr"/>
              <a:r>
                <a:rPr lang="en-US" altLang="zh-CN" sz="1200" dirty="0" smtClean="0"/>
                <a:t>t4:check inventory</a:t>
              </a:r>
              <a:endParaRPr lang="zh-CN" altLang="en-US" sz="1200" dirty="0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3742357" y="6018814"/>
              <a:ext cx="204858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72" name="组合 171"/>
          <p:cNvGrpSpPr/>
          <p:nvPr/>
        </p:nvGrpSpPr>
        <p:grpSpPr>
          <a:xfrm>
            <a:off x="3783793" y="4475784"/>
            <a:ext cx="1764201" cy="1017219"/>
            <a:chOff x="3742357" y="5764581"/>
            <a:chExt cx="1764201" cy="1017219"/>
          </a:xfrm>
        </p:grpSpPr>
        <p:sp>
          <p:nvSpPr>
            <p:cNvPr id="173" name="文本框 172"/>
            <p:cNvSpPr txBox="1"/>
            <p:nvPr/>
          </p:nvSpPr>
          <p:spPr>
            <a:xfrm>
              <a:off x="4234633" y="6474023"/>
              <a:ext cx="974947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bound=31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4" name="圆角矩形 173"/>
            <p:cNvSpPr/>
            <p:nvPr/>
          </p:nvSpPr>
          <p:spPr>
            <a:xfrm>
              <a:off x="3945519" y="5764581"/>
              <a:ext cx="1561039" cy="752475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t2:design</a:t>
              </a:r>
              <a:r>
                <a:rPr lang="en-US" altLang="zh-CN" sz="1200" dirty="0"/>
                <a:t>,</a:t>
              </a:r>
            </a:p>
            <a:p>
              <a:pPr algn="ctr"/>
              <a:r>
                <a:rPr lang="en-US" altLang="zh-CN" sz="1200" dirty="0" smtClean="0"/>
                <a:t>t3:electrician proof,</a:t>
              </a:r>
            </a:p>
            <a:p>
              <a:pPr algn="ctr"/>
              <a:r>
                <a:rPr lang="en-US" altLang="zh-CN" sz="1200" dirty="0" smtClean="0"/>
                <a:t>t4:check inventory</a:t>
              </a:r>
              <a:endParaRPr lang="zh-CN" altLang="en-US" sz="1200" dirty="0"/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3742357" y="6018814"/>
              <a:ext cx="20485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990263" y="4240420"/>
            <a:ext cx="1090935" cy="1104982"/>
            <a:chOff x="940918" y="5523515"/>
            <a:chExt cx="1090935" cy="1104982"/>
          </a:xfrm>
        </p:grpSpPr>
        <p:sp>
          <p:nvSpPr>
            <p:cNvPr id="177" name="文本框 176"/>
            <p:cNvSpPr txBox="1"/>
            <p:nvPr/>
          </p:nvSpPr>
          <p:spPr>
            <a:xfrm>
              <a:off x="1256484" y="6320720"/>
              <a:ext cx="703078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invalid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1129850" y="5771164"/>
              <a:ext cx="902003" cy="4953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t1:submit, 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t2:revise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79" name="直接连接符 178"/>
            <p:cNvCxnSpPr>
              <a:endCxn id="178" idx="1"/>
            </p:cNvCxnSpPr>
            <p:nvPr/>
          </p:nvCxnSpPr>
          <p:spPr>
            <a:xfrm>
              <a:off x="940918" y="5523515"/>
              <a:ext cx="188932" cy="49529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Pruning Invalid Branch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13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97" name="内容占位符 2"/>
          <p:cNvSpPr txBox="1">
            <a:spLocks/>
          </p:cNvSpPr>
          <p:nvPr/>
        </p:nvSpPr>
        <p:spPr>
          <a:xfrm>
            <a:off x="842994" y="1267811"/>
            <a:ext cx="7932296" cy="5290108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Pruning Rule</a:t>
            </a:r>
            <a:r>
              <a:rPr lang="en-US" altLang="zh-CN" sz="2000" dirty="0" smtClean="0"/>
              <a:t>:</a:t>
            </a:r>
          </a:p>
        </p:txBody>
      </p:sp>
      <p:sp>
        <p:nvSpPr>
          <p:cNvPr id="3" name="矩形 2"/>
          <p:cNvSpPr/>
          <p:nvPr/>
        </p:nvSpPr>
        <p:spPr>
          <a:xfrm>
            <a:off x="1210526" y="1736141"/>
            <a:ext cx="2647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b="1" i="1" dirty="0" smtClean="0"/>
              <a:t>longest</a:t>
            </a:r>
            <a:r>
              <a:rPr lang="en-US" altLang="zh-CN" dirty="0" smtClean="0"/>
              <a:t> path length</a:t>
            </a:r>
          </a:p>
          <a:p>
            <a:r>
              <a:rPr lang="en-US" altLang="zh-CN" dirty="0" smtClean="0"/>
              <a:t>in </a:t>
            </a:r>
            <a:r>
              <a:rPr lang="en-US" altLang="zh-CN" b="1" i="1" dirty="0" smtClean="0"/>
              <a:t>causal net</a:t>
            </a:r>
            <a:endParaRPr lang="en-US" altLang="zh-CN" b="1" i="1" dirty="0"/>
          </a:p>
        </p:txBody>
      </p:sp>
      <p:sp>
        <p:nvSpPr>
          <p:cNvPr id="8" name="矩形 7"/>
          <p:cNvSpPr/>
          <p:nvPr/>
        </p:nvSpPr>
        <p:spPr>
          <a:xfrm>
            <a:off x="4294791" y="1750131"/>
            <a:ext cx="2896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b="1" i="1" dirty="0" smtClean="0"/>
              <a:t>shortest</a:t>
            </a:r>
            <a:r>
              <a:rPr lang="en-US" altLang="zh-CN" dirty="0" smtClean="0"/>
              <a:t> path length</a:t>
            </a:r>
          </a:p>
          <a:p>
            <a:r>
              <a:rPr lang="en-US" altLang="zh-CN" dirty="0" smtClean="0"/>
              <a:t>in </a:t>
            </a:r>
            <a:r>
              <a:rPr lang="en-US" altLang="zh-CN" b="1" i="1" dirty="0" smtClean="0"/>
              <a:t>specification</a:t>
            </a:r>
            <a:endParaRPr lang="en-US" altLang="zh-CN" b="1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3841720" y="175459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&lt;</a:t>
            </a:r>
            <a:endParaRPr lang="zh-CN" altLang="en-US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832116" y="4206846"/>
            <a:ext cx="4945672" cy="1060646"/>
            <a:chOff x="-8025820" y="3216165"/>
            <a:chExt cx="5409472" cy="1125635"/>
          </a:xfrm>
        </p:grpSpPr>
        <p:sp>
          <p:nvSpPr>
            <p:cNvPr id="13" name="椭圆 12"/>
            <p:cNvSpPr/>
            <p:nvPr/>
          </p:nvSpPr>
          <p:spPr>
            <a:xfrm>
              <a:off x="-7897216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-7324060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-678579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5478190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-4191171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-3606910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椭圆 26"/>
            <p:cNvSpPr/>
            <p:nvPr/>
          </p:nvSpPr>
          <p:spPr>
            <a:xfrm>
              <a:off x="-3060712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-6227991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-4741074" y="3864492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-5477881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-5852917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126565" y="3851633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-7662709" y="3332029"/>
              <a:ext cx="338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-7110051" y="3332029"/>
              <a:ext cx="32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16" idx="1"/>
            </p:cNvCxnSpPr>
            <p:nvPr/>
          </p:nvCxnSpPr>
          <p:spPr>
            <a:xfrm>
              <a:off x="-6551288" y="3332029"/>
              <a:ext cx="1073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6" idx="3"/>
              <a:endCxn id="25" idx="2"/>
            </p:cNvCxnSpPr>
            <p:nvPr/>
          </p:nvCxnSpPr>
          <p:spPr>
            <a:xfrm>
              <a:off x="-5264181" y="3332029"/>
              <a:ext cx="1073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5" idx="6"/>
              <a:endCxn id="26" idx="1"/>
            </p:cNvCxnSpPr>
            <p:nvPr/>
          </p:nvCxnSpPr>
          <p:spPr>
            <a:xfrm>
              <a:off x="-3956664" y="3332029"/>
              <a:ext cx="349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6" idx="3"/>
              <a:endCxn id="27" idx="2"/>
            </p:cNvCxnSpPr>
            <p:nvPr/>
          </p:nvCxnSpPr>
          <p:spPr>
            <a:xfrm>
              <a:off x="-3392901" y="3332029"/>
              <a:ext cx="3321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6"/>
              <a:endCxn id="28" idx="1"/>
            </p:cNvCxnSpPr>
            <p:nvPr/>
          </p:nvCxnSpPr>
          <p:spPr>
            <a:xfrm>
              <a:off x="-6551288" y="3332030"/>
              <a:ext cx="323297" cy="63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-6013982" y="3967496"/>
              <a:ext cx="161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-5618410" y="3967496"/>
              <a:ext cx="140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0" idx="3"/>
              <a:endCxn id="34" idx="2"/>
            </p:cNvCxnSpPr>
            <p:nvPr/>
          </p:nvCxnSpPr>
          <p:spPr>
            <a:xfrm>
              <a:off x="-5263872" y="3967497"/>
              <a:ext cx="137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4" idx="6"/>
              <a:endCxn id="29" idx="1"/>
            </p:cNvCxnSpPr>
            <p:nvPr/>
          </p:nvCxnSpPr>
          <p:spPr>
            <a:xfrm>
              <a:off x="-4892058" y="3967497"/>
              <a:ext cx="150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29" idx="3"/>
              <a:endCxn id="25" idx="2"/>
            </p:cNvCxnSpPr>
            <p:nvPr/>
          </p:nvCxnSpPr>
          <p:spPr>
            <a:xfrm flipV="1">
              <a:off x="-4527065" y="3332029"/>
              <a:ext cx="335894" cy="635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-8025820" y="3423674"/>
              <a:ext cx="600463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-3183533" y="3423674"/>
              <a:ext cx="567185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-6806546" y="3423674"/>
              <a:ext cx="268406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-5878061" y="4047828"/>
              <a:ext cx="271385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-5136164" y="4047641"/>
              <a:ext cx="258624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-4203589" y="3423674"/>
              <a:ext cx="271945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-7360660" y="3423674"/>
              <a:ext cx="267603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-6269848" y="4035009"/>
              <a:ext cx="268573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-5514066" y="4035009"/>
              <a:ext cx="261908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-4777427" y="4045974"/>
              <a:ext cx="254182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-3638363" y="3423674"/>
              <a:ext cx="270688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-5513636" y="3423674"/>
              <a:ext cx="276050" cy="29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1898934" y="2921973"/>
            <a:ext cx="3342197" cy="687918"/>
            <a:chOff x="1115505" y="3378087"/>
            <a:chExt cx="3342197" cy="687918"/>
          </a:xfrm>
        </p:grpSpPr>
        <p:grpSp>
          <p:nvGrpSpPr>
            <p:cNvPr id="127" name="组合 126"/>
            <p:cNvGrpSpPr/>
            <p:nvPr/>
          </p:nvGrpSpPr>
          <p:grpSpPr>
            <a:xfrm>
              <a:off x="1210526" y="3378087"/>
              <a:ext cx="3170159" cy="218342"/>
              <a:chOff x="2854271" y="3306093"/>
              <a:chExt cx="3555934" cy="231729"/>
            </a:xfrm>
          </p:grpSpPr>
          <p:sp>
            <p:nvSpPr>
              <p:cNvPr id="128" name="椭圆 127"/>
              <p:cNvSpPr/>
              <p:nvPr/>
            </p:nvSpPr>
            <p:spPr>
              <a:xfrm>
                <a:off x="2854271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427427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3965692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524455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5068748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5636971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6175698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142" name="直接箭头连接符 141"/>
              <p:cNvCxnSpPr/>
              <p:nvPr/>
            </p:nvCxnSpPr>
            <p:spPr>
              <a:xfrm>
                <a:off x="3088778" y="3421957"/>
                <a:ext cx="3386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/>
              <p:cNvCxnSpPr/>
              <p:nvPr/>
            </p:nvCxnSpPr>
            <p:spPr>
              <a:xfrm>
                <a:off x="3641436" y="3421957"/>
                <a:ext cx="32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>
                <a:off x="4200199" y="3421957"/>
                <a:ext cx="32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/>
              <p:nvPr/>
            </p:nvCxnSpPr>
            <p:spPr>
              <a:xfrm>
                <a:off x="4738464" y="3421957"/>
                <a:ext cx="3302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/>
            </p:nvCxnSpPr>
            <p:spPr>
              <a:xfrm>
                <a:off x="5303255" y="3421957"/>
                <a:ext cx="333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/>
              <p:cNvCxnSpPr/>
              <p:nvPr/>
            </p:nvCxnSpPr>
            <p:spPr>
              <a:xfrm>
                <a:off x="5850980" y="3421957"/>
                <a:ext cx="3247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6" name="文本框 155"/>
            <p:cNvSpPr txBox="1"/>
            <p:nvPr/>
          </p:nvSpPr>
          <p:spPr>
            <a:xfrm>
              <a:off x="2641613" y="3604340"/>
              <a:ext cx="416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t2:</a:t>
              </a:r>
            </a:p>
            <a:p>
              <a:r>
                <a:rPr lang="en-US" altLang="zh-CN" sz="12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104722" y="3596429"/>
              <a:ext cx="352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115505" y="3596429"/>
              <a:ext cx="548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p0: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651512" y="3604340"/>
              <a:ext cx="390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t1: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618498" y="3595274"/>
              <a:ext cx="323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3111991" y="3596216"/>
              <a:ext cx="416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130999" y="3595274"/>
              <a:ext cx="414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p1:</a:t>
              </a: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右箭头 174"/>
          <p:cNvSpPr/>
          <p:nvPr/>
        </p:nvSpPr>
        <p:spPr>
          <a:xfrm>
            <a:off x="271416" y="3944718"/>
            <a:ext cx="1372899" cy="824989"/>
          </a:xfrm>
          <a:prstGeom prst="rightArrow">
            <a:avLst>
              <a:gd name="adj1" fmla="val 50000"/>
              <a:gd name="adj2" fmla="val 460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Process </a:t>
            </a:r>
          </a:p>
          <a:p>
            <a:r>
              <a:rPr lang="en-US" altLang="zh-CN" sz="1400" dirty="0" smtClean="0"/>
              <a:t>specification</a:t>
            </a:r>
            <a:endParaRPr lang="zh-CN" altLang="en-US" sz="1400" dirty="0"/>
          </a:p>
        </p:txBody>
      </p:sp>
      <p:sp>
        <p:nvSpPr>
          <p:cNvPr id="176" name="右箭头 175"/>
          <p:cNvSpPr/>
          <p:nvPr/>
        </p:nvSpPr>
        <p:spPr>
          <a:xfrm>
            <a:off x="280854" y="2655950"/>
            <a:ext cx="1373187" cy="76020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Causal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Net</a:t>
            </a:r>
            <a:endParaRPr lang="zh-CN" altLang="en-US" sz="14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7215292" y="1768050"/>
            <a:ext cx="134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Invalid!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481781" y="2922720"/>
            <a:ext cx="1681169" cy="218342"/>
            <a:chOff x="3635345" y="3444028"/>
            <a:chExt cx="1681169" cy="218342"/>
          </a:xfrm>
        </p:grpSpPr>
        <p:sp>
          <p:nvSpPr>
            <p:cNvPr id="178" name="矩形 177"/>
            <p:cNvSpPr/>
            <p:nvPr/>
          </p:nvSpPr>
          <p:spPr>
            <a:xfrm>
              <a:off x="3635345" y="3456144"/>
              <a:ext cx="190792" cy="19411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4120589" y="3444028"/>
              <a:ext cx="209066" cy="218342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627166" y="3456144"/>
              <a:ext cx="190792" cy="19411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107448" y="3444028"/>
              <a:ext cx="209066" cy="218342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82" name="直接箭头连接符 181"/>
            <p:cNvCxnSpPr/>
            <p:nvPr/>
          </p:nvCxnSpPr>
          <p:spPr>
            <a:xfrm>
              <a:off x="3826136" y="3553199"/>
              <a:ext cx="29445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/>
            <p:nvPr/>
          </p:nvCxnSpPr>
          <p:spPr>
            <a:xfrm>
              <a:off x="4329654" y="3553199"/>
              <a:ext cx="29751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/>
          </p:nvCxnSpPr>
          <p:spPr>
            <a:xfrm>
              <a:off x="4817958" y="3553199"/>
              <a:ext cx="289490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3476260" y="4205726"/>
            <a:ext cx="3110122" cy="817129"/>
            <a:chOff x="3638386" y="5381315"/>
            <a:chExt cx="3110122" cy="817129"/>
          </a:xfrm>
        </p:grpSpPr>
        <p:sp>
          <p:nvSpPr>
            <p:cNvPr id="186" name="椭圆 185"/>
            <p:cNvSpPr/>
            <p:nvPr/>
          </p:nvSpPr>
          <p:spPr>
            <a:xfrm>
              <a:off x="5500572" y="5381315"/>
              <a:ext cx="214401" cy="21835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6034739" y="5393432"/>
              <a:ext cx="195660" cy="19411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6534107" y="5381315"/>
              <a:ext cx="214401" cy="21835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38386" y="5992210"/>
              <a:ext cx="195660" cy="19411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997817" y="5992211"/>
              <a:ext cx="195660" cy="19411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324183" y="5992210"/>
              <a:ext cx="195660" cy="19411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3981302" y="5980093"/>
              <a:ext cx="214401" cy="21835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4645377" y="5980094"/>
              <a:ext cx="214401" cy="21835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94" name="直接箭头连接符 193"/>
            <p:cNvCxnSpPr>
              <a:stCxn id="186" idx="6"/>
              <a:endCxn id="187" idx="1"/>
            </p:cNvCxnSpPr>
            <p:nvPr/>
          </p:nvCxnSpPr>
          <p:spPr>
            <a:xfrm>
              <a:off x="5714973" y="5490490"/>
              <a:ext cx="319767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>
              <a:stCxn id="187" idx="3"/>
              <a:endCxn id="188" idx="2"/>
            </p:cNvCxnSpPr>
            <p:nvPr/>
          </p:nvCxnSpPr>
          <p:spPr>
            <a:xfrm>
              <a:off x="6230399" y="5490490"/>
              <a:ext cx="303708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/>
            <p:nvPr/>
          </p:nvCxnSpPr>
          <p:spPr>
            <a:xfrm>
              <a:off x="3834046" y="6089268"/>
              <a:ext cx="147256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>
              <a:off x="4195702" y="6089268"/>
              <a:ext cx="128480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191" idx="3"/>
              <a:endCxn id="193" idx="2"/>
            </p:cNvCxnSpPr>
            <p:nvPr/>
          </p:nvCxnSpPr>
          <p:spPr>
            <a:xfrm>
              <a:off x="4519843" y="6089269"/>
              <a:ext cx="125535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>
              <a:stCxn id="193" idx="6"/>
              <a:endCxn id="190" idx="1"/>
            </p:cNvCxnSpPr>
            <p:nvPr/>
          </p:nvCxnSpPr>
          <p:spPr>
            <a:xfrm>
              <a:off x="4859778" y="6089269"/>
              <a:ext cx="138040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>
              <a:stCxn id="190" idx="3"/>
              <a:endCxn id="186" idx="2"/>
            </p:cNvCxnSpPr>
            <p:nvPr/>
          </p:nvCxnSpPr>
          <p:spPr>
            <a:xfrm flipV="1">
              <a:off x="5193477" y="5490490"/>
              <a:ext cx="307095" cy="59877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矩形 201"/>
          <p:cNvSpPr/>
          <p:nvPr/>
        </p:nvSpPr>
        <p:spPr>
          <a:xfrm>
            <a:off x="3434744" y="3613550"/>
            <a:ext cx="257089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Length = 2 (Transitions)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443495" y="5375868"/>
            <a:ext cx="257089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Length = 4 (Transitions)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85" y="3655992"/>
            <a:ext cx="537445" cy="5374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89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  <p:bldP spid="175" grpId="0" animBg="1"/>
      <p:bldP spid="176" grpId="0" animBg="1"/>
      <p:bldP spid="177" grpId="0"/>
      <p:bldP spid="202" grpId="0"/>
      <p:bldP spid="2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Advanced Bounding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14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908412" y="1197435"/>
            <a:ext cx="2393638" cy="495300"/>
            <a:chOff x="32868" y="5275865"/>
            <a:chExt cx="2393638" cy="495300"/>
          </a:xfrm>
        </p:grpSpPr>
        <p:sp>
          <p:nvSpPr>
            <p:cNvPr id="10" name="文本框 9"/>
            <p:cNvSpPr txBox="1"/>
            <p:nvPr/>
          </p:nvSpPr>
          <p:spPr>
            <a:xfrm>
              <a:off x="963349" y="5340089"/>
              <a:ext cx="1463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(naïve bound=0)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868" y="5275865"/>
              <a:ext cx="908050" cy="4953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t1:submit</a:t>
              </a:r>
              <a:endParaRPr lang="zh-CN" altLang="en-US" sz="1200" dirty="0"/>
            </a:p>
          </p:txBody>
        </p:sp>
      </p:grpSp>
      <p:sp>
        <p:nvSpPr>
          <p:cNvPr id="12" name="右箭头 11"/>
          <p:cNvSpPr/>
          <p:nvPr/>
        </p:nvSpPr>
        <p:spPr>
          <a:xfrm>
            <a:off x="5295725" y="2444250"/>
            <a:ext cx="653001" cy="5152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6194021" y="2594783"/>
            <a:ext cx="1278591" cy="53905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t2:</a:t>
            </a:r>
          </a:p>
          <a:p>
            <a:pPr algn="ctr"/>
            <a:r>
              <a:rPr lang="en-US" altLang="zh-CN" sz="1400" b="1" dirty="0" smtClean="0"/>
              <a:t>w(t2)=3</a:t>
            </a:r>
            <a:endParaRPr lang="zh-CN" altLang="en-US" sz="1400" b="1" dirty="0"/>
          </a:p>
        </p:txBody>
      </p:sp>
      <p:sp>
        <p:nvSpPr>
          <p:cNvPr id="16" name="椭圆 15"/>
          <p:cNvSpPr/>
          <p:nvPr/>
        </p:nvSpPr>
        <p:spPr>
          <a:xfrm>
            <a:off x="6939213" y="1905196"/>
            <a:ext cx="1352550" cy="53905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t3:</a:t>
            </a:r>
            <a:endParaRPr lang="en-US" altLang="zh-CN" sz="1400" b="1" dirty="0"/>
          </a:p>
          <a:p>
            <a:pPr algn="ctr"/>
            <a:r>
              <a:rPr lang="en-US" altLang="zh-CN" sz="1400" b="1" dirty="0" smtClean="0"/>
              <a:t>w(t3)=5</a:t>
            </a:r>
            <a:endParaRPr lang="zh-CN" altLang="en-US" sz="1400" b="1" dirty="0"/>
          </a:p>
        </p:txBody>
      </p:sp>
      <p:sp>
        <p:nvSpPr>
          <p:cNvPr id="17" name="椭圆 16"/>
          <p:cNvSpPr/>
          <p:nvPr/>
        </p:nvSpPr>
        <p:spPr>
          <a:xfrm>
            <a:off x="7891713" y="2594783"/>
            <a:ext cx="1212438" cy="53905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t5:</a:t>
            </a:r>
            <a:endParaRPr lang="en-US" altLang="zh-CN" sz="1400" b="1" dirty="0"/>
          </a:p>
          <a:p>
            <a:pPr algn="ctr"/>
            <a:r>
              <a:rPr lang="en-US" altLang="zh-CN" sz="1400" b="1" dirty="0" smtClean="0"/>
              <a:t>w(t5)=0</a:t>
            </a:r>
            <a:endParaRPr lang="zh-CN" altLang="en-US" sz="1400" b="1" dirty="0"/>
          </a:p>
        </p:txBody>
      </p:sp>
      <p:sp>
        <p:nvSpPr>
          <p:cNvPr id="20" name="椭圆 19"/>
          <p:cNvSpPr/>
          <p:nvPr/>
        </p:nvSpPr>
        <p:spPr>
          <a:xfrm>
            <a:off x="6939213" y="3331112"/>
            <a:ext cx="1352550" cy="53905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t4:</a:t>
            </a:r>
            <a:endParaRPr lang="en-US" altLang="zh-CN" sz="1400" b="1" dirty="0"/>
          </a:p>
          <a:p>
            <a:pPr algn="ctr"/>
            <a:r>
              <a:rPr lang="en-US" altLang="zh-CN" sz="1400" b="1" dirty="0" smtClean="0"/>
              <a:t>w(t4)=5</a:t>
            </a:r>
            <a:endParaRPr lang="zh-CN" altLang="en-US" sz="1400" b="1" dirty="0"/>
          </a:p>
        </p:txBody>
      </p:sp>
      <p:cxnSp>
        <p:nvCxnSpPr>
          <p:cNvPr id="5" name="直接连接符 4"/>
          <p:cNvCxnSpPr>
            <a:stCxn id="13" idx="0"/>
            <a:endCxn id="16" idx="3"/>
          </p:cNvCxnSpPr>
          <p:nvPr/>
        </p:nvCxnSpPr>
        <p:spPr>
          <a:xfrm flipV="1">
            <a:off x="6833317" y="2365307"/>
            <a:ext cx="303972" cy="229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0"/>
            <a:endCxn id="16" idx="5"/>
          </p:cNvCxnSpPr>
          <p:nvPr/>
        </p:nvCxnSpPr>
        <p:spPr>
          <a:xfrm flipH="1" flipV="1">
            <a:off x="8093687" y="2365307"/>
            <a:ext cx="404245" cy="229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4"/>
            <a:endCxn id="20" idx="1"/>
          </p:cNvCxnSpPr>
          <p:nvPr/>
        </p:nvCxnSpPr>
        <p:spPr>
          <a:xfrm>
            <a:off x="6833317" y="3133837"/>
            <a:ext cx="303972" cy="276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0" idx="7"/>
            <a:endCxn id="17" idx="4"/>
          </p:cNvCxnSpPr>
          <p:nvPr/>
        </p:nvCxnSpPr>
        <p:spPr>
          <a:xfrm flipV="1">
            <a:off x="8093687" y="3133837"/>
            <a:ext cx="404245" cy="276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120100" y="2143756"/>
            <a:ext cx="6137524" cy="1724634"/>
            <a:chOff x="7669894" y="936895"/>
            <a:chExt cx="6137524" cy="1724634"/>
          </a:xfrm>
        </p:grpSpPr>
        <p:grpSp>
          <p:nvGrpSpPr>
            <p:cNvPr id="61" name="组合 60"/>
            <p:cNvGrpSpPr/>
            <p:nvPr/>
          </p:nvGrpSpPr>
          <p:grpSpPr>
            <a:xfrm>
              <a:off x="7790218" y="1228581"/>
              <a:ext cx="5782398" cy="957708"/>
              <a:chOff x="2854271" y="2580114"/>
              <a:chExt cx="5782398" cy="957708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854271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427427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965692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524455" y="3318952"/>
                <a:ext cx="214009" cy="2060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068748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5068816" y="2580114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636971" y="3318952"/>
                <a:ext cx="214009" cy="2060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636971" y="2591797"/>
                <a:ext cx="214009" cy="2060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6175698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171090" y="2580114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740027" y="3318952"/>
                <a:ext cx="214009" cy="2060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287752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855975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8402162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直接箭头连接符 90"/>
              <p:cNvCxnSpPr/>
              <p:nvPr/>
            </p:nvCxnSpPr>
            <p:spPr>
              <a:xfrm>
                <a:off x="3088778" y="3421957"/>
                <a:ext cx="3386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641436" y="3421957"/>
                <a:ext cx="32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/>
            </p:nvCxnSpPr>
            <p:spPr>
              <a:xfrm>
                <a:off x="4200199" y="3421957"/>
                <a:ext cx="32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>
                <a:off x="4738464" y="3421957"/>
                <a:ext cx="3302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>
                <a:off x="5303255" y="3421957"/>
                <a:ext cx="333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>
                <a:off x="5850980" y="3421957"/>
                <a:ext cx="3247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>
                <a:off x="6410205" y="3421957"/>
                <a:ext cx="3298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>
                <a:off x="6954036" y="3421957"/>
                <a:ext cx="333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7522259" y="3421957"/>
                <a:ext cx="333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/>
              <p:nvPr/>
            </p:nvCxnSpPr>
            <p:spPr>
              <a:xfrm>
                <a:off x="8069984" y="3421957"/>
                <a:ext cx="3321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>
                <a:stCxn id="80" idx="3"/>
                <a:endCxn id="82" idx="2"/>
              </p:cNvCxnSpPr>
              <p:nvPr/>
            </p:nvCxnSpPr>
            <p:spPr>
              <a:xfrm flipV="1">
                <a:off x="4738464" y="2695979"/>
                <a:ext cx="330352" cy="7259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>
                <a:stCxn id="86" idx="6"/>
                <a:endCxn id="87" idx="1"/>
              </p:cNvCxnSpPr>
              <p:nvPr/>
            </p:nvCxnSpPr>
            <p:spPr>
              <a:xfrm>
                <a:off x="6405597" y="2695979"/>
                <a:ext cx="334430" cy="7259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82" idx="6"/>
                <a:endCxn id="84" idx="1"/>
              </p:cNvCxnSpPr>
              <p:nvPr/>
            </p:nvCxnSpPr>
            <p:spPr>
              <a:xfrm flipV="1">
                <a:off x="5303323" y="2694803"/>
                <a:ext cx="333648" cy="1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84" idx="3"/>
                <a:endCxn id="86" idx="2"/>
              </p:cNvCxnSpPr>
              <p:nvPr/>
            </p:nvCxnSpPr>
            <p:spPr>
              <a:xfrm>
                <a:off x="5850980" y="2694803"/>
                <a:ext cx="320110" cy="1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7669894" y="936895"/>
              <a:ext cx="6137524" cy="1724634"/>
              <a:chOff x="2725668" y="2236249"/>
              <a:chExt cx="6137524" cy="172463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2725668" y="3499218"/>
                <a:ext cx="53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p0: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23792" y="3499218"/>
                <a:ext cx="53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p7: end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3887791" y="3499218"/>
                <a:ext cx="54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p1: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5003644" y="2776348"/>
                <a:ext cx="677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p2: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111346" y="2769347"/>
                <a:ext cx="58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p3: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013309" y="3499218"/>
                <a:ext cx="502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p4: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122681" y="3499218"/>
                <a:ext cx="627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p5: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7236632" y="3499218"/>
                <a:ext cx="510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p6: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3214242" y="3499218"/>
                <a:ext cx="658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t1: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submit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7642203" y="3499218"/>
                <a:ext cx="685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t6: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archive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4317100" y="3499218"/>
                <a:ext cx="8237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t2:</a:t>
                </a:r>
              </a:p>
              <a:p>
                <a:r>
                  <a:rPr lang="en-US" altLang="zh-CN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 revise</a:t>
                </a:r>
                <a:endParaRPr lang="zh-CN" alt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347025" y="3499218"/>
                <a:ext cx="82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t4: 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-------</a:t>
                </a:r>
                <a:endParaRPr lang="zh-CN" alt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6456430" y="3499218"/>
                <a:ext cx="77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t5:</a:t>
                </a:r>
              </a:p>
              <a:p>
                <a:r>
                  <a:rPr lang="en-US" altLang="zh-CN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</a:t>
                </a:r>
                <a:endParaRPr lang="zh-CN" alt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5372594" y="2236249"/>
                <a:ext cx="1084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t3: 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proof</a:t>
                </a:r>
                <a:endParaRPr lang="zh-CN" alt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9" name="矩形 58"/>
          <p:cNvSpPr/>
          <p:nvPr/>
        </p:nvSpPr>
        <p:spPr>
          <a:xfrm>
            <a:off x="842994" y="1675623"/>
            <a:ext cx="2656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 Build </a:t>
            </a:r>
            <a:r>
              <a:rPr lang="en-US" altLang="zh-CN" dirty="0"/>
              <a:t>a </a:t>
            </a:r>
            <a:r>
              <a:rPr lang="en-US" altLang="zh-CN" b="1" i="1" dirty="0"/>
              <a:t>conflict graph</a:t>
            </a:r>
            <a:r>
              <a:rPr lang="en-US" altLang="zh-CN" dirty="0"/>
              <a:t>:</a:t>
            </a:r>
          </a:p>
        </p:txBody>
      </p:sp>
      <p:sp>
        <p:nvSpPr>
          <p:cNvPr id="106" name="矩形 105"/>
          <p:cNvSpPr/>
          <p:nvPr/>
        </p:nvSpPr>
        <p:spPr>
          <a:xfrm>
            <a:off x="842994" y="3865493"/>
            <a:ext cx="6119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where </a:t>
            </a:r>
            <a:r>
              <a:rPr lang="en-US" altLang="zh-CN" b="1" i="1" dirty="0" smtClean="0"/>
              <a:t>w(t) </a:t>
            </a:r>
            <a:r>
              <a:rPr lang="en-US" altLang="zh-CN" dirty="0" smtClean="0"/>
              <a:t>is the </a:t>
            </a:r>
            <a:r>
              <a:rPr lang="en-US" altLang="zh-CN" b="1" i="1" dirty="0" smtClean="0"/>
              <a:t>minimum cost </a:t>
            </a:r>
            <a:r>
              <a:rPr lang="en-US" altLang="zh-CN" dirty="0" smtClean="0"/>
              <a:t>on </a:t>
            </a:r>
            <a:r>
              <a:rPr lang="en-US" altLang="zh-CN" b="1" i="1" dirty="0" smtClean="0"/>
              <a:t>all possible repairs </a:t>
            </a:r>
            <a:r>
              <a:rPr lang="en-US" altLang="zh-CN" dirty="0" smtClean="0"/>
              <a:t>of t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842994" y="1275573"/>
            <a:ext cx="404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Example: to estimate a lower bound for</a:t>
            </a:r>
            <a:endParaRPr lang="en-US" altLang="zh-CN" dirty="0"/>
          </a:p>
        </p:txBody>
      </p:sp>
      <p:sp>
        <p:nvSpPr>
          <p:cNvPr id="108" name="矩形 107"/>
          <p:cNvSpPr/>
          <p:nvPr/>
        </p:nvSpPr>
        <p:spPr>
          <a:xfrm>
            <a:off x="804181" y="4405901"/>
            <a:ext cx="736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b="1" i="1" dirty="0" smtClean="0"/>
              <a:t>Remove edges </a:t>
            </a:r>
            <a:r>
              <a:rPr lang="en-US" altLang="zh-CN" dirty="0" smtClean="0"/>
              <a:t>(with </a:t>
            </a:r>
            <a:r>
              <a:rPr lang="en-US" altLang="zh-CN" b="1" i="1" dirty="0" smtClean="0"/>
              <a:t>vertices</a:t>
            </a:r>
            <a:r>
              <a:rPr lang="en-US" altLang="zh-CN" dirty="0" smtClean="0"/>
              <a:t>) until the conflict graph becomes </a:t>
            </a:r>
            <a:r>
              <a:rPr lang="en-US" altLang="zh-CN" b="1" i="1" dirty="0" smtClean="0"/>
              <a:t>empty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109" name="矩形 108"/>
          <p:cNvSpPr/>
          <p:nvPr/>
        </p:nvSpPr>
        <p:spPr>
          <a:xfrm>
            <a:off x="804181" y="5265827"/>
            <a:ext cx="829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 For each </a:t>
            </a:r>
            <a:r>
              <a:rPr lang="en-US" altLang="zh-CN" b="1" i="1" dirty="0" smtClean="0"/>
              <a:t>removed edge</a:t>
            </a:r>
            <a:r>
              <a:rPr lang="en-US" altLang="zh-CN" dirty="0" smtClean="0"/>
              <a:t>, add the </a:t>
            </a:r>
            <a:r>
              <a:rPr lang="en-US" altLang="zh-CN" b="1" i="1" dirty="0" smtClean="0"/>
              <a:t>minimum w(t) </a:t>
            </a:r>
            <a:r>
              <a:rPr lang="en-US" altLang="zh-CN" dirty="0" smtClean="0"/>
              <a:t>on the edge to </a:t>
            </a:r>
            <a:r>
              <a:rPr lang="en-US" altLang="zh-CN" b="1" i="1" dirty="0" smtClean="0"/>
              <a:t>the lower bound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111" name="文本框 110"/>
          <p:cNvSpPr txBox="1"/>
          <p:nvPr/>
        </p:nvSpPr>
        <p:spPr>
          <a:xfrm>
            <a:off x="1027383" y="5687262"/>
            <a:ext cx="619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Advanced Bound = min{w(t2), w(t3)} + min{w(t4), w(t5)} = 3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027383" y="4783476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Remove (t2, t3)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6312" y="477395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and (t4, t5)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6194716" y="1906478"/>
            <a:ext cx="2303911" cy="1504859"/>
            <a:chOff x="9415458" y="1553019"/>
            <a:chExt cx="2303911" cy="1504859"/>
          </a:xfrm>
        </p:grpSpPr>
        <p:sp>
          <p:nvSpPr>
            <p:cNvPr id="116" name="椭圆 115"/>
            <p:cNvSpPr/>
            <p:nvPr/>
          </p:nvSpPr>
          <p:spPr>
            <a:xfrm>
              <a:off x="9415458" y="2242606"/>
              <a:ext cx="1278591" cy="539054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</a:rPr>
                <a:t>t2:</a:t>
              </a:r>
            </a:p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</a:rPr>
                <a:t>w(t2)=3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0160650" y="1553019"/>
              <a:ext cx="1352550" cy="539054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</a:rPr>
                <a:t>t3:</a:t>
              </a:r>
              <a:endParaRPr lang="en-US" altLang="zh-CN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</a:rPr>
                <a:t>w(t3)=5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8" name="直接连接符 117"/>
            <p:cNvCxnSpPr>
              <a:stCxn id="116" idx="0"/>
              <a:endCxn id="117" idx="3"/>
            </p:cNvCxnSpPr>
            <p:nvPr/>
          </p:nvCxnSpPr>
          <p:spPr>
            <a:xfrm flipV="1">
              <a:off x="10054754" y="2013130"/>
              <a:ext cx="303972" cy="229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endCxn id="117" idx="5"/>
            </p:cNvCxnSpPr>
            <p:nvPr/>
          </p:nvCxnSpPr>
          <p:spPr>
            <a:xfrm flipH="1" flipV="1">
              <a:off x="11315124" y="2013130"/>
              <a:ext cx="404245" cy="229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16" idx="4"/>
            </p:cNvCxnSpPr>
            <p:nvPr/>
          </p:nvCxnSpPr>
          <p:spPr>
            <a:xfrm>
              <a:off x="10054754" y="2781660"/>
              <a:ext cx="303972" cy="2762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6939784" y="2595151"/>
            <a:ext cx="2164938" cy="1275383"/>
            <a:chOff x="7091613" y="2747183"/>
            <a:chExt cx="2164938" cy="1275383"/>
          </a:xfrm>
        </p:grpSpPr>
        <p:sp>
          <p:nvSpPr>
            <p:cNvPr id="122" name="椭圆 121"/>
            <p:cNvSpPr/>
            <p:nvPr/>
          </p:nvSpPr>
          <p:spPr>
            <a:xfrm>
              <a:off x="8044113" y="2747183"/>
              <a:ext cx="1212438" cy="539054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</a:rPr>
                <a:t>t5:</a:t>
              </a:r>
              <a:endParaRPr lang="en-US" altLang="zh-CN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</a:rPr>
                <a:t>w(t5)=0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091613" y="3483512"/>
              <a:ext cx="1352550" cy="539054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</a:rPr>
                <a:t>t4:</a:t>
              </a:r>
              <a:endParaRPr lang="en-US" altLang="zh-CN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</a:rPr>
                <a:t>w(t4)=5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24" name="直接连接符 123"/>
            <p:cNvCxnSpPr>
              <a:stCxn id="123" idx="7"/>
              <a:endCxn id="122" idx="4"/>
            </p:cNvCxnSpPr>
            <p:nvPr/>
          </p:nvCxnSpPr>
          <p:spPr>
            <a:xfrm flipV="1">
              <a:off x="8246087" y="3286237"/>
              <a:ext cx="404245" cy="2762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文本框 96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8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59" grpId="0"/>
      <p:bldP spid="106" grpId="0"/>
      <p:bldP spid="108" grpId="0"/>
      <p:bldP spid="109" grpId="0"/>
      <p:bldP spid="111" grpId="0"/>
      <p:bldP spid="113" grpId="0"/>
      <p:bldP spid="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Microsoft YaHei UI" panose="020B0503020204020204" pitchFamily="34" charset="-122"/>
              </a:rPr>
              <a:t>Outline</a:t>
            </a:r>
            <a:endParaRPr lang="zh-CN" b="1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01431"/>
            <a:ext cx="7785465" cy="5147533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Microsoft YaHei UI" panose="020B0503020204020204" pitchFamily="34" charset="-122"/>
              </a:rPr>
              <a:t>Motivation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Exact Algorithm</a:t>
            </a:r>
          </a:p>
          <a:p>
            <a:r>
              <a:rPr lang="en-US" altLang="zh-CN" sz="2800" dirty="0" smtClean="0">
                <a:solidFill>
                  <a:schemeClr val="accent5"/>
                </a:solidFill>
                <a:ea typeface="Microsoft YaHei UI" panose="020B0503020204020204" pitchFamily="34" charset="-122"/>
              </a:rPr>
              <a:t>Approximation</a:t>
            </a:r>
            <a:endParaRPr lang="en-US" altLang="zh-CN" sz="2800" dirty="0">
              <a:solidFill>
                <a:schemeClr val="accent5"/>
              </a:solidFill>
              <a:ea typeface="Microsoft YaHei UI" panose="020B0503020204020204" pitchFamily="34" charset="-122"/>
            </a:endParaRP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Experiments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Conclusion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15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81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">
        <p:fade/>
      </p:transition>
    </mc:Choice>
    <mc:Fallback xmlns="">
      <p:transition advTm="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Pass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16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2994" y="2052537"/>
            <a:ext cx="677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T</a:t>
            </a:r>
            <a:r>
              <a:rPr lang="en-US" altLang="zh-CN" dirty="0" smtClean="0"/>
              <a:t>he start place in causal net </a:t>
            </a:r>
            <a:r>
              <a:rPr lang="en-US" altLang="zh-CN" dirty="0" smtClean="0">
                <a:sym typeface="Wingdings" panose="05000000000000000000" pitchFamily="2" charset="2"/>
              </a:rPr>
              <a:t>&lt;-----</a:t>
            </a:r>
            <a:r>
              <a:rPr lang="en-US" altLang="zh-CN" dirty="0" smtClean="0"/>
              <a:t>&gt; the start place in specification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2994" y="2469448"/>
            <a:ext cx="376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b="1" dirty="0" smtClean="0"/>
              <a:t>Candidates for Transition </a:t>
            </a:r>
            <a:r>
              <a:rPr lang="zh-CN" altLang="en-US" dirty="0" smtClean="0"/>
              <a:t>𝜋</a:t>
            </a:r>
            <a:r>
              <a:rPr lang="en-US" altLang="zh-CN" dirty="0" smtClean="0"/>
              <a:t>’(t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):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2994" y="2856529"/>
            <a:ext cx="6981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 smtClean="0"/>
              <a:t>pre(t</a:t>
            </a:r>
            <a:r>
              <a:rPr lang="en-US" altLang="zh-CN" b="1" i="1" baseline="-25000" dirty="0" smtClean="0"/>
              <a:t>k</a:t>
            </a:r>
            <a:r>
              <a:rPr lang="en-US" altLang="zh-CN" b="1" i="1" dirty="0" smtClean="0"/>
              <a:t>) </a:t>
            </a:r>
            <a:r>
              <a:rPr lang="en-US" altLang="zh-CN" dirty="0" smtClean="0"/>
              <a:t>have already been </a:t>
            </a:r>
            <a:r>
              <a:rPr lang="en-US" altLang="zh-CN" b="1" i="1" dirty="0" smtClean="0"/>
              <a:t>determined</a:t>
            </a:r>
            <a:r>
              <a:rPr lang="en-US" altLang="zh-CN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choose </a:t>
            </a:r>
            <a:r>
              <a:rPr lang="en-US" altLang="zh-CN" dirty="0"/>
              <a:t>candidates </a:t>
            </a:r>
            <a:r>
              <a:rPr lang="en-US" altLang="zh-CN" dirty="0" smtClean="0"/>
              <a:t>without </a:t>
            </a:r>
            <a:r>
              <a:rPr lang="en-US" altLang="zh-CN" b="1" i="1" dirty="0" smtClean="0"/>
              <a:t>introducing inconsistency on </a:t>
            </a:r>
            <a:r>
              <a:rPr lang="en-US" altLang="zh-CN" b="1" i="1" dirty="0"/>
              <a:t>pre(t</a:t>
            </a:r>
            <a:r>
              <a:rPr lang="en-US" altLang="zh-CN" b="1" i="1" baseline="-25000" dirty="0"/>
              <a:t>k</a:t>
            </a:r>
            <a:r>
              <a:rPr lang="en-US" altLang="zh-CN" b="1" i="1" dirty="0"/>
              <a:t>) 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4635" y="1221540"/>
            <a:ext cx="8227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Heuristic: </a:t>
            </a:r>
            <a:endParaRPr lang="en-US" altLang="zh-CN" b="1" dirty="0" smtClean="0"/>
          </a:p>
          <a:p>
            <a:r>
              <a:rPr lang="en-US" altLang="zh-CN" b="1" i="1" dirty="0" smtClean="0"/>
              <a:t>determine each transition</a:t>
            </a:r>
            <a:r>
              <a:rPr lang="en-US" altLang="zh-CN" dirty="0" smtClean="0"/>
              <a:t> from the start to the end.</a:t>
            </a:r>
            <a:endParaRPr lang="en-US" altLang="zh-CN" dirty="0"/>
          </a:p>
        </p:txBody>
      </p:sp>
      <p:grpSp>
        <p:nvGrpSpPr>
          <p:cNvPr id="184" name="组合 183"/>
          <p:cNvGrpSpPr/>
          <p:nvPr/>
        </p:nvGrpSpPr>
        <p:grpSpPr>
          <a:xfrm>
            <a:off x="543950" y="3835460"/>
            <a:ext cx="2785922" cy="1818581"/>
            <a:chOff x="543950" y="3568760"/>
            <a:chExt cx="2785922" cy="1818581"/>
          </a:xfrm>
        </p:grpSpPr>
        <p:grpSp>
          <p:nvGrpSpPr>
            <p:cNvPr id="59" name="组合 58"/>
            <p:cNvGrpSpPr/>
            <p:nvPr/>
          </p:nvGrpSpPr>
          <p:grpSpPr>
            <a:xfrm>
              <a:off x="904241" y="3716509"/>
              <a:ext cx="2082799" cy="1670832"/>
              <a:chOff x="889001" y="3676359"/>
              <a:chExt cx="2125433" cy="167083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889001" y="3676359"/>
                <a:ext cx="1892298" cy="1670832"/>
                <a:chOff x="2324178" y="3665590"/>
                <a:chExt cx="1758399" cy="1670832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2324178" y="3933339"/>
                  <a:ext cx="1650781" cy="957708"/>
                  <a:chOff x="4200199" y="2580114"/>
                  <a:chExt cx="1650781" cy="957708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4524455" y="3318952"/>
                    <a:ext cx="214009" cy="20601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5068748" y="3306093"/>
                    <a:ext cx="234507" cy="23172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5068816" y="2580114"/>
                    <a:ext cx="234507" cy="231729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5636971" y="2591797"/>
                    <a:ext cx="214009" cy="20601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3" name="直接箭头连接符 42"/>
                  <p:cNvCxnSpPr/>
                  <p:nvPr/>
                </p:nvCxnSpPr>
                <p:spPr>
                  <a:xfrm>
                    <a:off x="4200199" y="3421957"/>
                    <a:ext cx="32425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/>
                  <p:cNvCxnSpPr/>
                  <p:nvPr/>
                </p:nvCxnSpPr>
                <p:spPr>
                  <a:xfrm>
                    <a:off x="4738464" y="3421957"/>
                    <a:ext cx="33028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箭头连接符 50"/>
                  <p:cNvCxnSpPr>
                    <a:stCxn id="30" idx="3"/>
                    <a:endCxn id="32" idx="2"/>
                  </p:cNvCxnSpPr>
                  <p:nvPr/>
                </p:nvCxnSpPr>
                <p:spPr>
                  <a:xfrm flipV="1">
                    <a:off x="4738464" y="2695979"/>
                    <a:ext cx="330352" cy="72597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>
                    <a:stCxn id="32" idx="6"/>
                    <a:endCxn id="34" idx="1"/>
                  </p:cNvCxnSpPr>
                  <p:nvPr/>
                </p:nvCxnSpPr>
                <p:spPr>
                  <a:xfrm flipV="1">
                    <a:off x="5303323" y="2694803"/>
                    <a:ext cx="333648" cy="1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2434426" y="3665590"/>
                  <a:ext cx="1648151" cy="1670832"/>
                  <a:chOff x="4317100" y="2290051"/>
                  <a:chExt cx="1648151" cy="1670832"/>
                </a:xfrm>
              </p:grpSpPr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003644" y="2776348"/>
                    <a:ext cx="59627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p2:</a:t>
                    </a:r>
                  </a:p>
                  <a:p>
                    <a:r>
                      <a:rPr lang="en-US" altLang="zh-CN" sz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zh-CN" altLang="en-US" sz="1200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013309" y="3499218"/>
                    <a:ext cx="5427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p4:</a:t>
                    </a:r>
                  </a:p>
                  <a:p>
                    <a:r>
                      <a: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</a:t>
                    </a:r>
                    <a:endParaRPr lang="zh-CN" alt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4317100" y="3499218"/>
                    <a:ext cx="8100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t2:</a:t>
                    </a:r>
                  </a:p>
                  <a:p>
                    <a:r>
                      <a: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design</a:t>
                    </a:r>
                    <a:endParaRPr lang="zh-CN" alt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5606664" y="2290051"/>
                    <a:ext cx="35858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t3</a:t>
                    </a:r>
                    <a:endParaRPr lang="zh-CN" alt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56" name="直接箭头连接符 55"/>
              <p:cNvCxnSpPr>
                <a:stCxn id="34" idx="3"/>
              </p:cNvCxnSpPr>
              <p:nvPr/>
            </p:nvCxnSpPr>
            <p:spPr>
              <a:xfrm flipV="1">
                <a:off x="2665486" y="4058796"/>
                <a:ext cx="34894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31" idx="6"/>
              </p:cNvCxnSpPr>
              <p:nvPr/>
            </p:nvCxnSpPr>
            <p:spPr>
              <a:xfrm flipV="1">
                <a:off x="2076052" y="4785951"/>
                <a:ext cx="34894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/>
            <p:cNvSpPr/>
            <p:nvPr/>
          </p:nvSpPr>
          <p:spPr>
            <a:xfrm>
              <a:off x="865420" y="3568760"/>
              <a:ext cx="1276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Causal net</a:t>
              </a:r>
              <a:endParaRPr lang="zh-CN" altLang="en-US" b="1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543950" y="4559184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…</a:t>
              </a:r>
              <a:endParaRPr lang="zh-CN" altLang="en-US" b="1" dirty="0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967272" y="384118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…</a:t>
              </a:r>
              <a:endParaRPr lang="zh-CN" altLang="en-US" b="1" dirty="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403032" y="4572634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…</a:t>
              </a:r>
              <a:endParaRPr lang="zh-CN" altLang="en-US" b="1" dirty="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3682634" y="3859438"/>
            <a:ext cx="2966165" cy="1772686"/>
            <a:chOff x="3187334" y="3583213"/>
            <a:chExt cx="2966165" cy="1772686"/>
          </a:xfrm>
        </p:grpSpPr>
        <p:grpSp>
          <p:nvGrpSpPr>
            <p:cNvPr id="107" name="组合 106"/>
            <p:cNvGrpSpPr/>
            <p:nvPr/>
          </p:nvGrpSpPr>
          <p:grpSpPr>
            <a:xfrm>
              <a:off x="3846447" y="3614497"/>
              <a:ext cx="2222694" cy="1741402"/>
              <a:chOff x="-6551288" y="1947995"/>
              <a:chExt cx="2222694" cy="1741402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-6227032" y="3229024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-5682739" y="3216165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-5682671" y="2490186"/>
                <a:ext cx="234507" cy="23172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-5114516" y="2216119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-5114517" y="2721915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2" name="直接箭头连接符 131"/>
              <p:cNvCxnSpPr/>
              <p:nvPr/>
            </p:nvCxnSpPr>
            <p:spPr>
              <a:xfrm>
                <a:off x="-6551288" y="3332029"/>
                <a:ext cx="32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/>
              <p:nvPr/>
            </p:nvCxnSpPr>
            <p:spPr>
              <a:xfrm>
                <a:off x="-6013023" y="3332029"/>
                <a:ext cx="3302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/>
              <p:nvPr/>
            </p:nvCxnSpPr>
            <p:spPr>
              <a:xfrm>
                <a:off x="-5448232" y="3332029"/>
                <a:ext cx="333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/>
              <p:cNvCxnSpPr>
                <a:stCxn id="111" idx="3"/>
                <a:endCxn id="113" idx="2"/>
              </p:cNvCxnSpPr>
              <p:nvPr/>
            </p:nvCxnSpPr>
            <p:spPr>
              <a:xfrm flipV="1">
                <a:off x="-6013023" y="2606051"/>
                <a:ext cx="330352" cy="7259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>
                <a:stCxn id="113" idx="6"/>
                <a:endCxn id="115" idx="1"/>
              </p:cNvCxnSpPr>
              <p:nvPr/>
            </p:nvCxnSpPr>
            <p:spPr>
              <a:xfrm flipV="1">
                <a:off x="-5448164" y="2319125"/>
                <a:ext cx="333648" cy="286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13" idx="6"/>
                <a:endCxn id="116" idx="1"/>
              </p:cNvCxnSpPr>
              <p:nvPr/>
            </p:nvCxnSpPr>
            <p:spPr>
              <a:xfrm>
                <a:off x="-5448164" y="2606051"/>
                <a:ext cx="333647" cy="218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15" idx="3"/>
              </p:cNvCxnSpPr>
              <p:nvPr/>
            </p:nvCxnSpPr>
            <p:spPr>
              <a:xfrm>
                <a:off x="-4900507" y="2319125"/>
                <a:ext cx="320110" cy="286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16" idx="3"/>
              </p:cNvCxnSpPr>
              <p:nvPr/>
            </p:nvCxnSpPr>
            <p:spPr>
              <a:xfrm flipV="1">
                <a:off x="-4900508" y="2606051"/>
                <a:ext cx="320111" cy="218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文本框 156"/>
              <p:cNvSpPr txBox="1"/>
              <p:nvPr/>
            </p:nvSpPr>
            <p:spPr>
              <a:xfrm>
                <a:off x="-5703392" y="2686420"/>
                <a:ext cx="258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文本框 158"/>
              <p:cNvSpPr txBox="1"/>
              <p:nvPr/>
            </p:nvSpPr>
            <p:spPr>
              <a:xfrm>
                <a:off x="-5700635" y="3412398"/>
                <a:ext cx="258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-6434387" y="3398266"/>
                <a:ext cx="6584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design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-5606676" y="2927117"/>
                <a:ext cx="1278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electrician proof</a:t>
                </a:r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-5623972" y="1947995"/>
                <a:ext cx="1278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insulation proof</a:t>
                </a:r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矩形 175"/>
            <p:cNvSpPr/>
            <p:nvPr/>
          </p:nvSpPr>
          <p:spPr>
            <a:xfrm>
              <a:off x="3187334" y="3583213"/>
              <a:ext cx="1552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Specification</a:t>
              </a:r>
              <a:endParaRPr lang="zh-CN" altLang="en-US" b="1" dirty="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3469048" y="4739938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…</a:t>
              </a:r>
              <a:endParaRPr lang="zh-CN" altLang="en-US" b="1" dirty="0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5268060" y="4757300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…</a:t>
              </a:r>
              <a:endParaRPr lang="zh-CN" altLang="en-US" b="1" dirty="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5790899" y="4039891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…</a:t>
              </a:r>
              <a:endParaRPr lang="zh-CN" altLang="en-US" b="1" dirty="0"/>
            </a:p>
          </p:txBody>
        </p:sp>
      </p:grpSp>
      <p:sp>
        <p:nvSpPr>
          <p:cNvPr id="185" name="矩形 184"/>
          <p:cNvSpPr/>
          <p:nvPr/>
        </p:nvSpPr>
        <p:spPr>
          <a:xfrm>
            <a:off x="6942470" y="3859438"/>
            <a:ext cx="21371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Candidates </a:t>
            </a:r>
            <a:r>
              <a:rPr lang="en-US" altLang="zh-CN" b="1" dirty="0" smtClean="0"/>
              <a:t>for t3: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t3: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insulation proof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t3: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electrician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33844" y="5785647"/>
            <a:ext cx="8238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 Choose </a:t>
            </a:r>
            <a:r>
              <a:rPr lang="en-US" altLang="zh-CN" dirty="0"/>
              <a:t>the </a:t>
            </a:r>
            <a:r>
              <a:rPr lang="en-US" altLang="zh-CN" dirty="0" smtClean="0"/>
              <a:t>candidate that introduces </a:t>
            </a:r>
            <a:r>
              <a:rPr lang="en-US" altLang="zh-CN" b="1" i="1" dirty="0"/>
              <a:t>less inconsistency </a:t>
            </a:r>
            <a:r>
              <a:rPr lang="en-US" altLang="zh-CN" b="1" i="1" dirty="0" smtClean="0"/>
              <a:t>on post(t</a:t>
            </a:r>
            <a:r>
              <a:rPr lang="en-US" altLang="zh-CN" b="1" i="1" baseline="-25000" dirty="0" smtClean="0"/>
              <a:t>k</a:t>
            </a:r>
            <a:r>
              <a:rPr lang="en-US" altLang="zh-CN" b="1" i="1" dirty="0"/>
              <a:t>) </a:t>
            </a:r>
            <a:r>
              <a:rPr lang="en-US" altLang="zh-CN" b="1" i="1" dirty="0" smtClean="0"/>
              <a:t>.</a:t>
            </a:r>
            <a:endParaRPr lang="zh-CN" altLang="en-US" b="1" i="1" dirty="0"/>
          </a:p>
        </p:txBody>
      </p:sp>
      <p:sp>
        <p:nvSpPr>
          <p:cNvPr id="189" name="矩形 188"/>
          <p:cNvSpPr/>
          <p:nvPr/>
        </p:nvSpPr>
        <p:spPr>
          <a:xfrm>
            <a:off x="865420" y="6182405"/>
            <a:ext cx="6640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One Pass algorithm may report </a:t>
            </a:r>
            <a:r>
              <a:rPr lang="en-US" altLang="zh-CN" b="1" i="1" dirty="0" smtClean="0"/>
              <a:t>false positive unsound structure!</a:t>
            </a:r>
            <a:endParaRPr lang="zh-CN" altLang="en-US" b="1" i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6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85" grpId="0"/>
      <p:bldP spid="187" grpId="0"/>
      <p:bldP spid="1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Microsoft YaHei UI" panose="020B0503020204020204" pitchFamily="34" charset="-122"/>
              </a:rPr>
              <a:t>Outline</a:t>
            </a:r>
            <a:endParaRPr lang="zh-CN" b="1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01431"/>
            <a:ext cx="7785465" cy="5147533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Microsoft YaHei UI" panose="020B0503020204020204" pitchFamily="34" charset="-122"/>
              </a:rPr>
              <a:t>Motivation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Exact Algorithm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Approximation</a:t>
            </a:r>
            <a:endParaRPr lang="en-US" altLang="zh-CN" sz="2800" dirty="0">
              <a:ea typeface="Microsoft YaHei UI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ea typeface="Microsoft YaHei UI" panose="020B0503020204020204" pitchFamily="34" charset="-122"/>
              </a:rPr>
              <a:t>Experiments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Conclusion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17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2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">
        <p:fade/>
      </p:transition>
    </mc:Choice>
    <mc:Fallback xmlns="">
      <p:transition advTm="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Setting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18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42994" y="1221044"/>
            <a:ext cx="7785465" cy="5427406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Real Life Data </a:t>
            </a:r>
            <a:r>
              <a:rPr lang="en-US" altLang="zh-CN" sz="2000" b="1" dirty="0"/>
              <a:t>S</a:t>
            </a:r>
            <a:r>
              <a:rPr lang="en-US" altLang="zh-CN" sz="2000" b="1" dirty="0" smtClean="0"/>
              <a:t>et: 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2000" b="1" dirty="0"/>
              <a:t>S</a:t>
            </a:r>
            <a:r>
              <a:rPr lang="en-US" altLang="zh-CN" sz="2000" b="1" dirty="0" smtClean="0"/>
              <a:t>etting</a:t>
            </a:r>
          </a:p>
          <a:p>
            <a:pPr lvl="1"/>
            <a:r>
              <a:rPr lang="en-US" altLang="zh-CN" sz="2000" dirty="0"/>
              <a:t>we </a:t>
            </a:r>
            <a:r>
              <a:rPr lang="en-US" altLang="zh-CN" sz="2000" b="1" i="1" dirty="0" smtClean="0"/>
              <a:t>randomly change </a:t>
            </a:r>
            <a:r>
              <a:rPr lang="en-US" altLang="zh-CN" sz="2000" b="1" i="1" dirty="0"/>
              <a:t>event names </a:t>
            </a:r>
            <a:r>
              <a:rPr lang="en-US" altLang="zh-CN" sz="2000" dirty="0"/>
              <a:t>in </a:t>
            </a:r>
            <a:r>
              <a:rPr lang="en-US" altLang="zh-CN" sz="2000" dirty="0" smtClean="0"/>
              <a:t>clean executions to create inconsistent labeling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b="1" dirty="0" smtClean="0"/>
              <a:t>Criteria: </a:t>
            </a:r>
            <a:r>
              <a:rPr lang="en-US" altLang="zh-CN" sz="2000" dirty="0" smtClean="0"/>
              <a:t>to evaluate the </a:t>
            </a:r>
            <a:r>
              <a:rPr lang="en-US" altLang="zh-CN" sz="2000" dirty="0"/>
              <a:t>accuracy of </a:t>
            </a:r>
            <a:r>
              <a:rPr lang="en-US" altLang="zh-CN" sz="2000" dirty="0" smtClean="0"/>
              <a:t>recovery, </a:t>
            </a:r>
          </a:p>
          <a:p>
            <a:pPr lvl="1"/>
            <a:r>
              <a:rPr lang="en-US" altLang="zh-CN" sz="2000" dirty="0" smtClean="0"/>
              <a:t>F-measure of precision and recall.</a:t>
            </a:r>
            <a:endParaRPr lang="en-US" altLang="zh-CN" sz="2000" dirty="0"/>
          </a:p>
          <a:p>
            <a:r>
              <a:rPr lang="en-US" altLang="zh-CN" sz="2000" b="1" dirty="0" smtClean="0"/>
              <a:t>Baseline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Event Log </a:t>
            </a:r>
            <a:r>
              <a:rPr lang="en-US" altLang="zh-CN" sz="2000" dirty="0" smtClean="0"/>
              <a:t>Alignment and Simple Graph Repair.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59795"/>
              </p:ext>
            </p:extLst>
          </p:nvPr>
        </p:nvGraphicFramePr>
        <p:xfrm>
          <a:off x="324965" y="2066803"/>
          <a:ext cx="4182895" cy="1036319"/>
        </p:xfrm>
        <a:graphic>
          <a:graphicData uri="http://schemas.openxmlformats.org/drawingml/2006/table">
            <a:tbl>
              <a:tblPr bandCol="1">
                <a:tableStyleId>{FABFCF23-3B69-468F-B69F-88F6DE6A72F2}</a:tableStyleId>
              </a:tblPr>
              <a:tblGrid>
                <a:gridCol w="1790059"/>
                <a:gridCol w="410983"/>
                <a:gridCol w="1388210"/>
                <a:gridCol w="593643"/>
              </a:tblGrid>
              <a:tr h="51251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Places in Process</a:t>
                      </a:r>
                      <a:r>
                        <a:rPr lang="en-US" altLang="zh-CN" sz="1400" baseline="0" dirty="0" smtClean="0"/>
                        <a:t> Specification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No.</a:t>
                      </a:r>
                      <a:r>
                        <a:rPr lang="en-US" altLang="zh-CN" sz="1400" baseline="0" dirty="0" smtClean="0"/>
                        <a:t> of Executions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4722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503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Transitions in Process</a:t>
                      </a:r>
                      <a:r>
                        <a:rPr lang="en-US" altLang="zh-CN" sz="1400" baseline="0" dirty="0" smtClean="0"/>
                        <a:t> Specification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maximum size of pre/post set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8711" y="1590632"/>
            <a:ext cx="373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Employed from a bus manufacturer: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938338" y="1590632"/>
            <a:ext cx="370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Employed </a:t>
            </a:r>
            <a:r>
              <a:rPr lang="en-US" altLang="zh-CN" dirty="0"/>
              <a:t>from </a:t>
            </a:r>
            <a:r>
              <a:rPr lang="en-US" altLang="zh-CN" dirty="0" smtClean="0"/>
              <a:t>a telecom </a:t>
            </a:r>
            <a:r>
              <a:rPr lang="en-US" altLang="zh-CN" dirty="0"/>
              <a:t>company: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41162"/>
              </p:ext>
            </p:extLst>
          </p:nvPr>
        </p:nvGraphicFramePr>
        <p:xfrm>
          <a:off x="4731592" y="2066803"/>
          <a:ext cx="4182895" cy="1036319"/>
        </p:xfrm>
        <a:graphic>
          <a:graphicData uri="http://schemas.openxmlformats.org/drawingml/2006/table">
            <a:tbl>
              <a:tblPr bandCol="1">
                <a:tableStyleId>{FABFCF23-3B69-468F-B69F-88F6DE6A72F2}</a:tableStyleId>
              </a:tblPr>
              <a:tblGrid>
                <a:gridCol w="1790059"/>
                <a:gridCol w="410983"/>
                <a:gridCol w="1388210"/>
                <a:gridCol w="593643"/>
              </a:tblGrid>
              <a:tr h="51251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Places in Process</a:t>
                      </a:r>
                      <a:r>
                        <a:rPr lang="en-US" altLang="zh-CN" sz="1400" baseline="0" dirty="0" smtClean="0"/>
                        <a:t> Specification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No.</a:t>
                      </a:r>
                      <a:r>
                        <a:rPr lang="en-US" altLang="zh-CN" sz="1400" baseline="0" dirty="0" smtClean="0"/>
                        <a:t> of Executions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1040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503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Transitions in Process</a:t>
                      </a:r>
                      <a:r>
                        <a:rPr lang="en-US" altLang="zh-CN" sz="1400" baseline="0" dirty="0" smtClean="0"/>
                        <a:t> Specification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maximum size of pre/post set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4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and </a:t>
            </a:r>
            <a:r>
              <a:rPr lang="en-US" altLang="zh-CN" dirty="0" smtClean="0"/>
              <a:t>Efficiency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19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776543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563354"/>
              </p:ext>
            </p:extLst>
          </p:nvPr>
        </p:nvGraphicFramePr>
        <p:xfrm>
          <a:off x="0" y="4120880"/>
          <a:ext cx="4556312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963044"/>
              </p:ext>
            </p:extLst>
          </p:nvPr>
        </p:nvGraphicFramePr>
        <p:xfrm>
          <a:off x="4587688" y="1559000"/>
          <a:ext cx="4556312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26431"/>
              </p:ext>
            </p:extLst>
          </p:nvPr>
        </p:nvGraphicFramePr>
        <p:xfrm>
          <a:off x="0" y="1590473"/>
          <a:ext cx="56712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" name="矩形 2"/>
          <p:cNvSpPr/>
          <p:nvPr/>
        </p:nvSpPr>
        <p:spPr>
          <a:xfrm>
            <a:off x="237655" y="1301234"/>
            <a:ext cx="304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Bus manufacturer data set: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4690957" y="1301234"/>
            <a:ext cx="302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Telecom company </a:t>
            </a:r>
            <a:r>
              <a:rPr lang="en-US" altLang="zh-CN" b="1" dirty="0"/>
              <a:t>data set</a:t>
            </a:r>
            <a:r>
              <a:rPr lang="en-US" altLang="zh-CN" b="1" dirty="0" smtClean="0"/>
              <a:t>:</a:t>
            </a:r>
            <a:endParaRPr lang="en-US" altLang="zh-CN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05107" y="5372100"/>
            <a:ext cx="1085850" cy="571500"/>
            <a:chOff x="3605107" y="6680200"/>
            <a:chExt cx="1085850" cy="571500"/>
          </a:xfrm>
        </p:grpSpPr>
        <p:sp>
          <p:nvSpPr>
            <p:cNvPr id="14" name="矩形标注 13"/>
            <p:cNvSpPr/>
            <p:nvPr/>
          </p:nvSpPr>
          <p:spPr>
            <a:xfrm>
              <a:off x="3605107" y="6680200"/>
              <a:ext cx="1085850" cy="571500"/>
            </a:xfrm>
            <a:prstGeom prst="wedgeRectCallout">
              <a:avLst>
                <a:gd name="adj1" fmla="val -48903"/>
                <a:gd name="adj2" fmla="val 1025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3605107" y="6680200"/>
              <a:ext cx="1085850" cy="571500"/>
            </a:xfrm>
            <a:prstGeom prst="wedgeRectCallout">
              <a:avLst>
                <a:gd name="adj1" fmla="val 101974"/>
                <a:gd name="adj2" fmla="val 10250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Low time cost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48032" y="1835150"/>
            <a:ext cx="1085850" cy="571500"/>
            <a:chOff x="3605107" y="6680200"/>
            <a:chExt cx="1085850" cy="571500"/>
          </a:xfrm>
          <a:solidFill>
            <a:schemeClr val="accent2">
              <a:lumMod val="75000"/>
            </a:schemeClr>
          </a:solidFill>
        </p:grpSpPr>
        <p:sp>
          <p:nvSpPr>
            <p:cNvPr id="18" name="矩形标注 17"/>
            <p:cNvSpPr/>
            <p:nvPr/>
          </p:nvSpPr>
          <p:spPr>
            <a:xfrm>
              <a:off x="3605107" y="6680200"/>
              <a:ext cx="1085850" cy="571500"/>
            </a:xfrm>
            <a:prstGeom prst="wedgeRectCallout">
              <a:avLst>
                <a:gd name="adj1" fmla="val -83991"/>
                <a:gd name="adj2" fmla="val -58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标注 18"/>
            <p:cNvSpPr/>
            <p:nvPr/>
          </p:nvSpPr>
          <p:spPr>
            <a:xfrm>
              <a:off x="3605107" y="6680200"/>
              <a:ext cx="1085850" cy="571500"/>
            </a:xfrm>
            <a:prstGeom prst="wedgeRectCallout">
              <a:avLst>
                <a:gd name="adj1" fmla="val 83553"/>
                <a:gd name="adj2" fmla="val 75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High accuracy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5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Microsoft YaHei UI" panose="020B0503020204020204" pitchFamily="34" charset="-122"/>
              </a:rPr>
              <a:t>Outline</a:t>
            </a:r>
            <a:endParaRPr lang="zh-CN" b="1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01431"/>
            <a:ext cx="7785465" cy="5147533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ea typeface="Microsoft YaHei UI" panose="020B0503020204020204" pitchFamily="34" charset="-122"/>
              </a:rPr>
              <a:t>Motivation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Exact Algorithm</a:t>
            </a:r>
          </a:p>
          <a:p>
            <a:r>
              <a:rPr lang="en-US" altLang="zh-CN" sz="2800" smtClean="0">
                <a:ea typeface="Microsoft YaHei UI" panose="020B0503020204020204" pitchFamily="34" charset="-122"/>
              </a:rPr>
              <a:t>Approximation</a:t>
            </a:r>
            <a:endParaRPr lang="en-US" altLang="zh-CN" sz="2800" dirty="0">
              <a:ea typeface="Microsoft YaHei UI" panose="020B0503020204020204" pitchFamily="34" charset="-122"/>
            </a:endParaRP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Experiments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Conclusion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49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">
        <p:fade/>
      </p:transition>
    </mc:Choice>
    <mc:Fallback xmlns="">
      <p:transition advTm="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 on </a:t>
            </a:r>
            <a:r>
              <a:rPr lang="en-US" altLang="zh-CN" dirty="0" smtClean="0"/>
              <a:t>Synthetic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20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1526"/>
              </p:ext>
            </p:extLst>
          </p:nvPr>
        </p:nvGraphicFramePr>
        <p:xfrm>
          <a:off x="4500594" y="17850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96534"/>
              </p:ext>
            </p:extLst>
          </p:nvPr>
        </p:nvGraphicFramePr>
        <p:xfrm>
          <a:off x="0" y="1804478"/>
          <a:ext cx="5778230" cy="405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矩形 21"/>
          <p:cNvSpPr/>
          <p:nvPr/>
        </p:nvSpPr>
        <p:spPr>
          <a:xfrm>
            <a:off x="810000" y="1272048"/>
            <a:ext cx="211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Synthetic data set:</a:t>
            </a:r>
            <a:endParaRPr lang="en-US" altLang="zh-CN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723912" y="5045278"/>
            <a:ext cx="2365582" cy="908050"/>
            <a:chOff x="3605107" y="6680200"/>
            <a:chExt cx="1085850" cy="571500"/>
          </a:xfrm>
          <a:solidFill>
            <a:schemeClr val="accent5"/>
          </a:solidFill>
        </p:grpSpPr>
        <p:sp>
          <p:nvSpPr>
            <p:cNvPr id="24" name="矩形标注 23"/>
            <p:cNvSpPr/>
            <p:nvPr/>
          </p:nvSpPr>
          <p:spPr>
            <a:xfrm>
              <a:off x="3605107" y="6680200"/>
              <a:ext cx="1085850" cy="571500"/>
            </a:xfrm>
            <a:prstGeom prst="wedgeRectCallout">
              <a:avLst>
                <a:gd name="adj1" fmla="val -113039"/>
                <a:gd name="adj2" fmla="val -1886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标注 24"/>
            <p:cNvSpPr/>
            <p:nvPr/>
          </p:nvSpPr>
          <p:spPr>
            <a:xfrm>
              <a:off x="3605107" y="6680200"/>
              <a:ext cx="1085850" cy="571500"/>
            </a:xfrm>
            <a:prstGeom prst="wedgeRectCallout">
              <a:avLst>
                <a:gd name="adj1" fmla="val 48044"/>
                <a:gd name="adj2" fmla="val -1717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Pruning Invalid Branch + Advanced Bound</a:t>
              </a:r>
              <a:endParaRPr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Microsoft YaHei UI" panose="020B0503020204020204" pitchFamily="34" charset="-122"/>
              </a:rPr>
              <a:t>Outline</a:t>
            </a:r>
            <a:endParaRPr lang="zh-CN" b="1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01431"/>
            <a:ext cx="7785465" cy="5147533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Microsoft YaHei UI" panose="020B0503020204020204" pitchFamily="34" charset="-122"/>
              </a:rPr>
              <a:t>Motivation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Exact Algorithm</a:t>
            </a: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Approximation</a:t>
            </a:r>
            <a:endParaRPr lang="en-US" altLang="zh-CN" sz="2800" dirty="0">
              <a:ea typeface="Microsoft YaHei UI" panose="020B0503020204020204" pitchFamily="34" charset="-122"/>
            </a:endParaRPr>
          </a:p>
          <a:p>
            <a:r>
              <a:rPr lang="en-US" altLang="zh-CN" sz="2800" dirty="0" smtClean="0">
                <a:ea typeface="Microsoft YaHei UI" panose="020B0503020204020204" pitchFamily="34" charset="-122"/>
              </a:rPr>
              <a:t>Experiments</a:t>
            </a:r>
          </a:p>
          <a:p>
            <a:r>
              <a:rPr lang="en-US" altLang="zh-CN" sz="2800" dirty="0" smtClean="0">
                <a:solidFill>
                  <a:schemeClr val="accent5"/>
                </a:solidFill>
                <a:ea typeface="Microsoft YaHei UI" panose="020B0503020204020204" pitchFamily="34" charset="-122"/>
              </a:rPr>
              <a:t>Conclusion</a:t>
            </a:r>
            <a:endParaRPr lang="en-US" altLang="zh-CN" sz="2800" dirty="0">
              <a:solidFill>
                <a:schemeClr val="accent5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21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3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">
        <p:fade/>
      </p:transition>
    </mc:Choice>
    <mc:Fallback xmlns="">
      <p:transition advTm="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460091"/>
            <a:ext cx="7785465" cy="496973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Define </a:t>
            </a:r>
            <a:r>
              <a:rPr lang="en-US" altLang="zh-CN" sz="2400" b="1" dirty="0" smtClean="0"/>
              <a:t>Minimum Repair </a:t>
            </a:r>
            <a:r>
              <a:rPr lang="en-US" altLang="zh-CN" sz="2400" b="1" dirty="0"/>
              <a:t>P</a:t>
            </a:r>
            <a:r>
              <a:rPr lang="en-US" altLang="zh-CN" sz="2400" b="1" dirty="0" smtClean="0"/>
              <a:t>roblem</a:t>
            </a:r>
            <a:r>
              <a:rPr lang="en-US" altLang="zh-CN" sz="2400" dirty="0" smtClean="0"/>
              <a:t> on </a:t>
            </a:r>
            <a:r>
              <a:rPr lang="en-US" altLang="zh-CN" sz="2400" b="1" dirty="0" smtClean="0"/>
              <a:t>Structured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Event Logs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A Branch and Bound Repair framework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Find </a:t>
            </a:r>
            <a:r>
              <a:rPr lang="en-US" altLang="zh-CN" sz="2400" b="1" i="1" dirty="0" smtClean="0"/>
              <a:t>the minimum repair</a:t>
            </a:r>
            <a:r>
              <a:rPr lang="en-US" altLang="zh-CN" sz="2400" b="1" dirty="0" smtClean="0"/>
              <a:t>;</a:t>
            </a:r>
          </a:p>
          <a:p>
            <a:pPr lvl="1"/>
            <a:r>
              <a:rPr lang="en-US" altLang="zh-CN" sz="2400" dirty="0" smtClean="0"/>
              <a:t>Detect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unsound Structure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lang="en-US" altLang="zh-CN" sz="2400" b="1" dirty="0" smtClean="0"/>
              <a:t>Pruning</a:t>
            </a:r>
            <a:r>
              <a:rPr lang="en-US" altLang="zh-CN" sz="2400" dirty="0" smtClean="0"/>
              <a:t> and </a:t>
            </a:r>
            <a:r>
              <a:rPr lang="en-US" altLang="zh-CN" sz="2400" b="1" dirty="0" smtClean="0"/>
              <a:t>Advanced Bounding</a:t>
            </a:r>
            <a:r>
              <a:rPr lang="en-US" altLang="zh-CN" sz="2400" dirty="0" smtClean="0"/>
              <a:t> Function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 </a:t>
            </a:r>
            <a:r>
              <a:rPr lang="en-US" altLang="zh-CN" sz="2400" b="1" dirty="0" smtClean="0"/>
              <a:t>PTIME</a:t>
            </a:r>
            <a:r>
              <a:rPr lang="en-US" altLang="zh-CN" sz="2400" dirty="0" smtClean="0"/>
              <a:t> Approximate Algorithm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22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4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996" y="1391429"/>
            <a:ext cx="6686549" cy="1101600"/>
          </a:xfrm>
        </p:spPr>
        <p:txBody>
          <a:bodyPr/>
          <a:lstStyle/>
          <a:p>
            <a:r>
              <a:rPr lang="en-US" altLang="zh-CN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 &amp; A</a:t>
            </a:r>
            <a:endParaRPr lang="zh-CN" cap="none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5497" y="1942229"/>
            <a:ext cx="6686549" cy="645300"/>
          </a:xfrm>
        </p:spPr>
        <p:txBody>
          <a:bodyPr>
            <a:normAutofit/>
          </a:bodyPr>
          <a:lstStyle/>
          <a:p>
            <a:r>
              <a:rPr lang="en-US" altLang="zh-CN" sz="21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r>
              <a:rPr lang="zh-CN" altLang="en-US" sz="21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 dirty="0" smtClean="0"/>
              <a:t>/23</a:t>
            </a:r>
            <a:endParaRPr lang="en-US" dirty="0"/>
          </a:p>
        </p:txBody>
      </p:sp>
      <p:pic>
        <p:nvPicPr>
          <p:cNvPr id="1026" name="Picture 2" descr="http://www.bostoncondoblog.com/wp-content/uploads/2010/01/redfigure-raised-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95" y="3214686"/>
            <a:ext cx="5474642" cy="364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3922">
        <p:fade/>
      </p:transition>
    </mc:Choice>
    <mc:Fallback xmlns="">
      <p:transition advTm="139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94" y="0"/>
            <a:ext cx="8229600" cy="870155"/>
          </a:xfrm>
        </p:spPr>
        <p:txBody>
          <a:bodyPr/>
          <a:lstStyle/>
          <a:p>
            <a:r>
              <a:rPr lang="en-US" altLang="zh-CN" dirty="0" smtClean="0"/>
              <a:t>Event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267811"/>
            <a:ext cx="7932296" cy="529010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</a:t>
            </a:r>
            <a:r>
              <a:rPr lang="en-US" altLang="zh-CN" sz="2000" dirty="0" smtClean="0"/>
              <a:t>nformation </a:t>
            </a:r>
            <a:r>
              <a:rPr lang="en-US" altLang="zh-CN" sz="2000" dirty="0"/>
              <a:t>systems </a:t>
            </a:r>
            <a:r>
              <a:rPr lang="en-US" altLang="zh-CN" sz="2000" dirty="0" smtClean="0"/>
              <a:t>record the </a:t>
            </a:r>
            <a:r>
              <a:rPr lang="en-US" altLang="zh-CN" sz="2000" b="1" i="1" dirty="0" smtClean="0"/>
              <a:t>business history </a:t>
            </a:r>
            <a:r>
              <a:rPr lang="en-US" altLang="zh-CN" sz="2000" dirty="0" smtClean="0"/>
              <a:t>in their event logs.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3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6874" y="4597158"/>
            <a:ext cx="319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Large Amount </a:t>
            </a:r>
            <a:r>
              <a:rPr lang="en-US" altLang="zh-CN" b="1" dirty="0"/>
              <a:t>of </a:t>
            </a:r>
            <a:r>
              <a:rPr lang="en-US" altLang="zh-CN" b="1" dirty="0" smtClean="0"/>
              <a:t>Event Data: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03693"/>
              </p:ext>
            </p:extLst>
          </p:nvPr>
        </p:nvGraphicFramePr>
        <p:xfrm>
          <a:off x="851061" y="5082665"/>
          <a:ext cx="6965737" cy="1656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52800"/>
                <a:gridCol w="1745413"/>
                <a:gridCol w="1733762"/>
                <a:gridCol w="1733762"/>
              </a:tblGrid>
              <a:tr h="650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Corporation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No. of Executions</a:t>
                      </a:r>
                      <a:endParaRPr lang="zh-CN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2431176" y="5120765"/>
            <a:ext cx="2049807" cy="1508994"/>
            <a:chOff x="2658038" y="5039825"/>
            <a:chExt cx="2049807" cy="1508994"/>
          </a:xfrm>
        </p:grpSpPr>
        <p:pic>
          <p:nvPicPr>
            <p:cNvPr id="11" name="Picture 21" descr="http://pic27.nipic.com/20130131/10278051_160734012323_2.jpg"/>
            <p:cNvPicPr>
              <a:picLocks noChangeAspect="1" noChangeArrowheads="1"/>
            </p:cNvPicPr>
            <p:nvPr/>
          </p:nvPicPr>
          <p:blipFill>
            <a:blip r:embed="rId5" cstate="print"/>
            <a:srcRect l="7416" t="41246" r="57355" b="41115"/>
            <a:stretch>
              <a:fillRect/>
            </a:stretch>
          </p:blipFill>
          <p:spPr bwMode="auto">
            <a:xfrm>
              <a:off x="3134590" y="5039825"/>
              <a:ext cx="921100" cy="447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2899340" y="6148709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1,230,000</a:t>
              </a:r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58038" y="5681377"/>
              <a:ext cx="204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Power </a:t>
              </a:r>
              <a:r>
                <a:rPr lang="en-US" altLang="zh-CN" dirty="0" smtClean="0"/>
                <a:t>Generator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9868" y="5148569"/>
            <a:ext cx="1380564" cy="1515734"/>
            <a:chOff x="4702869" y="5039825"/>
            <a:chExt cx="1380564" cy="1515734"/>
          </a:xfrm>
        </p:grpSpPr>
        <p:pic>
          <p:nvPicPr>
            <p:cNvPr id="12" name="Picture 4" descr="三一集团官方网站"/>
            <p:cNvPicPr>
              <a:picLocks noChangeAspect="1" noChangeArrowheads="1"/>
            </p:cNvPicPr>
            <p:nvPr/>
          </p:nvPicPr>
          <p:blipFill>
            <a:blip r:embed="rId6" cstate="print"/>
            <a:srcRect r="50000" b="5470"/>
            <a:stretch>
              <a:fillRect/>
            </a:stretch>
          </p:blipFill>
          <p:spPr bwMode="auto">
            <a:xfrm>
              <a:off x="4815020" y="5039825"/>
              <a:ext cx="1268413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文本框 14"/>
            <p:cNvSpPr txBox="1"/>
            <p:nvPr/>
          </p:nvSpPr>
          <p:spPr>
            <a:xfrm>
              <a:off x="4702869" y="6155449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3,260,000</a:t>
              </a:r>
              <a:endParaRPr lang="zh-CN" altLang="en-US" sz="2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34314" y="5655977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Machinery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70043" y="5169383"/>
            <a:ext cx="1289135" cy="1494920"/>
            <a:chOff x="6544863" y="5076028"/>
            <a:chExt cx="1289135" cy="1494920"/>
          </a:xfrm>
        </p:grpSpPr>
        <p:pic>
          <p:nvPicPr>
            <p:cNvPr id="13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93139" y="5076028"/>
              <a:ext cx="1116013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文本框 15"/>
            <p:cNvSpPr txBox="1"/>
            <p:nvPr/>
          </p:nvSpPr>
          <p:spPr>
            <a:xfrm>
              <a:off x="6544863" y="6170838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2,600,000</a:t>
              </a:r>
              <a:endParaRPr lang="zh-CN" altLang="en-US" sz="2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96240" y="5681377"/>
              <a:ext cx="709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Train</a:t>
              </a:r>
              <a:endParaRPr lang="zh-CN" altLang="en-US" dirty="0"/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85335"/>
              </p:ext>
            </p:extLst>
          </p:nvPr>
        </p:nvGraphicFramePr>
        <p:xfrm>
          <a:off x="842994" y="1705629"/>
          <a:ext cx="6282814" cy="287368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10332"/>
                <a:gridCol w="1981200"/>
                <a:gridCol w="1615440"/>
                <a:gridCol w="1675842"/>
              </a:tblGrid>
              <a:tr h="41052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Event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Name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Operator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Successor</a:t>
                      </a:r>
                      <a:endParaRPr lang="zh-CN" altLang="en-US" sz="1800" dirty="0"/>
                    </a:p>
                  </a:txBody>
                  <a:tcPr/>
                </a:tc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t1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submit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M. Liu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F. Kang</a:t>
                      </a:r>
                      <a:endParaRPr lang="zh-CN" altLang="en-US" sz="1800" dirty="0"/>
                    </a:p>
                  </a:txBody>
                  <a:tcPr/>
                </a:tc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design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F. Kang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J. </a:t>
                      </a:r>
                      <a:r>
                        <a:rPr lang="en-US" altLang="zh-CN" sz="1800" dirty="0" err="1" smtClean="0"/>
                        <a:t>Zhe</a:t>
                      </a:r>
                      <a:r>
                        <a:rPr lang="en-US" altLang="zh-CN" sz="1800" dirty="0" smtClean="0"/>
                        <a:t> &amp; O. Chu</a:t>
                      </a:r>
                      <a:endParaRPr lang="zh-CN" altLang="en-US" sz="1800" dirty="0"/>
                    </a:p>
                  </a:txBody>
                  <a:tcPr/>
                </a:tc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insulation proof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J. </a:t>
                      </a:r>
                      <a:r>
                        <a:rPr lang="en-US" altLang="zh-CN" sz="1800" dirty="0" err="1" smtClean="0"/>
                        <a:t>Zhe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X. Feng</a:t>
                      </a:r>
                      <a:endParaRPr lang="zh-CN" altLang="en-US" sz="1800" dirty="0"/>
                    </a:p>
                  </a:txBody>
                  <a:tcPr/>
                </a:tc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check inventory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O. Chu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X. Feng</a:t>
                      </a:r>
                      <a:endParaRPr lang="zh-CN" altLang="en-US" sz="1800" dirty="0"/>
                    </a:p>
                  </a:txBody>
                  <a:tcPr/>
                </a:tc>
              </a:tr>
              <a:tr h="4105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t5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evaluate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X. Feng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System2</a:t>
                      </a:r>
                    </a:p>
                  </a:txBody>
                  <a:tcPr/>
                </a:tc>
              </a:tr>
              <a:tr h="4105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t6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archive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System2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-------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059234" y="6567646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24782" y="2181225"/>
            <a:ext cx="1704270" cy="2415933"/>
            <a:chOff x="7324782" y="2181225"/>
            <a:chExt cx="1704270" cy="2415933"/>
          </a:xfrm>
        </p:grpSpPr>
        <p:sp>
          <p:nvSpPr>
            <p:cNvPr id="6" name="右大括号 5"/>
            <p:cNvSpPr/>
            <p:nvPr/>
          </p:nvSpPr>
          <p:spPr>
            <a:xfrm>
              <a:off x="7324782" y="2181225"/>
              <a:ext cx="419497" cy="2415933"/>
            </a:xfrm>
            <a:prstGeom prst="rightBrace">
              <a:avLst>
                <a:gd name="adj1" fmla="val 87046"/>
                <a:gd name="adj2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865047" y="3094957"/>
              <a:ext cx="1164005" cy="5847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 smtClean="0"/>
                <a:t>An Execution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699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2109">
        <p:fade/>
      </p:transition>
    </mc:Choice>
    <mc:Fallback xmlns="">
      <p:transition advTm="621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94" y="0"/>
            <a:ext cx="8229600" cy="870155"/>
          </a:xfrm>
        </p:spPr>
        <p:txBody>
          <a:bodyPr/>
          <a:lstStyle/>
          <a:p>
            <a:r>
              <a:rPr lang="en-US" altLang="zh-CN" dirty="0" smtClean="0"/>
              <a:t>Structured Event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267811"/>
            <a:ext cx="7932296" cy="5290108"/>
          </a:xfrm>
        </p:spPr>
        <p:txBody>
          <a:bodyPr>
            <a:normAutofit/>
          </a:bodyPr>
          <a:lstStyle/>
          <a:p>
            <a:r>
              <a:rPr lang="en-US" altLang="zh-CN" sz="2000" b="1" i="1" dirty="0" smtClean="0"/>
              <a:t>Structural </a:t>
            </a:r>
            <a:r>
              <a:rPr lang="en-US" altLang="zh-CN" sz="2000" b="1" i="1" dirty="0"/>
              <a:t>information</a:t>
            </a:r>
            <a:r>
              <a:rPr lang="en-US" altLang="zh-CN" sz="2000" dirty="0"/>
              <a:t> do exist among </a:t>
            </a:r>
            <a:r>
              <a:rPr lang="en-US" altLang="zh-CN" sz="2000" dirty="0" smtClean="0"/>
              <a:t>events.</a:t>
            </a:r>
          </a:p>
          <a:p>
            <a:pPr marL="0" indent="0">
              <a:buNone/>
            </a:pPr>
            <a:r>
              <a:rPr lang="en-US" altLang="zh-CN" sz="2000" dirty="0" smtClean="0"/>
              <a:t>Task passing relationships: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4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03665"/>
              </p:ext>
            </p:extLst>
          </p:nvPr>
        </p:nvGraphicFramePr>
        <p:xfrm>
          <a:off x="317965" y="4116153"/>
          <a:ext cx="4108385" cy="2133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64793"/>
                <a:gridCol w="1439694"/>
                <a:gridCol w="1011676"/>
                <a:gridCol w="99222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Event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Operator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Successor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submit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 &amp; D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insulation proof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 inventory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t5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evaluate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t6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archive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-------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94" y="2407683"/>
            <a:ext cx="802445" cy="80244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00" y="2407682"/>
            <a:ext cx="802445" cy="8024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89" y="1983600"/>
            <a:ext cx="934061" cy="9340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36" y="2917661"/>
            <a:ext cx="911298" cy="9112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95" y="2353255"/>
            <a:ext cx="911298" cy="91129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48" y="2341873"/>
            <a:ext cx="934061" cy="934061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1750979" y="2694562"/>
            <a:ext cx="466927" cy="2774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9451240">
            <a:off x="3250853" y="2476538"/>
            <a:ext cx="466927" cy="2774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349745">
            <a:off x="3252724" y="3088265"/>
            <a:ext cx="466927" cy="2774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2349745">
            <a:off x="4882025" y="2523958"/>
            <a:ext cx="466927" cy="2774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9451240">
            <a:off x="4880153" y="3079369"/>
            <a:ext cx="466927" cy="2774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6514438" y="2694562"/>
            <a:ext cx="466927" cy="2774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728204" y="3727656"/>
            <a:ext cx="1192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Execution</a:t>
            </a:r>
            <a:endParaRPr lang="en-US" altLang="zh-CN" b="1" i="1" dirty="0"/>
          </a:p>
        </p:txBody>
      </p:sp>
      <p:sp>
        <p:nvSpPr>
          <p:cNvPr id="42" name="矩形 41"/>
          <p:cNvSpPr/>
          <p:nvPr/>
        </p:nvSpPr>
        <p:spPr>
          <a:xfrm>
            <a:off x="6003659" y="3727656"/>
            <a:ext cx="1885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Execution Graph</a:t>
            </a:r>
            <a:endParaRPr lang="zh-CN" altLang="en-US" b="1" i="1" dirty="0"/>
          </a:p>
        </p:txBody>
      </p:sp>
      <p:sp>
        <p:nvSpPr>
          <p:cNvPr id="43" name="矩形 42"/>
          <p:cNvSpPr/>
          <p:nvPr/>
        </p:nvSpPr>
        <p:spPr>
          <a:xfrm>
            <a:off x="5223091" y="2087674"/>
            <a:ext cx="147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Human Task</a:t>
            </a:r>
            <a:endParaRPr lang="en-US" altLang="zh-CN" b="1" i="1" dirty="0"/>
          </a:p>
        </p:txBody>
      </p:sp>
      <p:sp>
        <p:nvSpPr>
          <p:cNvPr id="44" name="矩形 43"/>
          <p:cNvSpPr/>
          <p:nvPr/>
        </p:nvSpPr>
        <p:spPr>
          <a:xfrm>
            <a:off x="6865126" y="2087674"/>
            <a:ext cx="1461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Service Task</a:t>
            </a:r>
            <a:endParaRPr lang="en-US" altLang="zh-CN" b="1" i="1" dirty="0"/>
          </a:p>
        </p:txBody>
      </p:sp>
      <p:grpSp>
        <p:nvGrpSpPr>
          <p:cNvPr id="78" name="组合 77"/>
          <p:cNvGrpSpPr/>
          <p:nvPr/>
        </p:nvGrpSpPr>
        <p:grpSpPr>
          <a:xfrm>
            <a:off x="5122513" y="4215457"/>
            <a:ext cx="4088226" cy="2037495"/>
            <a:chOff x="5122513" y="4549286"/>
            <a:chExt cx="4088226" cy="2037495"/>
          </a:xfrm>
        </p:grpSpPr>
        <p:sp>
          <p:nvSpPr>
            <p:cNvPr id="35" name="矩形 34"/>
            <p:cNvSpPr/>
            <p:nvPr/>
          </p:nvSpPr>
          <p:spPr>
            <a:xfrm>
              <a:off x="5250757" y="5168900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069245" y="5168900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6812723" y="4549286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812723" y="5768486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568100" y="5168900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8389993" y="5168899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6" name="直接箭头连接符 45"/>
            <p:cNvCxnSpPr>
              <a:stCxn id="35" idx="3"/>
              <a:endCxn id="36" idx="1"/>
            </p:cNvCxnSpPr>
            <p:nvPr/>
          </p:nvCxnSpPr>
          <p:spPr>
            <a:xfrm>
              <a:off x="5562600" y="5330825"/>
              <a:ext cx="506645" cy="0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36" idx="0"/>
              <a:endCxn id="37" idx="1"/>
            </p:cNvCxnSpPr>
            <p:nvPr/>
          </p:nvCxnSpPr>
          <p:spPr>
            <a:xfrm rot="5400000" flipH="1" flipV="1">
              <a:off x="6290101" y="4646278"/>
              <a:ext cx="457689" cy="587556"/>
            </a:xfrm>
            <a:prstGeom prst="curvedConnector2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6" idx="2"/>
              <a:endCxn id="38" idx="1"/>
            </p:cNvCxnSpPr>
            <p:nvPr/>
          </p:nvCxnSpPr>
          <p:spPr>
            <a:xfrm rot="16200000" flipH="1">
              <a:off x="6300115" y="5417802"/>
              <a:ext cx="437661" cy="587556"/>
            </a:xfrm>
            <a:prstGeom prst="curvedConnector2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曲线连接符 51"/>
            <p:cNvCxnSpPr>
              <a:stCxn id="37" idx="3"/>
              <a:endCxn id="39" idx="0"/>
            </p:cNvCxnSpPr>
            <p:nvPr/>
          </p:nvCxnSpPr>
          <p:spPr>
            <a:xfrm>
              <a:off x="7124566" y="4711211"/>
              <a:ext cx="599456" cy="457689"/>
            </a:xfrm>
            <a:prstGeom prst="curvedConnector2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曲线连接符 54"/>
            <p:cNvCxnSpPr>
              <a:stCxn id="38" idx="3"/>
              <a:endCxn id="39" idx="2"/>
            </p:cNvCxnSpPr>
            <p:nvPr/>
          </p:nvCxnSpPr>
          <p:spPr>
            <a:xfrm flipV="1">
              <a:off x="7124566" y="5492750"/>
              <a:ext cx="599456" cy="437661"/>
            </a:xfrm>
            <a:prstGeom prst="curvedConnector2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stCxn id="39" idx="3"/>
              <a:endCxn id="40" idx="1"/>
            </p:cNvCxnSpPr>
            <p:nvPr/>
          </p:nvCxnSpPr>
          <p:spPr>
            <a:xfrm flipV="1">
              <a:off x="7879943" y="5330824"/>
              <a:ext cx="510050" cy="1"/>
            </a:xfrm>
            <a:prstGeom prst="curvedConnector3">
              <a:avLst>
                <a:gd name="adj1" fmla="val 50000"/>
              </a:avLst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5122513" y="5471717"/>
              <a:ext cx="718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submit</a:t>
              </a:r>
              <a:endParaRPr lang="zh-CN" altLang="en-US" sz="14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5805602" y="5463588"/>
              <a:ext cx="7314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 design</a:t>
              </a:r>
              <a:endParaRPr lang="zh-CN" altLang="en-US" sz="14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10395" y="4817456"/>
              <a:ext cx="12078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insulation </a:t>
              </a:r>
            </a:p>
            <a:p>
              <a:r>
                <a:rPr lang="en-US" altLang="zh-CN" sz="1400" dirty="0" smtClean="0"/>
                <a:t>proof</a:t>
              </a:r>
              <a:endParaRPr lang="zh-CN" altLang="en-US" sz="14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6520671" y="6063561"/>
              <a:ext cx="9307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check </a:t>
              </a:r>
            </a:p>
            <a:p>
              <a:r>
                <a:rPr lang="en-US" altLang="zh-CN" sz="1400" dirty="0" smtClean="0"/>
                <a:t>inventory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8468356" y="5463588"/>
              <a:ext cx="7423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archive</a:t>
              </a:r>
              <a:endParaRPr lang="zh-CN" altLang="en-US" sz="140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7685208" y="5471717"/>
              <a:ext cx="8283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evaluate</a:t>
              </a:r>
              <a:endParaRPr lang="zh-CN" altLang="en-US" sz="1400" dirty="0"/>
            </a:p>
          </p:txBody>
        </p:sp>
      </p:grpSp>
      <p:sp>
        <p:nvSpPr>
          <p:cNvPr id="79" name="右箭头 78"/>
          <p:cNvSpPr/>
          <p:nvPr/>
        </p:nvSpPr>
        <p:spPr>
          <a:xfrm>
            <a:off x="4573760" y="4429191"/>
            <a:ext cx="542975" cy="15615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59234" y="6587102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2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2109">
        <p:fade/>
      </p:transition>
    </mc:Choice>
    <mc:Fallback xmlns="">
      <p:transition advTm="621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42" grpId="0"/>
      <p:bldP spid="43" grpId="0"/>
      <p:bldP spid="44" grpId="0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3" y="1166483"/>
            <a:ext cx="7785465" cy="474473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</a:t>
            </a:r>
            <a:r>
              <a:rPr lang="en-US" altLang="zh-CN" sz="2000" dirty="0" smtClean="0"/>
              <a:t>usiness </a:t>
            </a:r>
            <a:r>
              <a:rPr lang="en-US" altLang="zh-CN" sz="2000" dirty="0"/>
              <a:t>events </a:t>
            </a:r>
            <a:r>
              <a:rPr lang="en-US" altLang="zh-CN" sz="2000" dirty="0" smtClean="0"/>
              <a:t>often </a:t>
            </a:r>
            <a:r>
              <a:rPr lang="en-US" altLang="zh-CN" sz="2000" b="1" i="1" dirty="0"/>
              <a:t>follow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certain business rules or </a:t>
            </a:r>
            <a:r>
              <a:rPr lang="en-US" altLang="zh-CN" sz="2000" b="1" i="1" dirty="0" smtClean="0"/>
              <a:t>constraints</a:t>
            </a:r>
            <a:endParaRPr lang="zh-CN" altLang="en-US" sz="2000" b="1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5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4626" y="2292059"/>
            <a:ext cx="1306113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P</a:t>
            </a:r>
            <a:r>
              <a:rPr lang="en-US" altLang="zh-CN" sz="1600" dirty="0" smtClean="0"/>
              <a:t>rocess </a:t>
            </a:r>
          </a:p>
          <a:p>
            <a:r>
              <a:rPr lang="en-US" altLang="zh-CN" sz="1600" dirty="0" smtClean="0"/>
              <a:t>specification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105640" y="4591748"/>
            <a:ext cx="1164005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/>
              <a:t>Executions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354710" y="1581124"/>
            <a:ext cx="1660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Constraints by </a:t>
            </a:r>
          </a:p>
          <a:p>
            <a:r>
              <a:rPr lang="en-US" altLang="zh-CN" dirty="0" smtClean="0"/>
              <a:t>Petri 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Choice</a:t>
            </a:r>
          </a:p>
        </p:txBody>
      </p:sp>
      <p:grpSp>
        <p:nvGrpSpPr>
          <p:cNvPr id="218" name="组合 217"/>
          <p:cNvGrpSpPr/>
          <p:nvPr/>
        </p:nvGrpSpPr>
        <p:grpSpPr>
          <a:xfrm>
            <a:off x="2568377" y="1581124"/>
            <a:ext cx="6093074" cy="2559643"/>
            <a:chOff x="-8025819" y="1947995"/>
            <a:chExt cx="6093074" cy="2559643"/>
          </a:xfrm>
        </p:grpSpPr>
        <p:sp>
          <p:nvSpPr>
            <p:cNvPr id="158" name="椭圆 157"/>
            <p:cNvSpPr/>
            <p:nvPr/>
          </p:nvSpPr>
          <p:spPr>
            <a:xfrm>
              <a:off x="-7897216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-7324060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678579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-6227032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5682739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5682671" y="2490186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-5114516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-5114516" y="2216119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-5114517" y="2721915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4575789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4580397" y="2490186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-4011460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346373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-2895512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34932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-6227991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-4013638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-5477881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-4756290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-5852917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-5127997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-4399130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-7662709" y="3332029"/>
              <a:ext cx="338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>
              <a:off x="-7110051" y="3332029"/>
              <a:ext cx="32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>
              <a:off x="-6551288" y="3332029"/>
              <a:ext cx="32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/>
            <p:nvPr/>
          </p:nvCxnSpPr>
          <p:spPr>
            <a:xfrm>
              <a:off x="-6013023" y="3332029"/>
              <a:ext cx="330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/>
            <p:nvPr/>
          </p:nvCxnSpPr>
          <p:spPr>
            <a:xfrm>
              <a:off x="-5448232" y="3332029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>
              <a:off x="-4900507" y="3332029"/>
              <a:ext cx="3247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/>
            <p:nvPr/>
          </p:nvCxnSpPr>
          <p:spPr>
            <a:xfrm>
              <a:off x="-4341282" y="3332029"/>
              <a:ext cx="329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/>
            <p:nvPr/>
          </p:nvCxnSpPr>
          <p:spPr>
            <a:xfrm>
              <a:off x="-3797451" y="3332029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/>
            <p:nvPr/>
          </p:nvCxnSpPr>
          <p:spPr>
            <a:xfrm>
              <a:off x="-3229228" y="3332029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>
              <a:off x="-2681503" y="3332029"/>
              <a:ext cx="332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161" idx="3"/>
              <a:endCxn id="163" idx="2"/>
            </p:cNvCxnSpPr>
            <p:nvPr/>
          </p:nvCxnSpPr>
          <p:spPr>
            <a:xfrm flipV="1">
              <a:off x="-6013023" y="2606051"/>
              <a:ext cx="330352" cy="72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>
              <a:stCxn id="160" idx="6"/>
              <a:endCxn id="180" idx="1"/>
            </p:cNvCxnSpPr>
            <p:nvPr/>
          </p:nvCxnSpPr>
          <p:spPr>
            <a:xfrm>
              <a:off x="-6551288" y="3332030"/>
              <a:ext cx="323297" cy="63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>
              <a:off x="-6013982" y="3967496"/>
              <a:ext cx="161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>
              <a:off x="-5618410" y="3967496"/>
              <a:ext cx="140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>
              <a:off x="-5263872" y="3967496"/>
              <a:ext cx="13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/>
            <p:nvPr/>
          </p:nvCxnSpPr>
          <p:spPr>
            <a:xfrm>
              <a:off x="-4893490" y="3967496"/>
              <a:ext cx="13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>
              <a:off x="-4542281" y="3967496"/>
              <a:ext cx="143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箭头连接符 204"/>
            <p:cNvCxnSpPr/>
            <p:nvPr/>
          </p:nvCxnSpPr>
          <p:spPr>
            <a:xfrm>
              <a:off x="-4164623" y="3967496"/>
              <a:ext cx="150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182" idx="3"/>
              <a:endCxn id="175" idx="2"/>
            </p:cNvCxnSpPr>
            <p:nvPr/>
          </p:nvCxnSpPr>
          <p:spPr>
            <a:xfrm flipV="1">
              <a:off x="-3799629" y="3332030"/>
              <a:ext cx="335894" cy="63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箭头连接符 209"/>
            <p:cNvCxnSpPr>
              <a:stCxn id="172" idx="6"/>
              <a:endCxn id="174" idx="1"/>
            </p:cNvCxnSpPr>
            <p:nvPr/>
          </p:nvCxnSpPr>
          <p:spPr>
            <a:xfrm>
              <a:off x="-4345890" y="2606051"/>
              <a:ext cx="334430" cy="72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163" idx="6"/>
              <a:endCxn id="165" idx="1"/>
            </p:cNvCxnSpPr>
            <p:nvPr/>
          </p:nvCxnSpPr>
          <p:spPr>
            <a:xfrm flipV="1">
              <a:off x="-5448164" y="2319125"/>
              <a:ext cx="333648" cy="28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163" idx="6"/>
              <a:endCxn id="170" idx="1"/>
            </p:cNvCxnSpPr>
            <p:nvPr/>
          </p:nvCxnSpPr>
          <p:spPr>
            <a:xfrm>
              <a:off x="-5448164" y="2606051"/>
              <a:ext cx="333647" cy="2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165" idx="3"/>
              <a:endCxn id="172" idx="2"/>
            </p:cNvCxnSpPr>
            <p:nvPr/>
          </p:nvCxnSpPr>
          <p:spPr>
            <a:xfrm>
              <a:off x="-4900507" y="2319125"/>
              <a:ext cx="320110" cy="28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>
              <a:stCxn id="170" idx="3"/>
              <a:endCxn id="172" idx="2"/>
            </p:cNvCxnSpPr>
            <p:nvPr/>
          </p:nvCxnSpPr>
          <p:spPr>
            <a:xfrm flipV="1">
              <a:off x="-4900508" y="2606051"/>
              <a:ext cx="320111" cy="2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文本框 216"/>
            <p:cNvSpPr txBox="1"/>
            <p:nvPr/>
          </p:nvSpPr>
          <p:spPr>
            <a:xfrm>
              <a:off x="-8025819" y="3412399"/>
              <a:ext cx="539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-2472145" y="3396590"/>
              <a:ext cx="539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-6806546" y="3396589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-5703392" y="2686420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-4592531" y="2679419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-5700635" y="3412398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-4597055" y="3412398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-5878061" y="4047828"/>
              <a:ext cx="271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-5149695" y="4035325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-4408728" y="4047643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-3476153" y="3396589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-7537245" y="3412398"/>
              <a:ext cx="65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-6457384" y="4035007"/>
              <a:ext cx="65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revise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-5618252" y="4035007"/>
              <a:ext cx="601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proof check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-4906522" y="4058724"/>
              <a:ext cx="654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-4081250" y="4045973"/>
              <a:ext cx="78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re-evaluate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-3109284" y="3417803"/>
              <a:ext cx="685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-6434387" y="3398266"/>
              <a:ext cx="65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-5327505" y="3387612"/>
              <a:ext cx="8269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check inventory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-4295057" y="3405196"/>
              <a:ext cx="771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-5606676" y="2927117"/>
              <a:ext cx="1278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electrician proof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-5623972" y="1947995"/>
              <a:ext cx="1278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insulation proof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3785528" y="1863459"/>
            <a:ext cx="3561050" cy="1336991"/>
            <a:chOff x="3729450" y="3979598"/>
            <a:chExt cx="3561050" cy="1336991"/>
          </a:xfrm>
        </p:grpSpPr>
        <p:sp>
          <p:nvSpPr>
            <p:cNvPr id="139" name="弧形 138"/>
            <p:cNvSpPr/>
            <p:nvPr/>
          </p:nvSpPr>
          <p:spPr>
            <a:xfrm>
              <a:off x="3729450" y="4915768"/>
              <a:ext cx="410103" cy="382808"/>
            </a:xfrm>
            <a:prstGeom prst="arc">
              <a:avLst>
                <a:gd name="adj1" fmla="val 19601847"/>
                <a:gd name="adj2" fmla="val 4395904"/>
              </a:avLst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3988609" y="3979598"/>
              <a:ext cx="62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XOR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split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>
            <a:xfrm flipH="1">
              <a:off x="4056396" y="4589753"/>
              <a:ext cx="38831" cy="304749"/>
            </a:xfrm>
            <a:prstGeom prst="line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弧形 139"/>
            <p:cNvSpPr/>
            <p:nvPr/>
          </p:nvSpPr>
          <p:spPr>
            <a:xfrm>
              <a:off x="6880397" y="4933781"/>
              <a:ext cx="410103" cy="382808"/>
            </a:xfrm>
            <a:prstGeom prst="arc">
              <a:avLst>
                <a:gd name="adj1" fmla="val 6095130"/>
                <a:gd name="adj2" fmla="val 13045054"/>
              </a:avLst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6542016" y="4015785"/>
              <a:ext cx="625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XOR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join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>
            <a:xfrm>
              <a:off x="6939993" y="4617960"/>
              <a:ext cx="53389" cy="330863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4539168" y="4204940"/>
              <a:ext cx="285072" cy="56309"/>
            </a:xfrm>
            <a:prstGeom prst="line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H="1">
              <a:off x="6275010" y="4230690"/>
              <a:ext cx="287116" cy="81253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弧形 263"/>
            <p:cNvSpPr/>
            <p:nvPr/>
          </p:nvSpPr>
          <p:spPr>
            <a:xfrm>
              <a:off x="5805433" y="4151245"/>
              <a:ext cx="410103" cy="382808"/>
            </a:xfrm>
            <a:prstGeom prst="arc">
              <a:avLst>
                <a:gd name="adj1" fmla="val 6794408"/>
                <a:gd name="adj2" fmla="val 14554052"/>
              </a:avLst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弧形 264"/>
            <p:cNvSpPr/>
            <p:nvPr/>
          </p:nvSpPr>
          <p:spPr>
            <a:xfrm>
              <a:off x="4814957" y="4144493"/>
              <a:ext cx="410103" cy="382808"/>
            </a:xfrm>
            <a:prstGeom prst="arc">
              <a:avLst>
                <a:gd name="adj1" fmla="val 17962128"/>
                <a:gd name="adj2" fmla="val 3918171"/>
              </a:avLst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4040194" y="1863547"/>
            <a:ext cx="3194991" cy="1275521"/>
            <a:chOff x="3982638" y="3978364"/>
            <a:chExt cx="3194991" cy="1275521"/>
          </a:xfrm>
        </p:grpSpPr>
        <p:sp>
          <p:nvSpPr>
            <p:cNvPr id="153" name="文本框 152"/>
            <p:cNvSpPr txBox="1"/>
            <p:nvPr/>
          </p:nvSpPr>
          <p:spPr>
            <a:xfrm>
              <a:off x="3982638" y="3978364"/>
              <a:ext cx="65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AND</a:t>
              </a:r>
            </a:p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split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4436778" y="4606466"/>
              <a:ext cx="80782" cy="247247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/>
            <p:cNvSpPr txBox="1"/>
            <p:nvPr/>
          </p:nvSpPr>
          <p:spPr>
            <a:xfrm>
              <a:off x="6534702" y="4013115"/>
              <a:ext cx="642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AND</a:t>
              </a:r>
            </a:p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join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H="1">
              <a:off x="6553200" y="4637224"/>
              <a:ext cx="118118" cy="258626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弧形 270"/>
            <p:cNvSpPr/>
            <p:nvPr/>
          </p:nvSpPr>
          <p:spPr>
            <a:xfrm>
              <a:off x="4255519" y="4866143"/>
              <a:ext cx="410103" cy="382808"/>
            </a:xfrm>
            <a:prstGeom prst="arc">
              <a:avLst>
                <a:gd name="adj1" fmla="val 17283705"/>
                <a:gd name="adj2" fmla="val 2037651"/>
              </a:avLst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弧形 271"/>
            <p:cNvSpPr/>
            <p:nvPr/>
          </p:nvSpPr>
          <p:spPr>
            <a:xfrm>
              <a:off x="6392033" y="4871077"/>
              <a:ext cx="410103" cy="382808"/>
            </a:xfrm>
            <a:prstGeom prst="arc">
              <a:avLst>
                <a:gd name="adj1" fmla="val 8416823"/>
                <a:gd name="adj2" fmla="val 14762954"/>
              </a:avLst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3055825" y="2852022"/>
            <a:ext cx="1738293" cy="1095841"/>
            <a:chOff x="3057409" y="4050464"/>
            <a:chExt cx="1738293" cy="1095841"/>
          </a:xfrm>
        </p:grpSpPr>
        <p:sp>
          <p:nvSpPr>
            <p:cNvPr id="282" name="矩形 281"/>
            <p:cNvSpPr/>
            <p:nvPr/>
          </p:nvSpPr>
          <p:spPr>
            <a:xfrm>
              <a:off x="3270594" y="4063323"/>
              <a:ext cx="214009" cy="2060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83" name="椭圆 282"/>
            <p:cNvSpPr/>
            <p:nvPr/>
          </p:nvSpPr>
          <p:spPr>
            <a:xfrm>
              <a:off x="3808859" y="4050464"/>
              <a:ext cx="234507" cy="23172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4366663" y="4698790"/>
              <a:ext cx="214009" cy="2060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285" name="直接箭头连接符 284"/>
            <p:cNvCxnSpPr/>
            <p:nvPr/>
          </p:nvCxnSpPr>
          <p:spPr>
            <a:xfrm>
              <a:off x="3484603" y="4166328"/>
              <a:ext cx="32425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接箭头连接符 285"/>
            <p:cNvCxnSpPr>
              <a:stCxn id="283" idx="6"/>
              <a:endCxn id="284" idx="1"/>
            </p:cNvCxnSpPr>
            <p:nvPr/>
          </p:nvCxnSpPr>
          <p:spPr>
            <a:xfrm>
              <a:off x="4043366" y="4166329"/>
              <a:ext cx="323297" cy="63546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文本框 286"/>
            <p:cNvSpPr txBox="1"/>
            <p:nvPr/>
          </p:nvSpPr>
          <p:spPr>
            <a:xfrm>
              <a:off x="3788108" y="4230888"/>
              <a:ext cx="2586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3057409" y="4246697"/>
              <a:ext cx="6584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  <a:endParaRPr lang="zh-CN" alt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4137270" y="4869306"/>
              <a:ext cx="6584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revise</a:t>
              </a:r>
              <a:endParaRPr lang="zh-CN" alt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5684892" y="3484761"/>
            <a:ext cx="1614139" cy="656006"/>
            <a:chOff x="5611078" y="4490899"/>
            <a:chExt cx="1614139" cy="656006"/>
          </a:xfrm>
        </p:grpSpPr>
        <p:sp>
          <p:nvSpPr>
            <p:cNvPr id="290" name="矩形 289"/>
            <p:cNvSpPr/>
            <p:nvPr/>
          </p:nvSpPr>
          <p:spPr>
            <a:xfrm>
              <a:off x="6503962" y="4503758"/>
              <a:ext cx="214009" cy="2060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5761310" y="4503758"/>
              <a:ext cx="214009" cy="2060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>
              <a:off x="6118470" y="4490899"/>
              <a:ext cx="234507" cy="23172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293" name="直接箭头连接符 292"/>
            <p:cNvCxnSpPr/>
            <p:nvPr/>
          </p:nvCxnSpPr>
          <p:spPr>
            <a:xfrm>
              <a:off x="5975319" y="4606763"/>
              <a:ext cx="14315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/>
            <p:nvPr/>
          </p:nvCxnSpPr>
          <p:spPr>
            <a:xfrm>
              <a:off x="6352977" y="4606763"/>
              <a:ext cx="150985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5611078" y="4697991"/>
              <a:ext cx="6545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zh-CN" alt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文本框 295"/>
            <p:cNvSpPr txBox="1"/>
            <p:nvPr/>
          </p:nvSpPr>
          <p:spPr>
            <a:xfrm>
              <a:off x="6436350" y="4685240"/>
              <a:ext cx="7888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re-evaluate</a:t>
              </a:r>
              <a:endParaRPr lang="zh-CN" alt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0" name="右箭头 299"/>
          <p:cNvSpPr/>
          <p:nvPr/>
        </p:nvSpPr>
        <p:spPr>
          <a:xfrm rot="16200000">
            <a:off x="-770" y="3533417"/>
            <a:ext cx="1434499" cy="4133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follow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527175" y="4332124"/>
            <a:ext cx="2717569" cy="1461958"/>
            <a:chOff x="3527175" y="4332124"/>
            <a:chExt cx="2717569" cy="1461958"/>
          </a:xfrm>
        </p:grpSpPr>
        <p:sp>
          <p:nvSpPr>
            <p:cNvPr id="302" name="矩形 301"/>
            <p:cNvSpPr/>
            <p:nvPr/>
          </p:nvSpPr>
          <p:spPr>
            <a:xfrm>
              <a:off x="3630424" y="5240241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174849" y="5240241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4717827" y="4332124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4719274" y="5240241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5263699" y="5240241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5808123" y="5240241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08" name="直接箭头连接符 307"/>
            <p:cNvCxnSpPr>
              <a:stCxn id="302" idx="3"/>
              <a:endCxn id="303" idx="1"/>
            </p:cNvCxnSpPr>
            <p:nvPr/>
          </p:nvCxnSpPr>
          <p:spPr>
            <a:xfrm>
              <a:off x="3846751" y="5341492"/>
              <a:ext cx="328098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曲线连接符 308"/>
            <p:cNvCxnSpPr>
              <a:stCxn id="303" idx="0"/>
              <a:endCxn id="304" idx="1"/>
            </p:cNvCxnSpPr>
            <p:nvPr/>
          </p:nvCxnSpPr>
          <p:spPr>
            <a:xfrm rot="5400000" flipH="1" flipV="1">
              <a:off x="4096987" y="4619401"/>
              <a:ext cx="806866" cy="434814"/>
            </a:xfrm>
            <a:prstGeom prst="curvedConnector2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曲线连接符 309"/>
            <p:cNvCxnSpPr>
              <a:stCxn id="303" idx="3"/>
              <a:endCxn id="305" idx="1"/>
            </p:cNvCxnSpPr>
            <p:nvPr/>
          </p:nvCxnSpPr>
          <p:spPr>
            <a:xfrm>
              <a:off x="4391176" y="5341492"/>
              <a:ext cx="328098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曲线连接符 310"/>
            <p:cNvCxnSpPr>
              <a:stCxn id="304" idx="3"/>
              <a:endCxn id="306" idx="0"/>
            </p:cNvCxnSpPr>
            <p:nvPr/>
          </p:nvCxnSpPr>
          <p:spPr>
            <a:xfrm>
              <a:off x="4934154" y="4433375"/>
              <a:ext cx="437709" cy="806866"/>
            </a:xfrm>
            <a:prstGeom prst="curvedConnector2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曲线连接符 311"/>
            <p:cNvCxnSpPr>
              <a:stCxn id="305" idx="3"/>
              <a:endCxn id="306" idx="1"/>
            </p:cNvCxnSpPr>
            <p:nvPr/>
          </p:nvCxnSpPr>
          <p:spPr>
            <a:xfrm>
              <a:off x="4935601" y="5341492"/>
              <a:ext cx="328098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曲线连接符 312"/>
            <p:cNvCxnSpPr>
              <a:stCxn id="306" idx="3"/>
              <a:endCxn id="307" idx="1"/>
            </p:cNvCxnSpPr>
            <p:nvPr/>
          </p:nvCxnSpPr>
          <p:spPr>
            <a:xfrm>
              <a:off x="5480026" y="5341492"/>
              <a:ext cx="328097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/>
            <p:cNvSpPr/>
            <p:nvPr/>
          </p:nvSpPr>
          <p:spPr>
            <a:xfrm>
              <a:off x="3527175" y="5429591"/>
              <a:ext cx="52770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submit</a:t>
              </a:r>
              <a:endParaRPr lang="zh-CN" altLang="en-US" sz="900" dirty="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4062949" y="5424508"/>
              <a:ext cx="50742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design</a:t>
              </a:r>
              <a:endParaRPr lang="zh-CN" altLang="en-US" sz="900" dirty="0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4508101" y="4499810"/>
              <a:ext cx="8378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insulation </a:t>
              </a:r>
            </a:p>
            <a:p>
              <a:r>
                <a:rPr lang="en-US" altLang="zh-CN" sz="900" dirty="0" smtClean="0"/>
                <a:t>proof</a:t>
              </a:r>
              <a:endParaRPr lang="zh-CN" altLang="en-US" sz="900" dirty="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4613821" y="5424750"/>
              <a:ext cx="7620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check </a:t>
              </a:r>
            </a:p>
            <a:p>
              <a:r>
                <a:rPr lang="en-US" altLang="zh-CN" sz="900" dirty="0" smtClean="0"/>
                <a:t>inventory</a:t>
              </a:r>
            </a:p>
          </p:txBody>
        </p:sp>
        <p:sp>
          <p:nvSpPr>
            <p:cNvPr id="318" name="矩形 317"/>
            <p:cNvSpPr/>
            <p:nvPr/>
          </p:nvSpPr>
          <p:spPr>
            <a:xfrm>
              <a:off x="5694593" y="5424508"/>
              <a:ext cx="5501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archive</a:t>
              </a:r>
              <a:endParaRPr lang="zh-CN" altLang="en-US" sz="900" dirty="0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5154903" y="5429591"/>
              <a:ext cx="60144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evaluate</a:t>
              </a:r>
              <a:endParaRPr lang="zh-CN" altLang="en-US" sz="900" dirty="0"/>
            </a:p>
          </p:txBody>
        </p:sp>
      </p:grpSp>
      <p:grpSp>
        <p:nvGrpSpPr>
          <p:cNvPr id="383" name="组合 382"/>
          <p:cNvGrpSpPr/>
          <p:nvPr/>
        </p:nvGrpSpPr>
        <p:grpSpPr>
          <a:xfrm>
            <a:off x="45474" y="5233500"/>
            <a:ext cx="3312009" cy="1143222"/>
            <a:chOff x="159774" y="5812620"/>
            <a:chExt cx="3312009" cy="1143222"/>
          </a:xfrm>
        </p:grpSpPr>
        <p:sp>
          <p:nvSpPr>
            <p:cNvPr id="340" name="矩形 339"/>
            <p:cNvSpPr/>
            <p:nvPr/>
          </p:nvSpPr>
          <p:spPr>
            <a:xfrm>
              <a:off x="312232" y="5812620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863977" y="6403180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1415722" y="6403176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967467" y="6403176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2519212" y="6403171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3070956" y="5812620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46" name="直接箭头连接符 345"/>
            <p:cNvCxnSpPr>
              <a:stCxn id="340" idx="3"/>
              <a:endCxn id="341" idx="1"/>
            </p:cNvCxnSpPr>
            <p:nvPr/>
          </p:nvCxnSpPr>
          <p:spPr>
            <a:xfrm>
              <a:off x="528559" y="5913871"/>
              <a:ext cx="335418" cy="59056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矩形 351"/>
            <p:cNvSpPr/>
            <p:nvPr/>
          </p:nvSpPr>
          <p:spPr>
            <a:xfrm>
              <a:off x="159774" y="6000429"/>
              <a:ext cx="52770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submit</a:t>
              </a:r>
              <a:endParaRPr lang="zh-CN" altLang="en-US" sz="900" dirty="0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733965" y="6576374"/>
              <a:ext cx="49479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revise</a:t>
              </a:r>
              <a:endParaRPr lang="zh-CN" altLang="en-US" sz="900" dirty="0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1292310" y="6586510"/>
              <a:ext cx="464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proof</a:t>
              </a:r>
            </a:p>
            <a:p>
              <a:r>
                <a:rPr lang="en-US" altLang="zh-CN" sz="900" dirty="0" smtClean="0"/>
                <a:t>check</a:t>
              </a:r>
            </a:p>
          </p:txBody>
        </p:sp>
        <p:sp>
          <p:nvSpPr>
            <p:cNvPr id="355" name="矩形 354"/>
            <p:cNvSpPr/>
            <p:nvPr/>
          </p:nvSpPr>
          <p:spPr>
            <a:xfrm>
              <a:off x="1831451" y="6586510"/>
              <a:ext cx="65949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merge</a:t>
              </a:r>
            </a:p>
          </p:txBody>
        </p:sp>
        <p:sp>
          <p:nvSpPr>
            <p:cNvPr id="356" name="矩形 355"/>
            <p:cNvSpPr/>
            <p:nvPr/>
          </p:nvSpPr>
          <p:spPr>
            <a:xfrm>
              <a:off x="2911553" y="6008046"/>
              <a:ext cx="56023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archive</a:t>
              </a:r>
              <a:endParaRPr lang="zh-CN" altLang="en-US" sz="900" dirty="0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2281469" y="6588542"/>
              <a:ext cx="7441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re-evaluate</a:t>
              </a:r>
              <a:endParaRPr lang="zh-CN" altLang="en-US" sz="900" dirty="0"/>
            </a:p>
          </p:txBody>
        </p:sp>
        <p:cxnSp>
          <p:nvCxnSpPr>
            <p:cNvPr id="371" name="直接箭头连接符 370"/>
            <p:cNvCxnSpPr>
              <a:stCxn id="341" idx="3"/>
              <a:endCxn id="342" idx="1"/>
            </p:cNvCxnSpPr>
            <p:nvPr/>
          </p:nvCxnSpPr>
          <p:spPr>
            <a:xfrm flipV="1">
              <a:off x="1080304" y="6504427"/>
              <a:ext cx="335418" cy="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接箭头连接符 373"/>
            <p:cNvCxnSpPr>
              <a:stCxn id="342" idx="3"/>
              <a:endCxn id="343" idx="1"/>
            </p:cNvCxnSpPr>
            <p:nvPr/>
          </p:nvCxnSpPr>
          <p:spPr>
            <a:xfrm>
              <a:off x="1632049" y="6504427"/>
              <a:ext cx="335418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直接箭头连接符 374"/>
            <p:cNvCxnSpPr>
              <a:stCxn id="343" idx="3"/>
              <a:endCxn id="344" idx="1"/>
            </p:cNvCxnSpPr>
            <p:nvPr/>
          </p:nvCxnSpPr>
          <p:spPr>
            <a:xfrm flipV="1">
              <a:off x="2183794" y="6504422"/>
              <a:ext cx="335418" cy="5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接箭头连接符 375"/>
            <p:cNvCxnSpPr>
              <a:stCxn id="344" idx="3"/>
              <a:endCxn id="345" idx="1"/>
            </p:cNvCxnSpPr>
            <p:nvPr/>
          </p:nvCxnSpPr>
          <p:spPr>
            <a:xfrm flipV="1">
              <a:off x="2735539" y="5913871"/>
              <a:ext cx="335417" cy="590551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6" name="组合 395"/>
          <p:cNvGrpSpPr/>
          <p:nvPr/>
        </p:nvGrpSpPr>
        <p:grpSpPr>
          <a:xfrm>
            <a:off x="3273594" y="2863212"/>
            <a:ext cx="4642557" cy="841478"/>
            <a:chOff x="9629227" y="1652067"/>
            <a:chExt cx="4642557" cy="841478"/>
          </a:xfrm>
          <a:solidFill>
            <a:srgbClr val="00B050"/>
          </a:solidFill>
        </p:grpSpPr>
        <p:sp>
          <p:nvSpPr>
            <p:cNvPr id="384" name="矩形 383"/>
            <p:cNvSpPr/>
            <p:nvPr/>
          </p:nvSpPr>
          <p:spPr>
            <a:xfrm>
              <a:off x="9629227" y="1652067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84"/>
            <p:cNvSpPr/>
            <p:nvPr/>
          </p:nvSpPr>
          <p:spPr>
            <a:xfrm>
              <a:off x="14057775" y="1652067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10725296" y="2287534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12939649" y="2287534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11475406" y="2287534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12196997" y="2287534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3" name="组合 402"/>
          <p:cNvGrpSpPr/>
          <p:nvPr/>
        </p:nvGrpSpPr>
        <p:grpSpPr>
          <a:xfrm>
            <a:off x="3274552" y="1850295"/>
            <a:ext cx="4642557" cy="1218916"/>
            <a:chOff x="9113941" y="730136"/>
            <a:chExt cx="4642557" cy="1218916"/>
          </a:xfrm>
          <a:solidFill>
            <a:srgbClr val="00B050"/>
          </a:solidFill>
        </p:grpSpPr>
        <p:sp>
          <p:nvSpPr>
            <p:cNvPr id="397" name="矩形 396"/>
            <p:cNvSpPr/>
            <p:nvPr/>
          </p:nvSpPr>
          <p:spPr>
            <a:xfrm>
              <a:off x="9113941" y="1743041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10210969" y="1743041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11323485" y="1743041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11323485" y="730136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/>
          </p:nvSpPr>
          <p:spPr>
            <a:xfrm>
              <a:off x="12426541" y="1743041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13542489" y="1743041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0" name="组合 409"/>
          <p:cNvGrpSpPr/>
          <p:nvPr/>
        </p:nvGrpSpPr>
        <p:grpSpPr>
          <a:xfrm>
            <a:off x="3269210" y="2355764"/>
            <a:ext cx="4642557" cy="713120"/>
            <a:chOff x="9186029" y="2847085"/>
            <a:chExt cx="4642557" cy="713120"/>
          </a:xfrm>
          <a:solidFill>
            <a:srgbClr val="00B050"/>
          </a:solidFill>
        </p:grpSpPr>
        <p:sp>
          <p:nvSpPr>
            <p:cNvPr id="404" name="矩形 403"/>
            <p:cNvSpPr/>
            <p:nvPr/>
          </p:nvSpPr>
          <p:spPr>
            <a:xfrm>
              <a:off x="9186029" y="3354194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10283057" y="3354194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11395573" y="3354194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11395572" y="2847085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12498629" y="3354194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13614577" y="3354194"/>
              <a:ext cx="214009" cy="20601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6" name="文本框 205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83331" y="4620646"/>
            <a:ext cx="2708840" cy="1166977"/>
            <a:chOff x="6383331" y="4620646"/>
            <a:chExt cx="2708840" cy="1166977"/>
          </a:xfrm>
        </p:grpSpPr>
        <p:sp>
          <p:nvSpPr>
            <p:cNvPr id="333" name="矩形 332"/>
            <p:cNvSpPr/>
            <p:nvPr/>
          </p:nvSpPr>
          <p:spPr>
            <a:xfrm>
              <a:off x="6383331" y="5422863"/>
              <a:ext cx="52770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submit</a:t>
              </a:r>
              <a:endParaRPr lang="zh-CN" altLang="en-US" sz="900" dirty="0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6472294" y="5233513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7040082" y="5233513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7555835" y="4620646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7555835" y="5233782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8079843" y="5233513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8649993" y="5233513"/>
              <a:ext cx="216327" cy="202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27" name="直接箭头连接符 326"/>
            <p:cNvCxnSpPr>
              <a:stCxn id="321" idx="3"/>
              <a:endCxn id="322" idx="1"/>
            </p:cNvCxnSpPr>
            <p:nvPr/>
          </p:nvCxnSpPr>
          <p:spPr>
            <a:xfrm>
              <a:off x="6688621" y="5334764"/>
              <a:ext cx="351461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曲线连接符 327"/>
            <p:cNvCxnSpPr>
              <a:stCxn id="322" idx="0"/>
              <a:endCxn id="323" idx="1"/>
            </p:cNvCxnSpPr>
            <p:nvPr/>
          </p:nvCxnSpPr>
          <p:spPr>
            <a:xfrm rot="5400000" flipH="1" flipV="1">
              <a:off x="7096232" y="4773911"/>
              <a:ext cx="511616" cy="407589"/>
            </a:xfrm>
            <a:prstGeom prst="curvedConnector2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曲线连接符 328"/>
            <p:cNvCxnSpPr>
              <a:stCxn id="322" idx="3"/>
              <a:endCxn id="324" idx="1"/>
            </p:cNvCxnSpPr>
            <p:nvPr/>
          </p:nvCxnSpPr>
          <p:spPr>
            <a:xfrm>
              <a:off x="7256409" y="5334764"/>
              <a:ext cx="299426" cy="269"/>
            </a:xfrm>
            <a:prstGeom prst="curvedConnector3">
              <a:avLst>
                <a:gd name="adj1" fmla="val 50000"/>
              </a:avLst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曲线连接符 329"/>
            <p:cNvCxnSpPr>
              <a:stCxn id="323" idx="3"/>
              <a:endCxn id="325" idx="0"/>
            </p:cNvCxnSpPr>
            <p:nvPr/>
          </p:nvCxnSpPr>
          <p:spPr>
            <a:xfrm>
              <a:off x="7772162" y="4721897"/>
              <a:ext cx="415845" cy="511616"/>
            </a:xfrm>
            <a:prstGeom prst="curvedConnector2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曲线连接符 330"/>
            <p:cNvCxnSpPr>
              <a:stCxn id="324" idx="3"/>
              <a:endCxn id="325" idx="1"/>
            </p:cNvCxnSpPr>
            <p:nvPr/>
          </p:nvCxnSpPr>
          <p:spPr>
            <a:xfrm flipV="1">
              <a:off x="7772162" y="5334764"/>
              <a:ext cx="307681" cy="269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曲线连接符 331"/>
            <p:cNvCxnSpPr>
              <a:stCxn id="325" idx="3"/>
              <a:endCxn id="326" idx="1"/>
            </p:cNvCxnSpPr>
            <p:nvPr/>
          </p:nvCxnSpPr>
          <p:spPr>
            <a:xfrm flipV="1">
              <a:off x="8296169" y="5334764"/>
              <a:ext cx="353823" cy="1"/>
            </a:xfrm>
            <a:prstGeom prst="curvedConnector3">
              <a:avLst>
                <a:gd name="adj1" fmla="val 50000"/>
              </a:avLst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4" name="矩形 333"/>
            <p:cNvSpPr/>
            <p:nvPr/>
          </p:nvSpPr>
          <p:spPr>
            <a:xfrm>
              <a:off x="6933392" y="5417780"/>
              <a:ext cx="50742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design</a:t>
              </a:r>
              <a:endParaRPr lang="zh-CN" altLang="en-US" sz="900" dirty="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7346109" y="4807382"/>
              <a:ext cx="8740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electrician</a:t>
              </a:r>
            </a:p>
            <a:p>
              <a:r>
                <a:rPr lang="en-US" altLang="zh-CN" sz="900" dirty="0" smtClean="0"/>
                <a:t>proof</a:t>
              </a:r>
              <a:endParaRPr lang="zh-CN" altLang="en-US" sz="900" dirty="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7448090" y="5418291"/>
              <a:ext cx="8794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check </a:t>
              </a:r>
            </a:p>
            <a:p>
              <a:r>
                <a:rPr lang="en-US" altLang="zh-CN" sz="900" dirty="0" smtClean="0"/>
                <a:t>inventory</a:t>
              </a:r>
            </a:p>
          </p:txBody>
        </p:sp>
        <p:sp>
          <p:nvSpPr>
            <p:cNvPr id="337" name="矩形 336"/>
            <p:cNvSpPr/>
            <p:nvPr/>
          </p:nvSpPr>
          <p:spPr>
            <a:xfrm>
              <a:off x="8542020" y="5417780"/>
              <a:ext cx="5501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archive</a:t>
              </a:r>
              <a:endParaRPr lang="zh-CN" altLang="en-US" sz="900" dirty="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7983281" y="5422863"/>
              <a:ext cx="60144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evaluate</a:t>
              </a:r>
              <a:endParaRPr lang="zh-CN" altLang="en-US" sz="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30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64213">
        <p:fade/>
      </p:transition>
    </mc:Choice>
    <mc:Fallback xmlns="">
      <p:transition advTm="1642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Conformance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6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725668" y="3873481"/>
            <a:ext cx="6093074" cy="2559643"/>
            <a:chOff x="-8025819" y="1947995"/>
            <a:chExt cx="6093074" cy="2559643"/>
          </a:xfrm>
        </p:grpSpPr>
        <p:sp>
          <p:nvSpPr>
            <p:cNvPr id="9" name="椭圆 8"/>
            <p:cNvSpPr/>
            <p:nvPr/>
          </p:nvSpPr>
          <p:spPr>
            <a:xfrm>
              <a:off x="-7897216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7324060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-678579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-6227032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-5682739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-5682671" y="2490186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-5114516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-5114516" y="2216119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5114517" y="2721915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-4575789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-4580397" y="2490186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4011460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-346373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-2895512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-234932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-6227991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-4013638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-5477881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-4756290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5852917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127997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4399130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-7662709" y="3332029"/>
              <a:ext cx="338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-7110051" y="3332029"/>
              <a:ext cx="32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-6551288" y="3332029"/>
              <a:ext cx="32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-6013023" y="3332029"/>
              <a:ext cx="330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-5448232" y="3332029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-4900507" y="3332029"/>
              <a:ext cx="3247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-4341282" y="3332029"/>
              <a:ext cx="329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-3797451" y="3332029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-3229228" y="3332029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-2681503" y="3332029"/>
              <a:ext cx="332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3"/>
              <a:endCxn id="14" idx="2"/>
            </p:cNvCxnSpPr>
            <p:nvPr/>
          </p:nvCxnSpPr>
          <p:spPr>
            <a:xfrm flipV="1">
              <a:off x="-6013023" y="2606051"/>
              <a:ext cx="330352" cy="72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6"/>
              <a:endCxn id="24" idx="1"/>
            </p:cNvCxnSpPr>
            <p:nvPr/>
          </p:nvCxnSpPr>
          <p:spPr>
            <a:xfrm>
              <a:off x="-6551288" y="3332030"/>
              <a:ext cx="323297" cy="63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-6013982" y="3967496"/>
              <a:ext cx="161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-5618410" y="3967496"/>
              <a:ext cx="140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-5263872" y="3967496"/>
              <a:ext cx="13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-4893490" y="3967496"/>
              <a:ext cx="13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-4542281" y="3967496"/>
              <a:ext cx="143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-4164623" y="3967496"/>
              <a:ext cx="150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5" idx="3"/>
              <a:endCxn id="21" idx="2"/>
            </p:cNvCxnSpPr>
            <p:nvPr/>
          </p:nvCxnSpPr>
          <p:spPr>
            <a:xfrm flipV="1">
              <a:off x="-3799629" y="3332030"/>
              <a:ext cx="335894" cy="63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9" idx="6"/>
              <a:endCxn id="20" idx="1"/>
            </p:cNvCxnSpPr>
            <p:nvPr/>
          </p:nvCxnSpPr>
          <p:spPr>
            <a:xfrm>
              <a:off x="-4345890" y="2606051"/>
              <a:ext cx="334430" cy="72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4" idx="6"/>
              <a:endCxn id="16" idx="1"/>
            </p:cNvCxnSpPr>
            <p:nvPr/>
          </p:nvCxnSpPr>
          <p:spPr>
            <a:xfrm flipV="1">
              <a:off x="-5448164" y="2319125"/>
              <a:ext cx="333648" cy="28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4" idx="6"/>
              <a:endCxn id="17" idx="1"/>
            </p:cNvCxnSpPr>
            <p:nvPr/>
          </p:nvCxnSpPr>
          <p:spPr>
            <a:xfrm>
              <a:off x="-5448164" y="2606051"/>
              <a:ext cx="333647" cy="2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6" idx="3"/>
              <a:endCxn id="19" idx="2"/>
            </p:cNvCxnSpPr>
            <p:nvPr/>
          </p:nvCxnSpPr>
          <p:spPr>
            <a:xfrm>
              <a:off x="-4900507" y="2319125"/>
              <a:ext cx="320110" cy="28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" idx="3"/>
              <a:endCxn id="19" idx="2"/>
            </p:cNvCxnSpPr>
            <p:nvPr/>
          </p:nvCxnSpPr>
          <p:spPr>
            <a:xfrm flipV="1">
              <a:off x="-4900508" y="2606051"/>
              <a:ext cx="320111" cy="2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-8025819" y="3412399"/>
              <a:ext cx="539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2472145" y="3396590"/>
              <a:ext cx="539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-6806546" y="3396589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-5703392" y="2686420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-4592531" y="2679419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-5700635" y="3412398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-4597055" y="3412398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-5878061" y="4047828"/>
              <a:ext cx="271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-5149695" y="4035325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-4408728" y="4047643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-3476153" y="3396589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-7537245" y="3412398"/>
              <a:ext cx="65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-6457384" y="4035007"/>
              <a:ext cx="65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revise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-5618252" y="4035007"/>
              <a:ext cx="601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proof check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-4906522" y="4058724"/>
              <a:ext cx="654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-4081250" y="4045973"/>
              <a:ext cx="78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re-evaluate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-3109284" y="3417803"/>
              <a:ext cx="685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-6434387" y="3398266"/>
              <a:ext cx="65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-5327505" y="3387612"/>
              <a:ext cx="8269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check inventory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-4295057" y="3405196"/>
              <a:ext cx="771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-5606676" y="2927117"/>
              <a:ext cx="1278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electrician proof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-5623972" y="1947995"/>
              <a:ext cx="1278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insulation proof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46968" y="1508545"/>
            <a:ext cx="2810440" cy="1316202"/>
            <a:chOff x="5122513" y="4549286"/>
            <a:chExt cx="4051357" cy="2104926"/>
          </a:xfrm>
        </p:grpSpPr>
        <p:sp>
          <p:nvSpPr>
            <p:cNvPr id="97" name="矩形 96"/>
            <p:cNvSpPr/>
            <p:nvPr/>
          </p:nvSpPr>
          <p:spPr>
            <a:xfrm>
              <a:off x="5250757" y="5168900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8" name="矩形 97"/>
            <p:cNvSpPr/>
            <p:nvPr/>
          </p:nvSpPr>
          <p:spPr>
            <a:xfrm>
              <a:off x="6069245" y="5168900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9" name="矩形 98"/>
            <p:cNvSpPr/>
            <p:nvPr/>
          </p:nvSpPr>
          <p:spPr>
            <a:xfrm>
              <a:off x="6812723" y="4549286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812723" y="5768486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7568100" y="5168900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389993" y="5168899"/>
              <a:ext cx="311843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103" name="直接箭头连接符 102"/>
            <p:cNvCxnSpPr>
              <a:stCxn id="97" idx="3"/>
              <a:endCxn id="98" idx="1"/>
            </p:cNvCxnSpPr>
            <p:nvPr/>
          </p:nvCxnSpPr>
          <p:spPr>
            <a:xfrm>
              <a:off x="5562600" y="5330825"/>
              <a:ext cx="506645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曲线连接符 103"/>
            <p:cNvCxnSpPr>
              <a:stCxn id="98" idx="0"/>
              <a:endCxn id="99" idx="1"/>
            </p:cNvCxnSpPr>
            <p:nvPr/>
          </p:nvCxnSpPr>
          <p:spPr>
            <a:xfrm rot="5400000" flipH="1" flipV="1">
              <a:off x="6290101" y="4646278"/>
              <a:ext cx="457689" cy="587556"/>
            </a:xfrm>
            <a:prstGeom prst="curvedConnector2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曲线连接符 104"/>
            <p:cNvCxnSpPr>
              <a:stCxn id="98" idx="2"/>
              <a:endCxn id="100" idx="1"/>
            </p:cNvCxnSpPr>
            <p:nvPr/>
          </p:nvCxnSpPr>
          <p:spPr>
            <a:xfrm rot="16200000" flipH="1">
              <a:off x="6300115" y="5417802"/>
              <a:ext cx="437661" cy="587556"/>
            </a:xfrm>
            <a:prstGeom prst="curvedConnector2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曲线连接符 105"/>
            <p:cNvCxnSpPr>
              <a:stCxn id="99" idx="3"/>
              <a:endCxn id="101" idx="0"/>
            </p:cNvCxnSpPr>
            <p:nvPr/>
          </p:nvCxnSpPr>
          <p:spPr>
            <a:xfrm>
              <a:off x="7124566" y="4711211"/>
              <a:ext cx="599456" cy="457689"/>
            </a:xfrm>
            <a:prstGeom prst="curvedConnector2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100" idx="3"/>
              <a:endCxn id="101" idx="2"/>
            </p:cNvCxnSpPr>
            <p:nvPr/>
          </p:nvCxnSpPr>
          <p:spPr>
            <a:xfrm flipV="1">
              <a:off x="7124566" y="5492750"/>
              <a:ext cx="599456" cy="437661"/>
            </a:xfrm>
            <a:prstGeom prst="curvedConnector2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曲线连接符 107"/>
            <p:cNvCxnSpPr>
              <a:stCxn id="101" idx="3"/>
              <a:endCxn id="102" idx="1"/>
            </p:cNvCxnSpPr>
            <p:nvPr/>
          </p:nvCxnSpPr>
          <p:spPr>
            <a:xfrm flipV="1">
              <a:off x="7879943" y="5330824"/>
              <a:ext cx="510050" cy="1"/>
            </a:xfrm>
            <a:prstGeom prst="curvedConnector3">
              <a:avLst>
                <a:gd name="adj1" fmla="val 50000"/>
              </a:avLst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>
            <a:xfrm>
              <a:off x="5122513" y="5471716"/>
              <a:ext cx="760713" cy="3691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submit</a:t>
              </a:r>
              <a:endParaRPr lang="zh-CN" altLang="en-US" sz="90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5805602" y="5463587"/>
              <a:ext cx="731465" cy="369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design</a:t>
              </a:r>
              <a:endParaRPr lang="zh-CN" altLang="en-US" sz="90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510394" y="4817457"/>
              <a:ext cx="1207849" cy="590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insulation </a:t>
              </a:r>
            </a:p>
            <a:p>
              <a:r>
                <a:rPr lang="en-US" altLang="zh-CN" sz="900" dirty="0" smtClean="0"/>
                <a:t>proof</a:t>
              </a:r>
              <a:endParaRPr lang="zh-CN" altLang="en-US" sz="900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6510944" y="6063561"/>
              <a:ext cx="1267806" cy="590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 smtClean="0"/>
                <a:t>check </a:t>
              </a:r>
            </a:p>
            <a:p>
              <a:r>
                <a:rPr lang="en-US" altLang="zh-CN" sz="900" dirty="0" smtClean="0"/>
                <a:t>inventory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380806" y="5463587"/>
              <a:ext cx="793064" cy="3691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archive</a:t>
              </a:r>
              <a:endParaRPr lang="zh-CN" altLang="en-US" sz="9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7685208" y="5471716"/>
              <a:ext cx="867009" cy="3691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evaluate</a:t>
              </a:r>
              <a:endParaRPr lang="zh-CN" altLang="en-US" sz="900" dirty="0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854271" y="2389161"/>
            <a:ext cx="5782398" cy="957708"/>
            <a:chOff x="2854271" y="2580114"/>
            <a:chExt cx="5782398" cy="957708"/>
          </a:xfrm>
        </p:grpSpPr>
        <p:sp>
          <p:nvSpPr>
            <p:cNvPr id="115" name="椭圆 114"/>
            <p:cNvSpPr/>
            <p:nvPr/>
          </p:nvSpPr>
          <p:spPr>
            <a:xfrm>
              <a:off x="2854271" y="3306093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427427" y="3318952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65692" y="3306093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24455" y="3318952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068748" y="3306093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068816" y="2580114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36971" y="3318952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5636971" y="2591797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6175698" y="3306093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171090" y="2580114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6740027" y="3318952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7287752" y="3306093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855975" y="3318952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402162" y="3306093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箭头连接符 128"/>
            <p:cNvCxnSpPr/>
            <p:nvPr/>
          </p:nvCxnSpPr>
          <p:spPr>
            <a:xfrm>
              <a:off x="3088778" y="3421957"/>
              <a:ext cx="338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>
              <a:off x="3641436" y="3421957"/>
              <a:ext cx="32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4200199" y="3421957"/>
              <a:ext cx="32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738464" y="3421957"/>
              <a:ext cx="330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5303255" y="3421957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5850980" y="3421957"/>
              <a:ext cx="3247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6410205" y="3421957"/>
              <a:ext cx="329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6954036" y="3421957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522259" y="3421957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8069984" y="3421957"/>
              <a:ext cx="332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118" idx="3"/>
              <a:endCxn id="120" idx="2"/>
            </p:cNvCxnSpPr>
            <p:nvPr/>
          </p:nvCxnSpPr>
          <p:spPr>
            <a:xfrm flipV="1">
              <a:off x="4738464" y="2695979"/>
              <a:ext cx="330352" cy="72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124" idx="6"/>
              <a:endCxn id="125" idx="1"/>
            </p:cNvCxnSpPr>
            <p:nvPr/>
          </p:nvCxnSpPr>
          <p:spPr>
            <a:xfrm>
              <a:off x="6405597" y="2695979"/>
              <a:ext cx="334430" cy="72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20" idx="6"/>
              <a:endCxn id="122" idx="1"/>
            </p:cNvCxnSpPr>
            <p:nvPr/>
          </p:nvCxnSpPr>
          <p:spPr>
            <a:xfrm flipV="1">
              <a:off x="5303323" y="2694803"/>
              <a:ext cx="333648" cy="1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2" idx="3"/>
              <a:endCxn id="124" idx="2"/>
            </p:cNvCxnSpPr>
            <p:nvPr/>
          </p:nvCxnSpPr>
          <p:spPr>
            <a:xfrm>
              <a:off x="5850980" y="2694803"/>
              <a:ext cx="320110" cy="1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735193" y="1935997"/>
            <a:ext cx="6137524" cy="1848459"/>
            <a:chOff x="2725668" y="2112424"/>
            <a:chExt cx="6137524" cy="1848459"/>
          </a:xfrm>
        </p:grpSpPr>
        <p:sp>
          <p:nvSpPr>
            <p:cNvPr id="143" name="文本框 142"/>
            <p:cNvSpPr txBox="1"/>
            <p:nvPr/>
          </p:nvSpPr>
          <p:spPr>
            <a:xfrm>
              <a:off x="2725668" y="3499218"/>
              <a:ext cx="53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p0:</a:t>
              </a:r>
            </a:p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323792" y="3499218"/>
              <a:ext cx="53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p7: </a:t>
              </a:r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887790" y="3499218"/>
              <a:ext cx="473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p1:</a:t>
              </a:r>
            </a:p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003644" y="2776348"/>
              <a:ext cx="47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p2:</a:t>
              </a:r>
            </a:p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111345" y="2769347"/>
              <a:ext cx="519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p3:</a:t>
              </a:r>
            </a:p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013309" y="3499218"/>
              <a:ext cx="484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p4:</a:t>
              </a:r>
            </a:p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122681" y="3499218"/>
              <a:ext cx="440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p5:</a:t>
              </a:r>
            </a:p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236632" y="3499218"/>
              <a:ext cx="4904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p6:</a:t>
              </a:r>
            </a:p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3214242" y="3499218"/>
              <a:ext cx="65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t1:</a:t>
              </a:r>
            </a:p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642203" y="3499218"/>
              <a:ext cx="685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t6:</a:t>
              </a:r>
            </a:p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317100" y="3499218"/>
              <a:ext cx="65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t2:</a:t>
              </a:r>
            </a:p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347025" y="3499218"/>
              <a:ext cx="8269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t4: </a:t>
              </a:r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inventory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6456430" y="3499218"/>
              <a:ext cx="77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t5:</a:t>
              </a:r>
            </a:p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evaluate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5258294" y="2112424"/>
              <a:ext cx="1084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t3: </a:t>
              </a:r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insulation proof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上弧形箭头 156"/>
          <p:cNvSpPr/>
          <p:nvPr/>
        </p:nvSpPr>
        <p:spPr>
          <a:xfrm rot="3061156">
            <a:off x="3660645" y="2082077"/>
            <a:ext cx="907734" cy="488693"/>
          </a:xfrm>
          <a:prstGeom prst="curvedDownArrow">
            <a:avLst>
              <a:gd name="adj1" fmla="val 25000"/>
              <a:gd name="adj2" fmla="val 62546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635653" y="1255964"/>
            <a:ext cx="3703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Representing execution as </a:t>
            </a:r>
            <a:endParaRPr lang="en-US" altLang="zh-CN" dirty="0" smtClean="0"/>
          </a:p>
          <a:p>
            <a:r>
              <a:rPr lang="en-US" altLang="zh-CN" b="1" i="1" dirty="0" smtClean="0"/>
              <a:t>Causal </a:t>
            </a:r>
            <a:r>
              <a:rPr lang="en-US" altLang="zh-CN" b="1" i="1" dirty="0"/>
              <a:t>Net </a:t>
            </a:r>
            <a:r>
              <a:rPr lang="en-US" altLang="zh-CN" dirty="0"/>
              <a:t>(Petri net without XOR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矩形 159"/>
              <p:cNvSpPr/>
              <p:nvPr/>
            </p:nvSpPr>
            <p:spPr>
              <a:xfrm>
                <a:off x="588214" y="4190011"/>
                <a:ext cx="27806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i="1" dirty="0">
                    <a:solidFill>
                      <a:schemeClr val="accent6"/>
                    </a:solidFill>
                  </a:rPr>
                  <a:t>A</a:t>
                </a:r>
                <a:r>
                  <a:rPr lang="en-US" altLang="zh-CN" sz="2800" i="1" dirty="0" smtClean="0">
                    <a:solidFill>
                      <a:schemeClr val="accent6"/>
                    </a:solidFill>
                  </a:rPr>
                  <a:t> mapping </a:t>
                </a:r>
                <a14:m>
                  <m:oMath xmlns:m="http://schemas.openxmlformats.org/officeDocument/2006/math">
                    <m:r>
                      <a:rPr lang="el-GR" altLang="zh-CN" sz="2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2800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0" name="矩形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4" y="4190011"/>
                <a:ext cx="278062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437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右箭头 161"/>
          <p:cNvSpPr/>
          <p:nvPr/>
        </p:nvSpPr>
        <p:spPr>
          <a:xfrm>
            <a:off x="685085" y="5129602"/>
            <a:ext cx="1765533" cy="1002702"/>
          </a:xfrm>
          <a:prstGeom prst="rightArrow">
            <a:avLst>
              <a:gd name="adj1" fmla="val 50000"/>
              <a:gd name="adj2" fmla="val 460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Process </a:t>
            </a:r>
          </a:p>
          <a:p>
            <a:r>
              <a:rPr lang="en-US" altLang="zh-CN" dirty="0" smtClean="0"/>
              <a:t>specification</a:t>
            </a:r>
            <a:endParaRPr lang="zh-CN" altLang="en-US" dirty="0"/>
          </a:p>
        </p:txBody>
      </p:sp>
      <p:sp>
        <p:nvSpPr>
          <p:cNvPr id="163" name="右箭头 162"/>
          <p:cNvSpPr/>
          <p:nvPr/>
        </p:nvSpPr>
        <p:spPr>
          <a:xfrm>
            <a:off x="684714" y="2896065"/>
            <a:ext cx="1765904" cy="9239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</a:t>
            </a:r>
            <a:endParaRPr lang="zh-CN" altLang="en-US" dirty="0"/>
          </a:p>
        </p:txBody>
      </p:sp>
      <p:grpSp>
        <p:nvGrpSpPr>
          <p:cNvPr id="165" name="组合 164"/>
          <p:cNvGrpSpPr/>
          <p:nvPr/>
        </p:nvGrpSpPr>
        <p:grpSpPr>
          <a:xfrm>
            <a:off x="2799708" y="2143164"/>
            <a:ext cx="5953623" cy="1455487"/>
            <a:chOff x="2782819" y="2314148"/>
            <a:chExt cx="5953623" cy="1455487"/>
          </a:xfrm>
        </p:grpSpPr>
        <p:sp>
          <p:nvSpPr>
            <p:cNvPr id="166" name="文本框 165"/>
            <p:cNvSpPr txBox="1"/>
            <p:nvPr/>
          </p:nvSpPr>
          <p:spPr>
            <a:xfrm>
              <a:off x="2782819" y="3492636"/>
              <a:ext cx="361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p0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336492" y="3492636"/>
              <a:ext cx="39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871464" y="3492636"/>
              <a:ext cx="37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999780" y="2768294"/>
              <a:ext cx="525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6122122" y="2768294"/>
              <a:ext cx="462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4995728" y="3492636"/>
              <a:ext cx="40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6106664" y="3492636"/>
              <a:ext cx="47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221722" y="3492636"/>
              <a:ext cx="47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3351947" y="3492636"/>
              <a:ext cx="311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7796875" y="3492636"/>
              <a:ext cx="33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t6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4459243" y="3492636"/>
              <a:ext cx="32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5572363" y="3492636"/>
              <a:ext cx="326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t4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6685499" y="3492636"/>
              <a:ext cx="32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t5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5590145" y="2314148"/>
              <a:ext cx="391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2725842" y="3872846"/>
            <a:ext cx="6093074" cy="1901282"/>
            <a:chOff x="8484617" y="5324981"/>
            <a:chExt cx="6093074" cy="1901282"/>
          </a:xfrm>
        </p:grpSpPr>
        <p:sp>
          <p:nvSpPr>
            <p:cNvPr id="197" name="文本框 196"/>
            <p:cNvSpPr txBox="1"/>
            <p:nvPr/>
          </p:nvSpPr>
          <p:spPr>
            <a:xfrm>
              <a:off x="8484617" y="6789385"/>
              <a:ext cx="539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14038291" y="6773576"/>
              <a:ext cx="539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9703890" y="6773575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10807044" y="6063406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11917905" y="6056405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0809801" y="6789384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1913381" y="6789384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3034283" y="6773575"/>
              <a:ext cx="25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8973191" y="6789384"/>
              <a:ext cx="65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3401152" y="6794789"/>
              <a:ext cx="685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0076049" y="6775252"/>
              <a:ext cx="65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1182931" y="6764598"/>
              <a:ext cx="8269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inventory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12215379" y="6782182"/>
              <a:ext cx="771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evaluate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0886464" y="5324981"/>
              <a:ext cx="1278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insulation proof</a:t>
              </a:r>
              <a:endPara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1" name="文本框 180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6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2" grpId="0" animBg="1"/>
      <p:bldP spid="1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Dirty Event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7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3008714" y="1153086"/>
            <a:ext cx="5378428" cy="2683812"/>
            <a:chOff x="-8025819" y="1947995"/>
            <a:chExt cx="6093074" cy="3006980"/>
          </a:xfrm>
        </p:grpSpPr>
        <p:sp>
          <p:nvSpPr>
            <p:cNvPr id="102" name="文本框 101"/>
            <p:cNvSpPr txBox="1"/>
            <p:nvPr/>
          </p:nvSpPr>
          <p:spPr>
            <a:xfrm>
              <a:off x="-5327506" y="3387611"/>
              <a:ext cx="826987" cy="719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check inventory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-5606677" y="2927117"/>
              <a:ext cx="1278082" cy="5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electrician proof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-5623974" y="1947995"/>
              <a:ext cx="1278082" cy="5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insulation proof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-7897216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-7324060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-678579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-6227032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682739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682671" y="2490186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-5114516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-5114516" y="2216119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-5114517" y="2721915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椭圆 46"/>
            <p:cNvSpPr/>
            <p:nvPr/>
          </p:nvSpPr>
          <p:spPr>
            <a:xfrm>
              <a:off x="-4575789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椭圆 47"/>
            <p:cNvSpPr/>
            <p:nvPr/>
          </p:nvSpPr>
          <p:spPr>
            <a:xfrm>
              <a:off x="-4580397" y="2490186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-4011460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-346373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-2895512" y="3229024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椭圆 51"/>
            <p:cNvSpPr/>
            <p:nvPr/>
          </p:nvSpPr>
          <p:spPr>
            <a:xfrm>
              <a:off x="-2349325" y="3216165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-6227991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-4013638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-5477881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-4756290" y="3864491"/>
              <a:ext cx="214009" cy="2060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7" name="椭圆 56"/>
            <p:cNvSpPr/>
            <p:nvPr/>
          </p:nvSpPr>
          <p:spPr>
            <a:xfrm>
              <a:off x="-5852917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8" name="椭圆 57"/>
            <p:cNvSpPr/>
            <p:nvPr/>
          </p:nvSpPr>
          <p:spPr>
            <a:xfrm>
              <a:off x="-5127997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9" name="椭圆 58"/>
            <p:cNvSpPr/>
            <p:nvPr/>
          </p:nvSpPr>
          <p:spPr>
            <a:xfrm>
              <a:off x="-4399130" y="3851632"/>
              <a:ext cx="234507" cy="2317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-7662709" y="3332029"/>
              <a:ext cx="338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-7110051" y="3332029"/>
              <a:ext cx="32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-6551288" y="3332029"/>
              <a:ext cx="32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-6013023" y="3332029"/>
              <a:ext cx="330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-5448232" y="3332029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-4900507" y="3332029"/>
              <a:ext cx="3247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-4341282" y="3332029"/>
              <a:ext cx="329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-3797451" y="3332029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-3229228" y="3332029"/>
              <a:ext cx="33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-2681503" y="3332029"/>
              <a:ext cx="332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1" idx="3"/>
              <a:endCxn id="43" idx="2"/>
            </p:cNvCxnSpPr>
            <p:nvPr/>
          </p:nvCxnSpPr>
          <p:spPr>
            <a:xfrm flipV="1">
              <a:off x="-6013023" y="2606051"/>
              <a:ext cx="330352" cy="72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0" idx="6"/>
              <a:endCxn id="53" idx="1"/>
            </p:cNvCxnSpPr>
            <p:nvPr/>
          </p:nvCxnSpPr>
          <p:spPr>
            <a:xfrm>
              <a:off x="-6551288" y="3332030"/>
              <a:ext cx="323297" cy="63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-6013982" y="3967496"/>
              <a:ext cx="161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-5618410" y="3967496"/>
              <a:ext cx="140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-5263872" y="3967496"/>
              <a:ext cx="13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-4893490" y="3967496"/>
              <a:ext cx="13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-4542281" y="3967496"/>
              <a:ext cx="143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-4164623" y="3967496"/>
              <a:ext cx="150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54" idx="3"/>
              <a:endCxn id="50" idx="2"/>
            </p:cNvCxnSpPr>
            <p:nvPr/>
          </p:nvCxnSpPr>
          <p:spPr>
            <a:xfrm flipV="1">
              <a:off x="-3799629" y="3332030"/>
              <a:ext cx="335894" cy="63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48" idx="6"/>
              <a:endCxn id="49" idx="1"/>
            </p:cNvCxnSpPr>
            <p:nvPr/>
          </p:nvCxnSpPr>
          <p:spPr>
            <a:xfrm>
              <a:off x="-4345890" y="2606051"/>
              <a:ext cx="334430" cy="72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43" idx="6"/>
              <a:endCxn id="45" idx="1"/>
            </p:cNvCxnSpPr>
            <p:nvPr/>
          </p:nvCxnSpPr>
          <p:spPr>
            <a:xfrm flipV="1">
              <a:off x="-5448164" y="2319125"/>
              <a:ext cx="333648" cy="28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43" idx="6"/>
              <a:endCxn id="46" idx="1"/>
            </p:cNvCxnSpPr>
            <p:nvPr/>
          </p:nvCxnSpPr>
          <p:spPr>
            <a:xfrm>
              <a:off x="-5448164" y="2606051"/>
              <a:ext cx="333647" cy="2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45" idx="3"/>
              <a:endCxn id="48" idx="2"/>
            </p:cNvCxnSpPr>
            <p:nvPr/>
          </p:nvCxnSpPr>
          <p:spPr>
            <a:xfrm>
              <a:off x="-4900507" y="2319125"/>
              <a:ext cx="320110" cy="28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46" idx="3"/>
              <a:endCxn id="48" idx="2"/>
            </p:cNvCxnSpPr>
            <p:nvPr/>
          </p:nvCxnSpPr>
          <p:spPr>
            <a:xfrm flipV="1">
              <a:off x="-4900508" y="2606051"/>
              <a:ext cx="320111" cy="2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-8025819" y="3412399"/>
              <a:ext cx="539401" cy="51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-2472146" y="3396592"/>
              <a:ext cx="539401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-6806546" y="3396589"/>
              <a:ext cx="258624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-5703392" y="2686421"/>
              <a:ext cx="258624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-4592530" y="2679420"/>
              <a:ext cx="258624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-5700635" y="3412399"/>
              <a:ext cx="258624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-4597056" y="3412399"/>
              <a:ext cx="258624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-5878061" y="4047828"/>
              <a:ext cx="271385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-5149694" y="4035328"/>
              <a:ext cx="258624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-4408729" y="4047641"/>
              <a:ext cx="258624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-3476153" y="3396589"/>
              <a:ext cx="258624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-7537245" y="3412399"/>
              <a:ext cx="658432" cy="51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-6457384" y="4035009"/>
              <a:ext cx="658432" cy="51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revise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-5618253" y="4035009"/>
              <a:ext cx="601922" cy="919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proof check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-4906523" y="4058724"/>
              <a:ext cx="654525" cy="5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-4081249" y="4045974"/>
              <a:ext cx="788868" cy="719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re-evaluate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-3109283" y="3417803"/>
              <a:ext cx="685718" cy="5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-6434385" y="3398265"/>
              <a:ext cx="658432" cy="5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-4295056" y="3405195"/>
              <a:ext cx="771960" cy="5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evaluate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842994" y="3667147"/>
            <a:ext cx="6137524" cy="1669275"/>
            <a:chOff x="842994" y="3667147"/>
            <a:chExt cx="6137524" cy="1669275"/>
          </a:xfrm>
        </p:grpSpPr>
        <p:grpSp>
          <p:nvGrpSpPr>
            <p:cNvPr id="8" name="组合 7"/>
            <p:cNvGrpSpPr/>
            <p:nvPr/>
          </p:nvGrpSpPr>
          <p:grpSpPr>
            <a:xfrm>
              <a:off x="978250" y="3933339"/>
              <a:ext cx="5782398" cy="957708"/>
              <a:chOff x="2854271" y="2580114"/>
              <a:chExt cx="5782398" cy="957708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854271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427427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65692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524455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68748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5068816" y="2580114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636971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636971" y="2591797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6175698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6171090" y="2580114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740027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287752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855975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8402162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>
                <a:off x="3088778" y="3421957"/>
                <a:ext cx="3386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3641436" y="3421957"/>
                <a:ext cx="32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4200199" y="3421957"/>
                <a:ext cx="32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4738464" y="3421957"/>
                <a:ext cx="3302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5303255" y="3421957"/>
                <a:ext cx="333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5850980" y="3421957"/>
                <a:ext cx="3247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6410205" y="3421957"/>
                <a:ext cx="3298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6954036" y="3421957"/>
                <a:ext cx="333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7522259" y="3421957"/>
                <a:ext cx="333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8069984" y="3421957"/>
                <a:ext cx="3321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12" idx="3"/>
                <a:endCxn id="14" idx="2"/>
              </p:cNvCxnSpPr>
              <p:nvPr/>
            </p:nvCxnSpPr>
            <p:spPr>
              <a:xfrm flipV="1">
                <a:off x="4738464" y="2695979"/>
                <a:ext cx="330352" cy="7259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8" idx="6"/>
                <a:endCxn id="19" idx="1"/>
              </p:cNvCxnSpPr>
              <p:nvPr/>
            </p:nvCxnSpPr>
            <p:spPr>
              <a:xfrm>
                <a:off x="6405597" y="2695979"/>
                <a:ext cx="334430" cy="7259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4" idx="6"/>
                <a:endCxn id="16" idx="1"/>
              </p:cNvCxnSpPr>
              <p:nvPr/>
            </p:nvCxnSpPr>
            <p:spPr>
              <a:xfrm flipV="1">
                <a:off x="5303323" y="2694803"/>
                <a:ext cx="333648" cy="1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16" idx="3"/>
                <a:endCxn id="18" idx="2"/>
              </p:cNvCxnSpPr>
              <p:nvPr/>
            </p:nvCxnSpPr>
            <p:spPr>
              <a:xfrm>
                <a:off x="5850980" y="2694803"/>
                <a:ext cx="320110" cy="1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组合 134"/>
            <p:cNvGrpSpPr/>
            <p:nvPr/>
          </p:nvGrpSpPr>
          <p:grpSpPr>
            <a:xfrm>
              <a:off x="842994" y="3667147"/>
              <a:ext cx="6137524" cy="1669275"/>
              <a:chOff x="2725668" y="2291608"/>
              <a:chExt cx="6137524" cy="1669275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2725668" y="3499218"/>
                <a:ext cx="53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p0: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8323792" y="3499218"/>
                <a:ext cx="53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p7: end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3887791" y="3499218"/>
                <a:ext cx="518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p1: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5003644" y="2776348"/>
                <a:ext cx="506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p2: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6111345" y="2769347"/>
                <a:ext cx="6134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p3: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5013308" y="3499218"/>
                <a:ext cx="5055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p4: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6122681" y="3499218"/>
                <a:ext cx="510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p5: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7236632" y="3499218"/>
                <a:ext cx="419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p6: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3214242" y="3499218"/>
                <a:ext cx="658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t1: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submit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7642203" y="3499218"/>
                <a:ext cx="685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t6: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archive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4317100" y="3499218"/>
                <a:ext cx="810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t2: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revise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5347025" y="3499218"/>
                <a:ext cx="82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t4: --------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6456430" y="3499218"/>
                <a:ext cx="77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t5:</a:t>
                </a:r>
              </a:p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evaluate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5359487" y="2291608"/>
                <a:ext cx="7589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t3: proof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8" name="组合 157"/>
          <p:cNvGrpSpPr/>
          <p:nvPr/>
        </p:nvGrpSpPr>
        <p:grpSpPr>
          <a:xfrm>
            <a:off x="883926" y="5912947"/>
            <a:ext cx="3849089" cy="697739"/>
            <a:chOff x="891546" y="5912947"/>
            <a:chExt cx="3849089" cy="697739"/>
          </a:xfrm>
        </p:grpSpPr>
        <p:grpSp>
          <p:nvGrpSpPr>
            <p:cNvPr id="106" name="组合 105"/>
            <p:cNvGrpSpPr/>
            <p:nvPr/>
          </p:nvGrpSpPr>
          <p:grpSpPr>
            <a:xfrm>
              <a:off x="966999" y="5912947"/>
              <a:ext cx="3555934" cy="231729"/>
              <a:chOff x="2854271" y="3306093"/>
              <a:chExt cx="3555934" cy="231729"/>
            </a:xfrm>
          </p:grpSpPr>
          <p:sp>
            <p:nvSpPr>
              <p:cNvPr id="107" name="椭圆 106"/>
              <p:cNvSpPr/>
              <p:nvPr/>
            </p:nvSpPr>
            <p:spPr>
              <a:xfrm>
                <a:off x="2854271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3427427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965692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4524455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068748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5636971" y="3318952"/>
                <a:ext cx="214009" cy="20601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6175698" y="3306093"/>
                <a:ext cx="234507" cy="2317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箭头连接符 120"/>
              <p:cNvCxnSpPr/>
              <p:nvPr/>
            </p:nvCxnSpPr>
            <p:spPr>
              <a:xfrm>
                <a:off x="3088778" y="3421957"/>
                <a:ext cx="3386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/>
              <p:nvPr/>
            </p:nvCxnSpPr>
            <p:spPr>
              <a:xfrm>
                <a:off x="3641436" y="3421957"/>
                <a:ext cx="32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/>
              <p:nvPr/>
            </p:nvCxnSpPr>
            <p:spPr>
              <a:xfrm>
                <a:off x="4200199" y="3421957"/>
                <a:ext cx="32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>
                <a:off x="4738464" y="3421957"/>
                <a:ext cx="3302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>
                <a:off x="5303255" y="3421957"/>
                <a:ext cx="333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/>
              <p:nvPr/>
            </p:nvCxnSpPr>
            <p:spPr>
              <a:xfrm>
                <a:off x="5850980" y="3421957"/>
                <a:ext cx="3247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0" name="文本框 149"/>
            <p:cNvSpPr txBox="1"/>
            <p:nvPr/>
          </p:nvSpPr>
          <p:spPr>
            <a:xfrm>
              <a:off x="891546" y="6149021"/>
              <a:ext cx="53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p0: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201235" y="6149021"/>
              <a:ext cx="53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p3: end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2015551" y="6149021"/>
              <a:ext cx="515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p1: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3106814" y="6149021"/>
              <a:ext cx="502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p2: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1408249" y="6149021"/>
              <a:ext cx="65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t1: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3576489" y="6149021"/>
              <a:ext cx="685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t3: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2483165" y="6149021"/>
              <a:ext cx="65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t2: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885033" y="3427161"/>
            <a:ext cx="245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Inconsistent Labeling</a:t>
            </a:r>
            <a:endParaRPr lang="en-US" altLang="zh-CN" b="1" i="1" dirty="0"/>
          </a:p>
        </p:txBody>
      </p:sp>
      <p:sp>
        <p:nvSpPr>
          <p:cNvPr id="157" name="矩形 156"/>
          <p:cNvSpPr/>
          <p:nvPr/>
        </p:nvSpPr>
        <p:spPr>
          <a:xfrm>
            <a:off x="888313" y="5433700"/>
            <a:ext cx="218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Unsound Structure</a:t>
            </a:r>
            <a:endParaRPr lang="en-US" altLang="zh-CN" b="1" i="1" dirty="0"/>
          </a:p>
        </p:txBody>
      </p:sp>
      <p:grpSp>
        <p:nvGrpSpPr>
          <p:cNvPr id="170" name="组合 169"/>
          <p:cNvGrpSpPr/>
          <p:nvPr/>
        </p:nvGrpSpPr>
        <p:grpSpPr>
          <a:xfrm>
            <a:off x="2648274" y="3935013"/>
            <a:ext cx="778868" cy="957708"/>
            <a:chOff x="-144190" y="3187178"/>
            <a:chExt cx="778868" cy="957708"/>
          </a:xfrm>
        </p:grpSpPr>
        <p:sp>
          <p:nvSpPr>
            <p:cNvPr id="161" name="矩形 160"/>
            <p:cNvSpPr/>
            <p:nvPr/>
          </p:nvSpPr>
          <p:spPr>
            <a:xfrm>
              <a:off x="-144190" y="3926016"/>
              <a:ext cx="214009" cy="206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00103" y="3913157"/>
              <a:ext cx="234507" cy="2317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400171" y="3187178"/>
              <a:ext cx="234507" cy="2317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69819" y="4029021"/>
              <a:ext cx="33028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61" idx="3"/>
              <a:endCxn id="163" idx="2"/>
            </p:cNvCxnSpPr>
            <p:nvPr/>
          </p:nvCxnSpPr>
          <p:spPr>
            <a:xfrm flipV="1">
              <a:off x="69819" y="3303043"/>
              <a:ext cx="330352" cy="7259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组合 168"/>
          <p:cNvGrpSpPr/>
          <p:nvPr/>
        </p:nvGrpSpPr>
        <p:grpSpPr>
          <a:xfrm>
            <a:off x="4595800" y="2850802"/>
            <a:ext cx="538084" cy="206824"/>
            <a:chOff x="-1158656" y="2673815"/>
            <a:chExt cx="538084" cy="206824"/>
          </a:xfrm>
        </p:grpSpPr>
        <p:sp>
          <p:nvSpPr>
            <p:cNvPr id="166" name="矩形 165"/>
            <p:cNvSpPr/>
            <p:nvPr/>
          </p:nvSpPr>
          <p:spPr>
            <a:xfrm>
              <a:off x="-1158656" y="2685292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827574" y="2673815"/>
              <a:ext cx="207002" cy="2068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68" name="直接箭头连接符 167"/>
            <p:cNvCxnSpPr/>
            <p:nvPr/>
          </p:nvCxnSpPr>
          <p:spPr>
            <a:xfrm>
              <a:off x="-969748" y="2777227"/>
              <a:ext cx="14217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439350" y="1152850"/>
            <a:ext cx="4513905" cy="2272614"/>
            <a:chOff x="7359161" y="4119373"/>
            <a:chExt cx="4513905" cy="2272614"/>
          </a:xfrm>
        </p:grpSpPr>
        <p:sp>
          <p:nvSpPr>
            <p:cNvPr id="175" name="文本框 174"/>
            <p:cNvSpPr txBox="1"/>
            <p:nvPr/>
          </p:nvSpPr>
          <p:spPr>
            <a:xfrm>
              <a:off x="9309724" y="5404270"/>
              <a:ext cx="7299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inventory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9063296" y="4993266"/>
              <a:ext cx="11281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electrician proof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9048028" y="4119373"/>
              <a:ext cx="11281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insulation proof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7547342" y="5262726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9497732" y="5262726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9497732" y="4358681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9497731" y="4810118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11456473" y="5262726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8514855" y="5829898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0469490" y="5829898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9176986" y="5829898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9813943" y="5829898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7359161" y="5426394"/>
              <a:ext cx="5812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8312367" y="5982090"/>
              <a:ext cx="5812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revise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053078" y="5982090"/>
              <a:ext cx="5313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proof check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9681330" y="6003256"/>
              <a:ext cx="5777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0409809" y="5991877"/>
              <a:ext cx="6963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re-evaluate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1267775" y="5431217"/>
              <a:ext cx="6052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4" name="文本框 193"/>
          <p:cNvSpPr txBox="1"/>
          <p:nvPr/>
        </p:nvSpPr>
        <p:spPr>
          <a:xfrm>
            <a:off x="2435175" y="4875986"/>
            <a:ext cx="80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t2: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3476813" y="3670479"/>
            <a:ext cx="75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t3: proof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3466062" y="4874065"/>
            <a:ext cx="82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t4: --------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5129886" y="1151426"/>
            <a:ext cx="1143446" cy="2262827"/>
            <a:chOff x="-1443699" y="421608"/>
            <a:chExt cx="1143446" cy="2262827"/>
          </a:xfrm>
        </p:grpSpPr>
        <p:sp>
          <p:nvSpPr>
            <p:cNvPr id="197" name="文本框 196"/>
            <p:cNvSpPr txBox="1"/>
            <p:nvPr/>
          </p:nvSpPr>
          <p:spPr>
            <a:xfrm>
              <a:off x="-1428431" y="1295501"/>
              <a:ext cx="1128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electrician 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proof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-1443699" y="421608"/>
              <a:ext cx="1128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insulation 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proof</a:t>
              </a: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-993995" y="660916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-993996" y="1112353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-1314741" y="2132133"/>
              <a:ext cx="188908" cy="183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-1438649" y="2284325"/>
              <a:ext cx="531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proof</a:t>
              </a:r>
              <a:r>
                <a:rPr lang="en-US" altLang="zh-CN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check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54647" y="3084736"/>
            <a:ext cx="311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Two types </a:t>
            </a:r>
            <a:r>
              <a:rPr lang="en-US" altLang="zh-CN" dirty="0"/>
              <a:t>of dirty event data:</a:t>
            </a:r>
          </a:p>
        </p:txBody>
      </p:sp>
      <p:sp>
        <p:nvSpPr>
          <p:cNvPr id="112" name="矩形 111"/>
          <p:cNvSpPr/>
          <p:nvPr/>
        </p:nvSpPr>
        <p:spPr>
          <a:xfrm>
            <a:off x="847075" y="11398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According to </a:t>
            </a:r>
          </a:p>
          <a:p>
            <a:r>
              <a:rPr lang="en-US" altLang="zh-CN" dirty="0"/>
              <a:t>the specification:</a:t>
            </a:r>
          </a:p>
        </p:txBody>
      </p:sp>
      <p:sp>
        <p:nvSpPr>
          <p:cNvPr id="204" name="文本框 203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0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6459"/>
    </mc:Choice>
    <mc:Fallback xmlns="">
      <p:transition advTm="364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7" grpId="0"/>
      <p:bldP spid="194" grpId="0"/>
      <p:bldP spid="194" grpId="1"/>
      <p:bldP spid="195" grpId="0"/>
      <p:bldP spid="195" grpId="1"/>
      <p:bldP spid="196" grpId="0"/>
      <p:bldP spid="1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Meaning of </a:t>
            </a:r>
            <a:r>
              <a:rPr lang="en-US" altLang="zh-CN" dirty="0" smtClean="0"/>
              <a:t>Repair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8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42994" y="1267811"/>
            <a:ext cx="7932296" cy="529010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The </a:t>
            </a:r>
            <a:r>
              <a:rPr lang="en-US" altLang="zh-CN" sz="2000" b="1" dirty="0" smtClean="0"/>
              <a:t>causes </a:t>
            </a:r>
            <a:r>
              <a:rPr lang="en-US" altLang="zh-CN" sz="2000" b="1" dirty="0"/>
              <a:t>of </a:t>
            </a:r>
            <a:r>
              <a:rPr lang="en-US" altLang="zh-CN" sz="2000" b="1" dirty="0" smtClean="0"/>
              <a:t>dirty events</a:t>
            </a:r>
            <a:r>
              <a:rPr lang="en-US" altLang="zh-CN" sz="2000" dirty="0"/>
              <a:t>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Man-made errors (</a:t>
            </a:r>
            <a:r>
              <a:rPr lang="en-US" altLang="zh-CN" sz="1800" b="1" i="1" dirty="0"/>
              <a:t>typo</a:t>
            </a:r>
            <a:r>
              <a:rPr lang="en-US" altLang="zh-CN" sz="1800" dirty="0"/>
              <a:t>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System failures (</a:t>
            </a:r>
            <a:r>
              <a:rPr lang="en-US" altLang="zh-CN" sz="1800" b="1" i="1" dirty="0"/>
              <a:t>power down</a:t>
            </a:r>
            <a:r>
              <a:rPr lang="en-US" altLang="zh-CN" sz="1800" dirty="0" smtClean="0"/>
              <a:t>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System design flaws (</a:t>
            </a:r>
            <a:r>
              <a:rPr lang="en-US" altLang="zh-CN" sz="1800" b="1" i="1" dirty="0" smtClean="0"/>
              <a:t>ignore router</a:t>
            </a:r>
            <a:r>
              <a:rPr lang="en-US" altLang="zh-CN" sz="1800" dirty="0" smtClean="0"/>
              <a:t>).</a:t>
            </a:r>
          </a:p>
          <a:p>
            <a:r>
              <a:rPr lang="en-US" altLang="zh-CN" sz="2000" b="1" dirty="0" smtClean="0"/>
              <a:t>Survey in a bus manufacturer</a:t>
            </a:r>
            <a:r>
              <a:rPr lang="en-US" altLang="zh-CN" sz="2000" dirty="0" smtClean="0"/>
              <a:t>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82% traces are dirty;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FF0000"/>
                </a:solidFill>
              </a:rPr>
              <a:t>77.62%</a:t>
            </a:r>
            <a:r>
              <a:rPr lang="en-US" altLang="zh-CN" sz="1800" dirty="0"/>
              <a:t> are </a:t>
            </a:r>
            <a:r>
              <a:rPr lang="en-US" altLang="zh-CN" sz="1800" b="1" i="1" dirty="0" smtClean="0"/>
              <a:t>inconsistent labeling </a:t>
            </a:r>
            <a:r>
              <a:rPr lang="en-US" altLang="zh-CN" sz="1800" dirty="0" smtClean="0"/>
              <a:t>(</a:t>
            </a:r>
            <a:r>
              <a:rPr lang="en-US" altLang="zh-CN" sz="1800" b="1" i="1" dirty="0" smtClean="0"/>
              <a:t>blank event name</a:t>
            </a:r>
            <a:r>
              <a:rPr lang="en-US" altLang="zh-CN" sz="1800" dirty="0" smtClean="0"/>
              <a:t>), </a:t>
            </a:r>
            <a:r>
              <a:rPr lang="en-US" altLang="zh-CN" sz="1800" b="1" dirty="0">
                <a:solidFill>
                  <a:srgbClr val="FF0000"/>
                </a:solidFill>
              </a:rPr>
              <a:t>4.45%</a:t>
            </a:r>
            <a:r>
              <a:rPr lang="en-US" altLang="zh-CN" sz="1800" dirty="0" smtClean="0"/>
              <a:t> are </a:t>
            </a:r>
            <a:r>
              <a:rPr lang="en-US" altLang="zh-CN" sz="1800" b="1" i="1" dirty="0" smtClean="0"/>
              <a:t>unsound structure</a:t>
            </a:r>
            <a:r>
              <a:rPr lang="en-US" altLang="zh-CN" sz="1800" dirty="0" smtClean="0"/>
              <a:t>.</a:t>
            </a:r>
            <a:endParaRPr lang="en-US" altLang="zh-CN" sz="1800" dirty="0"/>
          </a:p>
          <a:p>
            <a:r>
              <a:rPr lang="en-US" altLang="zh-CN" sz="2000" b="1" dirty="0" smtClean="0"/>
              <a:t>Dirty event </a:t>
            </a:r>
            <a:r>
              <a:rPr lang="en-US" altLang="zh-CN" sz="2000" b="1" dirty="0"/>
              <a:t>d</a:t>
            </a:r>
            <a:r>
              <a:rPr lang="en-US" altLang="zh-CN" sz="2000" b="1" dirty="0" smtClean="0"/>
              <a:t>ata </a:t>
            </a:r>
            <a:r>
              <a:rPr lang="en-US" altLang="zh-CN" sz="2000" b="1" dirty="0"/>
              <a:t>m</a:t>
            </a:r>
            <a:r>
              <a:rPr lang="en-US" altLang="zh-CN" sz="2000" b="1" dirty="0" smtClean="0"/>
              <a:t>ay</a:t>
            </a:r>
            <a:r>
              <a:rPr lang="en-US" altLang="zh-CN" sz="2000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Return wrong provenance answer;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Mislead </a:t>
            </a:r>
            <a:r>
              <a:rPr lang="en-US" altLang="zh-CN" sz="1800" dirty="0"/>
              <a:t>the aggregation </a:t>
            </a:r>
            <a:r>
              <a:rPr lang="en-US" altLang="zh-CN" sz="1800" dirty="0" smtClean="0"/>
              <a:t>profiling;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Obstruct </a:t>
            </a:r>
            <a:r>
              <a:rPr lang="en-US" altLang="zh-CN" sz="1800" dirty="0"/>
              <a:t>finding interesting process </a:t>
            </a:r>
            <a:r>
              <a:rPr lang="en-US" altLang="zh-CN" sz="1800" dirty="0" smtClean="0"/>
              <a:t>patterns.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2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altLang="zh-CN" smtClean="0"/>
              <a:pPr/>
              <a:t>9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6"/>
            <a:ext cx="842994" cy="842994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42994" y="1267811"/>
            <a:ext cx="7932296" cy="529010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Inconsistent Labeling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b="1" dirty="0" smtClean="0"/>
              <a:t>Unsound Structure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8059234" y="6557918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ICDE 2015</a:t>
            </a:r>
            <a:endParaRPr lang="en-US" altLang="zh-CN" sz="135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42994" y="1828800"/>
                <a:ext cx="79322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Given an </a:t>
                </a:r>
                <a:r>
                  <a:rPr lang="en-US" altLang="zh-CN" sz="2000" b="1" i="1" dirty="0" smtClean="0"/>
                  <a:t>execution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over the </a:t>
                </a:r>
                <a:r>
                  <a:rPr lang="en-US" altLang="zh-CN" sz="2000" b="1" i="1" dirty="0" smtClean="0"/>
                  <a:t>specification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/>
                  <a:t>, the inconsistent labeling </a:t>
                </a:r>
                <a:r>
                  <a:rPr lang="en-US" altLang="zh-CN" sz="2000" dirty="0" smtClean="0"/>
                  <a:t>repairing problem </a:t>
                </a:r>
                <a:r>
                  <a:rPr lang="en-US" altLang="zh-CN" sz="2000" dirty="0"/>
                  <a:t>is to find </a:t>
                </a:r>
                <a:r>
                  <a:rPr lang="en-US" altLang="zh-CN" sz="2000" dirty="0" smtClean="0"/>
                  <a:t>a </a:t>
                </a:r>
                <a:r>
                  <a:rPr lang="en-US" altLang="zh-CN" sz="2000" b="1" i="1" dirty="0" smtClean="0"/>
                  <a:t>relabeling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with </a:t>
                </a:r>
                <a:r>
                  <a:rPr lang="en-US" altLang="zh-CN" sz="2000" b="1" i="1" dirty="0"/>
                  <a:t>the minimum repairing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if exists.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94" y="1828800"/>
                <a:ext cx="7932296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768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/>
              <p:cNvSpPr txBox="1"/>
              <p:nvPr/>
            </p:nvSpPr>
            <p:spPr>
              <a:xfrm>
                <a:off x="842994" y="4000500"/>
                <a:ext cx="79322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Given an </a:t>
                </a:r>
                <a:r>
                  <a:rPr lang="en-US" altLang="zh-CN" sz="2000" b="1" i="1" dirty="0" smtClean="0"/>
                  <a:t>execution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over the </a:t>
                </a:r>
                <a:r>
                  <a:rPr lang="en-US" altLang="zh-CN" sz="2000" b="1" i="1" dirty="0" smtClean="0"/>
                  <a:t>specification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/>
                  <a:t>, the unsound structure detection problem is to </a:t>
                </a:r>
                <a:r>
                  <a:rPr lang="en-US" altLang="zh-CN" sz="2000" dirty="0" smtClean="0"/>
                  <a:t>determine </a:t>
                </a:r>
                <a:r>
                  <a:rPr lang="en-US" altLang="zh-CN" sz="2000" b="1" i="1" dirty="0" smtClean="0"/>
                  <a:t>whether </a:t>
                </a:r>
                <a:r>
                  <a:rPr lang="en-US" altLang="zh-CN" sz="2000" b="1" i="1" dirty="0"/>
                  <a:t>there exists</a:t>
                </a:r>
                <a:r>
                  <a:rPr lang="en-US" altLang="zh-CN" sz="2000" dirty="0"/>
                  <a:t> a labeling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88" name="文本框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94" y="4000500"/>
                <a:ext cx="7932296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768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92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59">
        <p:fade/>
      </p:transition>
    </mc:Choice>
    <mc:Fallback xmlns="">
      <p:transition advTm="36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0.1|14.2|8|3.3|3.2|6.2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0.1|14.2|8|3.3|3.2|6.2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5|9.7|1.7|10.1|4.7|2.4|26|7.5|7.7|4.9|11.2|6.7|7.5|4.2|3.8|13.7|13.3|4.1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3.1|2.1|7.4|9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TC010220296[[fn=博大精深]]</Template>
  <TotalTime>30214</TotalTime>
  <Words>2599</Words>
  <Application>Microsoft Macintosh PowerPoint</Application>
  <PresentationFormat>全屏显示(4:3)</PresentationFormat>
  <Paragraphs>845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</vt:lpstr>
      <vt:lpstr>Cambria Math</vt:lpstr>
      <vt:lpstr>Microsoft YaHei UI</vt:lpstr>
      <vt:lpstr>Wingdings</vt:lpstr>
      <vt:lpstr>Wingdings 3</vt:lpstr>
      <vt:lpstr>方正舒体</vt:lpstr>
      <vt:lpstr>黑体</vt:lpstr>
      <vt:lpstr>宋体</vt:lpstr>
      <vt:lpstr>幼圆</vt:lpstr>
      <vt:lpstr>Book</vt:lpstr>
      <vt:lpstr>Cleaning Structured Event Logs: A Graph Repair Approach</vt:lpstr>
      <vt:lpstr>Outline</vt:lpstr>
      <vt:lpstr>Event Log</vt:lpstr>
      <vt:lpstr>Structured Event Data</vt:lpstr>
      <vt:lpstr>Process Specification</vt:lpstr>
      <vt:lpstr>Conformance</vt:lpstr>
      <vt:lpstr>Dirty Event Data</vt:lpstr>
      <vt:lpstr>Meaning of Repair</vt:lpstr>
      <vt:lpstr>Problem Definition</vt:lpstr>
      <vt:lpstr>Hardness and Related Work</vt:lpstr>
      <vt:lpstr>Outline</vt:lpstr>
      <vt:lpstr>Branch and Bound</vt:lpstr>
      <vt:lpstr>Pruning Invalid Branch</vt:lpstr>
      <vt:lpstr>Advanced Bounding Function</vt:lpstr>
      <vt:lpstr>Outline</vt:lpstr>
      <vt:lpstr>One Pass Algorithm</vt:lpstr>
      <vt:lpstr>Outline</vt:lpstr>
      <vt:lpstr>Experiment Setting</vt:lpstr>
      <vt:lpstr>Effectiveness and Efficiency</vt:lpstr>
      <vt:lpstr>Scalability on Synthetic Data</vt:lpstr>
      <vt:lpstr>Outline</vt:lpstr>
      <vt:lpstr>Conclusion</vt:lpstr>
      <vt:lpstr>Q &amp; 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Heterogeneous Event Data</dc:title>
  <dc:creator>朱笑尘</dc:creator>
  <cp:lastModifiedBy>Microsoft Office 用户</cp:lastModifiedBy>
  <cp:revision>3465</cp:revision>
  <cp:lastPrinted>2013-08-19T08:56:49Z</cp:lastPrinted>
  <dcterms:created xsi:type="dcterms:W3CDTF">2013-05-19T10:34:27Z</dcterms:created>
  <dcterms:modified xsi:type="dcterms:W3CDTF">2018-05-11T14:39:20Z</dcterms:modified>
</cp:coreProperties>
</file>