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8"/>
  </p:notesMasterIdLst>
  <p:sldIdLst>
    <p:sldId id="256" r:id="rId3"/>
    <p:sldId id="257" r:id="rId4"/>
    <p:sldId id="34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3" r:id="rId52"/>
    <p:sldId id="341" r:id="rId53"/>
    <p:sldId id="342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6" r:id="rId65"/>
    <p:sldId id="348" r:id="rId66"/>
    <p:sldId id="349" r:id="rId67"/>
    <p:sldId id="350" r:id="rId68"/>
    <p:sldId id="315" r:id="rId69"/>
    <p:sldId id="317" r:id="rId70"/>
    <p:sldId id="318" r:id="rId71"/>
    <p:sldId id="319" r:id="rId72"/>
    <p:sldId id="320" r:id="rId73"/>
    <p:sldId id="321" r:id="rId74"/>
    <p:sldId id="323" r:id="rId75"/>
    <p:sldId id="322" r:id="rId76"/>
    <p:sldId id="324" r:id="rId77"/>
    <p:sldId id="325" r:id="rId78"/>
    <p:sldId id="327" r:id="rId79"/>
    <p:sldId id="326" r:id="rId80"/>
    <p:sldId id="328" r:id="rId81"/>
    <p:sldId id="329" r:id="rId82"/>
    <p:sldId id="330" r:id="rId83"/>
    <p:sldId id="331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32" r:id="rId92"/>
    <p:sldId id="340" r:id="rId93"/>
    <p:sldId id="343" r:id="rId94"/>
    <p:sldId id="344" r:id="rId95"/>
    <p:sldId id="345" r:id="rId96"/>
    <p:sldId id="346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5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3882-0ACA-447D-B9B2-BFAB65983CF4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0959-D6E3-4421-B680-3B972FDF0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1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而控制台屏幕大小为</a:t>
            </a:r>
            <a:r>
              <a:rPr lang="en-US" altLang="zh-CN" dirty="0" smtClean="0"/>
              <a:t>24*80</a:t>
            </a:r>
            <a:r>
              <a:rPr lang="zh-CN" altLang="zh-CN" dirty="0" smtClean="0"/>
              <a:t>，于是建立一个大小为</a:t>
            </a:r>
            <a:r>
              <a:rPr lang="en-US" altLang="zh-CN" dirty="0" smtClean="0"/>
              <a:t>96*80</a:t>
            </a:r>
            <a:r>
              <a:rPr lang="zh-CN" altLang="zh-CN" dirty="0" smtClean="0"/>
              <a:t>的缓存区，每一块大小为</a:t>
            </a:r>
            <a:r>
              <a:rPr lang="en-US" altLang="zh-CN" dirty="0" smtClean="0"/>
              <a:t>24*80</a:t>
            </a:r>
            <a:r>
              <a:rPr lang="zh-CN" altLang="zh-CN" dirty="0" smtClean="0"/>
              <a:t>的缓冲区内存放一整页应输出在屏幕上的内容。再根据当前页码将要打印的大小为</a:t>
            </a:r>
            <a:r>
              <a:rPr lang="en-US" altLang="zh-CN" dirty="0" smtClean="0"/>
              <a:t>24*80</a:t>
            </a:r>
            <a:r>
              <a:rPr lang="zh-CN" altLang="zh-CN" dirty="0" smtClean="0"/>
              <a:t>的缓冲区内的内容传入负责打印的系统调用函数</a:t>
            </a:r>
            <a:r>
              <a:rPr lang="en-US" altLang="zh-CN" dirty="0" err="1" smtClean="0"/>
              <a:t>updscrcont</a:t>
            </a:r>
            <a:r>
              <a:rPr lang="zh-CN" altLang="zh-CN" dirty="0" smtClean="0"/>
              <a:t>内即可。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较为幸运的是，其他一些难点，例如如何使任务管理器运行时光标不显示在屏幕上、如何使选中的当前行高亮显示以及如何使用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的锁机制，往届代码都有了较为成熟的解决方案，因此解决起来相应的顺利些。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0959-D6E3-4421-B680-3B972FDF065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9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0959-D6E3-4421-B680-3B972FDF0655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在加入登陆功能后，我们通过单元测试发现，某些用户名和密码不能正确的读取，经过阅读源码发现，读取时用户名和密码的指定长度使用了同一个变量，造成过长的密码被截取。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原本指定的文件系统块数为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，两个组的代码分别可以正常运行，但是合并之后就会超过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的限制，需要手动调整大小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0959-D6E3-4421-B680-3B972FDF0655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3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并两份代码很难保证不会有一些隐藏的问题，这些问题不会影响新加部分的功能，却会对之前的一些功能造成影响。由于我们很难做到一次合并检查所有的之前功能，所以这些问题往往不能被立即发现。而之后发现时，很难快速准确地找到问题的关键，并寻找到合适的负责人解决问题。 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err="1" smtClean="0"/>
              <a:t>consle.c</a:t>
            </a:r>
            <a:r>
              <a:rPr lang="zh-CN" altLang="en-US" dirty="0" smtClean="0"/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和任务管理器的实现都对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consle.c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文件进行了大量的修改，简单的合并操作会造成相互之间的功能的影响，所以需要各个部分的负责人，从逻辑层面对代码进行合并。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0959-D6E3-4421-B680-3B972FDF0655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0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2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5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9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5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8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61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71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9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5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9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C5DA00-8FD3-4E66-9BFB-B0835CDE5F42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F723C5-3AD5-4B4E-96A5-C2560D691B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0B5D-1C2E-4C48-970C-00FF5DA13D99}" type="datetimeFigureOut">
              <a:rPr lang="zh-CN" altLang="en-US" smtClean="0"/>
              <a:t>06.29-Friday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4C00-E9AE-4DD9-9559-2F20E21B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计算机系统软件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方案二全体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8501" y="2809876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页面写时复制</a:t>
            </a:r>
          </a:p>
        </p:txBody>
      </p:sp>
    </p:spTree>
    <p:extLst>
      <p:ext uri="{BB962C8B-B14F-4D97-AF65-F5344CB8AC3E}">
        <p14:creationId xmlns:p14="http://schemas.microsoft.com/office/powerpoint/2010/main" val="605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3731" y="1107991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96400" y="2203622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7385" y="1602261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2357" y="2895600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67385" y="4510217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3" idx="1"/>
            <a:endCxn id="15" idx="3"/>
          </p:cNvCxnSpPr>
          <p:nvPr/>
        </p:nvCxnSpPr>
        <p:spPr>
          <a:xfrm flipH="1" flipV="1">
            <a:off x="7269894" y="1869991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1"/>
            <a:endCxn id="16" idx="3"/>
          </p:cNvCxnSpPr>
          <p:nvPr/>
        </p:nvCxnSpPr>
        <p:spPr>
          <a:xfrm flipH="1">
            <a:off x="8176056" y="2549612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17" idx="3"/>
          </p:cNvCxnSpPr>
          <p:nvPr/>
        </p:nvCxnSpPr>
        <p:spPr>
          <a:xfrm flipH="1">
            <a:off x="7269894" y="2549611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359614" y="1107991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96400" y="2203622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3" idx="1"/>
            <a:endCxn id="6" idx="3"/>
          </p:cNvCxnSpPr>
          <p:nvPr/>
        </p:nvCxnSpPr>
        <p:spPr>
          <a:xfrm flipH="1" flipV="1">
            <a:off x="2982100" y="1874109"/>
            <a:ext cx="6314301" cy="675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8" idx="3"/>
          </p:cNvCxnSpPr>
          <p:nvPr/>
        </p:nvCxnSpPr>
        <p:spPr>
          <a:xfrm flipH="1">
            <a:off x="2982100" y="2549612"/>
            <a:ext cx="6314301" cy="2215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7" idx="3"/>
          </p:cNvCxnSpPr>
          <p:nvPr/>
        </p:nvCxnSpPr>
        <p:spPr>
          <a:xfrm flipH="1">
            <a:off x="3888262" y="2549611"/>
            <a:ext cx="5408139" cy="626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359614" y="1107991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96400" y="2203622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3" idx="1"/>
            <a:endCxn id="6" idx="3"/>
          </p:cNvCxnSpPr>
          <p:nvPr/>
        </p:nvCxnSpPr>
        <p:spPr>
          <a:xfrm flipH="1" flipV="1">
            <a:off x="2982100" y="1874109"/>
            <a:ext cx="6314301" cy="675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8" idx="3"/>
          </p:cNvCxnSpPr>
          <p:nvPr/>
        </p:nvCxnSpPr>
        <p:spPr>
          <a:xfrm flipH="1">
            <a:off x="2982100" y="2549612"/>
            <a:ext cx="6314301" cy="2215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7" idx="3"/>
          </p:cNvCxnSpPr>
          <p:nvPr/>
        </p:nvCxnSpPr>
        <p:spPr>
          <a:xfrm flipH="1">
            <a:off x="3888262" y="2549611"/>
            <a:ext cx="5408139" cy="62607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359614" y="1107991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5937" y="1112110"/>
            <a:ext cx="2397211" cy="4687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606" y="2207741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591" y="1606380"/>
            <a:ext cx="502508" cy="53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563" y="2899719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9591" y="4514336"/>
            <a:ext cx="502508" cy="50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1"/>
            <a:endCxn id="6" idx="3"/>
          </p:cNvCxnSpPr>
          <p:nvPr/>
        </p:nvCxnSpPr>
        <p:spPr>
          <a:xfrm flipH="1" flipV="1">
            <a:off x="2982100" y="1874110"/>
            <a:ext cx="2026507" cy="679621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7" idx="3"/>
          </p:cNvCxnSpPr>
          <p:nvPr/>
        </p:nvCxnSpPr>
        <p:spPr>
          <a:xfrm flipH="1">
            <a:off x="3888262" y="2553731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8" idx="3"/>
          </p:cNvCxnSpPr>
          <p:nvPr/>
        </p:nvCxnSpPr>
        <p:spPr>
          <a:xfrm flipH="1">
            <a:off x="2982100" y="2553730"/>
            <a:ext cx="2026507" cy="221186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96400" y="2203622"/>
            <a:ext cx="733168" cy="69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3" idx="1"/>
            <a:endCxn id="6" idx="3"/>
          </p:cNvCxnSpPr>
          <p:nvPr/>
        </p:nvCxnSpPr>
        <p:spPr>
          <a:xfrm flipH="1" flipV="1">
            <a:off x="2982100" y="1874109"/>
            <a:ext cx="6314301" cy="675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32357" y="2895600"/>
            <a:ext cx="543698" cy="55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176056" y="2549612"/>
            <a:ext cx="1120345" cy="62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8" idx="3"/>
          </p:cNvCxnSpPr>
          <p:nvPr/>
        </p:nvCxnSpPr>
        <p:spPr>
          <a:xfrm flipH="1">
            <a:off x="2982100" y="2549612"/>
            <a:ext cx="6314301" cy="2215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2619376"/>
            <a:ext cx="3067050" cy="423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23860"/>
            <a:ext cx="5648325" cy="58007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786564" y="2050260"/>
            <a:ext cx="814387" cy="1136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086600" y="2790826"/>
            <a:ext cx="514350" cy="86737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129464" y="3433768"/>
            <a:ext cx="471487" cy="58459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800850" y="4341618"/>
            <a:ext cx="800100" cy="21133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734176" y="4813111"/>
            <a:ext cx="866775" cy="46374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0850" y="5162550"/>
            <a:ext cx="800100" cy="7000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8501" y="2809876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页面惰性分配</a:t>
            </a:r>
          </a:p>
        </p:txBody>
      </p:sp>
    </p:spTree>
    <p:extLst>
      <p:ext uri="{BB962C8B-B14F-4D97-AF65-F5344CB8AC3E}">
        <p14:creationId xmlns:p14="http://schemas.microsoft.com/office/powerpoint/2010/main" val="4857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7" y="3880022"/>
            <a:ext cx="3377514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3" y="3583460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1</a:t>
            </a:r>
            <a:r>
              <a:rPr lang="zh-CN" altLang="en-US" sz="2600" dirty="0" smtClean="0"/>
              <a:t>、简介</a:t>
            </a:r>
            <a:endParaRPr lang="en-US" altLang="zh-CN" sz="2600" dirty="0" smtClean="0"/>
          </a:p>
          <a:p>
            <a:r>
              <a:rPr lang="en-US" altLang="zh-CN" sz="2600" dirty="0" smtClean="0"/>
              <a:t>2</a:t>
            </a:r>
            <a:r>
              <a:rPr lang="zh-CN" altLang="en-US" sz="2600" dirty="0"/>
              <a:t>、标准库</a:t>
            </a:r>
            <a:r>
              <a:rPr lang="zh-CN" altLang="en-US" sz="2600" dirty="0" smtClean="0"/>
              <a:t>移植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凌精望</a:t>
            </a:r>
            <a:endParaRPr lang="en-US" altLang="zh-CN" sz="2600" dirty="0" smtClean="0"/>
          </a:p>
          <a:p>
            <a:r>
              <a:rPr lang="en-US" altLang="zh-CN" sz="2600" dirty="0" smtClean="0"/>
              <a:t>3</a:t>
            </a:r>
            <a:r>
              <a:rPr lang="zh-CN" altLang="en-US" sz="2600" dirty="0"/>
              <a:t>、内存</a:t>
            </a:r>
            <a:r>
              <a:rPr lang="zh-CN" altLang="en-US" sz="2600" dirty="0" smtClean="0"/>
              <a:t>管理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张洋</a:t>
            </a:r>
            <a:endParaRPr lang="en-US" altLang="zh-CN" sz="2600" dirty="0" smtClean="0"/>
          </a:p>
          <a:p>
            <a:r>
              <a:rPr lang="en-US" altLang="zh-CN" sz="2600" dirty="0" smtClean="0"/>
              <a:t>4</a:t>
            </a:r>
            <a:r>
              <a:rPr lang="zh-CN" altLang="en-US" sz="2600" dirty="0"/>
              <a:t>、</a:t>
            </a:r>
            <a:r>
              <a:rPr lang="zh-CN" altLang="en-US" sz="2600" dirty="0" smtClean="0"/>
              <a:t>文件系统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汪祯寅</a:t>
            </a:r>
            <a:endParaRPr lang="en-US" altLang="zh-CN" sz="2600" dirty="0" smtClean="0"/>
          </a:p>
          <a:p>
            <a:r>
              <a:rPr lang="en-US" altLang="zh-CN" sz="2600" dirty="0" smtClean="0"/>
              <a:t>5</a:t>
            </a:r>
            <a:r>
              <a:rPr lang="zh-CN" altLang="en-US" sz="2600" dirty="0"/>
              <a:t>、多</a:t>
            </a:r>
            <a:r>
              <a:rPr lang="zh-CN" altLang="en-US" sz="2600" dirty="0" smtClean="0"/>
              <a:t>线程</a:t>
            </a:r>
            <a:r>
              <a:rPr lang="en-US" altLang="zh-CN" sz="2600" dirty="0" smtClean="0"/>
              <a:t>——</a:t>
            </a:r>
            <a:r>
              <a:rPr lang="zh-CN" altLang="en-US" sz="2600" dirty="0"/>
              <a:t>胡天易</a:t>
            </a:r>
          </a:p>
          <a:p>
            <a:r>
              <a:rPr lang="en-US" altLang="zh-CN" sz="2600" dirty="0" smtClean="0"/>
              <a:t>6</a:t>
            </a:r>
            <a:r>
              <a:rPr lang="zh-CN" altLang="en-US" sz="2600" dirty="0" smtClean="0"/>
              <a:t>、</a:t>
            </a:r>
            <a:r>
              <a:rPr lang="en-US" altLang="zh-CN" sz="2600" dirty="0"/>
              <a:t>Vim&amp;</a:t>
            </a:r>
            <a:r>
              <a:rPr lang="zh-CN" altLang="en-US" sz="2600" dirty="0"/>
              <a:t>命令</a:t>
            </a:r>
            <a:r>
              <a:rPr lang="zh-CN" altLang="en-US" sz="2600" dirty="0" smtClean="0"/>
              <a:t>扩展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卢北辰</a:t>
            </a:r>
            <a:endParaRPr lang="en-US" altLang="zh-CN" sz="2600" dirty="0" smtClean="0"/>
          </a:p>
          <a:p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779007" y="2286000"/>
            <a:ext cx="5998863" cy="4023360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7</a:t>
            </a:r>
            <a:r>
              <a:rPr lang="zh-CN" altLang="en-US" sz="2600" dirty="0"/>
              <a:t>、任务管理器</a:t>
            </a:r>
            <a:r>
              <a:rPr lang="en-US" altLang="zh-CN" sz="2600" dirty="0"/>
              <a:t>——</a:t>
            </a:r>
            <a:r>
              <a:rPr lang="zh-CN" altLang="en-US" sz="2600" dirty="0"/>
              <a:t>顾国驰</a:t>
            </a:r>
            <a:endParaRPr lang="en-US" altLang="zh-CN" sz="2600" dirty="0"/>
          </a:p>
          <a:p>
            <a:r>
              <a:rPr lang="en-US" altLang="zh-CN" sz="2600" dirty="0" smtClean="0"/>
              <a:t>8</a:t>
            </a:r>
            <a:r>
              <a:rPr lang="zh-CN" altLang="en-US" sz="2600" dirty="0"/>
              <a:t>、</a:t>
            </a:r>
            <a:r>
              <a:rPr lang="en-US" altLang="zh-CN" sz="2600" dirty="0"/>
              <a:t>Shell</a:t>
            </a:r>
            <a:r>
              <a:rPr lang="zh-CN" altLang="en-US" sz="2600" dirty="0"/>
              <a:t>改进</a:t>
            </a:r>
            <a:r>
              <a:rPr lang="en-US" altLang="zh-CN" sz="2600" dirty="0"/>
              <a:t>——</a:t>
            </a:r>
            <a:r>
              <a:rPr lang="zh-CN" altLang="en-US" sz="2600" dirty="0"/>
              <a:t>赵哲</a:t>
            </a:r>
            <a:r>
              <a:rPr lang="zh-CN" altLang="en-US" sz="2600" dirty="0" smtClean="0"/>
              <a:t>晖</a:t>
            </a:r>
            <a:endParaRPr lang="en-US" altLang="zh-CN" sz="2600" dirty="0" smtClean="0"/>
          </a:p>
          <a:p>
            <a:r>
              <a:rPr lang="en-US" altLang="zh-CN" sz="2600" dirty="0" smtClean="0"/>
              <a:t>9</a:t>
            </a:r>
            <a:r>
              <a:rPr lang="zh-CN" altLang="en-US" sz="2600" dirty="0"/>
              <a:t>、文件浏览器</a:t>
            </a:r>
            <a:r>
              <a:rPr lang="en-US" altLang="zh-CN" sz="2600" dirty="0"/>
              <a:t>&amp;</a:t>
            </a:r>
            <a:r>
              <a:rPr lang="zh-CN" altLang="en-US" sz="2600" dirty="0"/>
              <a:t>文本编辑器</a:t>
            </a:r>
            <a:r>
              <a:rPr lang="en-US" altLang="zh-CN" sz="2600" dirty="0"/>
              <a:t>——</a:t>
            </a:r>
            <a:r>
              <a:rPr lang="zh-CN" altLang="en-US" sz="2600" dirty="0" smtClean="0"/>
              <a:t>薛广信</a:t>
            </a:r>
            <a:endParaRPr lang="en-US" altLang="zh-CN" sz="2600" dirty="0" smtClean="0"/>
          </a:p>
          <a:p>
            <a:r>
              <a:rPr lang="en-US" altLang="zh-CN" sz="2600" dirty="0" smtClean="0"/>
              <a:t>10</a:t>
            </a:r>
            <a:r>
              <a:rPr lang="zh-CN" altLang="en-US" sz="2600" dirty="0"/>
              <a:t>、图片</a:t>
            </a:r>
            <a:r>
              <a:rPr lang="zh-CN" altLang="en-US" sz="2600" dirty="0" smtClean="0"/>
              <a:t>浏览器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蔡文涛</a:t>
            </a:r>
            <a:endParaRPr lang="en-US" altLang="zh-CN" sz="2600" dirty="0" smtClean="0"/>
          </a:p>
          <a:p>
            <a:r>
              <a:rPr lang="en-US" altLang="zh-CN" sz="2600" dirty="0" smtClean="0"/>
              <a:t>11</a:t>
            </a:r>
            <a:r>
              <a:rPr lang="zh-CN" altLang="en-US" sz="2600" dirty="0"/>
              <a:t>、音乐</a:t>
            </a:r>
            <a:r>
              <a:rPr lang="zh-CN" altLang="en-US" sz="2600" dirty="0" smtClean="0"/>
              <a:t>播放器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许逸凡</a:t>
            </a:r>
            <a:endParaRPr lang="en-US" altLang="zh-CN" sz="2600" dirty="0" smtClean="0"/>
          </a:p>
          <a:p>
            <a:r>
              <a:rPr lang="en-US" altLang="zh-CN" sz="2600" dirty="0" smtClean="0"/>
              <a:t>12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组</a:t>
            </a:r>
            <a:r>
              <a:rPr lang="en-US" altLang="zh-CN" sz="2600" dirty="0" smtClean="0"/>
              <a:t>——</a:t>
            </a:r>
            <a:r>
              <a:rPr lang="zh-CN" altLang="en-US" sz="2600" dirty="0"/>
              <a:t>王泽宇</a:t>
            </a:r>
          </a:p>
        </p:txBody>
      </p:sp>
    </p:spTree>
    <p:extLst>
      <p:ext uri="{BB962C8B-B14F-4D97-AF65-F5344CB8AC3E}">
        <p14:creationId xmlns:p14="http://schemas.microsoft.com/office/powerpoint/2010/main" val="35452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7" y="1672282"/>
            <a:ext cx="3377514" cy="481913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1" y="1375718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7" y="3880022"/>
            <a:ext cx="3377514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3" y="3583460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1" y="1375718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7697" y="3880022"/>
            <a:ext cx="3377514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7698" y="1672280"/>
            <a:ext cx="3377513" cy="823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1" y="1375718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7697" y="3880022"/>
            <a:ext cx="3377514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7698" y="1672280"/>
            <a:ext cx="3377513" cy="823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44052" y="2276030"/>
            <a:ext cx="597243" cy="580637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93291" y="2871018"/>
            <a:ext cx="597243" cy="580637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6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45211" y="1375718"/>
            <a:ext cx="922637" cy="2965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45211" y="2248931"/>
            <a:ext cx="4274195" cy="3814249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7697" y="3880022"/>
            <a:ext cx="3377514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3"/>
          </p:cNvCxnSpPr>
          <p:nvPr/>
        </p:nvCxnSpPr>
        <p:spPr>
          <a:xfrm>
            <a:off x="5445210" y="5634681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</p:cNvCxnSpPr>
          <p:nvPr/>
        </p:nvCxnSpPr>
        <p:spPr>
          <a:xfrm>
            <a:off x="5445210" y="5634682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7698" y="1672280"/>
            <a:ext cx="3377513" cy="823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44052" y="2276030"/>
            <a:ext cx="597243" cy="580637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93291" y="2871018"/>
            <a:ext cx="597243" cy="580637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583944" y="2194426"/>
            <a:ext cx="4691861" cy="1236634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141294" y="2046015"/>
            <a:ext cx="6134510" cy="613983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583943" y="3060466"/>
            <a:ext cx="384709" cy="15547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83942" y="3215945"/>
            <a:ext cx="339402" cy="23475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099483" y="2405449"/>
            <a:ext cx="321896" cy="16063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99484" y="2566087"/>
            <a:ext cx="342181" cy="232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28651"/>
            <a:ext cx="67818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481138"/>
            <a:ext cx="3905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0926" y="2771776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零指针保护</a:t>
            </a:r>
          </a:p>
        </p:txBody>
      </p:sp>
    </p:spTree>
    <p:extLst>
      <p:ext uri="{BB962C8B-B14F-4D97-AF65-F5344CB8AC3E}">
        <p14:creationId xmlns:p14="http://schemas.microsoft.com/office/powerpoint/2010/main" val="10582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8" y="3880022"/>
            <a:ext cx="3377513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53449" y="6491416"/>
            <a:ext cx="74140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53449" y="2248931"/>
            <a:ext cx="4265957" cy="2186191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45210" y="4151046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445210" y="4151047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77233" y="6168251"/>
            <a:ext cx="344217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0x00000000</a:t>
            </a:r>
            <a:endParaRPr lang="zh-CN" altLang="en-US" sz="3600" dirty="0">
              <a:solidFill>
                <a:prstClr val="black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0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85189" y="1907061"/>
            <a:ext cx="667265" cy="659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7" y="3451654"/>
            <a:ext cx="3377513" cy="261139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53449" y="6063048"/>
            <a:ext cx="74140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5445212" y="2174789"/>
            <a:ext cx="3995351" cy="2945982"/>
          </a:xfrm>
          <a:custGeom>
            <a:avLst/>
            <a:gdLst>
              <a:gd name="connsiteX0" fmla="*/ 3995351 w 3995351"/>
              <a:gd name="connsiteY0" fmla="*/ 0 h 2945982"/>
              <a:gd name="connsiteX1" fmla="*/ 2652584 w 3995351"/>
              <a:gd name="connsiteY1" fmla="*/ 2759676 h 2945982"/>
              <a:gd name="connsiteX2" fmla="*/ 0 w 3995351"/>
              <a:gd name="connsiteY2" fmla="*/ 2471352 h 294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1" h="2945982">
                <a:moveTo>
                  <a:pt x="3995351" y="0"/>
                </a:moveTo>
                <a:cubicBezTo>
                  <a:pt x="3656913" y="1173892"/>
                  <a:pt x="3318476" y="2347784"/>
                  <a:pt x="2652584" y="2759676"/>
                </a:cubicBezTo>
                <a:cubicBezTo>
                  <a:pt x="1986692" y="3171568"/>
                  <a:pt x="993346" y="2821460"/>
                  <a:pt x="0" y="247135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453449" y="2248931"/>
            <a:ext cx="4265957" cy="2186191"/>
          </a:xfrm>
          <a:custGeom>
            <a:avLst/>
            <a:gdLst>
              <a:gd name="connsiteX0" fmla="*/ 4077730 w 4233005"/>
              <a:gd name="connsiteY0" fmla="*/ 0 h 3814249"/>
              <a:gd name="connsiteX1" fmla="*/ 3970638 w 4233005"/>
              <a:gd name="connsiteY1" fmla="*/ 2883243 h 3814249"/>
              <a:gd name="connsiteX2" fmla="*/ 1639330 w 4233005"/>
              <a:gd name="connsiteY2" fmla="*/ 3797643 h 3814249"/>
              <a:gd name="connsiteX3" fmla="*/ 0 w 4233005"/>
              <a:gd name="connsiteY3" fmla="*/ 3385751 h 381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005" h="3814249">
                <a:moveTo>
                  <a:pt x="4077730" y="0"/>
                </a:moveTo>
                <a:cubicBezTo>
                  <a:pt x="4227384" y="1125151"/>
                  <a:pt x="4377038" y="2250303"/>
                  <a:pt x="3970638" y="2883243"/>
                </a:cubicBezTo>
                <a:cubicBezTo>
                  <a:pt x="3564238" y="3516183"/>
                  <a:pt x="2301103" y="3713892"/>
                  <a:pt x="1639330" y="3797643"/>
                </a:cubicBezTo>
                <a:cubicBezTo>
                  <a:pt x="977557" y="3881394"/>
                  <a:pt x="488778" y="3633572"/>
                  <a:pt x="0" y="3385751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30" idx="2"/>
          </p:cNvCxnSpPr>
          <p:nvPr/>
        </p:nvCxnSpPr>
        <p:spPr>
          <a:xfrm flipV="1">
            <a:off x="5445212" y="4604951"/>
            <a:ext cx="362465" cy="4119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2"/>
          </p:cNvCxnSpPr>
          <p:nvPr/>
        </p:nvCxnSpPr>
        <p:spPr>
          <a:xfrm>
            <a:off x="5445212" y="4646141"/>
            <a:ext cx="255373" cy="26361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45210" y="4151046"/>
            <a:ext cx="362466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445210" y="4151047"/>
            <a:ext cx="255374" cy="2800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77233" y="5739883"/>
            <a:ext cx="344217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0x00001000</a:t>
            </a:r>
            <a:endParaRPr lang="zh-CN" altLang="en-US" sz="3600" dirty="0">
              <a:solidFill>
                <a:prstClr val="black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7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mit-pdos</a:t>
            </a:r>
            <a:r>
              <a:rPr lang="en-US" altLang="zh-CN" dirty="0" smtClean="0"/>
              <a:t>/xv6-public</a:t>
            </a:r>
            <a:r>
              <a:rPr lang="zh-CN" altLang="en-US" dirty="0" smtClean="0"/>
              <a:t>为基础</a:t>
            </a:r>
            <a:endParaRPr lang="en-US" altLang="zh-CN" dirty="0" smtClean="0"/>
          </a:p>
          <a:p>
            <a:r>
              <a:rPr lang="zh-CN" altLang="en-US" dirty="0" smtClean="0"/>
              <a:t>整合二字班</a:t>
            </a:r>
            <a:r>
              <a:rPr lang="en-US" altLang="zh-CN" dirty="0" smtClean="0"/>
              <a:t>~</a:t>
            </a:r>
            <a:r>
              <a:rPr lang="zh-CN" altLang="en-US" dirty="0"/>
              <a:t>五</a:t>
            </a:r>
            <a:r>
              <a:rPr lang="zh-CN" altLang="en-US" dirty="0" smtClean="0"/>
              <a:t>字班的优秀作业</a:t>
            </a:r>
            <a:endParaRPr lang="en-US" altLang="zh-CN" dirty="0" smtClean="0"/>
          </a:p>
          <a:p>
            <a:r>
              <a:rPr lang="zh-CN" altLang="en-US" dirty="0" smtClean="0"/>
              <a:t>进行多项功能扩展。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两份源码：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部分，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7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3" y="4805363"/>
            <a:ext cx="61817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98" y="1024113"/>
            <a:ext cx="7161905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3801" y="2800351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用户栈扩展</a:t>
            </a:r>
          </a:p>
        </p:txBody>
      </p:sp>
    </p:spTree>
    <p:extLst>
      <p:ext uri="{BB962C8B-B14F-4D97-AF65-F5344CB8AC3E}">
        <p14:creationId xmlns:p14="http://schemas.microsoft.com/office/powerpoint/2010/main" val="3432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8986" y="5490054"/>
            <a:ext cx="3377513" cy="10013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698" y="3821942"/>
            <a:ext cx="3377513" cy="10013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7698" y="1912335"/>
            <a:ext cx="3377513" cy="19128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16747" y="2566088"/>
            <a:ext cx="148564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Heap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6198" y="4027829"/>
            <a:ext cx="141896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Stack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67231" y="5689707"/>
            <a:ext cx="344217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Data + Code 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774731" y="826485"/>
            <a:ext cx="0" cy="1085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23711" y="4241922"/>
            <a:ext cx="344217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only one page</a:t>
            </a:r>
            <a:endParaRPr lang="zh-CN" altLang="en-US" sz="3600" dirty="0">
              <a:solidFill>
                <a:prstClr val="black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752850" y="4798591"/>
            <a:ext cx="0" cy="51850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5534025" y="3841504"/>
            <a:ext cx="616294" cy="1648551"/>
          </a:xfrm>
          <a:prstGeom prst="rightBrace">
            <a:avLst>
              <a:gd name="adj1" fmla="val 0"/>
              <a:gd name="adj2" fmla="val 45831"/>
            </a:avLst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7697" y="411892"/>
            <a:ext cx="3377514" cy="607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8986" y="5490054"/>
            <a:ext cx="3377513" cy="10013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006" y="431681"/>
            <a:ext cx="3377513" cy="10013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7698" y="3536831"/>
            <a:ext cx="3377513" cy="19128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16747" y="4190584"/>
            <a:ext cx="148564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Heap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52506" y="637568"/>
            <a:ext cx="141896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Stack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67231" y="5689707"/>
            <a:ext cx="344217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Data + Code 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774731" y="2450981"/>
            <a:ext cx="0" cy="1085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09436" y="2661901"/>
            <a:ext cx="3442173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Share memory</a:t>
            </a:r>
          </a:p>
          <a:p>
            <a:pPr defTabSz="914400"/>
            <a:r>
              <a:rPr lang="en-US" altLang="zh-CN" sz="36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(2GB)</a:t>
            </a:r>
            <a:endParaRPr lang="zh-CN" altLang="en-US" sz="3600" dirty="0">
              <a:solidFill>
                <a:prstClr val="black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759158" y="1408330"/>
            <a:ext cx="0" cy="51850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5620523" y="431682"/>
            <a:ext cx="529796" cy="6059735"/>
          </a:xfrm>
          <a:prstGeom prst="rightBrace">
            <a:avLst>
              <a:gd name="adj1" fmla="val 0"/>
              <a:gd name="adj2" fmla="val 45831"/>
            </a:avLst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9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85788"/>
            <a:ext cx="6038850" cy="583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3" y="585788"/>
            <a:ext cx="5457825" cy="2085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223963"/>
            <a:ext cx="3962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6126" y="2305050"/>
            <a:ext cx="681037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虚拟页式管理</a:t>
            </a:r>
            <a:endParaRPr lang="en-US" altLang="zh-CN" sz="7200" dirty="0">
              <a:solidFill>
                <a:prstClr val="black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（内存交换）</a:t>
            </a:r>
          </a:p>
        </p:txBody>
      </p:sp>
    </p:spTree>
    <p:extLst>
      <p:ext uri="{BB962C8B-B14F-4D97-AF65-F5344CB8AC3E}">
        <p14:creationId xmlns:p14="http://schemas.microsoft.com/office/powerpoint/2010/main" val="9668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0"/>
            <a:ext cx="6296025" cy="678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1" y="3757613"/>
            <a:ext cx="6315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5101" y="2790826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进程间内存共享</a:t>
            </a:r>
          </a:p>
        </p:txBody>
      </p:sp>
    </p:spTree>
    <p:extLst>
      <p:ext uri="{BB962C8B-B14F-4D97-AF65-F5344CB8AC3E}">
        <p14:creationId xmlns:p14="http://schemas.microsoft.com/office/powerpoint/2010/main" val="2848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325" y="590550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267652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498157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34127" y="5633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00637" y="2649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53181" y="4981576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3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325" y="590550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267652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498157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9725"/>
            <a:ext cx="1676400" cy="66675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19676" y="10382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800601" y="21050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127" y="5633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00637" y="2649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53181" y="4981576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3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67302" y="16301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Mem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0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标准库移植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凌精望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325" y="590550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267652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498157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9725"/>
            <a:ext cx="1676400" cy="66675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9825" y="3781425"/>
            <a:ext cx="1676400" cy="66675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19676" y="10382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800601" y="21050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915151" y="3162300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915150" y="43529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127" y="5633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00637" y="2649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53181" y="4981576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3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67302" y="16301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Mem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43650" y="3792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Mem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325" y="590550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267652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4981575"/>
            <a:ext cx="6191250" cy="57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9725"/>
            <a:ext cx="1676400" cy="66675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9825" y="3781425"/>
            <a:ext cx="1676400" cy="66675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19676" y="10382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800601" y="21050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915151" y="3162300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915150" y="4352925"/>
            <a:ext cx="161925" cy="7048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127" y="5633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00637" y="2649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53181" y="4981576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Proc 3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67302" y="1630145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Mem 1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43650" y="3792320"/>
            <a:ext cx="34858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600" dirty="0">
                <a:solidFill>
                  <a:prstClr val="white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Mem 2</a:t>
            </a:r>
            <a:endParaRPr lang="zh-CN" altLang="en-US" sz="3600" dirty="0">
              <a:solidFill>
                <a:prstClr val="white"/>
              </a:solidFill>
              <a:latin typeface="等距更纱黑体 SC" panose="02000509000000000000" pitchFamily="49" charset="-122"/>
              <a:ea typeface="等距更纱黑体 SC" panose="02000509000000000000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548497" y="1033463"/>
            <a:ext cx="852554" cy="278606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641025" y="2252663"/>
            <a:ext cx="852554" cy="278606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1401" y="1562101"/>
            <a:ext cx="681037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vmstat </a:t>
            </a:r>
            <a:r>
              <a:rPr lang="zh-CN" altLang="en-US" sz="7200" dirty="0">
                <a:solidFill>
                  <a:prstClr val="black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命令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3729038"/>
            <a:ext cx="3962400" cy="1628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9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汪祯寅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1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选题：</a:t>
            </a:r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/>
              <a:t>xv6</a:t>
            </a:r>
            <a:r>
              <a:rPr lang="zh-CN" altLang="en-US" dirty="0"/>
              <a:t>的文件系统进行完善和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准备：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的材料是二、三、五字班方案二的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刘</a:t>
            </a:r>
            <a:r>
              <a:rPr lang="zh-CN" altLang="en-US" dirty="0"/>
              <a:t>文华 二字班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汪祯寅 </a:t>
            </a:r>
            <a:r>
              <a:rPr lang="zh-CN" altLang="en-US" dirty="0"/>
              <a:t>五字班方案二</a:t>
            </a:r>
            <a:r>
              <a:rPr lang="en-US" altLang="zh-CN" dirty="0"/>
              <a:t>2.2</a:t>
            </a:r>
          </a:p>
          <a:p>
            <a:pPr marL="128016" lvl="1" indent="0">
              <a:buNone/>
            </a:pPr>
            <a:r>
              <a:rPr lang="en-US" altLang="zh-CN" dirty="0"/>
              <a:t>   </a:t>
            </a:r>
            <a:r>
              <a:rPr lang="en-US" altLang="zh-CN" dirty="0" smtClean="0"/>
              <a:t>	</a:t>
            </a:r>
            <a:r>
              <a:rPr lang="zh-CN" altLang="en-US" dirty="0" smtClean="0"/>
              <a:t>潘涵林 </a:t>
            </a:r>
            <a:r>
              <a:rPr lang="zh-CN" altLang="en-US" dirty="0"/>
              <a:t>三字班部分</a:t>
            </a:r>
          </a:p>
          <a:p>
            <a:pPr marL="128016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王</a:t>
            </a:r>
            <a:r>
              <a:rPr lang="zh-CN" altLang="en-US" dirty="0"/>
              <a:t>天旸 五字班方案二</a:t>
            </a:r>
            <a:r>
              <a:rPr lang="en-US" altLang="zh-CN" dirty="0" smtClean="0"/>
              <a:t>2.7</a:t>
            </a:r>
            <a:endParaRPr lang="zh-CN" altLang="en-US" dirty="0"/>
          </a:p>
          <a:p>
            <a:pPr marL="128016" lvl="1" indent="0">
              <a:buNone/>
            </a:pPr>
            <a:endParaRPr lang="en-US" altLang="zh-CN" dirty="0" smtClean="0"/>
          </a:p>
          <a:p>
            <a:pPr marL="128016" lvl="1" indent="0">
              <a:buNone/>
            </a:pPr>
            <a:r>
              <a:rPr lang="en-US" altLang="zh-CN" dirty="0"/>
              <a:t>FAT32</a:t>
            </a:r>
            <a:r>
              <a:rPr lang="zh-CN" altLang="en-US" dirty="0"/>
              <a:t>文件系统：</a:t>
            </a:r>
            <a:r>
              <a:rPr lang="en-US" altLang="zh-CN" dirty="0"/>
              <a:t>32</a:t>
            </a:r>
            <a:r>
              <a:rPr lang="zh-CN" altLang="en-US" dirty="0"/>
              <a:t>位的文件分配表，可支持更大容量的单个文件（</a:t>
            </a:r>
            <a:r>
              <a:rPr lang="en-US" altLang="zh-CN" dirty="0"/>
              <a:t>4GB</a:t>
            </a:r>
            <a:r>
              <a:rPr lang="zh-CN" altLang="en-US" dirty="0"/>
              <a:t>）。以簇为单位存储文件，可以有效减少磁盘浪费</a:t>
            </a:r>
          </a:p>
          <a:p>
            <a:pPr marL="128016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95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r>
              <a:rPr lang="en-US" altLang="zh-CN" dirty="0" smtClean="0"/>
              <a:t>——</a:t>
            </a:r>
            <a:r>
              <a:rPr lang="en-US" altLang="zh-CN" dirty="0"/>
              <a:t>FAT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</a:t>
            </a:r>
            <a:r>
              <a:rPr lang="zh-CN" altLang="en-US" dirty="0"/>
              <a:t>键：切换高亮显示、翻页等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：杀死进程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：刷新</a:t>
            </a:r>
          </a:p>
          <a:p>
            <a:r>
              <a:rPr lang="en-US" altLang="zh-CN" dirty="0"/>
              <a:t>Q</a:t>
            </a:r>
            <a:r>
              <a:rPr lang="zh-CN" altLang="en-US" dirty="0"/>
              <a:t>：退出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r>
              <a:rPr lang="en-US" altLang="zh-CN" dirty="0" smtClean="0"/>
              <a:t>——</a:t>
            </a:r>
            <a:r>
              <a:rPr lang="en-US" altLang="zh-CN" dirty="0"/>
              <a:t>FAT</a:t>
            </a:r>
            <a:r>
              <a:rPr lang="zh-CN" altLang="en-US" dirty="0"/>
              <a:t>结构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39" y="3030091"/>
            <a:ext cx="711464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制作镜像：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wsect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sec, void *</a:t>
            </a:r>
            <a:r>
              <a:rPr lang="en-US" altLang="zh-CN" dirty="0" err="1"/>
              <a:t>buf</a:t>
            </a:r>
            <a:r>
              <a:rPr lang="en-US" altLang="zh-CN" dirty="0"/>
              <a:t>) </a:t>
            </a:r>
            <a:r>
              <a:rPr lang="zh-CN" altLang="zh-CN" dirty="0"/>
              <a:t>向</a:t>
            </a:r>
            <a:r>
              <a:rPr lang="en-US" altLang="zh-CN" dirty="0"/>
              <a:t>sec</a:t>
            </a:r>
            <a:r>
              <a:rPr lang="zh-CN" altLang="zh-CN" dirty="0"/>
              <a:t>号扇区中写入</a:t>
            </a:r>
            <a:r>
              <a:rPr lang="en-US" altLang="zh-CN" dirty="0" err="1"/>
              <a:t>buf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rsect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sec, void *</a:t>
            </a:r>
            <a:r>
              <a:rPr lang="en-US" altLang="zh-CN" dirty="0" err="1"/>
              <a:t>buf</a:t>
            </a:r>
            <a:r>
              <a:rPr lang="en-US" altLang="zh-CN" dirty="0"/>
              <a:t>) </a:t>
            </a:r>
            <a:r>
              <a:rPr lang="zh-CN" altLang="zh-CN" dirty="0"/>
              <a:t>从</a:t>
            </a:r>
            <a:r>
              <a:rPr lang="en-US" altLang="zh-CN" dirty="0"/>
              <a:t>sec</a:t>
            </a:r>
            <a:r>
              <a:rPr lang="zh-CN" altLang="zh-CN" dirty="0"/>
              <a:t>号扇区中读入数据到</a:t>
            </a:r>
            <a:r>
              <a:rPr lang="en-US" altLang="zh-CN" dirty="0" err="1"/>
              <a:t>buf</a:t>
            </a:r>
            <a:endParaRPr lang="zh-CN" altLang="zh-CN" dirty="0"/>
          </a:p>
          <a:p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cnallloc</a:t>
            </a:r>
            <a:r>
              <a:rPr lang="en-US" altLang="zh-CN" dirty="0"/>
              <a:t>()              </a:t>
            </a:r>
            <a:r>
              <a:rPr lang="zh-CN" altLang="zh-CN" dirty="0"/>
              <a:t>分配一个空闲簇号</a:t>
            </a:r>
          </a:p>
          <a:p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appendBuf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clus</a:t>
            </a:r>
            <a:r>
              <a:rPr lang="en-US" altLang="zh-CN" dirty="0"/>
              <a:t>, void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curWSize</a:t>
            </a:r>
            <a:r>
              <a:rPr lang="en-US" altLang="zh-CN" dirty="0"/>
              <a:t>) </a:t>
            </a:r>
            <a:r>
              <a:rPr lang="zh-CN" altLang="zh-CN" dirty="0"/>
              <a:t>向簇号为</a:t>
            </a:r>
            <a:r>
              <a:rPr lang="en-US" altLang="zh-CN" dirty="0" err="1"/>
              <a:t>clus</a:t>
            </a:r>
            <a:r>
              <a:rPr lang="zh-CN" altLang="zh-CN" dirty="0"/>
              <a:t>的簇中追加数据</a:t>
            </a:r>
            <a:r>
              <a:rPr lang="en-US" altLang="zh-CN" dirty="0" err="1"/>
              <a:t>buf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direntry</a:t>
            </a:r>
            <a:r>
              <a:rPr lang="en-US" altLang="zh-CN" dirty="0"/>
              <a:t> </a:t>
            </a:r>
            <a:r>
              <a:rPr lang="en-US" altLang="zh-CN" dirty="0" err="1"/>
              <a:t>mkFCB</a:t>
            </a:r>
            <a:r>
              <a:rPr lang="en-US" altLang="zh-CN" dirty="0"/>
              <a:t>(</a:t>
            </a:r>
            <a:r>
              <a:rPr lang="en-US" altLang="zh-CN" dirty="0" err="1"/>
              <a:t>uchar</a:t>
            </a:r>
            <a:r>
              <a:rPr lang="en-US" altLang="zh-CN" dirty="0"/>
              <a:t> type, char *name,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uint</a:t>
            </a:r>
            <a:r>
              <a:rPr lang="en-US" altLang="zh-CN" dirty="0"/>
              <a:t> *</a:t>
            </a:r>
            <a:r>
              <a:rPr lang="en-US" altLang="zh-CN" dirty="0" err="1"/>
              <a:t>clusNum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6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实现函数：</a:t>
            </a:r>
            <a:endParaRPr lang="en-US" altLang="zh-CN" dirty="0"/>
          </a:p>
          <a:p>
            <a:r>
              <a:rPr lang="en-US" altLang="zh-CN" dirty="0" err="1"/>
              <a:t>readDbr</a:t>
            </a:r>
            <a:r>
              <a:rPr lang="zh-CN" altLang="en-US" dirty="0"/>
              <a:t>（</a:t>
            </a:r>
            <a:r>
              <a:rPr lang="en-US" altLang="zh-CN" dirty="0" err="1"/>
              <a:t>readsb</a:t>
            </a:r>
            <a:r>
              <a:rPr lang="zh-CN" altLang="en-US" dirty="0"/>
              <a:t>）：获取系统引导记录区</a:t>
            </a:r>
            <a:endParaRPr lang="en-US" altLang="zh-CN" dirty="0"/>
          </a:p>
          <a:p>
            <a:r>
              <a:rPr lang="en-US" altLang="zh-CN" dirty="0" err="1"/>
              <a:t>updateFATs</a:t>
            </a:r>
            <a:r>
              <a:rPr lang="zh-CN" altLang="en-US" dirty="0"/>
              <a:t>：更新</a:t>
            </a:r>
            <a:r>
              <a:rPr lang="en-US" altLang="zh-CN" dirty="0"/>
              <a:t>FAT</a:t>
            </a:r>
            <a:r>
              <a:rPr lang="zh-CN" altLang="en-US" dirty="0"/>
              <a:t>表备份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3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胡天易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0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标准库移植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移植了五字班的标准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移植</a:t>
            </a:r>
            <a:r>
              <a:rPr lang="en-US" altLang="zh-CN" dirty="0" err="1"/>
              <a:t>newlib</a:t>
            </a:r>
            <a:r>
              <a:rPr lang="zh-CN" altLang="en-US" dirty="0"/>
              <a:t>，使得能在</a:t>
            </a:r>
            <a:r>
              <a:rPr lang="en-US" altLang="zh-CN" dirty="0"/>
              <a:t>xv6</a:t>
            </a:r>
            <a:r>
              <a:rPr lang="zh-CN" altLang="en-US" dirty="0"/>
              <a:t>上运行通用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使用移植的</a:t>
            </a:r>
            <a:r>
              <a:rPr lang="en-US" altLang="zh-CN" dirty="0" err="1"/>
              <a:t>newlib</a:t>
            </a:r>
            <a:r>
              <a:rPr lang="zh-CN" altLang="en-US" dirty="0"/>
              <a:t>构建一个交叉编译工具链，编译出能在</a:t>
            </a:r>
            <a:r>
              <a:rPr lang="en-US" altLang="zh-CN" dirty="0"/>
              <a:t>xv6</a:t>
            </a:r>
            <a:r>
              <a:rPr lang="zh-CN" altLang="en-US" dirty="0"/>
              <a:t>上运行的</a:t>
            </a:r>
            <a:r>
              <a:rPr lang="en-US" altLang="zh-CN" dirty="0" err="1"/>
              <a:t>lua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解决</a:t>
            </a:r>
            <a:r>
              <a:rPr lang="en-US" altLang="zh-CN" dirty="0"/>
              <a:t>xv6</a:t>
            </a:r>
            <a:r>
              <a:rPr lang="zh-CN" altLang="en-US" dirty="0"/>
              <a:t>的一些系统限制，使得</a:t>
            </a:r>
            <a:r>
              <a:rPr lang="en-US" altLang="zh-CN" dirty="0" err="1"/>
              <a:t>lua</a:t>
            </a:r>
            <a:r>
              <a:rPr lang="zh-CN" altLang="en-US" dirty="0"/>
              <a:t>能够在</a:t>
            </a:r>
            <a:r>
              <a:rPr lang="en-US" altLang="zh-CN" dirty="0"/>
              <a:t>xv6</a:t>
            </a:r>
            <a:r>
              <a:rPr lang="zh-CN" altLang="en-US" dirty="0"/>
              <a:t>上运行。</a:t>
            </a:r>
          </a:p>
        </p:txBody>
      </p:sp>
    </p:spTree>
    <p:extLst>
      <p:ext uri="{BB962C8B-B14F-4D97-AF65-F5344CB8AC3E}">
        <p14:creationId xmlns:p14="http://schemas.microsoft.com/office/powerpoint/2010/main" val="39609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——</a:t>
            </a:r>
            <a:r>
              <a:rPr lang="zh-CN" altLang="zh-CN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 smtClean="0"/>
              <a:t>使用户能够在后台进行任务，并对后台任务进行管理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56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放</a:t>
            </a:r>
            <a:r>
              <a:rPr lang="zh-CN" altLang="zh-CN" sz="3600" dirty="0" smtClean="0"/>
              <a:t>入</a:t>
            </a:r>
            <a:r>
              <a:rPr lang="zh-CN" altLang="en-US" sz="3600" dirty="0" smtClean="0"/>
              <a:t>：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&amp;</a:t>
            </a:r>
            <a:r>
              <a:rPr lang="zh-CN" altLang="en-US" sz="3200" dirty="0" smtClean="0"/>
              <a:t>指令</a:t>
            </a:r>
            <a:endParaRPr lang="en-US" altLang="zh-CN" sz="3200" dirty="0" smtClean="0"/>
          </a:p>
          <a:p>
            <a:pPr lvl="1"/>
            <a:r>
              <a:rPr lang="zh-CN" altLang="zh-CN" sz="3200" dirty="0"/>
              <a:t>挂起</a:t>
            </a:r>
            <a:r>
              <a:rPr lang="en-US" altLang="zh-CN" sz="3200" dirty="0"/>
              <a:t> + </a:t>
            </a:r>
            <a:r>
              <a:rPr lang="en-US" altLang="zh-CN" sz="3200" dirty="0" err="1"/>
              <a:t>bg</a:t>
            </a:r>
            <a:r>
              <a:rPr lang="zh-CN" altLang="zh-CN" sz="3200" dirty="0" smtClean="0"/>
              <a:t>命令</a:t>
            </a:r>
            <a:endParaRPr lang="en-US" altLang="zh-CN" sz="3200" dirty="0" smtClean="0"/>
          </a:p>
          <a:p>
            <a:r>
              <a:rPr lang="zh-CN" altLang="en-US" sz="3600" dirty="0" smtClean="0"/>
              <a:t>查看</a:t>
            </a:r>
            <a:r>
              <a:rPr lang="en-US" altLang="zh-CN" sz="3600" dirty="0" smtClean="0"/>
              <a:t>:</a:t>
            </a:r>
          </a:p>
          <a:p>
            <a:pPr marL="310896" lvl="2" indent="0">
              <a:buNone/>
            </a:pPr>
            <a:r>
              <a:rPr lang="en-US" altLang="zh-CN" sz="2400" dirty="0" smtClean="0"/>
              <a:t>Jobs</a:t>
            </a:r>
          </a:p>
          <a:p>
            <a:pPr marL="128016" lvl="1" indent="0">
              <a:buNone/>
            </a:pPr>
            <a:r>
              <a:rPr lang="zh-CN" altLang="en-US" sz="3200" dirty="0" smtClean="0"/>
              <a:t>结束：</a:t>
            </a:r>
            <a:endParaRPr lang="en-US" altLang="zh-CN" sz="3200" dirty="0" smtClean="0"/>
          </a:p>
          <a:p>
            <a:pPr marL="310896" lvl="2" indent="0">
              <a:buNone/>
            </a:pPr>
            <a:r>
              <a:rPr lang="en-US" altLang="zh-CN" sz="2400" dirty="0" smtClean="0"/>
              <a:t>Kill %</a:t>
            </a:r>
          </a:p>
        </p:txBody>
      </p:sp>
    </p:spTree>
    <p:extLst>
      <p:ext uri="{BB962C8B-B14F-4D97-AF65-F5344CB8AC3E}">
        <p14:creationId xmlns:p14="http://schemas.microsoft.com/office/powerpoint/2010/main" val="7640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  <a:r>
              <a:rPr lang="en-US" altLang="zh-CN" dirty="0"/>
              <a:t>——</a:t>
            </a:r>
            <a:r>
              <a:rPr lang="zh-CN" altLang="zh-CN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进程信息的共享</a:t>
            </a:r>
          </a:p>
          <a:p>
            <a:pPr lvl="1"/>
            <a:r>
              <a:rPr lang="en-US" altLang="zh-CN" sz="2800" dirty="0"/>
              <a:t>&amp;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bg</a:t>
            </a:r>
            <a:r>
              <a:rPr lang="zh-CN" altLang="zh-CN" sz="2800" dirty="0" smtClean="0"/>
              <a:t>：记录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jobs kill </a:t>
            </a:r>
            <a:r>
              <a:rPr lang="zh-CN" altLang="zh-CN" sz="2800" dirty="0"/>
              <a:t>：</a:t>
            </a:r>
            <a:r>
              <a:rPr lang="zh-CN" altLang="zh-CN" sz="2800" dirty="0" smtClean="0"/>
              <a:t>获取</a:t>
            </a:r>
            <a:endParaRPr lang="en-US" altLang="zh-CN" sz="2800" dirty="0" smtClean="0"/>
          </a:p>
          <a:p>
            <a:pPr lvl="1"/>
            <a:r>
              <a:rPr lang="zh-CN" altLang="zh-CN" sz="2800" dirty="0"/>
              <a:t>方法：</a:t>
            </a:r>
            <a:r>
              <a:rPr lang="zh-CN" altLang="zh-CN" sz="2800" dirty="0" smtClean="0"/>
              <a:t>文件</a:t>
            </a:r>
            <a:endParaRPr lang="en-US" altLang="zh-CN" sz="2800" dirty="0" smtClean="0"/>
          </a:p>
          <a:p>
            <a:r>
              <a:rPr lang="zh-CN" altLang="zh-CN" sz="3200" dirty="0"/>
              <a:t>进程的管理与状态</a:t>
            </a:r>
            <a:r>
              <a:rPr lang="zh-CN" altLang="zh-CN" sz="3200" dirty="0" smtClean="0"/>
              <a:t>获取</a:t>
            </a:r>
            <a:endParaRPr lang="en-US" altLang="zh-CN" sz="3200" dirty="0" smtClean="0"/>
          </a:p>
          <a:p>
            <a:pPr lvl="1"/>
            <a:r>
              <a:rPr lang="zh-CN" altLang="zh-CN" sz="2800" dirty="0"/>
              <a:t>额外的系统调用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4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Vim&amp;</a:t>
            </a:r>
            <a:r>
              <a:rPr lang="zh-CN" altLang="en-US" dirty="0"/>
              <a:t>命令扩展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卢北辰</a:t>
            </a:r>
          </a:p>
        </p:txBody>
      </p:sp>
    </p:spTree>
    <p:extLst>
      <p:ext uri="{BB962C8B-B14F-4D97-AF65-F5344CB8AC3E}">
        <p14:creationId xmlns:p14="http://schemas.microsoft.com/office/powerpoint/2010/main" val="36224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Vim&amp;</a:t>
            </a:r>
            <a:r>
              <a:rPr lang="zh-CN" altLang="en-US" dirty="0"/>
              <a:t>命令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71446" indent="200020" algn="just">
              <a:spcAft>
                <a:spcPts val="0"/>
              </a:spcAft>
            </a:pPr>
            <a:r>
              <a:rPr lang="zh-CN" altLang="en-US" sz="28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整合自三字班的命令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tail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splice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46" indent="200020" algn="just">
              <a:spcAft>
                <a:spcPts val="0"/>
              </a:spcAft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46" indent="200020" algn="just">
              <a:spcAft>
                <a:spcPts val="0"/>
              </a:spcAft>
            </a:pPr>
            <a:r>
              <a:rPr lang="zh-CN" altLang="en-US" sz="28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登录与关机命令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shutdown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关机命令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添加登录口令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3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Vim&amp;</a:t>
            </a:r>
            <a:r>
              <a:rPr lang="zh-CN" altLang="en-US" sz="5400" dirty="0"/>
              <a:t>命令扩展</a:t>
            </a:r>
            <a:r>
              <a:rPr lang="en-US" altLang="zh-CN" sz="5400" dirty="0"/>
              <a:t>——</a:t>
            </a:r>
            <a:r>
              <a:rPr lang="zh-CN" altLang="en-US" sz="5400" dirty="0"/>
              <a:t>实现内容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文件阅读命令</a:t>
            </a:r>
          </a:p>
          <a:p>
            <a:r>
              <a:rPr lang="zh-CN" altLang="en-US" dirty="0"/>
              <a:t>添加按页阅读文件命令</a:t>
            </a:r>
            <a:r>
              <a:rPr lang="en-US" altLang="zh-CN" dirty="0"/>
              <a:t>more</a:t>
            </a:r>
            <a:r>
              <a:rPr lang="zh-CN" altLang="en-US" dirty="0"/>
              <a:t>操作</a:t>
            </a:r>
          </a:p>
          <a:p>
            <a:r>
              <a:rPr lang="zh-CN" altLang="en-US" dirty="0"/>
              <a:t>文件删除与回退命令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delete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实现</a:t>
            </a:r>
            <a:r>
              <a:rPr lang="en-US" altLang="zh-CN" dirty="0" err="1"/>
              <a:t>showdeled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refresh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show</a:t>
            </a:r>
            <a:r>
              <a:rPr lang="zh-CN" altLang="en-US" dirty="0"/>
              <a:t>、</a:t>
            </a:r>
            <a:r>
              <a:rPr lang="en-US" altLang="zh-CN" dirty="0"/>
              <a:t>hide</a:t>
            </a:r>
            <a:r>
              <a:rPr lang="zh-CN" altLang="en-US" dirty="0"/>
              <a:t>系统</a:t>
            </a:r>
            <a:r>
              <a:rPr lang="zh-CN" altLang="en-US" dirty="0" smtClean="0"/>
              <a:t>调用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命令历史相关操作</a:t>
            </a:r>
          </a:p>
          <a:p>
            <a:r>
              <a:rPr lang="zh-CN" altLang="en-US" dirty="0"/>
              <a:t>命令历史的上下箭头快捷键的整合与修改</a:t>
            </a:r>
          </a:p>
          <a:p>
            <a:r>
              <a:rPr lang="zh-CN" altLang="en-US" dirty="0"/>
              <a:t>实现！！快捷命令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history (N)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history -c </a:t>
            </a:r>
            <a:r>
              <a:rPr lang="zh-CN" altLang="en-US" dirty="0"/>
              <a:t>清空命令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6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Vim&amp;</a:t>
            </a:r>
            <a:r>
              <a:rPr lang="zh-CN" altLang="en-US" dirty="0"/>
              <a:t>命令扩展</a:t>
            </a:r>
            <a:r>
              <a:rPr lang="en-US" altLang="zh-CN" dirty="0"/>
              <a:t>——</a:t>
            </a:r>
            <a:r>
              <a:rPr lang="zh-CN" altLang="en-US" dirty="0"/>
              <a:t>实现内容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vim</a:t>
            </a:r>
            <a:r>
              <a:rPr lang="zh-CN" altLang="en-US" dirty="0"/>
              <a:t>相关内容</a:t>
            </a:r>
          </a:p>
          <a:p>
            <a:r>
              <a:rPr lang="zh-CN" altLang="en-US" dirty="0"/>
              <a:t>①修复原先</a:t>
            </a:r>
            <a:r>
              <a:rPr lang="en-US" altLang="zh-CN" dirty="0"/>
              <a:t>vim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原先无法打开空文件</a:t>
            </a:r>
          </a:p>
          <a:p>
            <a:r>
              <a:rPr lang="zh-CN" altLang="en-US" dirty="0"/>
              <a:t>	原先不支持</a:t>
            </a:r>
            <a:r>
              <a:rPr lang="en-US" altLang="zh-CN" dirty="0"/>
              <a:t>tab</a:t>
            </a:r>
            <a:r>
              <a:rPr lang="zh-CN" altLang="en-US" dirty="0"/>
              <a:t>键</a:t>
            </a:r>
          </a:p>
          <a:p>
            <a:r>
              <a:rPr lang="zh-CN" altLang="en-US" dirty="0"/>
              <a:t>	原先在删除文件中某一行后再保存，会导致保存不成功</a:t>
            </a:r>
          </a:p>
          <a:p>
            <a:r>
              <a:rPr lang="zh-CN" altLang="en-US" dirty="0"/>
              <a:t>②实现了</a:t>
            </a:r>
            <a:r>
              <a:rPr lang="en-US" altLang="zh-CN" dirty="0"/>
              <a:t>vim</a:t>
            </a:r>
            <a:r>
              <a:rPr lang="zh-CN" altLang="en-US" dirty="0"/>
              <a:t>中的高亮功能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Vim</a:t>
            </a:r>
            <a:r>
              <a:rPr lang="zh-CN" altLang="en-US" dirty="0"/>
              <a:t>中的文本区、控制栏、文本区当前行、当前光标位置采用不同的配色方案</a:t>
            </a:r>
          </a:p>
          <a:p>
            <a:r>
              <a:rPr lang="zh-CN" altLang="en-US" dirty="0"/>
              <a:t>	基于</a:t>
            </a:r>
            <a:r>
              <a:rPr lang="en-US" altLang="zh-CN" dirty="0"/>
              <a:t>C</a:t>
            </a:r>
            <a:r>
              <a:rPr lang="zh-CN" altLang="en-US" dirty="0"/>
              <a:t>语言中对于单词的区分（保留字、常量、运算符、变量等），对不同的</a:t>
            </a:r>
            <a:r>
              <a:rPr lang="zh-CN" altLang="en-US" dirty="0" smtClean="0"/>
              <a:t>单词</a:t>
            </a:r>
            <a:r>
              <a:rPr lang="en-US" altLang="zh-CN" dirty="0" smtClean="0"/>
              <a:t>	</a:t>
            </a:r>
            <a:r>
              <a:rPr lang="zh-CN" altLang="en-US" dirty="0" smtClean="0"/>
              <a:t>采用</a:t>
            </a:r>
            <a:r>
              <a:rPr lang="zh-CN" altLang="en-US" dirty="0"/>
              <a:t>不同的颜色高亮</a:t>
            </a:r>
          </a:p>
          <a:p>
            <a:r>
              <a:rPr lang="zh-CN" altLang="en-US" dirty="0"/>
              <a:t>③实现</a:t>
            </a:r>
            <a:r>
              <a:rPr lang="en-US" altLang="zh-CN" dirty="0"/>
              <a:t>vim</a:t>
            </a:r>
            <a:r>
              <a:rPr lang="zh-CN" altLang="en-US" dirty="0"/>
              <a:t>单行刷新的机制，提高</a:t>
            </a:r>
            <a:r>
              <a:rPr lang="en-US" altLang="zh-CN" dirty="0"/>
              <a:t>vim</a:t>
            </a:r>
            <a:r>
              <a:rPr lang="zh-CN" altLang="en-US" dirty="0"/>
              <a:t>的响应速度</a:t>
            </a:r>
          </a:p>
          <a:p>
            <a:r>
              <a:rPr lang="zh-CN" altLang="en-US" dirty="0"/>
              <a:t>④实现</a:t>
            </a:r>
            <a:r>
              <a:rPr lang="en-US" altLang="zh-CN" dirty="0"/>
              <a:t>vim</a:t>
            </a:r>
            <a:r>
              <a:rPr lang="zh-CN" altLang="en-US" dirty="0"/>
              <a:t>中</a:t>
            </a:r>
            <a:r>
              <a:rPr lang="en-US" altLang="zh-CN" dirty="0"/>
              <a:t>shell</a:t>
            </a:r>
            <a:r>
              <a:rPr lang="zh-CN" altLang="en-US" dirty="0"/>
              <a:t>脚本的运行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Vim&amp;</a:t>
            </a:r>
            <a:r>
              <a:rPr lang="zh-CN" altLang="en-US" sz="5400" dirty="0"/>
              <a:t>命令扩展</a:t>
            </a:r>
            <a:r>
              <a:rPr lang="en-US" altLang="zh-CN" sz="5400" dirty="0"/>
              <a:t>——</a:t>
            </a:r>
            <a:r>
              <a:rPr lang="zh-CN" altLang="en-US" sz="5400" dirty="0"/>
              <a:t>技术实现详情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shutdown</a:t>
            </a:r>
            <a:r>
              <a:rPr lang="zh-CN" altLang="en-US" dirty="0"/>
              <a:t>命令：向系统指定地址写入指定内容，以触发关机命令。</a:t>
            </a:r>
          </a:p>
          <a:p>
            <a:r>
              <a:rPr lang="en-US" altLang="zh-CN" dirty="0"/>
              <a:t>login</a:t>
            </a:r>
            <a:r>
              <a:rPr lang="zh-CN" altLang="en-US" dirty="0"/>
              <a:t>命令：修改系统初始化，使得系统在初始化时进入登录界面。用一个文件记录用户设置的用户名和密码，用户在成功登陆之后可以对用户名和密码进行修改。</a:t>
            </a:r>
          </a:p>
          <a:p>
            <a:r>
              <a:rPr lang="en-US" altLang="zh-CN" dirty="0"/>
              <a:t>more</a:t>
            </a:r>
            <a:r>
              <a:rPr lang="zh-CN" altLang="en-US" dirty="0"/>
              <a:t>命令：通过</a:t>
            </a:r>
            <a:r>
              <a:rPr lang="en-US" altLang="zh-CN" dirty="0" err="1"/>
              <a:t>lseek</a:t>
            </a:r>
            <a:r>
              <a:rPr lang="zh-CN" altLang="en-US" dirty="0"/>
              <a:t>函数定位文件阅读位置，从而输出用户希望阅读的内容（页面）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Vim&amp;</a:t>
            </a:r>
            <a:r>
              <a:rPr lang="zh-CN" altLang="en-US" sz="4800" dirty="0"/>
              <a:t>命令扩展</a:t>
            </a:r>
            <a:r>
              <a:rPr lang="en-US" altLang="zh-CN" sz="4800" dirty="0"/>
              <a:t>——</a:t>
            </a:r>
            <a:r>
              <a:rPr lang="zh-CN" altLang="en-US" sz="4800" dirty="0"/>
              <a:t>技术实现详情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命令历史机制：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历史通过两种方式储存，一是磁盘上的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.history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文件，可长期存储；二是内存中，通过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history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结构体临时存储，以实现快速响应。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上下箭头快捷键：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sh.c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getcmd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函数中对输入的命令做判断，若是向上或向下的箭头则去掉上下箭头的显示，从内存中的命令历史读取要求的命令显示。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实现！！快捷命令：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获取命令之后对命令做判断，若是“！！”则从内存中的命令历史读取上一条命令运行。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history (N)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从磁盘上的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.history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文件中获取文尾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行输出，若无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参数则输出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条（若总共的命令历史少于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条则全部输出）。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history -c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清空命令：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清空磁盘上的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.history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.*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文件不显示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（如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.history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增加判断语句，若文件名以‘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.’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开头则不显示。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Vim&amp;</a:t>
            </a:r>
            <a:r>
              <a:rPr lang="zh-CN" altLang="en-US" sz="4800" dirty="0"/>
              <a:t>命令扩展</a:t>
            </a:r>
            <a:r>
              <a:rPr lang="en-US" altLang="zh-CN" sz="4800" dirty="0"/>
              <a:t>——</a:t>
            </a:r>
            <a:r>
              <a:rPr lang="zh-CN" altLang="en-US" sz="4800" dirty="0"/>
              <a:t>技术实现详情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hide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系统调用，对正常显示状态的文件，更改其属性，将其设为隐藏，对处于隐藏状态的文件，则对其执行彻底删除。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refresh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系统调用，更改文件属性，设为正常显示状态。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showdeled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显示被隐藏的文件列表。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系统调用：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将文件置为显示状态。</a:t>
            </a:r>
          </a:p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hide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系统调用：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将显示状态的文件置为隐藏状态，或将隐藏状态的文件彻底删除。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2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标准库</a:t>
            </a:r>
            <a:r>
              <a:rPr lang="zh-CN" altLang="en-US" dirty="0" smtClean="0"/>
              <a:t>移植</a:t>
            </a:r>
            <a:r>
              <a:rPr lang="en-US" altLang="zh-CN" dirty="0" smtClean="0"/>
              <a:t>——</a:t>
            </a:r>
            <a:r>
              <a:rPr lang="zh-CN" altLang="en-US" dirty="0"/>
              <a:t>分工和实现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迁移五字班标准库（四</a:t>
            </a:r>
            <a:r>
              <a:rPr lang="zh-CN" altLang="en-US" dirty="0" smtClean="0"/>
              <a:t>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阅读和修改</a:t>
            </a:r>
            <a:r>
              <a:rPr lang="en-US" altLang="zh-CN" dirty="0" err="1" smtClean="0"/>
              <a:t>newlib</a:t>
            </a:r>
            <a:r>
              <a:rPr lang="zh-CN" altLang="en-US" dirty="0" smtClean="0"/>
              <a:t>（叶葳蕤、张汝婷）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newlib</a:t>
            </a:r>
            <a:r>
              <a:rPr lang="zh-CN" altLang="en-US" dirty="0" smtClean="0"/>
              <a:t>需要的系统调用（张汝婷）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配置和交叉编译</a:t>
            </a:r>
            <a:r>
              <a:rPr lang="en-US" altLang="zh-CN" dirty="0" err="1" smtClean="0"/>
              <a:t>newlib</a:t>
            </a:r>
            <a:r>
              <a:rPr lang="zh-CN" altLang="en-US" dirty="0" smtClean="0"/>
              <a:t>（叶葳蕤）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newlib</a:t>
            </a:r>
            <a:r>
              <a:rPr lang="zh-CN" altLang="en-US" dirty="0" smtClean="0"/>
              <a:t>和交叉编译器构建交叉编译的工具链（凌精望）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7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Vim&amp;</a:t>
            </a:r>
            <a:r>
              <a:rPr lang="zh-CN" altLang="en-US" sz="4800" dirty="0"/>
              <a:t>命令扩展</a:t>
            </a:r>
            <a:r>
              <a:rPr lang="en-US" altLang="zh-CN" sz="4800" dirty="0"/>
              <a:t>——</a:t>
            </a:r>
            <a:r>
              <a:rPr lang="zh-CN" altLang="en-US" sz="4800" dirty="0"/>
              <a:t>技术实现详情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46" indent="200020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sys_open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以写方式打开文件时，如果原先存在该文件，原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sys_open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中没有将文件清空，导致了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在保存时出现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。最终的解决方案是，每次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保存一个文件时，先将文件删除，然后重新创建一个文件。</a:t>
            </a:r>
          </a:p>
          <a:p>
            <a:pPr marL="171446" indent="200020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的颜色高亮功能：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通过提供给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setconsole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字体和背景的参数即可实现。①通过对每一行的语句进行词法分析，区分不同类型的单词。②采用单行刷新机制提高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的响应速度。③通过将文档内容修改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光标移动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视图刷新分成三个独立动作，提高显示效率，避免重复刷新。</a:t>
            </a:r>
          </a:p>
          <a:p>
            <a:pPr marL="171446" indent="200020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在执行前，首先将脚本拆成多行语句，然后将每一条语句输入给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去执行。只要在原先的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中可以正常执行的语句，脚本同样可以执行。后续可以考虑扩展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的语法（比如引入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循环、变量等），从而让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脚本真正发挥优势。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Vim&amp;</a:t>
            </a:r>
            <a:r>
              <a:rPr lang="zh-CN" altLang="en-US" sz="5400" dirty="0"/>
              <a:t>命令扩展</a:t>
            </a:r>
            <a:r>
              <a:rPr lang="en-US" altLang="zh-CN" sz="5400" dirty="0"/>
              <a:t>——</a:t>
            </a:r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46" indent="20002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、在添加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shutdown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命令时，发现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Xv6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修改了执行关机命令的地址，而有关文献都是旧版内容。最后终于在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Xv6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相关库中找到最新版操作地址。</a:t>
            </a:r>
          </a:p>
          <a:p>
            <a:pPr marL="171446" indent="20002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、添加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lseek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系统调用时需要将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的实现代码移植到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Xv6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中，在实际的移植过程中遇到很多不匹配导致出错的情况。</a:t>
            </a:r>
          </a:p>
          <a:p>
            <a:pPr marL="171446" indent="20002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、原先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代码较长且基本无注释（新版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都补充了许多注释）。</a:t>
            </a:r>
          </a:p>
          <a:p>
            <a:pPr marL="171446" indent="20002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、增加较多功能后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的响应速度变慢，通过前文技术实现部分得以解决。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2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任务管理器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顾国驰</a:t>
            </a:r>
          </a:p>
        </p:txBody>
      </p:sp>
    </p:spTree>
    <p:extLst>
      <p:ext uri="{BB962C8B-B14F-4D97-AF65-F5344CB8AC3E}">
        <p14:creationId xmlns:p14="http://schemas.microsoft.com/office/powerpoint/2010/main" val="270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任务管理器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/>
              <a:t>、可交互的任务管理</a:t>
            </a:r>
            <a:r>
              <a:rPr lang="zh-CN" altLang="en-US" sz="2800" dirty="0" smtClean="0"/>
              <a:t>器（</a:t>
            </a:r>
            <a:r>
              <a:rPr lang="en-US" altLang="zh-CN" sz="2800" dirty="0" err="1"/>
              <a:t>taskmgr</a:t>
            </a:r>
            <a:r>
              <a:rPr lang="zh-CN" altLang="zh-CN" sz="2800" dirty="0"/>
              <a:t>指令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/>
              <a:t>、任务管理器会列出当前所有进程（</a:t>
            </a:r>
            <a:r>
              <a:rPr lang="en-US" altLang="zh-CN" sz="2800" dirty="0"/>
              <a:t>xv6</a:t>
            </a:r>
            <a:r>
              <a:rPr lang="zh-CN" altLang="en-US" sz="2800" dirty="0"/>
              <a:t>进程数目上限为</a:t>
            </a:r>
            <a:r>
              <a:rPr lang="en-US" altLang="zh-CN" sz="2800" dirty="0"/>
              <a:t>64</a:t>
            </a:r>
            <a:r>
              <a:rPr lang="zh-CN" altLang="en-US" sz="2800" dirty="0"/>
              <a:t>）的基本信息，包括进程的</a:t>
            </a:r>
            <a:r>
              <a:rPr lang="en-US" altLang="zh-CN" sz="2800" dirty="0"/>
              <a:t>id</a:t>
            </a:r>
            <a:r>
              <a:rPr lang="zh-CN" altLang="en-US" sz="2800" dirty="0"/>
              <a:t>、名称、状态和占用内存的大小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zh-CN" sz="2800" dirty="0"/>
              <a:t>选中的进程会被高亮显示，按上下键可移动选中的进程，按左右键可翻页，按</a:t>
            </a:r>
            <a:r>
              <a:rPr lang="en-US" altLang="zh-CN" sz="2800" dirty="0"/>
              <a:t>F</a:t>
            </a:r>
            <a:r>
              <a:rPr lang="zh-CN" altLang="zh-CN" sz="2800" dirty="0"/>
              <a:t>键可进行刷新，按</a:t>
            </a:r>
            <a:r>
              <a:rPr lang="en-US" altLang="zh-CN" sz="2800" dirty="0"/>
              <a:t>K</a:t>
            </a:r>
            <a:r>
              <a:rPr lang="zh-CN" altLang="zh-CN" sz="2800" dirty="0"/>
              <a:t>键可以删除选中的进程。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5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任务管理器</a:t>
            </a:r>
            <a:r>
              <a:rPr lang="en-US" altLang="zh-CN" dirty="0"/>
              <a:t>——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新增系统调用</a:t>
            </a:r>
            <a:endParaRPr lang="en-US" altLang="zh-CN" dirty="0"/>
          </a:p>
          <a:p>
            <a:r>
              <a:rPr lang="en-US" altLang="zh-CN" dirty="0" err="1"/>
              <a:t>inittaskmgr</a:t>
            </a:r>
            <a:r>
              <a:rPr lang="zh-CN" altLang="en-US" dirty="0" smtClean="0"/>
              <a:t>：初始化设置，保留控制台当前内容并将屏幕清空。</a:t>
            </a:r>
            <a:endParaRPr lang="zh-CN" altLang="en-US" dirty="0"/>
          </a:p>
          <a:p>
            <a:r>
              <a:rPr lang="en-US" altLang="zh-CN" dirty="0" err="1" smtClean="0"/>
              <a:t>Closetaskmgr</a:t>
            </a:r>
            <a:r>
              <a:rPr lang="zh-CN" altLang="en-US" dirty="0" smtClean="0"/>
              <a:t>：退出任务管理器，将保存的信息还原到控制台。</a:t>
            </a:r>
            <a:endParaRPr lang="zh-CN" altLang="en-US" dirty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etprocinfo</a:t>
            </a:r>
            <a:r>
              <a:rPr lang="zh-CN" altLang="en-US" dirty="0" smtClean="0"/>
              <a:t>：获取</a:t>
            </a:r>
            <a:r>
              <a:rPr lang="zh-CN" altLang="en-US" dirty="0"/>
              <a:t>系统内全部（</a:t>
            </a:r>
            <a:r>
              <a:rPr lang="en-US" altLang="zh-CN" dirty="0"/>
              <a:t>64</a:t>
            </a:r>
            <a:r>
              <a:rPr lang="zh-CN" altLang="en-US" dirty="0"/>
              <a:t>个）进程的信息。</a:t>
            </a:r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pdscrcont</a:t>
            </a:r>
            <a:r>
              <a:rPr lang="zh-CN" altLang="en-US" dirty="0" smtClean="0"/>
              <a:t>：将</a:t>
            </a:r>
            <a:r>
              <a:rPr lang="zh-CN" altLang="en-US" dirty="0"/>
              <a:t>计算出的应该显示在屏幕上</a:t>
            </a:r>
            <a:r>
              <a:rPr lang="zh-CN" altLang="en-US" dirty="0" smtClean="0"/>
              <a:t>的进程信息</a:t>
            </a:r>
            <a:r>
              <a:rPr lang="zh-CN" altLang="en-US" dirty="0"/>
              <a:t>打印到屏幕上。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任务管理器</a:t>
            </a:r>
            <a:r>
              <a:rPr lang="en-US" altLang="zh-CN" dirty="0"/>
              <a:t>——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etprocinfo</a:t>
            </a:r>
            <a:r>
              <a:rPr lang="zh-CN" altLang="en-US" dirty="0" smtClean="0"/>
              <a:t>具体实现方法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根据</a:t>
            </a:r>
            <a:r>
              <a:rPr lang="zh-CN" altLang="zh-CN" dirty="0"/>
              <a:t>进程信息和当前页码手工计算出</a:t>
            </a:r>
            <a:r>
              <a:rPr lang="en-US" altLang="zh-CN" dirty="0"/>
              <a:t>24*80</a:t>
            </a:r>
            <a:r>
              <a:rPr lang="zh-CN" altLang="zh-CN" dirty="0"/>
              <a:t>大小的控制台上每一位应打印出的</a:t>
            </a:r>
            <a:r>
              <a:rPr lang="zh-CN" altLang="zh-CN" dirty="0" smtClean="0"/>
              <a:t>字符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调用</a:t>
            </a:r>
            <a:r>
              <a:rPr lang="en-US" altLang="zh-CN" dirty="0" err="1"/>
              <a:t>updscrcont</a:t>
            </a:r>
            <a:r>
              <a:rPr lang="zh-CN" altLang="zh-CN" dirty="0"/>
              <a:t>将计算结果显示在屏幕上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、用户交互：</a:t>
            </a:r>
            <a:r>
              <a:rPr lang="zh-CN" altLang="zh-CN" dirty="0" smtClean="0"/>
              <a:t>每</a:t>
            </a:r>
            <a:r>
              <a:rPr lang="zh-CN" altLang="zh-CN" dirty="0"/>
              <a:t>读入一个字符，若其为合法的非退出指令（上下左右键或</a:t>
            </a:r>
            <a:r>
              <a:rPr lang="en-US" altLang="zh-CN" dirty="0"/>
              <a:t>k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键）则重复第</a:t>
            </a:r>
            <a:r>
              <a:rPr lang="en-US" altLang="zh-CN" dirty="0"/>
              <a:t>2</a:t>
            </a:r>
            <a:r>
              <a:rPr lang="zh-CN" altLang="zh-CN" dirty="0"/>
              <a:t>步，直至收到退出指令（按下</a:t>
            </a:r>
            <a:r>
              <a:rPr lang="en-US" altLang="zh-CN" dirty="0"/>
              <a:t>q</a:t>
            </a:r>
            <a:r>
              <a:rPr lang="zh-CN" altLang="zh-CN" dirty="0"/>
              <a:t>键）或杀死的进程是任务管理器自己。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4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任务管理器</a:t>
            </a:r>
            <a:r>
              <a:rPr lang="en-US" altLang="zh-CN" dirty="0"/>
              <a:t>——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技术难点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往届代码可复用性</a:t>
            </a:r>
            <a:r>
              <a:rPr lang="zh-CN" altLang="zh-CN" dirty="0" smtClean="0"/>
              <a:t>极差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</a:t>
            </a:r>
            <a:r>
              <a:rPr lang="zh-CN" altLang="zh-CN" dirty="0"/>
              <a:t>方便在其他源文件内编写系统调用函数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console.c</a:t>
            </a:r>
            <a:r>
              <a:rPr lang="zh-CN" altLang="zh-CN" dirty="0"/>
              <a:t>内的部分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被</a:t>
            </a:r>
            <a:r>
              <a:rPr lang="zh-CN" altLang="zh-CN" dirty="0" smtClean="0"/>
              <a:t>并</a:t>
            </a:r>
            <a:r>
              <a:rPr lang="zh-CN" altLang="zh-CN" dirty="0"/>
              <a:t>移到了一个新增的</a:t>
            </a:r>
            <a:r>
              <a:rPr lang="zh-CN" altLang="zh-CN" dirty="0" smtClean="0"/>
              <a:t>头文件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措施</a:t>
            </a:r>
            <a:r>
              <a:rPr lang="zh-CN" altLang="en-US" dirty="0"/>
              <a:t>：</a:t>
            </a:r>
            <a:r>
              <a:rPr lang="zh-CN" altLang="zh-CN" dirty="0" smtClean="0"/>
              <a:t>直接</a:t>
            </a:r>
            <a:r>
              <a:rPr lang="zh-CN" altLang="zh-CN" dirty="0"/>
              <a:t>在</a:t>
            </a:r>
            <a:r>
              <a:rPr lang="en-US" altLang="zh-CN" dirty="0" err="1"/>
              <a:t>console.c</a:t>
            </a:r>
            <a:r>
              <a:rPr lang="zh-CN" altLang="zh-CN" dirty="0"/>
              <a:t>文件内</a:t>
            </a:r>
            <a:r>
              <a:rPr lang="zh-CN" altLang="zh-CN" dirty="0" smtClean="0"/>
              <a:t>编写封装</a:t>
            </a:r>
            <a:r>
              <a:rPr lang="zh-CN" altLang="zh-CN" dirty="0"/>
              <a:t>成系统调用的形式。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如何其</a:t>
            </a:r>
            <a:r>
              <a:rPr lang="zh-CN" altLang="en-US" dirty="0" smtClean="0"/>
              <a:t>信息输出</a:t>
            </a:r>
            <a:r>
              <a:rPr lang="zh-CN" altLang="zh-CN" dirty="0" smtClean="0"/>
              <a:t>在</a:t>
            </a:r>
            <a:r>
              <a:rPr lang="zh-CN" altLang="zh-CN" dirty="0"/>
              <a:t>屏幕上。</a:t>
            </a:r>
          </a:p>
          <a:p>
            <a:pPr lvl="1"/>
            <a:r>
              <a:rPr lang="zh-CN" altLang="zh-CN" dirty="0" smtClean="0"/>
              <a:t>几乎</a:t>
            </a:r>
            <a:r>
              <a:rPr lang="zh-CN" altLang="zh-CN" dirty="0"/>
              <a:t>完全抛弃了往届代码的解决</a:t>
            </a:r>
            <a:r>
              <a:rPr lang="zh-CN" altLang="zh-CN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en-US" dirty="0" smtClean="0"/>
              <a:t>全部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个进程</a:t>
            </a:r>
            <a:r>
              <a:rPr lang="zh-CN" altLang="zh-CN" dirty="0" smtClean="0"/>
              <a:t>分</a:t>
            </a:r>
            <a:r>
              <a:rPr lang="en-US" altLang="zh-CN" dirty="0"/>
              <a:t>4</a:t>
            </a:r>
            <a:r>
              <a:rPr lang="zh-CN" altLang="zh-CN" dirty="0"/>
              <a:t>页进行显示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/>
              <a:t>其他</a:t>
            </a:r>
            <a:r>
              <a:rPr lang="zh-CN" altLang="zh-CN" dirty="0"/>
              <a:t>一些难点</a:t>
            </a:r>
            <a:r>
              <a:rPr lang="zh-CN" altLang="zh-CN" dirty="0" smtClean="0"/>
              <a:t>，</a:t>
            </a:r>
            <a:r>
              <a:rPr lang="zh-CN" altLang="zh-CN" dirty="0"/>
              <a:t>往届代码都有了较为成熟的解决</a:t>
            </a:r>
            <a:r>
              <a:rPr lang="zh-CN" altLang="zh-CN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zh-CN" dirty="0" smtClean="0"/>
              <a:t>任务管理</a:t>
            </a:r>
            <a:r>
              <a:rPr lang="zh-CN" altLang="zh-CN" dirty="0"/>
              <a:t>器运行时光标不显示在屏幕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</a:t>
            </a:r>
            <a:r>
              <a:rPr lang="zh-CN" altLang="zh-CN" dirty="0"/>
              <a:t>选中的当前行高亮</a:t>
            </a:r>
            <a:r>
              <a:rPr lang="zh-CN" altLang="zh-CN" dirty="0" smtClean="0"/>
              <a:t>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xv6</a:t>
            </a:r>
            <a:r>
              <a:rPr lang="zh-CN" altLang="zh-CN" dirty="0"/>
              <a:t>的锁</a:t>
            </a:r>
            <a:r>
              <a:rPr lang="zh-CN" altLang="zh-CN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赵哲晖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SHell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——</a:t>
            </a:r>
            <a:r>
              <a:rPr lang="zh-CN" altLang="en-US" dirty="0"/>
              <a:t>实验目标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整合并改进文件搜索的功能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整合并改进</a:t>
            </a:r>
            <a:r>
              <a:rPr lang="en-US" altLang="zh-CN" sz="2400" dirty="0"/>
              <a:t>BASIC</a:t>
            </a:r>
            <a:r>
              <a:rPr lang="zh-CN" altLang="en-US" sz="2400" dirty="0"/>
              <a:t>解释器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其他</a:t>
            </a:r>
            <a:r>
              <a:rPr lang="en-US" altLang="zh-CN" sz="2400" dirty="0"/>
              <a:t>shell</a:t>
            </a:r>
            <a:r>
              <a:rPr lang="zh-CN" altLang="en-US" sz="2400" dirty="0"/>
              <a:t>功能改进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SHell</a:t>
            </a:r>
            <a:r>
              <a:rPr lang="zh-CN" altLang="en-US" dirty="0"/>
              <a:t>改进</a:t>
            </a:r>
            <a:r>
              <a:rPr lang="en-US" altLang="zh-CN" dirty="0" smtClean="0"/>
              <a:t>——FIND</a:t>
            </a:r>
            <a:r>
              <a:rPr lang="zh-CN" altLang="en-US" dirty="0"/>
              <a:t>命令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原有功能：在整个目录按照文件名查找文件</a:t>
            </a:r>
            <a:endParaRPr lang="en-US" altLang="zh-CN" dirty="0"/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、我们将参数输入的格式进行了改变，使之与</a:t>
            </a:r>
            <a:r>
              <a:rPr lang="en-US" altLang="zh-CN" sz="2000" dirty="0" err="1"/>
              <a:t>linux</a:t>
            </a:r>
            <a:r>
              <a:rPr lang="zh-CN" altLang="zh-CN" sz="2000" dirty="0"/>
              <a:t>的</a:t>
            </a:r>
            <a:r>
              <a:rPr lang="en-US" altLang="zh-CN" sz="2000" dirty="0"/>
              <a:t>find</a:t>
            </a:r>
            <a:r>
              <a:rPr lang="zh-CN" altLang="zh-CN" sz="2000" dirty="0"/>
              <a:t>命令格式相同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、在输出的文件信息中，我们增加了对文件创建时间的输出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、支持文件名模糊匹配（使用通配符）</a:t>
            </a:r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、支持搜索时忽略大小写</a:t>
            </a:r>
          </a:p>
          <a:p>
            <a:r>
              <a:rPr lang="en-US" altLang="zh-CN" sz="2000" dirty="0"/>
              <a:t>5</a:t>
            </a:r>
            <a:r>
              <a:rPr lang="zh-CN" altLang="zh-CN" sz="2000" dirty="0"/>
              <a:t>、可以从指定子目录开始查找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6</a:t>
            </a:r>
            <a:r>
              <a:rPr lang="zh-CN" altLang="zh-CN" sz="2400" dirty="0"/>
              <a:t>、支持查找特定大小的文件（大于或小于一定值）</a:t>
            </a:r>
          </a:p>
          <a:p>
            <a:r>
              <a:rPr lang="en-US" altLang="zh-CN" sz="2400" dirty="0"/>
              <a:t>7</a:t>
            </a:r>
            <a:r>
              <a:rPr lang="zh-CN" altLang="zh-CN" sz="2400" dirty="0"/>
              <a:t>、支持查找特定创建时间的文件（</a:t>
            </a:r>
            <a:r>
              <a:rPr lang="en-US" altLang="zh-CN" sz="2400" dirty="0"/>
              <a:t>n</a:t>
            </a:r>
            <a:r>
              <a:rPr lang="zh-CN" altLang="zh-CN" sz="2400" dirty="0"/>
              <a:t>分钟前或</a:t>
            </a:r>
            <a:r>
              <a:rPr lang="en-US" altLang="zh-CN" sz="2400" dirty="0"/>
              <a:t>n</a:t>
            </a:r>
            <a:r>
              <a:rPr lang="zh-CN" altLang="zh-CN" sz="2400" dirty="0"/>
              <a:t>天前）</a:t>
            </a:r>
          </a:p>
          <a:p>
            <a:r>
              <a:rPr lang="en-US" altLang="zh-CN" sz="2400" dirty="0"/>
              <a:t>8</a:t>
            </a:r>
            <a:r>
              <a:rPr lang="zh-CN" altLang="zh-CN" sz="2400" dirty="0"/>
              <a:t>、修改了学长查找目录深度不能超过</a:t>
            </a:r>
            <a:r>
              <a:rPr lang="en-US" altLang="zh-CN" sz="2400" dirty="0"/>
              <a:t>2</a:t>
            </a:r>
            <a:r>
              <a:rPr lang="zh-CN" altLang="zh-CN" sz="2400" dirty="0"/>
              <a:t>的</a:t>
            </a:r>
            <a:r>
              <a:rPr lang="en-US" altLang="zh-CN" sz="2400" dirty="0"/>
              <a:t>bug</a:t>
            </a:r>
            <a:endParaRPr lang="zh-CN" altLang="zh-CN" sz="2400" dirty="0"/>
          </a:p>
          <a:p>
            <a:r>
              <a:rPr lang="en-US" altLang="zh-CN" sz="2400" dirty="0"/>
              <a:t>9</a:t>
            </a:r>
            <a:r>
              <a:rPr lang="zh-CN" altLang="zh-CN" sz="2400" dirty="0"/>
              <a:t>、修改了学长查找文件名不能包含</a:t>
            </a:r>
            <a:r>
              <a:rPr lang="en-US" altLang="zh-CN" sz="2400" dirty="0"/>
              <a:t>’.’</a:t>
            </a:r>
            <a:r>
              <a:rPr lang="zh-CN" altLang="zh-CN" sz="2400" dirty="0"/>
              <a:t>的</a:t>
            </a:r>
            <a:r>
              <a:rPr lang="en-US" altLang="zh-CN" sz="2400" dirty="0"/>
              <a:t>bug</a:t>
            </a:r>
            <a:endParaRPr lang="zh-CN" altLang="zh-CN" sz="2400" dirty="0"/>
          </a:p>
          <a:p>
            <a:r>
              <a:rPr lang="en-US" altLang="zh-CN" sz="2400" dirty="0"/>
              <a:t>10</a:t>
            </a:r>
            <a:r>
              <a:rPr lang="zh-CN" altLang="zh-CN" sz="2400" dirty="0"/>
              <a:t>、支持删除查找到的文件</a:t>
            </a:r>
            <a:endParaRPr lang="en-US" altLang="zh-CN" sz="2400" dirty="0"/>
          </a:p>
          <a:p>
            <a:r>
              <a:rPr lang="en-US" altLang="zh-CN" sz="2400" dirty="0"/>
              <a:t>11</a:t>
            </a:r>
            <a:r>
              <a:rPr lang="zh-CN" altLang="en-US" sz="2400" dirty="0"/>
              <a:t>、支持查找所有空文件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标准库移植</a:t>
            </a:r>
            <a:r>
              <a:rPr lang="en-US" altLang="zh-CN" dirty="0"/>
              <a:t>——</a:t>
            </a:r>
            <a:r>
              <a:rPr lang="zh-CN" altLang="en-US" dirty="0"/>
              <a:t>分工和实现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难点：</a:t>
            </a:r>
            <a:r>
              <a:rPr lang="en-US" altLang="zh-CN" dirty="0"/>
              <a:t>xv6</a:t>
            </a:r>
            <a:r>
              <a:rPr lang="zh-CN" altLang="en-US" dirty="0"/>
              <a:t>不支持超过</a:t>
            </a:r>
            <a:r>
              <a:rPr lang="en-US" altLang="zh-CN" dirty="0"/>
              <a:t>70KB</a:t>
            </a:r>
            <a:r>
              <a:rPr lang="zh-CN" altLang="en-US" dirty="0"/>
              <a:t>的文件，</a:t>
            </a:r>
            <a:r>
              <a:rPr lang="en-US" altLang="zh-CN" dirty="0" err="1"/>
              <a:t>lua</a:t>
            </a:r>
            <a:r>
              <a:rPr lang="zh-CN" altLang="en-US" dirty="0"/>
              <a:t>编译后超过</a:t>
            </a:r>
            <a:r>
              <a:rPr lang="en-US" altLang="zh-CN" dirty="0"/>
              <a:t>2MB  - </a:t>
            </a:r>
            <a:r>
              <a:rPr lang="zh-CN" altLang="en-US" dirty="0"/>
              <a:t>使用</a:t>
            </a:r>
            <a:r>
              <a:rPr lang="en-US" altLang="zh-CN" dirty="0" err="1"/>
              <a:t>ld</a:t>
            </a:r>
            <a:r>
              <a:rPr lang="en-US" altLang="zh-CN" dirty="0"/>
              <a:t> -b</a:t>
            </a:r>
            <a:r>
              <a:rPr lang="zh-CN" altLang="en-US" dirty="0"/>
              <a:t>将</a:t>
            </a:r>
            <a:r>
              <a:rPr lang="en-US" altLang="zh-CN" dirty="0" err="1"/>
              <a:t>lua</a:t>
            </a:r>
            <a:r>
              <a:rPr lang="zh-CN" altLang="en-US" dirty="0"/>
              <a:t>链接进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exec()</a:t>
            </a:r>
            <a:r>
              <a:rPr lang="zh-CN" altLang="en-US" dirty="0"/>
              <a:t>时从内存读取（王兆伟）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难点：</a:t>
            </a:r>
            <a:r>
              <a:rPr lang="en-US" altLang="zh-CN" dirty="0"/>
              <a:t>xv6</a:t>
            </a:r>
            <a:r>
              <a:rPr lang="zh-CN" altLang="en-US" dirty="0"/>
              <a:t>只有</a:t>
            </a:r>
            <a:r>
              <a:rPr lang="en-US" altLang="zh-CN" dirty="0"/>
              <a:t>4KB</a:t>
            </a:r>
            <a:r>
              <a:rPr lang="zh-CN" altLang="en-US" dirty="0"/>
              <a:t>的栈，</a:t>
            </a:r>
            <a:r>
              <a:rPr lang="en-US" altLang="zh-CN" dirty="0" err="1"/>
              <a:t>lua</a:t>
            </a:r>
            <a:r>
              <a:rPr lang="zh-CN" altLang="en-US" dirty="0"/>
              <a:t>启动后即使用</a:t>
            </a:r>
            <a:r>
              <a:rPr lang="en-US" altLang="zh-CN" dirty="0"/>
              <a:t>50KB  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使栈能够动态增长（张洋小组）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修改</a:t>
            </a:r>
            <a:r>
              <a:rPr lang="en-US" altLang="zh-CN" dirty="0" err="1"/>
              <a:t>lua</a:t>
            </a:r>
            <a:r>
              <a:rPr lang="zh-CN" altLang="en-US" dirty="0"/>
              <a:t>并用交叉编译工具链编译</a:t>
            </a:r>
            <a:r>
              <a:rPr lang="en-US" altLang="zh-CN" dirty="0" err="1"/>
              <a:t>lua</a:t>
            </a:r>
            <a:r>
              <a:rPr lang="zh-CN" altLang="en-US" dirty="0"/>
              <a:t>（凌精望）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合并</a:t>
            </a:r>
            <a:r>
              <a:rPr lang="en-US" altLang="zh-CN" dirty="0"/>
              <a:t>xv6-public</a:t>
            </a:r>
            <a:r>
              <a:rPr lang="zh-CN" altLang="en-US" dirty="0"/>
              <a:t>、</a:t>
            </a:r>
            <a:r>
              <a:rPr lang="en-US" altLang="zh-CN" dirty="0" err="1"/>
              <a:t>newlib</a:t>
            </a:r>
            <a:r>
              <a:rPr lang="zh-CN" altLang="en-US" dirty="0"/>
              <a:t>、</a:t>
            </a:r>
            <a:r>
              <a:rPr lang="en-US" altLang="zh-CN" dirty="0" err="1"/>
              <a:t>lua</a:t>
            </a:r>
            <a:r>
              <a:rPr lang="zh-CN" altLang="en-US" dirty="0"/>
              <a:t>、</a:t>
            </a:r>
            <a:r>
              <a:rPr lang="en-US" altLang="zh-CN" dirty="0"/>
              <a:t>barebones-toolchain</a:t>
            </a:r>
            <a:r>
              <a:rPr lang="zh-CN" altLang="en-US" dirty="0"/>
              <a:t>四个库并测试</a:t>
            </a:r>
            <a:r>
              <a:rPr lang="en-US" altLang="zh-CN" dirty="0" err="1"/>
              <a:t>lua</a:t>
            </a:r>
            <a:r>
              <a:rPr lang="zh-CN" altLang="en-US" dirty="0"/>
              <a:t>（凌精望、王兆伟）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7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解释器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原有功能：支持赋值、输入输出、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、原有解释器仅支持传入文件执行，我们增添了从</a:t>
            </a:r>
            <a:r>
              <a:rPr lang="en-US" altLang="zh-CN" sz="2000" dirty="0"/>
              <a:t>shell</a:t>
            </a:r>
            <a:r>
              <a:rPr lang="zh-CN" altLang="en-US" sz="2000" dirty="0"/>
              <a:t>直接输入代码的功能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、增添了</a:t>
            </a:r>
            <a:r>
              <a:rPr lang="en-US" altLang="zh-CN" sz="2000" dirty="0"/>
              <a:t>LIST</a:t>
            </a:r>
            <a:r>
              <a:rPr lang="zh-CN" altLang="en-US" sz="2000" dirty="0"/>
              <a:t>命令，可输出之前</a:t>
            </a:r>
            <a:r>
              <a:rPr lang="en-US" altLang="zh-CN" sz="2000" dirty="0"/>
              <a:t>LIST</a:t>
            </a:r>
            <a:r>
              <a:rPr lang="zh-CN" altLang="en-US" sz="2000" dirty="0"/>
              <a:t>之前的所有代码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、增添了</a:t>
            </a:r>
            <a:r>
              <a:rPr lang="en-US" altLang="zh-CN" sz="2000" dirty="0"/>
              <a:t>GOTO</a:t>
            </a:r>
            <a:r>
              <a:rPr lang="zh-CN" altLang="en-US" sz="2000" dirty="0"/>
              <a:t>命令，可跳转至指定行号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、实现了</a:t>
            </a:r>
            <a:r>
              <a:rPr lang="en-US" altLang="zh-CN" sz="2000" dirty="0"/>
              <a:t>WHILE-WEND</a:t>
            </a:r>
            <a:r>
              <a:rPr lang="zh-CN" altLang="en-US" sz="2000" dirty="0"/>
              <a:t>循环语句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8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shell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</a:t>
            </a:r>
            <a:r>
              <a:rPr lang="zh-CN" altLang="en-US" dirty="0"/>
              <a:t>自动补全：根据输入匹配相应的</a:t>
            </a:r>
            <a:r>
              <a:rPr lang="en-US" altLang="zh-CN" dirty="0"/>
              <a:t>shell</a:t>
            </a:r>
            <a:r>
              <a:rPr lang="zh-CN" altLang="en-US" dirty="0"/>
              <a:t>命令名</a:t>
            </a:r>
            <a:endParaRPr lang="en-US" altLang="zh-CN" dirty="0"/>
          </a:p>
          <a:p>
            <a:r>
              <a:rPr lang="en-US" altLang="zh-CN" dirty="0" err="1"/>
              <a:t>pwd</a:t>
            </a:r>
            <a:r>
              <a:rPr lang="zh-CN" altLang="zh-CN" dirty="0"/>
              <a:t>命令</a:t>
            </a:r>
            <a:r>
              <a:rPr lang="zh-CN" altLang="en-US" dirty="0"/>
              <a:t>：</a:t>
            </a:r>
            <a:r>
              <a:rPr lang="zh-CN" altLang="zh-CN" dirty="0"/>
              <a:t>实现输出系统当前工作目录的功能</a:t>
            </a:r>
          </a:p>
          <a:p>
            <a:r>
              <a:rPr lang="en-US" altLang="zh-CN" dirty="0"/>
              <a:t>date</a:t>
            </a:r>
            <a:r>
              <a:rPr lang="zh-CN" altLang="zh-CN" dirty="0"/>
              <a:t>命令</a:t>
            </a:r>
            <a:r>
              <a:rPr lang="zh-CN" altLang="en-US" dirty="0"/>
              <a:t>：</a:t>
            </a:r>
            <a:r>
              <a:rPr lang="zh-CN" altLang="zh-CN" dirty="0"/>
              <a:t>实现输出当前系统时间的功能</a:t>
            </a:r>
            <a:endParaRPr lang="en-US" altLang="zh-CN" dirty="0"/>
          </a:p>
          <a:p>
            <a:r>
              <a:rPr lang="en-US" altLang="zh-CN" dirty="0"/>
              <a:t>rename</a:t>
            </a:r>
            <a:r>
              <a:rPr lang="zh-CN" altLang="zh-CN" dirty="0"/>
              <a:t>命令</a:t>
            </a:r>
            <a:r>
              <a:rPr lang="zh-CN" altLang="en-US" dirty="0"/>
              <a:t>：</a:t>
            </a:r>
            <a:r>
              <a:rPr lang="zh-CN" altLang="zh-CN" dirty="0"/>
              <a:t>实现了</a:t>
            </a:r>
            <a:r>
              <a:rPr lang="en-US" altLang="zh-CN" dirty="0"/>
              <a:t>rename</a:t>
            </a:r>
            <a:r>
              <a:rPr lang="zh-CN" altLang="zh-CN" dirty="0"/>
              <a:t>命令，用于文件重命名</a:t>
            </a:r>
          </a:p>
          <a:p>
            <a:r>
              <a:rPr lang="en-US" altLang="zh-CN" dirty="0"/>
              <a:t>ls</a:t>
            </a:r>
            <a:r>
              <a:rPr lang="zh-CN" altLang="zh-CN" dirty="0"/>
              <a:t>命令改进</a:t>
            </a:r>
            <a:r>
              <a:rPr lang="zh-CN" altLang="en-US" dirty="0"/>
              <a:t>：</a:t>
            </a:r>
            <a:r>
              <a:rPr lang="zh-CN" altLang="zh-CN" dirty="0"/>
              <a:t>支持输出以</a:t>
            </a:r>
            <a:r>
              <a:rPr lang="en-US" altLang="zh-CN" dirty="0"/>
              <a:t>’.’</a:t>
            </a:r>
            <a:r>
              <a:rPr lang="zh-CN" altLang="zh-CN" dirty="0"/>
              <a:t>为开头的隐藏文件</a:t>
            </a:r>
            <a:endParaRPr lang="en-US" altLang="zh-CN" dirty="0"/>
          </a:p>
          <a:p>
            <a:r>
              <a:rPr lang="en-US" altLang="zh-CN" dirty="0"/>
              <a:t>cat</a:t>
            </a:r>
            <a:r>
              <a:rPr lang="zh-CN" altLang="zh-CN" dirty="0"/>
              <a:t>命令改进</a:t>
            </a:r>
            <a:r>
              <a:rPr lang="zh-CN" altLang="en-US" dirty="0"/>
              <a:t>：</a:t>
            </a:r>
            <a:r>
              <a:rPr lang="zh-CN" altLang="zh-CN" dirty="0"/>
              <a:t>当</a:t>
            </a:r>
            <a:r>
              <a:rPr lang="en-US" altLang="zh-CN" dirty="0"/>
              <a:t>cat</a:t>
            </a:r>
            <a:r>
              <a:rPr lang="zh-CN" altLang="zh-CN" dirty="0"/>
              <a:t>参数中的文件不存在时，自动创建该文件</a:t>
            </a:r>
          </a:p>
          <a:p>
            <a:r>
              <a:rPr lang="en-US" altLang="zh-CN" dirty="0"/>
              <a:t>touch</a:t>
            </a:r>
            <a:r>
              <a:rPr lang="zh-CN" altLang="zh-CN" dirty="0"/>
              <a:t>命令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修复了</a:t>
            </a:r>
            <a:r>
              <a:rPr lang="en-US" altLang="zh-CN" dirty="0"/>
              <a:t>touch</a:t>
            </a:r>
            <a:r>
              <a:rPr lang="zh-CN" altLang="zh-CN" dirty="0"/>
              <a:t>命令创建文件时间戳为</a:t>
            </a:r>
            <a:r>
              <a:rPr lang="en-US" altLang="zh-CN" dirty="0"/>
              <a:t>0</a:t>
            </a:r>
            <a:r>
              <a:rPr lang="zh-CN" altLang="zh-CN" dirty="0"/>
              <a:t>的</a:t>
            </a:r>
            <a:r>
              <a:rPr lang="en-US" altLang="zh-CN" dirty="0"/>
              <a:t>bug</a:t>
            </a:r>
            <a:endParaRPr lang="zh-CN" altLang="zh-CN" dirty="0"/>
          </a:p>
          <a:p>
            <a:r>
              <a:rPr lang="zh-CN" altLang="zh-CN" dirty="0"/>
              <a:t>子目录下执行</a:t>
            </a:r>
            <a:r>
              <a:rPr lang="en-US" altLang="zh-CN" dirty="0"/>
              <a:t>shell</a:t>
            </a:r>
            <a:r>
              <a:rPr lang="zh-CN" altLang="zh-CN" dirty="0"/>
              <a:t>指令</a:t>
            </a:r>
            <a:r>
              <a:rPr lang="zh-CN" altLang="en-US" dirty="0"/>
              <a:t>：</a:t>
            </a:r>
            <a:r>
              <a:rPr lang="zh-CN" altLang="zh-CN" dirty="0"/>
              <a:t>实现在子目录下运行</a:t>
            </a:r>
            <a:r>
              <a:rPr lang="en-US" altLang="zh-CN" dirty="0"/>
              <a:t>shell</a:t>
            </a:r>
            <a:r>
              <a:rPr lang="zh-CN" altLang="zh-CN" dirty="0"/>
              <a:t>命令的功能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SHell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赵哲晖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r>
              <a:rPr lang="zh-CN" altLang="zh-CN" dirty="0"/>
              <a:t>：实验分工，</a:t>
            </a:r>
            <a:r>
              <a:rPr lang="en-US" altLang="zh-CN" dirty="0"/>
              <a:t>find</a:t>
            </a:r>
            <a:r>
              <a:rPr lang="zh-CN" altLang="zh-CN" dirty="0"/>
              <a:t>命令移植与改进，</a:t>
            </a:r>
            <a:r>
              <a:rPr lang="en-US" altLang="zh-CN" dirty="0"/>
              <a:t>BASIC</a:t>
            </a:r>
            <a:r>
              <a:rPr lang="zh-CN" altLang="zh-CN" dirty="0"/>
              <a:t>解释器移植与改进，</a:t>
            </a:r>
            <a:r>
              <a:rPr lang="en-US" altLang="zh-CN" dirty="0" err="1"/>
              <a:t>pwd</a:t>
            </a:r>
            <a:r>
              <a:rPr lang="zh-CN" altLang="zh-CN" dirty="0"/>
              <a:t>命令，</a:t>
            </a:r>
            <a:r>
              <a:rPr lang="en-US" altLang="zh-CN" dirty="0"/>
              <a:t>cat</a:t>
            </a:r>
            <a:r>
              <a:rPr lang="zh-CN" altLang="zh-CN" dirty="0"/>
              <a:t>命令改进，</a:t>
            </a:r>
            <a:r>
              <a:rPr lang="en-US" altLang="zh-CN" dirty="0"/>
              <a:t>touch</a:t>
            </a:r>
            <a:r>
              <a:rPr lang="zh-CN" altLang="zh-CN" dirty="0"/>
              <a:t>命令</a:t>
            </a:r>
            <a:r>
              <a:rPr lang="en-US" altLang="zh-CN" dirty="0"/>
              <a:t>bug fix</a:t>
            </a:r>
            <a:r>
              <a:rPr lang="zh-CN" altLang="zh-CN" dirty="0"/>
              <a:t>，报告撰写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陈倩：</a:t>
            </a:r>
            <a:r>
              <a:rPr lang="en-US" altLang="zh-CN" dirty="0"/>
              <a:t>find</a:t>
            </a:r>
            <a:r>
              <a:rPr lang="zh-CN" altLang="zh-CN" dirty="0"/>
              <a:t>命令改进，</a:t>
            </a:r>
            <a:r>
              <a:rPr lang="en-US" altLang="zh-CN" dirty="0"/>
              <a:t>date</a:t>
            </a:r>
            <a:r>
              <a:rPr lang="zh-CN" altLang="zh-CN" dirty="0"/>
              <a:t>命令，</a:t>
            </a:r>
            <a:r>
              <a:rPr lang="en-US" altLang="zh-CN" dirty="0"/>
              <a:t>rename</a:t>
            </a:r>
            <a:r>
              <a:rPr lang="zh-CN" altLang="zh-CN" dirty="0"/>
              <a:t>命令，</a:t>
            </a:r>
            <a:r>
              <a:rPr lang="en-US" altLang="zh-CN" dirty="0"/>
              <a:t>ls</a:t>
            </a:r>
            <a:r>
              <a:rPr lang="zh-CN" altLang="zh-CN" dirty="0"/>
              <a:t>命令改进。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刘译键：</a:t>
            </a:r>
            <a:r>
              <a:rPr lang="en-US" altLang="zh-CN" dirty="0"/>
              <a:t>BASIC</a:t>
            </a:r>
            <a:r>
              <a:rPr lang="zh-CN" altLang="zh-CN" dirty="0"/>
              <a:t>解释器改进。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徐天依：</a:t>
            </a:r>
            <a:r>
              <a:rPr lang="en-US" altLang="zh-CN" dirty="0"/>
              <a:t>BASIC</a:t>
            </a:r>
            <a:r>
              <a:rPr lang="zh-CN" altLang="zh-CN" dirty="0"/>
              <a:t>解释器改进，子目录运行</a:t>
            </a:r>
            <a:r>
              <a:rPr lang="en-US" altLang="zh-CN" dirty="0"/>
              <a:t>shell</a:t>
            </a:r>
            <a:r>
              <a:rPr lang="zh-CN" altLang="zh-CN" dirty="0"/>
              <a:t>命令</a:t>
            </a:r>
            <a:r>
              <a:rPr lang="zh-CN" altLang="en-US" dirty="0"/>
              <a:t>，自动补全</a:t>
            </a:r>
          </a:p>
        </p:txBody>
      </p:sp>
    </p:spTree>
    <p:extLst>
      <p:ext uri="{BB962C8B-B14F-4D97-AF65-F5344CB8AC3E}">
        <p14:creationId xmlns:p14="http://schemas.microsoft.com/office/powerpoint/2010/main" val="28880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br>
              <a:rPr lang="en-US" altLang="zh-CN" dirty="0" smtClean="0"/>
            </a:br>
            <a:r>
              <a:rPr lang="zh-CN" altLang="en-US" dirty="0" smtClean="0"/>
              <a:t>文件</a:t>
            </a:r>
            <a:r>
              <a:rPr lang="zh-CN" altLang="en-US" dirty="0"/>
              <a:t>浏览器</a:t>
            </a:r>
            <a:r>
              <a:rPr lang="en-US" altLang="zh-CN" dirty="0"/>
              <a:t>&amp;</a:t>
            </a:r>
            <a:r>
              <a:rPr lang="zh-CN" altLang="en-US" dirty="0"/>
              <a:t>文本编辑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薛广信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1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队员一共实现以下几点：</a:t>
            </a:r>
          </a:p>
          <a:p>
            <a:pPr lvl="1"/>
            <a:r>
              <a:rPr lang="zh-CN" altLang="zh-CN" sz="2800" dirty="0"/>
              <a:t>现在可以从</a:t>
            </a:r>
            <a:r>
              <a:rPr lang="zh-CN" altLang="en-US" sz="2800" dirty="0"/>
              <a:t>文本编辑器</a:t>
            </a:r>
            <a:r>
              <a:rPr lang="zh-CN" altLang="zh-CN" sz="2800" dirty="0"/>
              <a:t>双击打开文件，并使用文档浏览器浏览</a:t>
            </a:r>
            <a:r>
              <a:rPr lang="zh-CN" altLang="en-US" sz="2800" dirty="0"/>
              <a:t>（薛广信）</a:t>
            </a:r>
            <a:endParaRPr lang="zh-CN" altLang="zh-CN" sz="2800" dirty="0"/>
          </a:p>
          <a:p>
            <a:pPr lvl="1"/>
            <a:r>
              <a:rPr lang="zh-CN" altLang="zh-CN" sz="2800" dirty="0"/>
              <a:t>现在</a:t>
            </a:r>
            <a:r>
              <a:rPr lang="zh-CN" altLang="en-US" sz="2800" dirty="0"/>
              <a:t>文档浏览器</a:t>
            </a:r>
            <a:r>
              <a:rPr lang="zh-CN" altLang="zh-CN" sz="2800" dirty="0"/>
              <a:t>可以返回上一级</a:t>
            </a:r>
            <a:r>
              <a:rPr lang="zh-CN" altLang="en-US" sz="2800" dirty="0"/>
              <a:t>（萧霭静）</a:t>
            </a:r>
            <a:endParaRPr lang="zh-CN" altLang="zh-CN" sz="2800" dirty="0"/>
          </a:p>
          <a:p>
            <a:pPr lvl="1"/>
            <a:r>
              <a:rPr lang="zh-CN" altLang="zh-CN" sz="2800" dirty="0"/>
              <a:t>现在</a:t>
            </a:r>
            <a:r>
              <a:rPr lang="zh-CN" altLang="en-US" sz="2800" dirty="0"/>
              <a:t>文本编辑器</a:t>
            </a:r>
            <a:r>
              <a:rPr lang="zh-CN" altLang="zh-CN" sz="2800" dirty="0"/>
              <a:t>可以更好的打开文件</a:t>
            </a:r>
            <a:r>
              <a:rPr lang="zh-CN" altLang="en-US" sz="2800" dirty="0"/>
              <a:t>（韦晶晶）</a:t>
            </a:r>
            <a:endParaRPr lang="zh-CN" altLang="zh-CN" sz="2800" dirty="0"/>
          </a:p>
          <a:p>
            <a:pPr lvl="1"/>
            <a:r>
              <a:rPr lang="zh-CN" altLang="en-US" sz="2800" dirty="0"/>
              <a:t>文本编辑器</a:t>
            </a:r>
            <a:r>
              <a:rPr lang="zh-CN" altLang="zh-CN" sz="2800" dirty="0"/>
              <a:t>增加退出前确认保存功能</a:t>
            </a:r>
            <a:r>
              <a:rPr lang="zh-CN" altLang="en-US" sz="2800" dirty="0"/>
              <a:t>（俞李金海）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2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本来还想实现一个鼠标滑轮上下滑动文档浏览器窗口，但是从各个网站上找了很多关于</a:t>
            </a:r>
            <a:r>
              <a:rPr lang="en-US" altLang="zh-CN" sz="3200" dirty="0"/>
              <a:t>PS/2</a:t>
            </a:r>
            <a:r>
              <a:rPr lang="zh-CN" altLang="zh-CN" sz="3200" dirty="0"/>
              <a:t>的鼠标驱动的实现</a:t>
            </a:r>
            <a:r>
              <a:rPr lang="zh-CN" altLang="en-US" sz="3200" dirty="0"/>
              <a:t>。</a:t>
            </a:r>
            <a:r>
              <a:rPr lang="zh-CN" altLang="zh-CN" sz="3200" dirty="0"/>
              <a:t>但是</a:t>
            </a:r>
            <a:r>
              <a:rPr lang="zh-CN" altLang="en-US" sz="3200" dirty="0"/>
              <a:t>实现过程中</a:t>
            </a:r>
            <a:r>
              <a:rPr lang="zh-CN" altLang="zh-CN" sz="3200" dirty="0"/>
              <a:t>怎么样都得不到正确的反馈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8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/>
              <a:t>文档浏览器打开文件，并用</a:t>
            </a:r>
            <a:r>
              <a:rPr lang="zh-CN" altLang="en-US" dirty="0"/>
              <a:t>文本编辑器显示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打开文档浏览器，双击相应文件即可。</a:t>
            </a:r>
          </a:p>
          <a:p>
            <a:pPr lvl="0"/>
            <a:r>
              <a:rPr lang="zh-CN" altLang="en-US" dirty="0"/>
              <a:t>文档浏览器</a:t>
            </a:r>
            <a:r>
              <a:rPr lang="zh-CN" altLang="zh-CN" dirty="0"/>
              <a:t>返回上一级：</a:t>
            </a:r>
          </a:p>
          <a:p>
            <a:pPr lvl="1"/>
            <a:r>
              <a:rPr lang="zh-CN" altLang="zh-CN" dirty="0"/>
              <a:t>打开</a:t>
            </a:r>
            <a:r>
              <a:rPr lang="zh-CN" altLang="en-US" dirty="0"/>
              <a:t>文档</a:t>
            </a:r>
            <a:r>
              <a:rPr lang="zh-CN" altLang="zh-CN" dirty="0"/>
              <a:t>浏览器。</a:t>
            </a:r>
          </a:p>
          <a:p>
            <a:pPr lvl="1"/>
            <a:r>
              <a:rPr lang="zh-CN" altLang="zh-CN" dirty="0"/>
              <a:t>打开一个文件夹。</a:t>
            </a:r>
          </a:p>
          <a:p>
            <a:pPr lvl="1"/>
            <a:r>
              <a:rPr lang="zh-CN" altLang="zh-CN" dirty="0"/>
              <a:t>从工具栏里选择</a:t>
            </a:r>
            <a:r>
              <a:rPr lang="en-US" altLang="zh-CN" dirty="0"/>
              <a:t>operations-&gt;back</a:t>
            </a:r>
            <a:r>
              <a:rPr lang="zh-CN" altLang="zh-CN" dirty="0"/>
              <a:t>即可。</a:t>
            </a:r>
          </a:p>
          <a:p>
            <a:pPr lvl="0"/>
            <a:r>
              <a:rPr lang="zh-CN" altLang="en-US" dirty="0"/>
              <a:t>文本编辑器</a:t>
            </a:r>
            <a:r>
              <a:rPr lang="zh-CN" altLang="zh-CN" dirty="0"/>
              <a:t>打开文件：</a:t>
            </a:r>
          </a:p>
          <a:p>
            <a:pPr lvl="1"/>
            <a:r>
              <a:rPr lang="zh-CN" altLang="zh-CN" dirty="0"/>
              <a:t>打开</a:t>
            </a:r>
            <a:r>
              <a:rPr lang="zh-CN" altLang="en-US" dirty="0"/>
              <a:t>文本编辑器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从工具栏里选择</a:t>
            </a:r>
            <a:r>
              <a:rPr lang="en-US" altLang="zh-CN" dirty="0"/>
              <a:t>open-&gt;</a:t>
            </a:r>
            <a:r>
              <a:rPr lang="en-US" altLang="zh-CN" dirty="0" err="1"/>
              <a:t>allText</a:t>
            </a:r>
            <a:r>
              <a:rPr lang="en-US" altLang="zh-CN" dirty="0"/>
              <a:t>-&gt;scanTextInXV6</a:t>
            </a:r>
            <a:r>
              <a:rPr lang="zh-CN" altLang="zh-CN" dirty="0"/>
              <a:t>即可。</a:t>
            </a:r>
          </a:p>
          <a:p>
            <a:pPr lvl="1"/>
            <a:r>
              <a:rPr lang="zh-CN" altLang="zh-CN" dirty="0"/>
              <a:t>双击任意文档。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open-&gt;</a:t>
            </a:r>
            <a:r>
              <a:rPr lang="en-US" altLang="zh-CN" dirty="0" err="1"/>
              <a:t>allText</a:t>
            </a:r>
            <a:r>
              <a:rPr lang="en-US" altLang="zh-CN" dirty="0"/>
              <a:t>-&gt;return</a:t>
            </a:r>
            <a:r>
              <a:rPr lang="zh-CN" altLang="zh-CN" dirty="0"/>
              <a:t>从文档选择中离开</a:t>
            </a:r>
          </a:p>
          <a:p>
            <a:pPr lvl="0"/>
            <a:r>
              <a:rPr lang="zh-CN" altLang="en-US" dirty="0"/>
              <a:t>文本编辑器</a:t>
            </a:r>
            <a:r>
              <a:rPr lang="zh-CN" altLang="zh-CN" dirty="0"/>
              <a:t>退出前保存：</a:t>
            </a:r>
          </a:p>
          <a:p>
            <a:pPr lvl="1"/>
            <a:r>
              <a:rPr lang="zh-CN" altLang="zh-CN" dirty="0"/>
              <a:t>在未保存的情况下点击退出即可。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3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br>
              <a:rPr lang="en-US" altLang="zh-CN" dirty="0" smtClean="0"/>
            </a:br>
            <a:r>
              <a:rPr lang="zh-CN" altLang="en-US" dirty="0" smtClean="0"/>
              <a:t>图片浏览器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蔡文涛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4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——JPEG</a:t>
            </a:r>
            <a:r>
              <a:rPr lang="zh-CN" altLang="en-US" dirty="0"/>
              <a:t>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使用</a:t>
            </a:r>
            <a:r>
              <a:rPr lang="zh-CN" altLang="en-US" sz="2800" dirty="0"/>
              <a:t>了一个</a:t>
            </a:r>
            <a:r>
              <a:rPr lang="en-US" altLang="zh-CN" sz="2800" dirty="0"/>
              <a:t>C++</a:t>
            </a:r>
            <a:r>
              <a:rPr lang="zh-CN" altLang="zh-CN" sz="2800" dirty="0"/>
              <a:t>开源简易</a:t>
            </a:r>
            <a:r>
              <a:rPr lang="en-US" altLang="zh-CN" sz="2800" dirty="0"/>
              <a:t>JPEG</a:t>
            </a:r>
            <a:r>
              <a:rPr lang="zh-CN" altLang="zh-CN" sz="2800" dirty="0" smtClean="0"/>
              <a:t>解码器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用</a:t>
            </a:r>
            <a:r>
              <a:rPr lang="en-US" altLang="zh-CN" sz="2800" dirty="0"/>
              <a:t>C</a:t>
            </a:r>
            <a:r>
              <a:rPr lang="zh-CN" altLang="zh-CN" sz="2800" dirty="0"/>
              <a:t>语言重写后作为</a:t>
            </a:r>
            <a:r>
              <a:rPr lang="en-US" altLang="zh-CN" sz="2800" dirty="0"/>
              <a:t>xv6</a:t>
            </a:r>
            <a:r>
              <a:rPr lang="zh-CN" altLang="zh-CN" sz="2800" dirty="0"/>
              <a:t>系统中读取</a:t>
            </a:r>
            <a:r>
              <a:rPr lang="en-US" altLang="zh-CN" sz="2800" dirty="0"/>
              <a:t>JPG</a:t>
            </a:r>
            <a:r>
              <a:rPr lang="zh-CN" altLang="zh-CN" sz="2800" dirty="0"/>
              <a:t>图片的</a:t>
            </a:r>
            <a:r>
              <a:rPr lang="zh-CN" altLang="en-US" sz="2800" dirty="0"/>
              <a:t>模块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图片浏览器</a:t>
            </a:r>
            <a:r>
              <a:rPr lang="en-US" altLang="zh-CN" dirty="0"/>
              <a:t>——</a:t>
            </a:r>
            <a:r>
              <a:rPr lang="zh-CN" altLang="en-US" dirty="0" smtClean="0"/>
              <a:t>技术</a:t>
            </a:r>
            <a:r>
              <a:rPr lang="zh-CN" altLang="en-US" dirty="0"/>
              <a:t>实现详情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将解码器类内</a:t>
            </a:r>
            <a:r>
              <a:rPr lang="zh-CN" altLang="zh-CN" sz="2800" dirty="0"/>
              <a:t>的函数</a:t>
            </a:r>
            <a:r>
              <a:rPr lang="zh-CN" altLang="en-US" sz="2800" dirty="0"/>
              <a:t>调用逻辑在类外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修改源代码中调用的库函数</a:t>
            </a:r>
            <a:r>
              <a:rPr lang="zh-CN" altLang="zh-CN" sz="2800" dirty="0"/>
              <a:t>与</a:t>
            </a:r>
            <a:r>
              <a:rPr lang="en-US" altLang="zh-CN" sz="2800" dirty="0"/>
              <a:t>xv6</a:t>
            </a:r>
            <a:r>
              <a:rPr lang="zh-CN" altLang="zh-CN" sz="2800" dirty="0"/>
              <a:t>中的对应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4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标准库移植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所有用户态程序使用五字班标准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/>
              <a:t>用交叉编译工具链可以将开源</a:t>
            </a:r>
            <a:r>
              <a:rPr lang="en-US" altLang="zh-CN" dirty="0"/>
              <a:t>C</a:t>
            </a:r>
            <a:r>
              <a:rPr lang="zh-CN" altLang="en-US" dirty="0"/>
              <a:t>软件编译到</a:t>
            </a:r>
            <a:r>
              <a:rPr lang="en-US" altLang="zh-CN" dirty="0"/>
              <a:t>xv6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/>
              <a:t>一个移植实例：</a:t>
            </a:r>
            <a:r>
              <a:rPr lang="en-US" altLang="zh-CN" dirty="0" err="1" smtClean="0"/>
              <a:t>lua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(video)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1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图片浏览器</a:t>
            </a:r>
            <a:r>
              <a:rPr lang="en-US" altLang="zh-CN" dirty="0"/>
              <a:t>——</a:t>
            </a:r>
            <a:r>
              <a:rPr lang="zh-CN" altLang="en-US" dirty="0" smtClean="0"/>
              <a:t>技术</a:t>
            </a:r>
            <a:r>
              <a:rPr lang="zh-CN" altLang="en-US" dirty="0"/>
              <a:t>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学习</a:t>
            </a:r>
            <a:r>
              <a:rPr lang="en-US" altLang="zh-CN" sz="3200" dirty="0"/>
              <a:t>JPEG</a:t>
            </a:r>
            <a:r>
              <a:rPr lang="zh-CN" altLang="en-US" sz="3200" dirty="0"/>
              <a:t>的编码、解码流程</a:t>
            </a:r>
            <a:endParaRPr lang="en-US" altLang="zh-CN" sz="3200" dirty="0"/>
          </a:p>
          <a:p>
            <a:r>
              <a:rPr lang="zh-CN" altLang="zh-CN" sz="3200" dirty="0"/>
              <a:t>处理内存泄漏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4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</a:t>
            </a:r>
            <a:r>
              <a:rPr lang="zh-CN" altLang="en-US" dirty="0"/>
              <a:t>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技术实现详情：用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语言了一个</a:t>
            </a:r>
            <a:r>
              <a:rPr lang="en-US" altLang="zh-CN" sz="2800" dirty="0"/>
              <a:t>C++</a:t>
            </a:r>
            <a:r>
              <a:rPr lang="zh-CN" altLang="zh-CN" sz="2800" dirty="0"/>
              <a:t>开源简易</a:t>
            </a:r>
            <a:r>
              <a:rPr lang="en-US" altLang="zh-CN" sz="2800" dirty="0"/>
              <a:t>JPEG</a:t>
            </a:r>
            <a:r>
              <a:rPr lang="zh-CN" altLang="zh-CN" sz="2800" dirty="0"/>
              <a:t>解码器</a:t>
            </a:r>
            <a:r>
              <a:rPr lang="zh-CN" altLang="en-US" sz="2800" dirty="0"/>
              <a:t>，将解码器类内</a:t>
            </a:r>
            <a:r>
              <a:rPr lang="zh-CN" altLang="zh-CN" sz="2800" dirty="0"/>
              <a:t>的函数</a:t>
            </a:r>
            <a:r>
              <a:rPr lang="zh-CN" altLang="en-US" sz="2800" dirty="0"/>
              <a:t>调用逻辑在类外实现，修改源代码中调用的库函数，</a:t>
            </a:r>
            <a:r>
              <a:rPr lang="zh-CN" altLang="zh-CN" sz="2800" dirty="0"/>
              <a:t>与</a:t>
            </a:r>
            <a:r>
              <a:rPr lang="en-US" altLang="zh-CN" sz="2800" dirty="0"/>
              <a:t>xv6</a:t>
            </a:r>
            <a:r>
              <a:rPr lang="zh-CN" altLang="zh-CN" sz="2800" dirty="0"/>
              <a:t>中的对应</a:t>
            </a:r>
            <a:endParaRPr lang="en-US" altLang="zh-CN" sz="2800" dirty="0"/>
          </a:p>
          <a:p>
            <a:r>
              <a:rPr lang="zh-CN" altLang="en-US" sz="2800" dirty="0"/>
              <a:t>技术难点：需要了解</a:t>
            </a:r>
            <a:r>
              <a:rPr lang="en-US" altLang="zh-CN" sz="2800" dirty="0"/>
              <a:t>JPEG</a:t>
            </a:r>
            <a:r>
              <a:rPr lang="zh-CN" altLang="en-US" sz="2800" dirty="0"/>
              <a:t>的编码、解码流程；处理内存泄漏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br>
              <a:rPr lang="en-US" altLang="zh-CN" dirty="0" smtClean="0"/>
            </a:br>
            <a:r>
              <a:rPr lang="zh-CN" altLang="en-US" dirty="0" smtClean="0"/>
              <a:t>音乐播放器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许逸凡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整合二三字班的</a:t>
            </a:r>
            <a:r>
              <a:rPr lang="en-US" altLang="zh-CN" sz="2800" dirty="0"/>
              <a:t>wav</a:t>
            </a:r>
            <a:r>
              <a:rPr lang="zh-CN" altLang="zh-CN" sz="2800" dirty="0"/>
              <a:t>播放和</a:t>
            </a:r>
            <a:r>
              <a:rPr lang="en-US" altLang="zh-CN" sz="2800" dirty="0"/>
              <a:t>mp3</a:t>
            </a:r>
            <a:r>
              <a:rPr lang="zh-CN" altLang="zh-CN" sz="2800" dirty="0"/>
              <a:t>播放到新的</a:t>
            </a:r>
            <a:r>
              <a:rPr lang="en-US" altLang="zh-CN" sz="2800" dirty="0"/>
              <a:t>xv6</a:t>
            </a:r>
            <a:r>
              <a:rPr lang="zh-CN" altLang="zh-CN" sz="2800" dirty="0"/>
              <a:t>版本</a:t>
            </a:r>
            <a:r>
              <a:rPr lang="zh-CN" altLang="zh-CN" sz="2800" dirty="0" smtClean="0"/>
              <a:t>中</a:t>
            </a:r>
            <a:endParaRPr lang="en-US" altLang="zh-CN" sz="2800" dirty="0" smtClean="0"/>
          </a:p>
          <a:p>
            <a:pPr lvl="0">
              <a:buFont typeface="Wingdings" panose="05000000000000000000" pitchFamily="2" charset="2"/>
              <a:buChar char="u"/>
            </a:pPr>
            <a:endParaRPr lang="zh-CN" altLang="zh-CN" sz="2800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在五字班吴呈组的</a:t>
            </a:r>
            <a:r>
              <a:rPr lang="en-US" altLang="zh-CN" sz="2800" dirty="0"/>
              <a:t>GUI</a:t>
            </a:r>
            <a:r>
              <a:rPr lang="zh-CN" altLang="zh-CN" sz="2800" dirty="0"/>
              <a:t>基础上写了音乐播放器的图形</a:t>
            </a:r>
            <a:r>
              <a:rPr lang="zh-CN" altLang="zh-CN" sz="2800" dirty="0" smtClean="0"/>
              <a:t>界面</a:t>
            </a:r>
            <a:endParaRPr lang="en-US" altLang="zh-CN" sz="2800" dirty="0" smtClean="0"/>
          </a:p>
          <a:p>
            <a:pPr lvl="0">
              <a:buFont typeface="Wingdings" panose="05000000000000000000" pitchFamily="2" charset="2"/>
              <a:buChar char="u"/>
            </a:pPr>
            <a:endParaRPr lang="zh-CN" altLang="zh-CN" sz="2800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2800" dirty="0"/>
              <a:t>一定的优化工作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、大</a:t>
            </a:r>
            <a:r>
              <a:rPr lang="zh-CN" altLang="en-US" dirty="0"/>
              <a:t>文件载入（三字班方案二）</a:t>
            </a:r>
          </a:p>
          <a:p>
            <a:r>
              <a:rPr lang="en-US" altLang="zh-CN" dirty="0" err="1"/>
              <a:t>Fs.c</a:t>
            </a:r>
            <a:r>
              <a:rPr lang="zh-CN" altLang="en-US" dirty="0"/>
              <a:t>中的</a:t>
            </a:r>
            <a:r>
              <a:rPr lang="en-US" altLang="zh-CN" dirty="0" err="1"/>
              <a:t>bmap</a:t>
            </a:r>
            <a:r>
              <a:rPr lang="zh-CN" altLang="en-US" dirty="0"/>
              <a:t>函数中，将</a:t>
            </a:r>
            <a:r>
              <a:rPr lang="en-US" altLang="zh-CN" dirty="0" err="1"/>
              <a:t>inodes</a:t>
            </a:r>
            <a:r>
              <a:rPr lang="zh-CN" altLang="en-US" dirty="0"/>
              <a:t>改成三层索引结构，</a:t>
            </a:r>
            <a:r>
              <a:rPr lang="en-US" altLang="zh-CN" dirty="0" err="1"/>
              <a:t>mkfs.c</a:t>
            </a:r>
            <a:r>
              <a:rPr lang="zh-CN" altLang="en-US" dirty="0"/>
              <a:t>中</a:t>
            </a:r>
            <a:r>
              <a:rPr lang="en-US" altLang="zh-CN" dirty="0" err="1"/>
              <a:t>balloc</a:t>
            </a:r>
            <a:r>
              <a:rPr lang="zh-CN" altLang="en-US" dirty="0"/>
              <a:t>和</a:t>
            </a:r>
            <a:r>
              <a:rPr lang="en-US" altLang="zh-CN" dirty="0" err="1"/>
              <a:t>iappend</a:t>
            </a:r>
            <a:r>
              <a:rPr lang="zh-CN" altLang="en-US" dirty="0"/>
              <a:t>函数也做了相应的修改。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、音乐</a:t>
            </a:r>
            <a:r>
              <a:rPr lang="zh-CN" altLang="en-US" dirty="0"/>
              <a:t>播放部分（二字班和三字班方案二）</a:t>
            </a:r>
          </a:p>
          <a:p>
            <a:r>
              <a:rPr lang="en-US" altLang="zh-CN" dirty="0"/>
              <a:t>Wav</a:t>
            </a:r>
            <a:r>
              <a:rPr lang="zh-CN" altLang="en-US" dirty="0"/>
              <a:t>的基本播放流程</a:t>
            </a:r>
          </a:p>
          <a:p>
            <a:r>
              <a:rPr lang="en-US" altLang="zh-CN" dirty="0" err="1"/>
              <a:t>playwav.c</a:t>
            </a:r>
            <a:r>
              <a:rPr lang="zh-CN" altLang="en-US" dirty="0"/>
              <a:t>：循环读取</a:t>
            </a:r>
            <a:r>
              <a:rPr lang="en-US" altLang="zh-CN" dirty="0"/>
              <a:t>wav</a:t>
            </a:r>
            <a:r>
              <a:rPr lang="zh-CN" altLang="en-US" dirty="0"/>
              <a:t>数据，调用 </a:t>
            </a:r>
            <a:r>
              <a:rPr lang="en-US" altLang="zh-CN" dirty="0" err="1"/>
              <a:t>writeSoundBuf</a:t>
            </a:r>
            <a:r>
              <a:rPr lang="en-US" altLang="zh-CN" dirty="0"/>
              <a:t> </a:t>
            </a:r>
            <a:r>
              <a:rPr lang="zh-CN" altLang="en-US" dirty="0"/>
              <a:t>存入系统音频缓冲区，并唤醒</a:t>
            </a:r>
            <a:r>
              <a:rPr lang="en-US" altLang="zh-CN" dirty="0" err="1"/>
              <a:t>wavSectionPlay</a:t>
            </a:r>
            <a:r>
              <a:rPr lang="zh-CN" altLang="en-US" dirty="0"/>
              <a:t>等待声卡空闲时转存入声卡的缓冲区</a:t>
            </a:r>
          </a:p>
          <a:p>
            <a:r>
              <a:rPr lang="en-US" altLang="zh-CN" dirty="0"/>
              <a:t>MP3</a:t>
            </a:r>
            <a:r>
              <a:rPr lang="zh-CN" altLang="en-US" dirty="0"/>
              <a:t>播放流程</a:t>
            </a:r>
          </a:p>
          <a:p>
            <a:r>
              <a:rPr lang="en-US" altLang="zh-CN" dirty="0"/>
              <a:t>playmp3</a:t>
            </a:r>
            <a:r>
              <a:rPr lang="zh-CN" altLang="en-US" dirty="0"/>
              <a:t>进程中，读入数据，同时调用进程</a:t>
            </a:r>
            <a:r>
              <a:rPr lang="en-US" altLang="zh-CN" dirty="0"/>
              <a:t>mp3decodePlay</a:t>
            </a:r>
            <a:r>
              <a:rPr lang="zh-CN" altLang="en-US" dirty="0"/>
              <a:t>进行解码播放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问题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三字班沿用的是二字班的</a:t>
            </a:r>
            <a:r>
              <a:rPr lang="en-US" altLang="zh-CN" dirty="0"/>
              <a:t>wav</a:t>
            </a:r>
            <a:r>
              <a:rPr lang="zh-CN" altLang="zh-CN" dirty="0"/>
              <a:t>播放，而二字班文档中提到在</a:t>
            </a:r>
            <a:r>
              <a:rPr lang="en-US" altLang="zh-CN" dirty="0"/>
              <a:t> Ubuntu 14.04 </a:t>
            </a:r>
            <a:r>
              <a:rPr lang="zh-CN" altLang="zh-CN" dirty="0"/>
              <a:t>上运行无法播放声音。三字班的</a:t>
            </a:r>
            <a:r>
              <a:rPr lang="en-US" altLang="zh-CN" dirty="0"/>
              <a:t>wav</a:t>
            </a:r>
            <a:r>
              <a:rPr lang="zh-CN" altLang="zh-CN" dirty="0"/>
              <a:t>播放在该版本</a:t>
            </a:r>
            <a:r>
              <a:rPr lang="en-US" altLang="zh-CN" dirty="0"/>
              <a:t>Ubuntu</a:t>
            </a:r>
            <a:r>
              <a:rPr lang="zh-CN" altLang="zh-CN" dirty="0"/>
              <a:t>上也无法播放声音。而三字班的</a:t>
            </a:r>
            <a:r>
              <a:rPr lang="en-US" altLang="zh-CN" dirty="0"/>
              <a:t>MP3</a:t>
            </a:r>
            <a:r>
              <a:rPr lang="zh-CN" altLang="zh-CN" dirty="0"/>
              <a:t>播放只有在</a:t>
            </a:r>
            <a:r>
              <a:rPr lang="en-US" altLang="zh-CN" dirty="0"/>
              <a:t>Ubuntu 12.10 </a:t>
            </a:r>
            <a:r>
              <a:rPr lang="zh-CN" altLang="zh-CN" dirty="0"/>
              <a:t>或者</a:t>
            </a:r>
            <a:r>
              <a:rPr lang="en-US" altLang="zh-CN" dirty="0"/>
              <a:t>Ubuntu 10.04 32</a:t>
            </a:r>
            <a:r>
              <a:rPr lang="zh-CN" altLang="zh-CN" dirty="0"/>
              <a:t>位系统上才能正常播放，说明音乐播放和</a:t>
            </a:r>
            <a:r>
              <a:rPr lang="en-US" altLang="zh-CN" dirty="0"/>
              <a:t>Ubuntu</a:t>
            </a:r>
            <a:r>
              <a:rPr lang="zh-CN" altLang="zh-CN" dirty="0"/>
              <a:t>的版本还有着很大的关系。我们尝试解决这个问题，但是最终没能够解决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4973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6943005" cy="4023360"/>
          </a:xfrm>
        </p:spPr>
        <p:txBody>
          <a:bodyPr/>
          <a:lstStyle/>
          <a:p>
            <a:r>
              <a:rPr lang="zh-CN" altLang="zh-CN" sz="2800" dirty="0"/>
              <a:t>在五字班吴呈学长组的</a:t>
            </a:r>
            <a:r>
              <a:rPr lang="en-US" altLang="zh-CN" sz="2800" dirty="0"/>
              <a:t>GUI</a:t>
            </a:r>
            <a:r>
              <a:rPr lang="zh-CN" altLang="zh-CN" sz="2800" dirty="0"/>
              <a:t>底层基础上写了音乐播放器的</a:t>
            </a:r>
            <a:r>
              <a:rPr lang="zh-CN" altLang="zh-CN" sz="2800" dirty="0" smtClean="0"/>
              <a:t>界面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通过监听事件，判断鼠标点击位置，来创建不同的播放进程（开始，暂停，下一首，上一首）</a:t>
            </a:r>
          </a:p>
          <a:p>
            <a:endParaRPr lang="zh-CN" altLang="en-US" dirty="0"/>
          </a:p>
        </p:txBody>
      </p:sp>
      <p:pic>
        <p:nvPicPr>
          <p:cNvPr id="4" name="图片 3" descr="C:\Users\Asus\Desktop\Screenshot from 2018-06-26 06-55-1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t="24299" r="31359" b="15882"/>
          <a:stretch/>
        </p:blipFill>
        <p:spPr bwMode="auto">
          <a:xfrm>
            <a:off x="8040201" y="2817707"/>
            <a:ext cx="3324860" cy="3322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问题：</a:t>
            </a:r>
          </a:p>
          <a:p>
            <a:r>
              <a:rPr lang="zh-CN" altLang="zh-CN" sz="2800" dirty="0"/>
              <a:t>由于之前</a:t>
            </a:r>
            <a:r>
              <a:rPr lang="en-US" altLang="zh-CN" sz="2800" dirty="0"/>
              <a:t>wav</a:t>
            </a:r>
            <a:r>
              <a:rPr lang="zh-CN" altLang="zh-CN" sz="2800" dirty="0"/>
              <a:t>和</a:t>
            </a:r>
            <a:r>
              <a:rPr lang="en-US" altLang="zh-CN" sz="2800" dirty="0"/>
              <a:t>mp3</a:t>
            </a:r>
            <a:r>
              <a:rPr lang="zh-CN" altLang="zh-CN" sz="2800" dirty="0"/>
              <a:t>都放不出声音，在</a:t>
            </a:r>
            <a:r>
              <a:rPr lang="en-US" altLang="zh-CN" sz="2800" dirty="0"/>
              <a:t>GUI</a:t>
            </a:r>
            <a:r>
              <a:rPr lang="zh-CN" altLang="zh-CN" sz="2800" dirty="0"/>
              <a:t>中点击之后，通过控制台输出能够看到进入了播放或者暂停的进程，但是没有声音。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一个组来做音乐播放器，工作量有点过于艰巨，在理解代码的过程中就耗去了不少时间。而且音乐播放对于</a:t>
            </a:r>
            <a:r>
              <a:rPr lang="en-US" altLang="zh-CN" sz="2800" dirty="0" err="1"/>
              <a:t>ubuntu</a:t>
            </a:r>
            <a:r>
              <a:rPr lang="zh-CN" altLang="zh-CN" sz="2800" dirty="0"/>
              <a:t>版本还有着限制，有很多我们很难去考虑到的因素，也没有找到没能够放出声音的原因，导致最后没有进行很好的优化。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成员分工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李岚芃：音乐播放器</a:t>
            </a:r>
            <a:r>
              <a:rPr lang="en-US" altLang="zh-CN" sz="3200" dirty="0"/>
              <a:t>GUI</a:t>
            </a:r>
            <a:r>
              <a:rPr lang="zh-CN" altLang="zh-CN" sz="3200" dirty="0"/>
              <a:t>界面的开发</a:t>
            </a:r>
          </a:p>
          <a:p>
            <a:r>
              <a:rPr lang="zh-CN" altLang="zh-CN" sz="3200" dirty="0"/>
              <a:t>喻琳颖、周耀华：音乐播放器的优化</a:t>
            </a:r>
          </a:p>
          <a:p>
            <a:r>
              <a:rPr lang="zh-CN" altLang="zh-CN" sz="3200" dirty="0"/>
              <a:t>许逸凡：音乐播放和</a:t>
            </a:r>
            <a:r>
              <a:rPr lang="en-US" altLang="zh-CN" sz="3200" dirty="0"/>
              <a:t>GUI</a:t>
            </a:r>
            <a:r>
              <a:rPr lang="zh-CN" altLang="zh-CN" sz="3200" dirty="0"/>
              <a:t>代码整合，组内工作协调，文档撰写。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6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张洋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5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王泽宇</a:t>
            </a:r>
          </a:p>
        </p:txBody>
      </p:sp>
    </p:spTree>
    <p:extLst>
      <p:ext uri="{BB962C8B-B14F-4D97-AF65-F5344CB8AC3E}">
        <p14:creationId xmlns:p14="http://schemas.microsoft.com/office/powerpoint/2010/main" val="39123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r>
              <a:rPr lang="zh-CN" altLang="en-US" dirty="0"/>
              <a:t>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为什么要有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组都做了什么？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7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r>
              <a:rPr lang="zh-CN" altLang="en-US" dirty="0" smtClean="0"/>
              <a:t>组</a:t>
            </a:r>
            <a:r>
              <a:rPr lang="en-US" altLang="zh-CN" dirty="0" smtClean="0"/>
              <a:t>——</a:t>
            </a:r>
            <a:r>
              <a:rPr lang="zh-CN" altLang="en-US" dirty="0"/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协调各组工作</a:t>
            </a:r>
            <a:r>
              <a:rPr lang="en-US" altLang="zh-CN" sz="3200" dirty="0"/>
              <a:t>——</a:t>
            </a:r>
            <a:r>
              <a:rPr lang="zh-CN" altLang="en-US" sz="3200" dirty="0"/>
              <a:t>组与组之间沟通的</a:t>
            </a:r>
            <a:r>
              <a:rPr lang="zh-CN" altLang="en-US" sz="3200" dirty="0" smtClean="0"/>
              <a:t>桥梁</a:t>
            </a:r>
            <a:endParaRPr lang="en-US" altLang="zh-CN" sz="3200" dirty="0" smtClean="0"/>
          </a:p>
          <a:p>
            <a:pPr marL="310896" lvl="2" indent="0">
              <a:buNone/>
            </a:pPr>
            <a:r>
              <a:rPr lang="zh-CN" altLang="en-US" sz="2400" dirty="0" smtClean="0"/>
              <a:t>前期</a:t>
            </a:r>
            <a:r>
              <a:rPr lang="zh-CN" altLang="en-US" sz="2400" dirty="0"/>
              <a:t>协调分配各个组选题，并帮助各个组统一实现</a:t>
            </a:r>
            <a:r>
              <a:rPr lang="zh-CN" altLang="en-US" sz="2400" dirty="0" smtClean="0"/>
              <a:t>细节</a:t>
            </a:r>
            <a:endParaRPr lang="en-US" altLang="zh-CN" sz="2400" dirty="0" smtClean="0"/>
          </a:p>
          <a:p>
            <a:pPr marL="310896" lvl="2" indent="0">
              <a:buNone/>
            </a:pPr>
            <a:r>
              <a:rPr lang="zh-CN" altLang="en-US" sz="2400" dirty="0"/>
              <a:t>中期保持定期开会的惯例，督促各组进度，保证大组的整体</a:t>
            </a:r>
            <a:r>
              <a:rPr lang="zh-CN" altLang="en-US" sz="2400" dirty="0" smtClean="0"/>
              <a:t>进度</a:t>
            </a:r>
            <a:endParaRPr lang="en-US" altLang="zh-CN" sz="2400" dirty="0" smtClean="0"/>
          </a:p>
          <a:p>
            <a:pPr marL="310896" lvl="2" indent="0">
              <a:buNone/>
            </a:pPr>
            <a:endParaRPr lang="en-US" altLang="zh-CN" sz="2400" dirty="0" smtClean="0"/>
          </a:p>
          <a:p>
            <a:pPr marL="310896" lvl="2" indent="0">
              <a:buNone/>
            </a:pPr>
            <a:endParaRPr lang="en-US" altLang="zh-CN" sz="2400" dirty="0"/>
          </a:p>
          <a:p>
            <a:pPr marL="128016" lvl="1" indent="0">
              <a:buNone/>
            </a:pPr>
            <a:r>
              <a:rPr lang="zh-CN" altLang="en-US" sz="2800" dirty="0"/>
              <a:t>合并代码</a:t>
            </a:r>
            <a:r>
              <a:rPr lang="en-US" altLang="zh-CN" sz="2800" dirty="0"/>
              <a:t>&amp;</a:t>
            </a:r>
            <a:r>
              <a:rPr lang="zh-CN" altLang="en-US" sz="2800" dirty="0"/>
              <a:t>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007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合并代码</a:t>
            </a:r>
            <a:r>
              <a:rPr lang="en-US" altLang="zh-CN" sz="2400" dirty="0"/>
              <a:t>&amp;</a:t>
            </a:r>
            <a:r>
              <a:rPr lang="zh-CN" altLang="en-US" sz="2400" dirty="0" smtClean="0"/>
              <a:t>测试</a:t>
            </a:r>
            <a:endParaRPr lang="en-US" altLang="zh-CN" dirty="0" smtClean="0"/>
          </a:p>
          <a:p>
            <a:r>
              <a:rPr lang="zh-CN" altLang="en-US" sz="2400" dirty="0" smtClean="0"/>
              <a:t>合并方式</a:t>
            </a:r>
            <a:endParaRPr lang="en-US" altLang="zh-CN" sz="2400" dirty="0" smtClean="0"/>
          </a:p>
          <a:p>
            <a:r>
              <a:rPr lang="zh-CN" altLang="en-US" sz="2400" dirty="0" smtClean="0"/>
              <a:t>金字塔式合并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自底向上</a:t>
            </a:r>
            <a:endParaRPr lang="en-US" altLang="zh-CN" sz="2400" dirty="0" smtClean="0"/>
          </a:p>
          <a:p>
            <a:r>
              <a:rPr lang="zh-CN" altLang="en-US" sz="2400" dirty="0"/>
              <a:t>合并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单元测试</a:t>
            </a:r>
            <a:endParaRPr lang="en-US" altLang="zh-CN" sz="2400" dirty="0"/>
          </a:p>
          <a:p>
            <a:r>
              <a:rPr lang="zh-CN" altLang="en-US" sz="2400" dirty="0" smtClean="0"/>
              <a:t>解决组与组之间的冲突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91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组</a:t>
            </a:r>
            <a:r>
              <a:rPr lang="en-US" altLang="zh-CN" dirty="0" smtClean="0"/>
              <a:t>——</a:t>
            </a:r>
            <a:r>
              <a:rPr lang="zh-CN" altLang="en-US" dirty="0"/>
              <a:t>遇到的困难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使用不熟练</a:t>
            </a:r>
            <a:endParaRPr lang="en-US" altLang="zh-CN" sz="2800" dirty="0" smtClean="0"/>
          </a:p>
          <a:p>
            <a:r>
              <a:rPr lang="zh-CN" altLang="en-US" sz="2800" dirty="0" smtClean="0"/>
              <a:t>冲突合并处理过多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正确的工具选择</a:t>
            </a:r>
            <a:endParaRPr lang="en-US" altLang="zh-CN" sz="2800" dirty="0" smtClean="0"/>
          </a:p>
          <a:p>
            <a:r>
              <a:rPr lang="zh-CN" altLang="en-US" sz="2800" dirty="0" smtClean="0"/>
              <a:t>合并</a:t>
            </a:r>
            <a:r>
              <a:rPr lang="zh-CN" altLang="en-US" sz="2800" dirty="0"/>
              <a:t>两份</a:t>
            </a:r>
            <a:r>
              <a:rPr lang="zh-CN" altLang="en-US" sz="2800" dirty="0" smtClean="0"/>
              <a:t>代码也容易对之前功能产生影响</a:t>
            </a:r>
            <a:endParaRPr lang="en-US" altLang="zh-CN" sz="2800" dirty="0" smtClean="0"/>
          </a:p>
          <a:p>
            <a:pPr marL="128016" lvl="1" indent="0">
              <a:buNone/>
            </a:pPr>
            <a:r>
              <a:rPr lang="en-US" altLang="zh-CN" sz="2400" dirty="0" smtClean="0"/>
              <a:t>	——</a:t>
            </a:r>
            <a:r>
              <a:rPr lang="zh-CN" altLang="en-US" sz="2400" dirty="0" smtClean="0"/>
              <a:t>这些问题往往难以立即发现，发现后难以准确找到问题代码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7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84373" y="2276060"/>
            <a:ext cx="4621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669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3656</Words>
  <Application>Microsoft Office PowerPoint</Application>
  <PresentationFormat>宽屏</PresentationFormat>
  <Paragraphs>380</Paragraphs>
  <Slides>95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10" baseType="lpstr">
      <vt:lpstr>等距更纱黑体 SC</vt:lpstr>
      <vt:lpstr>等线</vt:lpstr>
      <vt:lpstr>等线 Light</vt:lpstr>
      <vt:lpstr>华文仿宋</vt:lpstr>
      <vt:lpstr>微软雅黑</vt:lpstr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积分</vt:lpstr>
      <vt:lpstr>Office 主题​​</vt:lpstr>
      <vt:lpstr>计算机系统软件(1)展示</vt:lpstr>
      <vt:lpstr>Content</vt:lpstr>
      <vt:lpstr>简介</vt:lpstr>
      <vt:lpstr>标准库移植</vt:lpstr>
      <vt:lpstr>标准库移植</vt:lpstr>
      <vt:lpstr>标准库移植——分工和实现</vt:lpstr>
      <vt:lpstr>标准库移植——分工和实现</vt:lpstr>
      <vt:lpstr>标准库移植——功能</vt:lpstr>
      <vt:lpstr>内存管理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</vt:lpstr>
      <vt:lpstr>文件系统</vt:lpstr>
      <vt:lpstr>文件系统——FAT操作</vt:lpstr>
      <vt:lpstr>文件系统——FAT结构形式</vt:lpstr>
      <vt:lpstr>文件系统——实现方法1</vt:lpstr>
      <vt:lpstr>文件系统——实现方法2</vt:lpstr>
      <vt:lpstr>多线程</vt:lpstr>
      <vt:lpstr>多线程——目标</vt:lpstr>
      <vt:lpstr>多线程——方式</vt:lpstr>
      <vt:lpstr>多线程——实现</vt:lpstr>
      <vt:lpstr>Vim&amp;命令扩展</vt:lpstr>
      <vt:lpstr>Vim&amp;命令扩展——实现内容</vt:lpstr>
      <vt:lpstr>Vim&amp;命令扩展——实现内容</vt:lpstr>
      <vt:lpstr>Vim&amp;命令扩展——实现内容</vt:lpstr>
      <vt:lpstr>Vim&amp;命令扩展——技术实现详情</vt:lpstr>
      <vt:lpstr>Vim&amp;命令扩展——技术实现详情</vt:lpstr>
      <vt:lpstr>Vim&amp;命令扩展——技术实现详情</vt:lpstr>
      <vt:lpstr>Vim&amp;命令扩展——技术实现详情</vt:lpstr>
      <vt:lpstr>Vim&amp;命令扩展——技术难点</vt:lpstr>
      <vt:lpstr>任务管理器</vt:lpstr>
      <vt:lpstr>任务管理器——实现</vt:lpstr>
      <vt:lpstr>任务管理器——实现</vt:lpstr>
      <vt:lpstr>任务管理器——实现</vt:lpstr>
      <vt:lpstr>任务管理器——实现</vt:lpstr>
      <vt:lpstr>Shell改进</vt:lpstr>
      <vt:lpstr>SHell改进——实验目标</vt:lpstr>
      <vt:lpstr>SHell改进——FIND命令</vt:lpstr>
      <vt:lpstr>BASIC解释器</vt:lpstr>
      <vt:lpstr>其他shell改进</vt:lpstr>
      <vt:lpstr>SHell改进——小组分工</vt:lpstr>
      <vt:lpstr>GUI 文件浏览器&amp;文本编辑器</vt:lpstr>
      <vt:lpstr>实现功能</vt:lpstr>
      <vt:lpstr>遇到的困难</vt:lpstr>
      <vt:lpstr>使用方法</vt:lpstr>
      <vt:lpstr>GUI 图片浏览器</vt:lpstr>
      <vt:lpstr>图片浏览器——JPEG解码</vt:lpstr>
      <vt:lpstr>图片浏览器——技术实现详情</vt:lpstr>
      <vt:lpstr>图片浏览器——技术难点</vt:lpstr>
      <vt:lpstr>JPEG解码</vt:lpstr>
      <vt:lpstr>GUI 音乐播放器</vt:lpstr>
      <vt:lpstr>主要工作</vt:lpstr>
      <vt:lpstr>技术实现</vt:lpstr>
      <vt:lpstr>技术实现</vt:lpstr>
      <vt:lpstr>技术实现</vt:lpstr>
      <vt:lpstr>技术实现</vt:lpstr>
      <vt:lpstr>实现难点</vt:lpstr>
      <vt:lpstr>成员分工</vt:lpstr>
      <vt:lpstr>Merge组</vt:lpstr>
      <vt:lpstr>Merge组</vt:lpstr>
      <vt:lpstr>Merge组——主要工作</vt:lpstr>
      <vt:lpstr>Merge组——主要工作</vt:lpstr>
      <vt:lpstr>Merge组——遇到的困难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泽宇</dc:creator>
  <cp:lastModifiedBy>王 泽宇</cp:lastModifiedBy>
  <cp:revision>159</cp:revision>
  <dcterms:created xsi:type="dcterms:W3CDTF">2018-06-29T13:25:49Z</dcterms:created>
  <dcterms:modified xsi:type="dcterms:W3CDTF">2018-06-29T15:42:20Z</dcterms:modified>
</cp:coreProperties>
</file>