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7"/>
  </p:notesMasterIdLst>
  <p:sldIdLst>
    <p:sldId id="257" r:id="rId2"/>
    <p:sldId id="260" r:id="rId3"/>
    <p:sldId id="289" r:id="rId4"/>
    <p:sldId id="313" r:id="rId5"/>
    <p:sldId id="298" r:id="rId6"/>
    <p:sldId id="323" r:id="rId7"/>
    <p:sldId id="314" r:id="rId8"/>
    <p:sldId id="320" r:id="rId9"/>
    <p:sldId id="290" r:id="rId10"/>
    <p:sldId id="321" r:id="rId11"/>
    <p:sldId id="308" r:id="rId12"/>
    <p:sldId id="291" r:id="rId13"/>
    <p:sldId id="324" r:id="rId14"/>
    <p:sldId id="293" r:id="rId15"/>
    <p:sldId id="294" r:id="rId16"/>
    <p:sldId id="302" r:id="rId17"/>
    <p:sldId id="317" r:id="rId18"/>
    <p:sldId id="309" r:id="rId19"/>
    <p:sldId id="310" r:id="rId20"/>
    <p:sldId id="318" r:id="rId21"/>
    <p:sldId id="303" r:id="rId22"/>
    <p:sldId id="319" r:id="rId23"/>
    <p:sldId id="312" r:id="rId24"/>
    <p:sldId id="326" r:id="rId25"/>
    <p:sldId id="288" r:id="rId26"/>
  </p:sldIdLst>
  <p:sldSz cx="9144000" cy="6858000" type="screen4x3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2FBC56-20B9-4671-BFCA-AE1CC50A2CED}">
          <p14:sldIdLst>
            <p14:sldId id="257"/>
            <p14:sldId id="260"/>
            <p14:sldId id="289"/>
            <p14:sldId id="313"/>
            <p14:sldId id="298"/>
            <p14:sldId id="323"/>
            <p14:sldId id="314"/>
            <p14:sldId id="320"/>
            <p14:sldId id="290"/>
            <p14:sldId id="321"/>
            <p14:sldId id="308"/>
            <p14:sldId id="291"/>
            <p14:sldId id="324"/>
            <p14:sldId id="293"/>
            <p14:sldId id="294"/>
            <p14:sldId id="302"/>
            <p14:sldId id="317"/>
            <p14:sldId id="309"/>
            <p14:sldId id="310"/>
            <p14:sldId id="318"/>
            <p14:sldId id="303"/>
            <p14:sldId id="319"/>
            <p14:sldId id="312"/>
            <p14:sldId id="32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B050"/>
    <a:srgbClr val="7C5BAE"/>
    <a:srgbClr val="FFC000"/>
    <a:srgbClr val="A5A5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6783" autoAdjust="0"/>
  </p:normalViewPr>
  <p:slideViewPr>
    <p:cSldViewPr snapToGrid="0">
      <p:cViewPr varScale="1">
        <p:scale>
          <a:sx n="93" d="100"/>
          <a:sy n="93" d="100"/>
        </p:scale>
        <p:origin x="16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D:\&#30740;&#31350;&#29983;\&#20250;&#35758;&#30456;&#20851;\&#20986;&#22269;&#24320;&#20250;\VLDB2013\zxc\ppt\&#34920;&#266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time performance</a:t>
            </a:r>
          </a:p>
        </c:rich>
      </c:tx>
      <c:layout>
        <c:manualLayout>
          <c:xMode val="edge"/>
          <c:yMode val="edge"/>
          <c:x val="0.30722515657407801"/>
          <c:y val="0.1781771200849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610514336150399"/>
          <c:y val="0.29347007027347399"/>
          <c:w val="0.70605956819550397"/>
          <c:h val="0.50483518189258603"/>
        </c:manualLayout>
      </c:layout>
      <c:lineChart>
        <c:grouping val="standard"/>
        <c:varyColors val="0"/>
        <c:ser>
          <c:idx val="0"/>
          <c:order val="0"/>
          <c:tx>
            <c:strRef>
              <c:f>Sheet1!$F$9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Sheet1!$E$10:$E$15</c:f>
              <c:strCache>
                <c:ptCount val="6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21-23</c:v>
                </c:pt>
              </c:strCache>
            </c:strRef>
          </c:cat>
          <c:val>
            <c:numRef>
              <c:f>Sheet1!$F$10:$F$15</c:f>
              <c:numCache>
                <c:formatCode>General</c:formatCode>
                <c:ptCount val="6"/>
                <c:pt idx="0">
                  <c:v>0.12962962962962901</c:v>
                </c:pt>
                <c:pt idx="1">
                  <c:v>0.11522633744855899</c:v>
                </c:pt>
                <c:pt idx="2">
                  <c:v>0.117283950617283</c:v>
                </c:pt>
                <c:pt idx="3">
                  <c:v>0.24074074074074001</c:v>
                </c:pt>
                <c:pt idx="4">
                  <c:v>1.0259259259259199</c:v>
                </c:pt>
                <c:pt idx="5">
                  <c:v>11793.3796296296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90-E248-BFA2-79161ECABB67}"/>
            </c:ext>
          </c:extLst>
        </c:ser>
        <c:ser>
          <c:idx val="1"/>
          <c:order val="1"/>
          <c:tx>
            <c:strRef>
              <c:f>Sheet1!$G$9</c:f>
              <c:strCache>
                <c:ptCount val="1"/>
                <c:pt idx="0">
                  <c:v>Backtracking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Sheet1!$E$10:$E$15</c:f>
              <c:strCache>
                <c:ptCount val="6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21-23</c:v>
                </c:pt>
              </c:strCache>
            </c:strRef>
          </c:cat>
          <c:val>
            <c:numRef>
              <c:f>Sheet1!$G$10:$G$15</c:f>
              <c:numCache>
                <c:formatCode>General</c:formatCode>
                <c:ptCount val="6"/>
                <c:pt idx="0">
                  <c:v>5.5555555555555497E-2</c:v>
                </c:pt>
                <c:pt idx="1">
                  <c:v>7.3456790123456697E-2</c:v>
                </c:pt>
                <c:pt idx="2">
                  <c:v>6.8670925925925899E-2</c:v>
                </c:pt>
                <c:pt idx="3">
                  <c:v>8.6203703703703699E-2</c:v>
                </c:pt>
                <c:pt idx="4">
                  <c:v>0.14357344357976601</c:v>
                </c:pt>
                <c:pt idx="5">
                  <c:v>0.38879805555555502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90-E248-BFA2-79161ECAB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073104"/>
        <c:axId val="-99070400"/>
      </c:lineChart>
      <c:catAx>
        <c:axId val="-9907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Specification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070400"/>
        <c:crosses val="autoZero"/>
        <c:auto val="1"/>
        <c:lblAlgn val="ctr"/>
        <c:lblOffset val="100"/>
        <c:noMultiLvlLbl val="0"/>
      </c:catAx>
      <c:valAx>
        <c:axId val="-9907040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cost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073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8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8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accuracy</a:t>
            </a:r>
          </a:p>
        </c:rich>
      </c:tx>
      <c:layout>
        <c:manualLayout>
          <c:xMode val="edge"/>
          <c:yMode val="edge"/>
          <c:x val="0.38792687659826303"/>
          <c:y val="0.2147257764654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8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4994380702561"/>
          <c:y val="0.33460739282589702"/>
          <c:w val="0.73235498701449597"/>
          <c:h val="0.469265638670166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Sheet1!$B$80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Sheet1!$A$81:$A$90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Sheet1!$B$81:$B$90</c:f>
              <c:numCache>
                <c:formatCode>General</c:formatCode>
                <c:ptCount val="10"/>
                <c:pt idx="0">
                  <c:v>0.58010505632065701</c:v>
                </c:pt>
                <c:pt idx="1">
                  <c:v>0.58838945602354997</c:v>
                </c:pt>
                <c:pt idx="2">
                  <c:v>0.59326401328985001</c:v>
                </c:pt>
                <c:pt idx="3">
                  <c:v>0.57285073348000004</c:v>
                </c:pt>
                <c:pt idx="4">
                  <c:v>0.59842825253945098</c:v>
                </c:pt>
                <c:pt idx="5">
                  <c:v>0.59003878782584995</c:v>
                </c:pt>
                <c:pt idx="6">
                  <c:v>0.57939350434865799</c:v>
                </c:pt>
                <c:pt idx="7">
                  <c:v>0.58997533068982</c:v>
                </c:pt>
                <c:pt idx="8">
                  <c:v>0.59394505651994201</c:v>
                </c:pt>
                <c:pt idx="9">
                  <c:v>0.58495336587893998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17-4D47-A099-B311922A9029}"/>
            </c:ext>
          </c:extLst>
        </c:ser>
        <c:ser>
          <c:idx val="1"/>
          <c:order val="1"/>
          <c:tx>
            <c:strRef>
              <c:f>Sheet1!$C$80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Sheet1!$A$81:$A$90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Sheet1!$C$81:$C$90</c:f>
              <c:numCache>
                <c:formatCode>General</c:formatCode>
                <c:ptCount val="10"/>
                <c:pt idx="0">
                  <c:v>0.58910505632065702</c:v>
                </c:pt>
                <c:pt idx="1">
                  <c:v>0.60743894560235501</c:v>
                </c:pt>
                <c:pt idx="2">
                  <c:v>0.59482640132898501</c:v>
                </c:pt>
                <c:pt idx="3">
                  <c:v>0.59282762507334796</c:v>
                </c:pt>
                <c:pt idx="4">
                  <c:v>0.59842825253945098</c:v>
                </c:pt>
                <c:pt idx="5">
                  <c:v>0.57900387878258497</c:v>
                </c:pt>
                <c:pt idx="6">
                  <c:v>0.57939350434865799</c:v>
                </c:pt>
                <c:pt idx="7">
                  <c:v>0.61099753306898197</c:v>
                </c:pt>
                <c:pt idx="8">
                  <c:v>0.59394505651994201</c:v>
                </c:pt>
                <c:pt idx="9">
                  <c:v>0.59149533658789399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17-4D47-A099-B311922A9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377712"/>
        <c:axId val="-99977472"/>
      </c:lineChart>
      <c:catAx>
        <c:axId val="-9937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Sequence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4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977472"/>
        <c:crosses val="autoZero"/>
        <c:auto val="1"/>
        <c:lblAlgn val="ctr"/>
        <c:lblOffset val="100"/>
        <c:noMultiLvlLbl val="0"/>
      </c:catAx>
      <c:valAx>
        <c:axId val="-9997747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altLang="zh-CN" sz="14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37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time performance</a:t>
            </a:r>
          </a:p>
        </c:rich>
      </c:tx>
      <c:layout>
        <c:manualLayout>
          <c:xMode val="edge"/>
          <c:yMode val="edge"/>
          <c:x val="0.287926859504266"/>
          <c:y val="0.162841586428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8998326443966"/>
          <c:y val="0.27624188628303198"/>
          <c:w val="0.71642005297630795"/>
          <c:h val="0.518214092477049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Sheet1!$A$13:$A$21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Sheet1!$B$13:$B$21</c:f>
              <c:numCache>
                <c:formatCode>General</c:formatCode>
                <c:ptCount val="9"/>
                <c:pt idx="0">
                  <c:v>85.713333333333281</c:v>
                </c:pt>
                <c:pt idx="1">
                  <c:v>611.37599999999998</c:v>
                </c:pt>
                <c:pt idx="2">
                  <c:v>697.69733333333295</c:v>
                </c:pt>
                <c:pt idx="3">
                  <c:v>1111.8493333333299</c:v>
                </c:pt>
                <c:pt idx="4">
                  <c:v>2036.43466666666</c:v>
                </c:pt>
                <c:pt idx="5">
                  <c:v>2850.328</c:v>
                </c:pt>
                <c:pt idx="6">
                  <c:v>3187.96133333333</c:v>
                </c:pt>
                <c:pt idx="7">
                  <c:v>3201.34799999999</c:v>
                </c:pt>
                <c:pt idx="8">
                  <c:v>3201.3906666666599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DC-0043-A57E-F8F0BB958F7E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Backtracking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Sheet1!$A$13:$A$21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Sheet1!$C$13:$C$21</c:f>
              <c:numCache>
                <c:formatCode>General</c:formatCode>
                <c:ptCount val="9"/>
                <c:pt idx="0">
                  <c:v>0.14720199584954599</c:v>
                </c:pt>
                <c:pt idx="1">
                  <c:v>0.13066050635538201</c:v>
                </c:pt>
                <c:pt idx="2">
                  <c:v>0.134856213748378</c:v>
                </c:pt>
                <c:pt idx="3">
                  <c:v>0.118346789105058</c:v>
                </c:pt>
                <c:pt idx="4">
                  <c:v>0.130283547081712</c:v>
                </c:pt>
                <c:pt idx="5">
                  <c:v>0.12633537587548599</c:v>
                </c:pt>
                <c:pt idx="6">
                  <c:v>0.11789159273670501</c:v>
                </c:pt>
                <c:pt idx="7">
                  <c:v>0.137419505058365</c:v>
                </c:pt>
                <c:pt idx="8">
                  <c:v>0.108642420233463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DC-0043-A57E-F8F0BB958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388976"/>
        <c:axId val="-98985456"/>
      </c:lineChart>
      <c:catAx>
        <c:axId val="-96388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cap="none" baseline="0"/>
                  <a:t>Missing Rate</a:t>
                </a:r>
                <a:endParaRPr lang="zh-CN" altLang="en-US" sz="1200" cap="none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985456"/>
        <c:crosses val="autoZero"/>
        <c:auto val="1"/>
        <c:lblAlgn val="ctr"/>
        <c:lblOffset val="100"/>
        <c:noMultiLvlLbl val="0"/>
      </c:catAx>
      <c:valAx>
        <c:axId val="-98985456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cost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38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cap="none" spc="0" baseline="0">
                <a:latin typeface="Times New Roman" panose="02020603050405020304" pitchFamily="18" charset="0"/>
              </a:rPr>
              <a:t>accuracy</a:t>
            </a:r>
            <a:endParaRPr lang="zh-CN" b="1" cap="none" spc="0" baseline="0">
              <a:latin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8792684652190301"/>
          <c:y val="0.17305904501883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919312511809199"/>
          <c:y val="0.30266564536242502"/>
          <c:w val="0.74799135041323495"/>
          <c:h val="0.4682662741114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0.82172675932728301</c:v>
                </c:pt>
                <c:pt idx="1">
                  <c:v>0.831305478934658</c:v>
                </c:pt>
                <c:pt idx="2">
                  <c:v>0.78236590893240898</c:v>
                </c:pt>
                <c:pt idx="3">
                  <c:v>0.71309812894798696</c:v>
                </c:pt>
                <c:pt idx="4">
                  <c:v>0.63123768764354304</c:v>
                </c:pt>
                <c:pt idx="5">
                  <c:v>0.61987347823497996</c:v>
                </c:pt>
                <c:pt idx="6">
                  <c:v>0.41236546790554601</c:v>
                </c:pt>
                <c:pt idx="7">
                  <c:v>0.351289745328765</c:v>
                </c:pt>
                <c:pt idx="8">
                  <c:v>0.301285367812553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8-4E4E-9FBA-A2B278D5B9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Backtracking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0.83356194747611301</c:v>
                </c:pt>
                <c:pt idx="1">
                  <c:v>0.82129549417172998</c:v>
                </c:pt>
                <c:pt idx="2">
                  <c:v>0.78338123283269401</c:v>
                </c:pt>
                <c:pt idx="3">
                  <c:v>0.71883026477228995</c:v>
                </c:pt>
                <c:pt idx="4">
                  <c:v>0.63688673680371499</c:v>
                </c:pt>
                <c:pt idx="5">
                  <c:v>0.60483286065481601</c:v>
                </c:pt>
                <c:pt idx="6">
                  <c:v>0.42989946037777699</c:v>
                </c:pt>
                <c:pt idx="7">
                  <c:v>0.362912927308563</c:v>
                </c:pt>
                <c:pt idx="8">
                  <c:v>0.31015539491569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8-4E4E-9FBA-A2B278D5B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91920"/>
        <c:axId val="-98284416"/>
      </c:lineChart>
      <c:catAx>
        <c:axId val="-9629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cap="none" baseline="0"/>
                  <a:t>Missing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284416"/>
        <c:crosses val="autoZero"/>
        <c:auto val="1"/>
        <c:lblAlgn val="ctr"/>
        <c:lblOffset val="100"/>
        <c:noMultiLvlLbl val="0"/>
      </c:catAx>
      <c:valAx>
        <c:axId val="-98284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cap="none" baseline="0"/>
                  <a:t>F-Measure</a:t>
                </a:r>
                <a:endParaRPr lang="zh-CN" altLang="en-US" sz="1050" b="1" cap="none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91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19094452647711"/>
          <c:y val="0.554638400488905"/>
          <c:w val="0.57162963533174305"/>
          <c:h val="0.191754344672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accuracy</a:t>
            </a:r>
          </a:p>
        </c:rich>
      </c:tx>
      <c:layout>
        <c:manualLayout>
          <c:xMode val="edge"/>
          <c:yMode val="edge"/>
          <c:x val="0.38792684652190301"/>
          <c:y val="0.17305904501883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093017046182801"/>
          <c:y val="0.307637493085404"/>
          <c:w val="0.74599692399709505"/>
          <c:h val="0.4959254563633179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Sheet1!$E$2:$E$7</c:f>
              <c:strCache>
                <c:ptCount val="6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21-23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0.77743257654773501</c:v>
                </c:pt>
                <c:pt idx="2">
                  <c:v>0.62985423678213703</c:v>
                </c:pt>
                <c:pt idx="3">
                  <c:v>0.51958391265982695</c:v>
                </c:pt>
                <c:pt idx="4">
                  <c:v>0.400234764354366</c:v>
                </c:pt>
                <c:pt idx="5">
                  <c:v>0.161238753298721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D-804C-8E4D-EE6442ADBB17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Backtracking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Sheet1!$E$2:$E$7</c:f>
              <c:strCache>
                <c:ptCount val="6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21-23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1</c:v>
                </c:pt>
                <c:pt idx="1">
                  <c:v>0.77966049371087298</c:v>
                </c:pt>
                <c:pt idx="2">
                  <c:v>0.61437473977268497</c:v>
                </c:pt>
                <c:pt idx="3">
                  <c:v>0.52826201491552705</c:v>
                </c:pt>
                <c:pt idx="4">
                  <c:v>0.410268117440516</c:v>
                </c:pt>
                <c:pt idx="5">
                  <c:v>0.17560082402278601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D-804C-8E4D-EE6442ADB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51376"/>
        <c:axId val="-96247616"/>
      </c:lineChart>
      <c:catAx>
        <c:axId val="-9625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Specification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47616"/>
        <c:crosses val="autoZero"/>
        <c:auto val="1"/>
        <c:lblAlgn val="ctr"/>
        <c:lblOffset val="100"/>
        <c:noMultiLvlLbl val="0"/>
      </c:catAx>
      <c:valAx>
        <c:axId val="-962476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5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time performance</a:t>
            </a:r>
          </a:p>
        </c:rich>
      </c:tx>
      <c:layout>
        <c:manualLayout>
          <c:xMode val="edge"/>
          <c:yMode val="edge"/>
          <c:x val="0.48194981627296601"/>
          <c:y val="0.44515538222011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54862572178478"/>
          <c:y val="0.51833691179155705"/>
          <c:w val="0.58331821522309701"/>
          <c:h val="0.351619325160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Sheet1!$B$42:$B$50</c:f>
              <c:numCache>
                <c:formatCode>General</c:formatCode>
                <c:ptCount val="9"/>
                <c:pt idx="0">
                  <c:v>65.839024390243907</c:v>
                </c:pt>
                <c:pt idx="1">
                  <c:v>99.629268292682852</c:v>
                </c:pt>
                <c:pt idx="2">
                  <c:v>202.00569105691</c:v>
                </c:pt>
                <c:pt idx="3">
                  <c:v>426.58211382113802</c:v>
                </c:pt>
                <c:pt idx="4">
                  <c:v>822.09756097560899</c:v>
                </c:pt>
                <c:pt idx="5">
                  <c:v>906.44146341463374</c:v>
                </c:pt>
                <c:pt idx="6">
                  <c:v>976.37560975609699</c:v>
                </c:pt>
                <c:pt idx="7">
                  <c:v>960.14878048780395</c:v>
                </c:pt>
                <c:pt idx="8">
                  <c:v>976.37073170731696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D-0647-9BD1-A7D1183F691B}"/>
            </c:ext>
          </c:extLst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Sheet1!$C$42:$C$50</c:f>
              <c:numCache>
                <c:formatCode>General</c:formatCode>
                <c:ptCount val="9"/>
                <c:pt idx="0">
                  <c:v>0.23028455284552801</c:v>
                </c:pt>
                <c:pt idx="1">
                  <c:v>0.21215447154471501</c:v>
                </c:pt>
                <c:pt idx="2">
                  <c:v>0.21272357723577201</c:v>
                </c:pt>
                <c:pt idx="3">
                  <c:v>0.22203252032520299</c:v>
                </c:pt>
                <c:pt idx="4">
                  <c:v>0.22735772357723499</c:v>
                </c:pt>
                <c:pt idx="5">
                  <c:v>0.21886178861788599</c:v>
                </c:pt>
                <c:pt idx="6">
                  <c:v>0.21032520325203199</c:v>
                </c:pt>
                <c:pt idx="7">
                  <c:v>0.189024390243902</c:v>
                </c:pt>
                <c:pt idx="8">
                  <c:v>0.138252032520325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D-0647-9BD1-A7D1183F691B}"/>
            </c:ext>
          </c:extLst>
        </c:ser>
        <c:ser>
          <c:idx val="2"/>
          <c:order val="2"/>
          <c:tx>
            <c:strRef>
              <c:f>Sheet1!$D$41</c:f>
              <c:strCache>
                <c:ptCount val="1"/>
                <c:pt idx="0">
                  <c:v>Branch+Reach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Sheet1!$D$42:$D$50</c:f>
              <c:numCache>
                <c:formatCode>General</c:formatCode>
                <c:ptCount val="9"/>
                <c:pt idx="0">
                  <c:v>0.112276422764227</c:v>
                </c:pt>
                <c:pt idx="1">
                  <c:v>0.104878048780487</c:v>
                </c:pt>
                <c:pt idx="2">
                  <c:v>0.105772357723577</c:v>
                </c:pt>
                <c:pt idx="3">
                  <c:v>0.108211382113821</c:v>
                </c:pt>
                <c:pt idx="4">
                  <c:v>0.109837398373983</c:v>
                </c:pt>
                <c:pt idx="5">
                  <c:v>0.106991869918699</c:v>
                </c:pt>
                <c:pt idx="6">
                  <c:v>0.11093495934959299</c:v>
                </c:pt>
                <c:pt idx="7">
                  <c:v>0.110569105691056</c:v>
                </c:pt>
                <c:pt idx="8">
                  <c:v>0.103739837398373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D-0647-9BD1-A7D1183F691B}"/>
            </c:ext>
          </c:extLst>
        </c:ser>
        <c:ser>
          <c:idx val="3"/>
          <c:order val="3"/>
          <c:tx>
            <c:strRef>
              <c:f>Sheet1!$E$41</c:f>
              <c:strCache>
                <c:ptCount val="1"/>
                <c:pt idx="0">
                  <c:v>Branch+Reach+Bound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Sheet1!$E$42:$E$50</c:f>
              <c:numCache>
                <c:formatCode>General</c:formatCode>
                <c:ptCount val="9"/>
                <c:pt idx="0">
                  <c:v>3.93699186991869E-2</c:v>
                </c:pt>
                <c:pt idx="1">
                  <c:v>3.7134146341463399E-2</c:v>
                </c:pt>
                <c:pt idx="2">
                  <c:v>3.6930894308943002E-2</c:v>
                </c:pt>
                <c:pt idx="3">
                  <c:v>3.7378048780487699E-2</c:v>
                </c:pt>
                <c:pt idx="4">
                  <c:v>3.8069105691056898E-2</c:v>
                </c:pt>
                <c:pt idx="5">
                  <c:v>4.3109756097560903E-2</c:v>
                </c:pt>
                <c:pt idx="6">
                  <c:v>3.9329268292682899E-2</c:v>
                </c:pt>
                <c:pt idx="7">
                  <c:v>3.84146341463414E-2</c:v>
                </c:pt>
                <c:pt idx="8">
                  <c:v>3.3922764227642198E-2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CD-0647-9BD1-A7D1183F691B}"/>
            </c:ext>
          </c:extLst>
        </c:ser>
        <c:ser>
          <c:idx val="4"/>
          <c:order val="4"/>
          <c:tx>
            <c:strRef>
              <c:f>Sheet1!$F$41</c:f>
              <c:strCache>
                <c:ptCount val="1"/>
                <c:pt idx="0">
                  <c:v>Local</c:v>
                </c:pt>
              </c:strCache>
            </c:strRef>
          </c:tx>
          <c:spPr>
            <a:ln w="22225" cap="rnd">
              <a:solidFill>
                <a:srgbClr val="7C5BAE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Sheet1!$F$42:$F$50</c:f>
              <c:numCache>
                <c:formatCode>General</c:formatCode>
                <c:ptCount val="9"/>
                <c:pt idx="0">
                  <c:v>0.20426829268292601</c:v>
                </c:pt>
                <c:pt idx="1">
                  <c:v>0.18707317073170701</c:v>
                </c:pt>
                <c:pt idx="2">
                  <c:v>0.18678861788617801</c:v>
                </c:pt>
                <c:pt idx="3">
                  <c:v>0.16463414634146301</c:v>
                </c:pt>
                <c:pt idx="4">
                  <c:v>0.15215447154471501</c:v>
                </c:pt>
                <c:pt idx="5">
                  <c:v>0.14150406504065</c:v>
                </c:pt>
                <c:pt idx="6">
                  <c:v>0.129024390243902</c:v>
                </c:pt>
                <c:pt idx="7">
                  <c:v>0.11150406504065</c:v>
                </c:pt>
                <c:pt idx="8">
                  <c:v>9.2357723577235706E-2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CD-0647-9BD1-A7D1183F691B}"/>
            </c:ext>
          </c:extLst>
        </c:ser>
        <c:ser>
          <c:idx val="5"/>
          <c:order val="5"/>
          <c:tx>
            <c:strRef>
              <c:f>Sheet1!$G$41</c:f>
              <c:strCache>
                <c:ptCount val="1"/>
                <c:pt idx="0">
                  <c:v>Local+Reach+Bound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Sheet1!$A$42:$A$50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Sheet1!$G$42:$G$50</c:f>
              <c:numCache>
                <c:formatCode>General</c:formatCode>
                <c:ptCount val="9"/>
                <c:pt idx="0">
                  <c:v>3.3963414634146302E-2</c:v>
                </c:pt>
                <c:pt idx="1">
                  <c:v>3.4166666666666602E-2</c:v>
                </c:pt>
                <c:pt idx="2">
                  <c:v>3.1565040650406398E-2</c:v>
                </c:pt>
                <c:pt idx="3">
                  <c:v>3.2743902439024301E-2</c:v>
                </c:pt>
                <c:pt idx="4">
                  <c:v>3.0792682926829198E-2</c:v>
                </c:pt>
                <c:pt idx="5">
                  <c:v>3.10772357723577E-2</c:v>
                </c:pt>
                <c:pt idx="6">
                  <c:v>3.1178861788617802E-2</c:v>
                </c:pt>
                <c:pt idx="7">
                  <c:v>2.8556910569105601E-2</c:v>
                </c:pt>
                <c:pt idx="8">
                  <c:v>2.7540650406504E-2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CD-0647-9BD1-A7D1183F6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33920"/>
        <c:axId val="-96229760"/>
      </c:lineChart>
      <c:catAx>
        <c:axId val="-9623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Missing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29760"/>
        <c:crosses val="autoZero"/>
        <c:auto val="1"/>
        <c:lblAlgn val="ctr"/>
        <c:lblOffset val="100"/>
        <c:noMultiLvlLbl val="0"/>
      </c:catAx>
      <c:valAx>
        <c:axId val="-9622976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cost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3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5B9BD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A5A5A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7C5BAE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altLang="en-US" sz="1800" b="1" i="0" u="none" strike="noStrike" kern="1200" baseline="0">
                <a:ln>
                  <a:noFill/>
                </a:ln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1.67349081364829E-4"/>
          <c:y val="4.8198407480634801E-2"/>
          <c:w val="0.51447219404322897"/>
          <c:h val="0.35876901037100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800" b="1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accuracy</a:t>
            </a:r>
          </a:p>
        </c:rich>
      </c:tx>
      <c:layout>
        <c:manualLayout>
          <c:xMode val="edge"/>
          <c:yMode val="edge"/>
          <c:x val="0.447250508636439"/>
          <c:y val="0.16117721722289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944455490210299"/>
          <c:y val="0.26304439909122401"/>
          <c:w val="0.69974283171691898"/>
          <c:h val="0.482924441249751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Sheet1!$A$31:$A$39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Sheet1!$B$31:$B$39</c:f>
              <c:numCache>
                <c:formatCode>General</c:formatCode>
                <c:ptCount val="9"/>
                <c:pt idx="0">
                  <c:v>0.91841975718923696</c:v>
                </c:pt>
                <c:pt idx="1">
                  <c:v>0.90491287467223402</c:v>
                </c:pt>
                <c:pt idx="2">
                  <c:v>0.85985912987545099</c:v>
                </c:pt>
                <c:pt idx="3">
                  <c:v>0.78957279661847501</c:v>
                </c:pt>
                <c:pt idx="4">
                  <c:v>0.65198582370588198</c:v>
                </c:pt>
                <c:pt idx="5">
                  <c:v>0.60109572839857095</c:v>
                </c:pt>
                <c:pt idx="6">
                  <c:v>0.45432864562344399</c:v>
                </c:pt>
                <c:pt idx="7">
                  <c:v>0.34965682893567301</c:v>
                </c:pt>
                <c:pt idx="8">
                  <c:v>0.28429476293567901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83-E34E-AACB-963F67292BE2}"/>
            </c:ext>
          </c:extLst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Sheet1!$A$31:$A$39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Sheet1!$C$31:$C$39</c:f>
              <c:numCache>
                <c:formatCode>General</c:formatCode>
                <c:ptCount val="9"/>
                <c:pt idx="0">
                  <c:v>0.94446033404526097</c:v>
                </c:pt>
                <c:pt idx="1">
                  <c:v>0.92497452729625695</c:v>
                </c:pt>
                <c:pt idx="2">
                  <c:v>0.88033239697272303</c:v>
                </c:pt>
                <c:pt idx="3">
                  <c:v>0.80028221949007905</c:v>
                </c:pt>
                <c:pt idx="4">
                  <c:v>0.67771641228032498</c:v>
                </c:pt>
                <c:pt idx="5">
                  <c:v>0.62265904274161299</c:v>
                </c:pt>
                <c:pt idx="6">
                  <c:v>0.47820407700019102</c:v>
                </c:pt>
                <c:pt idx="7">
                  <c:v>0.36251919609906802</c:v>
                </c:pt>
                <c:pt idx="8">
                  <c:v>0.30108216974968499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83-E34E-AACB-963F67292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436080"/>
        <c:axId val="-96419280"/>
      </c:lineChart>
      <c:catAx>
        <c:axId val="-9643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Missing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419280"/>
        <c:crosses val="autoZero"/>
        <c:auto val="1"/>
        <c:lblAlgn val="ctr"/>
        <c:lblOffset val="100"/>
        <c:noMultiLvlLbl val="0"/>
      </c:catAx>
      <c:valAx>
        <c:axId val="-9641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43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accuracy</a:t>
            </a:r>
          </a:p>
        </c:rich>
      </c:tx>
      <c:layout>
        <c:manualLayout>
          <c:xMode val="edge"/>
          <c:yMode val="edge"/>
          <c:x val="0.38792684652190301"/>
          <c:y val="0.17305904501883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005264519666399"/>
          <c:y val="0.27867677166398103"/>
          <c:w val="0.76673327230620403"/>
          <c:h val="0.479804635258731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Sheet1!$A$54:$A$62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Sheet1!$B$54:$B$62</c:f>
              <c:numCache>
                <c:formatCode>General</c:formatCode>
                <c:ptCount val="9"/>
                <c:pt idx="0">
                  <c:v>0.84846296283633704</c:v>
                </c:pt>
                <c:pt idx="1">
                  <c:v>0.69946906515421903</c:v>
                </c:pt>
                <c:pt idx="2">
                  <c:v>0.63038080644330097</c:v>
                </c:pt>
                <c:pt idx="3">
                  <c:v>0.66682266783121102</c:v>
                </c:pt>
                <c:pt idx="4">
                  <c:v>0.25368876435675602</c:v>
                </c:pt>
                <c:pt idx="5">
                  <c:v>0.61595480591172402</c:v>
                </c:pt>
                <c:pt idx="6">
                  <c:v>0.61071094791966396</c:v>
                </c:pt>
                <c:pt idx="7">
                  <c:v>0.72672839495652197</c:v>
                </c:pt>
                <c:pt idx="8">
                  <c:v>0.57486755315535898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E-2641-958E-3B65CAB3A5F5}"/>
            </c:ext>
          </c:extLst>
        </c:ser>
        <c:ser>
          <c:idx val="1"/>
          <c:order val="1"/>
          <c:tx>
            <c:strRef>
              <c:f>Sheet1!$C$53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Sheet1!$A$54:$A$62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Sheet1!$C$54:$C$62</c:f>
              <c:numCache>
                <c:formatCode>General</c:formatCode>
                <c:ptCount val="9"/>
                <c:pt idx="0">
                  <c:v>0.84846296283633704</c:v>
                </c:pt>
                <c:pt idx="1">
                  <c:v>0.69946906515421903</c:v>
                </c:pt>
                <c:pt idx="2">
                  <c:v>0.63038080644330097</c:v>
                </c:pt>
                <c:pt idx="3">
                  <c:v>0.66682266783121102</c:v>
                </c:pt>
                <c:pt idx="4">
                  <c:v>0.423269834597435</c:v>
                </c:pt>
                <c:pt idx="5">
                  <c:v>0.61595480591172402</c:v>
                </c:pt>
                <c:pt idx="6">
                  <c:v>0.61071094791966396</c:v>
                </c:pt>
                <c:pt idx="7">
                  <c:v>0.72672839495652197</c:v>
                </c:pt>
                <c:pt idx="8">
                  <c:v>0.57486755315535898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8E-2641-958E-3B65CAB3A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307104"/>
        <c:axId val="-96304400"/>
      </c:lineChart>
      <c:catAx>
        <c:axId val="-9630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Specification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304400"/>
        <c:crosses val="autoZero"/>
        <c:auto val="1"/>
        <c:lblAlgn val="ctr"/>
        <c:lblOffset val="100"/>
        <c:noMultiLvlLbl val="0"/>
      </c:catAx>
      <c:valAx>
        <c:axId val="-96304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30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6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time performance</a:t>
            </a:r>
          </a:p>
        </c:rich>
      </c:tx>
      <c:layout>
        <c:manualLayout>
          <c:xMode val="edge"/>
          <c:yMode val="edge"/>
          <c:x val="0.34405456742881402"/>
          <c:y val="0.204279753295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6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6361632318809"/>
          <c:y val="0.302579482756962"/>
          <c:w val="0.72745731418534199"/>
          <c:h val="0.510059738111146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Sheet1!$B$65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Sheet1!$B$66:$B$74</c:f>
              <c:numCache>
                <c:formatCode>General</c:formatCode>
                <c:ptCount val="9"/>
                <c:pt idx="0">
                  <c:v>0.10199999999999999</c:v>
                </c:pt>
                <c:pt idx="1">
                  <c:v>0.12541232135432101</c:v>
                </c:pt>
                <c:pt idx="2">
                  <c:v>9.45326278659612E-2</c:v>
                </c:pt>
                <c:pt idx="3">
                  <c:v>0.46895612376478202</c:v>
                </c:pt>
                <c:pt idx="4">
                  <c:v>7079.9347826813582</c:v>
                </c:pt>
                <c:pt idx="5">
                  <c:v>0.91278658498271303</c:v>
                </c:pt>
                <c:pt idx="6">
                  <c:v>1.71235642837431</c:v>
                </c:pt>
                <c:pt idx="7">
                  <c:v>0.16322556564766399</c:v>
                </c:pt>
                <c:pt idx="8">
                  <c:v>3.1236543124435601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49-EE43-AA1F-25D1E2E49796}"/>
            </c:ext>
          </c:extLst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Sheet1!$C$66:$C$74</c:f>
              <c:numCache>
                <c:formatCode>General</c:formatCode>
                <c:ptCount val="9"/>
                <c:pt idx="0">
                  <c:v>2.96296296296296E-2</c:v>
                </c:pt>
                <c:pt idx="1">
                  <c:v>5.8355555555555397E-2</c:v>
                </c:pt>
                <c:pt idx="2">
                  <c:v>9.2839506172839398E-2</c:v>
                </c:pt>
                <c:pt idx="3">
                  <c:v>0.40319088319088298</c:v>
                </c:pt>
                <c:pt idx="4">
                  <c:v>0.40439153439153402</c:v>
                </c:pt>
                <c:pt idx="5">
                  <c:v>0.31314814814814801</c:v>
                </c:pt>
                <c:pt idx="6">
                  <c:v>1.3975925925925901</c:v>
                </c:pt>
                <c:pt idx="7">
                  <c:v>4.0740740740740702E-2</c:v>
                </c:pt>
                <c:pt idx="8">
                  <c:v>1.7166666666666599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49-EE43-AA1F-25D1E2E49796}"/>
            </c:ext>
          </c:extLst>
        </c:ser>
        <c:ser>
          <c:idx val="2"/>
          <c:order val="2"/>
          <c:tx>
            <c:strRef>
              <c:f>Sheet1!$D$65</c:f>
              <c:strCache>
                <c:ptCount val="1"/>
                <c:pt idx="0">
                  <c:v>Branch+Reach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Sheet1!$D$66:$D$74</c:f>
              <c:numCache>
                <c:formatCode>General</c:formatCode>
                <c:ptCount val="9"/>
                <c:pt idx="0">
                  <c:v>3.0370370370370301E-2</c:v>
                </c:pt>
                <c:pt idx="1">
                  <c:v>5.5422222222221998E-2</c:v>
                </c:pt>
                <c:pt idx="2">
                  <c:v>7.7619047619047393E-2</c:v>
                </c:pt>
                <c:pt idx="3">
                  <c:v>0.136894586894586</c:v>
                </c:pt>
                <c:pt idx="4">
                  <c:v>0.361005291005291</c:v>
                </c:pt>
                <c:pt idx="5">
                  <c:v>0.158888888888888</c:v>
                </c:pt>
                <c:pt idx="6">
                  <c:v>0.30425925925925901</c:v>
                </c:pt>
                <c:pt idx="7">
                  <c:v>4.0740740740740702E-2</c:v>
                </c:pt>
                <c:pt idx="8">
                  <c:v>0.27407407407407403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49-EE43-AA1F-25D1E2E49796}"/>
            </c:ext>
          </c:extLst>
        </c:ser>
        <c:ser>
          <c:idx val="3"/>
          <c:order val="3"/>
          <c:tx>
            <c:strRef>
              <c:f>Sheet1!$E$65</c:f>
              <c:strCache>
                <c:ptCount val="1"/>
                <c:pt idx="0">
                  <c:v>Branch+Reach+Bound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Sheet1!$E$66:$E$74</c:f>
              <c:numCache>
                <c:formatCode>General</c:formatCode>
                <c:ptCount val="9"/>
                <c:pt idx="0">
                  <c:v>3.2222222222222001E-3</c:v>
                </c:pt>
                <c:pt idx="1">
                  <c:v>7.6888888888887999E-3</c:v>
                </c:pt>
                <c:pt idx="2">
                  <c:v>1.8862433862433799E-2</c:v>
                </c:pt>
                <c:pt idx="3">
                  <c:v>5.4643874643874601E-2</c:v>
                </c:pt>
                <c:pt idx="4">
                  <c:v>0.167116402116402</c:v>
                </c:pt>
                <c:pt idx="5">
                  <c:v>8.3703703703703697E-2</c:v>
                </c:pt>
                <c:pt idx="6">
                  <c:v>0.17212962962962899</c:v>
                </c:pt>
                <c:pt idx="7">
                  <c:v>8.5185185185184999E-3</c:v>
                </c:pt>
                <c:pt idx="8">
                  <c:v>0.110185185185185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49-EE43-AA1F-25D1E2E49796}"/>
            </c:ext>
          </c:extLst>
        </c:ser>
        <c:ser>
          <c:idx val="4"/>
          <c:order val="4"/>
          <c:tx>
            <c:strRef>
              <c:f>Sheet1!$F$65</c:f>
              <c:strCache>
                <c:ptCount val="1"/>
                <c:pt idx="0">
                  <c:v>Local</c:v>
                </c:pt>
              </c:strCache>
            </c:strRef>
          </c:tx>
          <c:spPr>
            <a:ln w="22225" cap="rnd">
              <a:solidFill>
                <a:srgbClr val="4472C4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Sheet1!$F$66:$F$74</c:f>
              <c:numCache>
                <c:formatCode>General</c:formatCode>
                <c:ptCount val="9"/>
                <c:pt idx="0">
                  <c:v>2.6666666666666599E-2</c:v>
                </c:pt>
                <c:pt idx="1">
                  <c:v>5.3970370370370203E-2</c:v>
                </c:pt>
                <c:pt idx="2">
                  <c:v>8.3139329805996295E-2</c:v>
                </c:pt>
                <c:pt idx="3">
                  <c:v>0.234501424501424</c:v>
                </c:pt>
                <c:pt idx="4">
                  <c:v>0.39121693121693102</c:v>
                </c:pt>
                <c:pt idx="5">
                  <c:v>0.194444444444444</c:v>
                </c:pt>
                <c:pt idx="6">
                  <c:v>0.74685185185185099</c:v>
                </c:pt>
                <c:pt idx="7">
                  <c:v>4.0740740740740702E-2</c:v>
                </c:pt>
                <c:pt idx="8">
                  <c:v>1.4037037037036999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49-EE43-AA1F-25D1E2E49796}"/>
            </c:ext>
          </c:extLst>
        </c:ser>
        <c:ser>
          <c:idx val="5"/>
          <c:order val="5"/>
          <c:tx>
            <c:strRef>
              <c:f>Sheet1!$G$65</c:f>
              <c:strCache>
                <c:ptCount val="1"/>
                <c:pt idx="0">
                  <c:v>Local+Reach+Bound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Sheet1!$A$66:$A$74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</c:strCache>
            </c:strRef>
          </c:cat>
          <c:val>
            <c:numRef>
              <c:f>Sheet1!$G$66:$G$74</c:f>
              <c:numCache>
                <c:formatCode>General</c:formatCode>
                <c:ptCount val="9"/>
                <c:pt idx="0">
                  <c:v>2.0555555555555501E-3</c:v>
                </c:pt>
                <c:pt idx="1">
                  <c:v>7.3037037037036899E-3</c:v>
                </c:pt>
                <c:pt idx="2">
                  <c:v>1.58112874779541E-2</c:v>
                </c:pt>
                <c:pt idx="3">
                  <c:v>3.7350427350427297E-2</c:v>
                </c:pt>
                <c:pt idx="4">
                  <c:v>0.166137566137566</c:v>
                </c:pt>
                <c:pt idx="5">
                  <c:v>3.5925925925925903E-2</c:v>
                </c:pt>
                <c:pt idx="6">
                  <c:v>0.10592592592592499</c:v>
                </c:pt>
                <c:pt idx="7">
                  <c:v>2.9629629629629602E-3</c:v>
                </c:pt>
                <c:pt idx="8">
                  <c:v>9.5185185185185095E-2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49-EE43-AA1F-25D1E2E49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138768"/>
        <c:axId val="-99709120"/>
      </c:lineChart>
      <c:catAx>
        <c:axId val="-9913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Specification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709120"/>
        <c:crosses val="autoZero"/>
        <c:auto val="1"/>
        <c:lblAlgn val="ctr"/>
        <c:lblOffset val="100"/>
        <c:noMultiLvlLbl val="0"/>
      </c:catAx>
      <c:valAx>
        <c:axId val="-9970912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cost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05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13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20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000" b="1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+mn-cs"/>
              </a:rPr>
              <a:t>time performance</a:t>
            </a:r>
          </a:p>
        </c:rich>
      </c:tx>
      <c:layout>
        <c:manualLayout>
          <c:xMode val="edge"/>
          <c:yMode val="edge"/>
          <c:x val="0.57713606227417003"/>
          <c:y val="2.4750493649594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2000" b="1" i="0" u="none" strike="noStrike" kern="1200" cap="none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47054530858635002"/>
          <c:y val="0.15004826796031301"/>
          <c:w val="0.47265869725670201"/>
          <c:h val="0.728809381539026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Sheet1!$B$94</c:f>
              <c:strCache>
                <c:ptCount val="1"/>
                <c:pt idx="0">
                  <c:v>Alignment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Sheet1!$B$95:$B$104</c:f>
              <c:numCache>
                <c:formatCode>General</c:formatCode>
                <c:ptCount val="10"/>
                <c:pt idx="0">
                  <c:v>9810.8198433420293</c:v>
                </c:pt>
                <c:pt idx="1">
                  <c:v>14620.1044386422</c:v>
                </c:pt>
                <c:pt idx="2">
                  <c:v>15710.3524804177</c:v>
                </c:pt>
                <c:pt idx="3">
                  <c:v>16300.929503916401</c:v>
                </c:pt>
                <c:pt idx="4">
                  <c:v>17330.464751958199</c:v>
                </c:pt>
                <c:pt idx="5">
                  <c:v>15810.6866840731</c:v>
                </c:pt>
                <c:pt idx="6">
                  <c:v>18430.597911227109</c:v>
                </c:pt>
                <c:pt idx="7">
                  <c:v>19080.295039164401</c:v>
                </c:pt>
                <c:pt idx="8">
                  <c:v>19550.958224542999</c:v>
                </c:pt>
                <c:pt idx="9">
                  <c:v>21070.490861618699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85-5340-954A-0D3A374DF0E6}"/>
            </c:ext>
          </c:extLst>
        </c:ser>
        <c:ser>
          <c:idx val="1"/>
          <c:order val="1"/>
          <c:tx>
            <c:strRef>
              <c:f>Sheet1!$C$94</c:f>
              <c:strCache>
                <c:ptCount val="1"/>
                <c:pt idx="0">
                  <c:v>Branch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Sheet1!$C$95:$C$104</c:f>
              <c:numCache>
                <c:formatCode>General</c:formatCode>
                <c:ptCount val="10"/>
                <c:pt idx="0">
                  <c:v>6782.3335623427884</c:v>
                </c:pt>
                <c:pt idx="1">
                  <c:v>6928.1266568234296</c:v>
                </c:pt>
                <c:pt idx="2">
                  <c:v>8081.7685345321397</c:v>
                </c:pt>
                <c:pt idx="3">
                  <c:v>7844.2465324264303</c:v>
                </c:pt>
                <c:pt idx="4">
                  <c:v>9214.7653453472285</c:v>
                </c:pt>
                <c:pt idx="5">
                  <c:v>10182.123546213399</c:v>
                </c:pt>
                <c:pt idx="6">
                  <c:v>10250.9824376324</c:v>
                </c:pt>
                <c:pt idx="7">
                  <c:v>10163.2367514535</c:v>
                </c:pt>
                <c:pt idx="8">
                  <c:v>10314.4768324654</c:v>
                </c:pt>
                <c:pt idx="9">
                  <c:v>10525.845622266301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85-5340-954A-0D3A374DF0E6}"/>
            </c:ext>
          </c:extLst>
        </c:ser>
        <c:ser>
          <c:idx val="2"/>
          <c:order val="2"/>
          <c:tx>
            <c:strRef>
              <c:f>Sheet1!$D$94</c:f>
              <c:strCache>
                <c:ptCount val="1"/>
                <c:pt idx="0">
                  <c:v>Branch+Reach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Sheet1!$D$95:$D$104</c:f>
              <c:numCache>
                <c:formatCode>General</c:formatCode>
                <c:ptCount val="10"/>
                <c:pt idx="0">
                  <c:v>6791.1279373368097</c:v>
                </c:pt>
                <c:pt idx="1">
                  <c:v>6693.6318537858997</c:v>
                </c:pt>
                <c:pt idx="2">
                  <c:v>7655.8563968668404</c:v>
                </c:pt>
                <c:pt idx="3">
                  <c:v>7369.7180156657896</c:v>
                </c:pt>
                <c:pt idx="4">
                  <c:v>8886.2480417754505</c:v>
                </c:pt>
                <c:pt idx="5">
                  <c:v>9996.8093994777919</c:v>
                </c:pt>
                <c:pt idx="6">
                  <c:v>9954.4177545691891</c:v>
                </c:pt>
                <c:pt idx="7">
                  <c:v>9399.537859007829</c:v>
                </c:pt>
                <c:pt idx="8">
                  <c:v>9751.9399477806801</c:v>
                </c:pt>
                <c:pt idx="9">
                  <c:v>10293.5509138381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85-5340-954A-0D3A374DF0E6}"/>
            </c:ext>
          </c:extLst>
        </c:ser>
        <c:ser>
          <c:idx val="3"/>
          <c:order val="3"/>
          <c:tx>
            <c:strRef>
              <c:f>Sheet1!$E$94</c:f>
              <c:strCache>
                <c:ptCount val="1"/>
                <c:pt idx="0">
                  <c:v>Branch+Reach+Bound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Sheet1!$E$95:$E$104</c:f>
              <c:numCache>
                <c:formatCode>General</c:formatCode>
                <c:ptCount val="10"/>
                <c:pt idx="0">
                  <c:v>1288.7075718015601</c:v>
                </c:pt>
                <c:pt idx="1">
                  <c:v>1801.6866840731</c:v>
                </c:pt>
                <c:pt idx="2">
                  <c:v>2073.229765013049</c:v>
                </c:pt>
                <c:pt idx="3">
                  <c:v>2399.84334203655</c:v>
                </c:pt>
                <c:pt idx="4">
                  <c:v>2862.9164490861599</c:v>
                </c:pt>
                <c:pt idx="5">
                  <c:v>3081.4203655352399</c:v>
                </c:pt>
                <c:pt idx="6">
                  <c:v>3409.62140992166</c:v>
                </c:pt>
                <c:pt idx="7">
                  <c:v>3671.6553524804099</c:v>
                </c:pt>
                <c:pt idx="8">
                  <c:v>3987.9634464751898</c:v>
                </c:pt>
                <c:pt idx="9">
                  <c:v>4262.4464751958203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285-5340-954A-0D3A374DF0E6}"/>
            </c:ext>
          </c:extLst>
        </c:ser>
        <c:ser>
          <c:idx val="4"/>
          <c:order val="4"/>
          <c:tx>
            <c:strRef>
              <c:f>Sheet1!$F$94</c:f>
              <c:strCache>
                <c:ptCount val="1"/>
                <c:pt idx="0">
                  <c:v>Local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Sheet1!$F$95:$F$104</c:f>
              <c:numCache>
                <c:formatCode>General</c:formatCode>
                <c:ptCount val="10"/>
                <c:pt idx="0">
                  <c:v>168.42297650130499</c:v>
                </c:pt>
                <c:pt idx="1">
                  <c:v>364.07310704960781</c:v>
                </c:pt>
                <c:pt idx="2">
                  <c:v>560.57702349869396</c:v>
                </c:pt>
                <c:pt idx="3">
                  <c:v>701.91383812010395</c:v>
                </c:pt>
                <c:pt idx="4">
                  <c:v>1070.93733681462</c:v>
                </c:pt>
                <c:pt idx="5">
                  <c:v>1547.89817232376</c:v>
                </c:pt>
                <c:pt idx="6">
                  <c:v>1873.41775456919</c:v>
                </c:pt>
                <c:pt idx="7">
                  <c:v>2069.028720626628</c:v>
                </c:pt>
                <c:pt idx="8">
                  <c:v>2615.2793733681401</c:v>
                </c:pt>
                <c:pt idx="9">
                  <c:v>2867.8981723237498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285-5340-954A-0D3A374DF0E6}"/>
            </c:ext>
          </c:extLst>
        </c:ser>
        <c:ser>
          <c:idx val="5"/>
          <c:order val="5"/>
          <c:tx>
            <c:strRef>
              <c:f>Sheet1!$G$94</c:f>
              <c:strCache>
                <c:ptCount val="1"/>
                <c:pt idx="0">
                  <c:v>Local+Reach+Bound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Sheet1!$A$95:$A$104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Sheet1!$G$95:$G$104</c:f>
              <c:numCache>
                <c:formatCode>General</c:formatCode>
                <c:ptCount val="10"/>
                <c:pt idx="0">
                  <c:v>150.44386422976481</c:v>
                </c:pt>
                <c:pt idx="1">
                  <c:v>253.647519582245</c:v>
                </c:pt>
                <c:pt idx="2">
                  <c:v>364.07832898172302</c:v>
                </c:pt>
                <c:pt idx="3">
                  <c:v>485.95822454308092</c:v>
                </c:pt>
                <c:pt idx="4">
                  <c:v>756.28981723237598</c:v>
                </c:pt>
                <c:pt idx="5">
                  <c:v>1208.3681462140901</c:v>
                </c:pt>
                <c:pt idx="6">
                  <c:v>1474.4046997389</c:v>
                </c:pt>
                <c:pt idx="7">
                  <c:v>1639.96083550913</c:v>
                </c:pt>
                <c:pt idx="8">
                  <c:v>2035.95822454308</c:v>
                </c:pt>
                <c:pt idx="9">
                  <c:v>2422.0835509138301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285-5340-954A-0D3A374DF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481712"/>
        <c:axId val="-117518992"/>
      </c:lineChart>
      <c:catAx>
        <c:axId val="-9948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Sequence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4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7518992"/>
        <c:crosses val="autoZero"/>
        <c:auto val="1"/>
        <c:lblAlgn val="ctr"/>
        <c:lblOffset val="100"/>
        <c:noMultiLvlLbl val="0"/>
      </c:catAx>
      <c:valAx>
        <c:axId val="-117518992"/>
        <c:scaling>
          <c:logBase val="10"/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cost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altLang="zh-CN" sz="1400" b="1" i="0" u="none" strike="noStrike" kern="1200" cap="non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481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4.1713155778868097E-2"/>
          <c:y val="9.3214294771714907E-3"/>
          <c:w val="0.34425850898104998"/>
          <c:h val="0.371532142073571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6935-0DC7-4038-8482-91A0E6AC633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89AA-BC06-49F7-923C-165470426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joint work with UNSW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0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I will introduce the algorithms we proposed to avoid the weakness</a:t>
            </a:r>
            <a:r>
              <a:rPr lang="en-US" altLang="zh-CN" baseline="0" dirty="0"/>
              <a:t> of Alignment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2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6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the number of possible recoveries produced</a:t>
            </a:r>
            <a:r>
              <a:rPr lang="en-US" altLang="zh-CN" baseline="0" dirty="0"/>
              <a:t> by branching framework may be large, we also propose several pruning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4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9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is obvious that if we consider loop more than once,</a:t>
            </a:r>
            <a:r>
              <a:rPr lang="en-US" altLang="zh-CN" baseline="0" dirty="0"/>
              <a:t> the recovery could not be the minimum 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72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9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2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>
                <a:solidFill>
                  <a:srgbClr val="000000"/>
                </a:solidFill>
                <a:latin typeface="Arial"/>
                <a:ea typeface="幼圆" panose="02010509060101010101" pitchFamily="49" charset="-122"/>
              </a:rPr>
              <a:pPr/>
              <a:t>25</a:t>
            </a:fld>
            <a:endParaRPr altLang="en-US">
              <a:solidFill>
                <a:srgbClr val="000000"/>
              </a:solidFill>
              <a:latin typeface="Arial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55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9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square</a:t>
            </a:r>
            <a:r>
              <a:rPr lang="en-US" altLang="zh-CN" baseline="0" dirty="0"/>
              <a:t> is called</a:t>
            </a:r>
            <a:r>
              <a:rPr lang="en-US" altLang="zh-CN" dirty="0"/>
              <a:t> a transition, denotes a task in process specification.</a:t>
            </a:r>
            <a:r>
              <a:rPr lang="en-US" altLang="zh-CN" baseline="0" dirty="0"/>
              <a:t> Multiple branches attached to one transition means that these branches should be conducted in parallel. Each circle is called a place, denotes a choice structure. If multiple branches are attached to one place, only one of them is chosen to conduct.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6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8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don’t recover the</a:t>
            </a:r>
            <a:r>
              <a:rPr lang="en-US" altLang="zh-CN" baseline="0" dirty="0"/>
              <a:t> missing events, there may exist many problems. Suppose that the event pay by cash is missing in.....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4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mentioned before, ......, To make sure all of the constraints are not violated.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3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Actually, Given an incomplete event</a:t>
            </a:r>
            <a:r>
              <a:rPr lang="en-US" altLang="zh-CN" baseline="0" dirty="0"/>
              <a:t> sequence, there are multiple possible recoveries.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矩形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D047FC62-43E0-4DBF-A83B-F2AB4CFBE66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BE36-7CD8-4A82-859D-5E43484C71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72F-BB6D-4C56-8530-994187F87EE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9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166483"/>
            <a:ext cx="8229600" cy="5359435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6D7-44FB-45A8-893D-4BFD49E223C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880731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2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565EFF36-6EB1-49CE-9420-86AAAB73726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7D8-9945-464C-8AD0-FB33CBA3A47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241-5382-408B-801E-F11AD9F5DFF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232A-ED28-4717-B0B6-3BD7547515E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477C-E184-4126-976A-A2274A24664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7254-DB2E-4040-90A9-6F05676E064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8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D69-5E3B-492D-A338-7D5950A18DA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9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8826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200125"/>
            <a:ext cx="8229600" cy="5355322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77A1-A777-49A6-8DE1-EC372A42C25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12/8/19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8826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2994" y="29053"/>
            <a:ext cx="8229600" cy="821847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3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9745" y="942623"/>
            <a:ext cx="6686549" cy="1697086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Efficient Recovery of Missing Events</a:t>
            </a:r>
            <a:endParaRPr 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9744" y="3502894"/>
            <a:ext cx="6686549" cy="1740619"/>
          </a:xfrm>
        </p:spPr>
        <p:txBody>
          <a:bodyPr>
            <a:noAutofit/>
          </a:bodyPr>
          <a:lstStyle/>
          <a:p>
            <a:endParaRPr lang="en-US" altLang="zh-CN" sz="52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Jianmin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Shaoxu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</a:t>
            </a:r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en-US" altLang="zh-CN" sz="18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Xiaochen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Z</a:t>
            </a:r>
            <a:r>
              <a:rPr lang="en-US" altLang="zh-CN" sz="1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</a:t>
            </a:r>
            <a:r>
              <a:rPr lang="en-US" altLang="zh-CN" sz="1800" baseline="30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Xuemin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Lin</a:t>
            </a:r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,</a:t>
            </a:r>
            <a:r>
              <a:rPr lang="en-US" altLang="zh-CN" sz="18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Jiaguang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Sun</a:t>
            </a:r>
            <a:r>
              <a:rPr lang="en-US" altLang="zh-CN" sz="1800" baseline="30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altLang="zh-CN" sz="1800" baseline="30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800" baseline="30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800" baseline="30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Tsinghua University, China</a:t>
            </a:r>
          </a:p>
          <a:p>
            <a:pPr algn="ctr"/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University of New South Wales, Australia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mr-IN" dirty="0"/>
              <a:t>/25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59218" y="6315028"/>
            <a:ext cx="10855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  <a:p>
            <a:r>
              <a:rPr lang="en-US" altLang="zh-CN" sz="13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TKDE</a:t>
            </a:r>
            <a:r>
              <a:rPr lang="zh-CN" altLang="en-US" sz="13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3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16" y="5630621"/>
            <a:ext cx="742300" cy="122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24" y="5595078"/>
            <a:ext cx="1262922" cy="12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525">
        <p:fade/>
      </p:transition>
    </mc:Choice>
    <mc:Fallback xmlns="">
      <p:transition advTm="1052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 and 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12606"/>
            <a:ext cx="7785465" cy="5245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/>
              <a:t>Hardness: </a:t>
            </a:r>
          </a:p>
          <a:p>
            <a:pPr lvl="1"/>
            <a:r>
              <a:rPr lang="en-US" altLang="zh-CN" sz="2000" dirty="0"/>
              <a:t>Owing to </a:t>
            </a:r>
            <a:r>
              <a:rPr lang="en-US" altLang="zh-CN" sz="2000" dirty="0">
                <a:solidFill>
                  <a:srgbClr val="FF0000"/>
                </a:solidFill>
              </a:rPr>
              <a:t>choices and parallelization</a:t>
            </a:r>
            <a:r>
              <a:rPr lang="en-US" altLang="zh-CN" sz="2000" dirty="0"/>
              <a:t> of flows, there exist </a:t>
            </a:r>
            <a:r>
              <a:rPr lang="en-US" altLang="zh-CN" sz="2000" dirty="0">
                <a:solidFill>
                  <a:srgbClr val="FF0000"/>
                </a:solidFill>
              </a:rPr>
              <a:t>vast alternatives </a:t>
            </a:r>
            <a:r>
              <a:rPr lang="en-US" altLang="zh-CN" sz="2000" dirty="0"/>
              <a:t>to enumerate in the recovery;</a:t>
            </a:r>
          </a:p>
          <a:p>
            <a:pPr lvl="1"/>
            <a:r>
              <a:rPr lang="en-US" altLang="zh-CN" sz="2000" dirty="0"/>
              <a:t>We prove the </a:t>
            </a:r>
            <a:r>
              <a:rPr lang="en-US" altLang="zh-CN" sz="2000" dirty="0">
                <a:solidFill>
                  <a:srgbClr val="FF0000"/>
                </a:solidFill>
              </a:rPr>
              <a:t>NP-hardness </a:t>
            </a:r>
            <a:r>
              <a:rPr lang="en-US" altLang="zh-CN" sz="2000" dirty="0"/>
              <a:t>of this problem.</a:t>
            </a:r>
            <a:endParaRPr lang="en-US" altLang="zh-CN" sz="2000" b="1" dirty="0"/>
          </a:p>
          <a:p>
            <a:r>
              <a:rPr lang="en-US" altLang="zh-CN" sz="2000" b="1" dirty="0"/>
              <a:t>Existing Approach: </a:t>
            </a:r>
            <a:r>
              <a:rPr lang="en-US" altLang="zh-CN" sz="2000" dirty="0"/>
              <a:t>The Alignment algorithm*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Enumerates a factorial number </a:t>
            </a:r>
            <a:r>
              <a:rPr lang="en-US" altLang="zh-CN" sz="2000" dirty="0"/>
              <a:t>of redundant recoveries.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Our Observation: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/>
              <a:t>All the sequences in </a:t>
            </a:r>
            <a:r>
              <a:rPr lang="en-US" altLang="zh-CN" sz="1900" b="1" dirty="0"/>
              <a:t>S</a:t>
            </a:r>
            <a:r>
              <a:rPr lang="en-US" altLang="zh-CN" sz="1900" dirty="0"/>
              <a:t> are equivalent w.r.t. the specification;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/>
              <a:t>Any of </a:t>
            </a:r>
            <a:r>
              <a:rPr lang="en-US" altLang="zh-CN" sz="1900" b="1" dirty="0"/>
              <a:t>S</a:t>
            </a:r>
            <a:r>
              <a:rPr lang="en-US" altLang="zh-CN" sz="1900" dirty="0"/>
              <a:t> is a minimum recovery;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/>
              <a:t>Not necessary to enumerate.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500" dirty="0"/>
              <a:t>*M. de </a:t>
            </a:r>
            <a:r>
              <a:rPr lang="en-US" altLang="zh-CN" sz="1500" dirty="0" err="1"/>
              <a:t>Leoni</a:t>
            </a:r>
            <a:r>
              <a:rPr lang="en-US" altLang="zh-CN" sz="1500" dirty="0"/>
              <a:t>, F. M. Maggi, and W. M. P. van der Aalst. Aligning event logs and declarative process models for conformance checking. In BPM, pages 82–97, 2012.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10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49760" y="3455057"/>
            <a:ext cx="33983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/>
              <a:t>To recover (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), it generates </a:t>
            </a:r>
            <a:r>
              <a:rPr lang="pt-BR" altLang="zh-CN" sz="2000" b="1" dirty="0"/>
              <a:t>S:</a:t>
            </a:r>
            <a:r>
              <a:rPr lang="pt-BR" altLang="zh-CN" sz="2000" dirty="0"/>
              <a:t> {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BCD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BDC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CBD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CDB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DBC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DCB</a:t>
            </a:r>
            <a:r>
              <a:rPr lang="pt-BR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}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531039" y="3292006"/>
            <a:ext cx="3684957" cy="1090269"/>
            <a:chOff x="1531039" y="3292006"/>
            <a:chExt cx="3684957" cy="1090269"/>
          </a:xfrm>
        </p:grpSpPr>
        <p:sp>
          <p:nvSpPr>
            <p:cNvPr id="9" name="矩形 8"/>
            <p:cNvSpPr/>
            <p:nvPr/>
          </p:nvSpPr>
          <p:spPr>
            <a:xfrm>
              <a:off x="2050287" y="373368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1039" y="372796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6"/>
              <a:endCxn id="9" idx="1"/>
            </p:cNvCxnSpPr>
            <p:nvPr/>
          </p:nvCxnSpPr>
          <p:spPr>
            <a:xfrm>
              <a:off x="1764804" y="3846856"/>
              <a:ext cx="285483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637439" y="3297721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37439" y="4144493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3"/>
              <a:endCxn id="12" idx="2"/>
            </p:cNvCxnSpPr>
            <p:nvPr/>
          </p:nvCxnSpPr>
          <p:spPr>
            <a:xfrm flipV="1">
              <a:off x="2271443" y="3416612"/>
              <a:ext cx="365996" cy="43310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13" idx="2"/>
            </p:cNvCxnSpPr>
            <p:nvPr/>
          </p:nvCxnSpPr>
          <p:spPr>
            <a:xfrm>
              <a:off x="2271443" y="3849714"/>
              <a:ext cx="365996" cy="4136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637439" y="373431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9" idx="3"/>
              <a:endCxn id="18" idx="2"/>
            </p:cNvCxnSpPr>
            <p:nvPr/>
          </p:nvCxnSpPr>
          <p:spPr>
            <a:xfrm>
              <a:off x="2271443" y="3849714"/>
              <a:ext cx="365996" cy="349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240574" y="3297721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40574" y="3730822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37200" y="4144493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9835" y="329200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09835" y="4138778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09835" y="3728600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403836" y="374003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982231" y="373979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2" idx="6"/>
              <a:endCxn id="24" idx="1"/>
            </p:cNvCxnSpPr>
            <p:nvPr/>
          </p:nvCxnSpPr>
          <p:spPr>
            <a:xfrm flipV="1">
              <a:off x="2871204" y="3413755"/>
              <a:ext cx="369370" cy="2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8" idx="6"/>
              <a:endCxn id="25" idx="1"/>
            </p:cNvCxnSpPr>
            <p:nvPr/>
          </p:nvCxnSpPr>
          <p:spPr>
            <a:xfrm flipV="1">
              <a:off x="2871204" y="3846856"/>
              <a:ext cx="369370" cy="635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6"/>
              <a:endCxn id="26" idx="1"/>
            </p:cNvCxnSpPr>
            <p:nvPr/>
          </p:nvCxnSpPr>
          <p:spPr>
            <a:xfrm flipV="1">
              <a:off x="2871204" y="4260527"/>
              <a:ext cx="365996" cy="2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4" idx="3"/>
              <a:endCxn id="27" idx="2"/>
            </p:cNvCxnSpPr>
            <p:nvPr/>
          </p:nvCxnSpPr>
          <p:spPr>
            <a:xfrm flipV="1">
              <a:off x="3461730" y="3410897"/>
              <a:ext cx="348105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5" idx="3"/>
              <a:endCxn id="29" idx="2"/>
            </p:cNvCxnSpPr>
            <p:nvPr/>
          </p:nvCxnSpPr>
          <p:spPr>
            <a:xfrm>
              <a:off x="3461730" y="3846856"/>
              <a:ext cx="348105" cy="63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6" idx="3"/>
              <a:endCxn id="28" idx="2"/>
            </p:cNvCxnSpPr>
            <p:nvPr/>
          </p:nvCxnSpPr>
          <p:spPr>
            <a:xfrm flipV="1">
              <a:off x="3458356" y="4257669"/>
              <a:ext cx="351479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7" idx="6"/>
              <a:endCxn id="33" idx="1"/>
            </p:cNvCxnSpPr>
            <p:nvPr/>
          </p:nvCxnSpPr>
          <p:spPr>
            <a:xfrm>
              <a:off x="4043600" y="3410897"/>
              <a:ext cx="360236" cy="44516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9" idx="6"/>
              <a:endCxn id="33" idx="1"/>
            </p:cNvCxnSpPr>
            <p:nvPr/>
          </p:nvCxnSpPr>
          <p:spPr>
            <a:xfrm>
              <a:off x="4043600" y="3847491"/>
              <a:ext cx="360236" cy="85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8" idx="6"/>
              <a:endCxn id="33" idx="1"/>
            </p:cNvCxnSpPr>
            <p:nvPr/>
          </p:nvCxnSpPr>
          <p:spPr>
            <a:xfrm flipV="1">
              <a:off x="4043600" y="3856064"/>
              <a:ext cx="360236" cy="40160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34" idx="2"/>
            </p:cNvCxnSpPr>
            <p:nvPr/>
          </p:nvCxnSpPr>
          <p:spPr>
            <a:xfrm>
              <a:off x="4624992" y="3856064"/>
              <a:ext cx="357239" cy="26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2050287" y="3734315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B050"/>
                </a:solidFill>
              </a:rPr>
              <a:t>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5307" y="3745543"/>
            <a:ext cx="221156" cy="232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41817" y="3297721"/>
            <a:ext cx="221156" cy="232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241817" y="3730822"/>
            <a:ext cx="221156" cy="232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38443" y="4144493"/>
            <a:ext cx="221156" cy="232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7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0001">
        <p:fade/>
      </p:transition>
    </mc:Choice>
    <mc:Fallback xmlns="">
      <p:transition advTm="600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71599"/>
            <a:ext cx="7785465" cy="518485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>
                <a:solidFill>
                  <a:srgbClr val="7030A0"/>
                </a:solidFill>
                <a:ea typeface="Microsoft YaHei UI" panose="020B0503020204020204" pitchFamily="34" charset="-122"/>
              </a:rPr>
              <a:t>Recovery Algorithms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</a:pPr>
            <a:r>
              <a:rPr lang="en-US" altLang="zh-CN" sz="2400" dirty="0">
                <a:solidFill>
                  <a:srgbClr val="00B050"/>
                </a:solidFill>
                <a:ea typeface="Microsoft YaHei UI" panose="020B0503020204020204" pitchFamily="34" charset="-122"/>
              </a:rPr>
              <a:t>Filling gaps upon causal net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ea typeface="Microsoft YaHei UI" panose="020B0503020204020204" pitchFamily="34" charset="-122"/>
              </a:rPr>
              <a:t>Branching framework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ea typeface="Microsoft YaHei UI" panose="020B0503020204020204" pitchFamily="34" charset="-122"/>
              </a:rPr>
              <a:t>Dealing with loops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Conclusion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Ongoing Work</a:t>
            </a:r>
          </a:p>
          <a:p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11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59232" y="6556451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132" name="组合 131"/>
          <p:cNvGrpSpPr/>
          <p:nvPr/>
        </p:nvGrpSpPr>
        <p:grpSpPr>
          <a:xfrm>
            <a:off x="4635499" y="3994946"/>
            <a:ext cx="4407854" cy="1867224"/>
            <a:chOff x="4635499" y="3994946"/>
            <a:chExt cx="4407854" cy="1867224"/>
          </a:xfrm>
        </p:grpSpPr>
        <p:grpSp>
          <p:nvGrpSpPr>
            <p:cNvPr id="88" name="组合 87"/>
            <p:cNvGrpSpPr/>
            <p:nvPr/>
          </p:nvGrpSpPr>
          <p:grpSpPr>
            <a:xfrm>
              <a:off x="4635499" y="3994946"/>
              <a:ext cx="4407854" cy="1867224"/>
              <a:chOff x="4753639" y="3500102"/>
              <a:chExt cx="4338501" cy="2362068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753639" y="3536046"/>
                <a:ext cx="4212561" cy="2326124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979014" y="3500102"/>
                <a:ext cx="3113126" cy="467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2. Net with Choice Structures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6" name="直接箭头连接符 65"/>
              <p:cNvCxnSpPr>
                <a:stCxn id="68" idx="7"/>
                <a:endCxn id="63" idx="1"/>
              </p:cNvCxnSpPr>
              <p:nvPr/>
            </p:nvCxnSpPr>
            <p:spPr>
              <a:xfrm flipV="1">
                <a:off x="5885288" y="4037891"/>
                <a:ext cx="602399" cy="42623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63" idx="3"/>
                <a:endCxn id="76" idx="1"/>
              </p:cNvCxnSpPr>
              <p:nvPr/>
            </p:nvCxnSpPr>
            <p:spPr>
              <a:xfrm>
                <a:off x="6694950" y="4037891"/>
                <a:ext cx="589452" cy="431406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6397267" y="4309217"/>
              <a:ext cx="210576" cy="22170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endParaRPr lang="zh-CN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381501" y="3733800"/>
            <a:ext cx="4691093" cy="2822649"/>
            <a:chOff x="4381501" y="3733800"/>
            <a:chExt cx="4691093" cy="2822649"/>
          </a:xfrm>
        </p:grpSpPr>
        <p:grpSp>
          <p:nvGrpSpPr>
            <p:cNvPr id="41" name="组合 40"/>
            <p:cNvGrpSpPr/>
            <p:nvPr/>
          </p:nvGrpSpPr>
          <p:grpSpPr>
            <a:xfrm>
              <a:off x="4381501" y="3733800"/>
              <a:ext cx="4691093" cy="2822649"/>
              <a:chOff x="4381501" y="3733800"/>
              <a:chExt cx="4691093" cy="282264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381501" y="3733800"/>
                <a:ext cx="4676178" cy="282264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102772" y="6157726"/>
                <a:ext cx="2969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3. Net with Loop Structures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直接箭头连接符 70"/>
              <p:cNvCxnSpPr>
                <a:stCxn id="81" idx="1"/>
                <a:endCxn id="73" idx="5"/>
              </p:cNvCxnSpPr>
              <p:nvPr/>
            </p:nvCxnSpPr>
            <p:spPr>
              <a:xfrm flipH="1" flipV="1">
                <a:off x="5781543" y="5605081"/>
                <a:ext cx="615723" cy="4345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74" idx="3"/>
                <a:endCxn id="81" idx="3"/>
              </p:cNvCxnSpPr>
              <p:nvPr/>
            </p:nvCxnSpPr>
            <p:spPr>
              <a:xfrm flipH="1">
                <a:off x="6606287" y="5601449"/>
                <a:ext cx="600285" cy="438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80"/>
            <p:cNvSpPr/>
            <p:nvPr/>
          </p:nvSpPr>
          <p:spPr>
            <a:xfrm>
              <a:off x="6397266" y="5921484"/>
              <a:ext cx="209021" cy="2362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H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902199" y="4552590"/>
            <a:ext cx="3964889" cy="1188664"/>
            <a:chOff x="4902199" y="4552590"/>
            <a:chExt cx="3964889" cy="1188664"/>
          </a:xfrm>
        </p:grpSpPr>
        <p:sp>
          <p:nvSpPr>
            <p:cNvPr id="11" name="圆角矩形 10"/>
            <p:cNvSpPr/>
            <p:nvPr/>
          </p:nvSpPr>
          <p:spPr>
            <a:xfrm>
              <a:off x="4902199" y="4570115"/>
              <a:ext cx="3886201" cy="1171139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66277" y="4552590"/>
              <a:ext cx="15008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</a:rPr>
                <a:t>1. Causal Net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51119" y="5076827"/>
              <a:ext cx="218047" cy="2217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982937" y="5076826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>
                <a:solidFill>
                  <a:srgbClr val="00B05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2" idx="6"/>
              <a:endCxn id="20" idx="1"/>
            </p:cNvCxnSpPr>
            <p:nvPr/>
          </p:nvCxnSpPr>
          <p:spPr>
            <a:xfrm>
              <a:off x="5205754" y="5187679"/>
              <a:ext cx="145365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3"/>
              <a:endCxn id="68" idx="4"/>
            </p:cNvCxnSpPr>
            <p:nvPr/>
          </p:nvCxnSpPr>
          <p:spPr>
            <a:xfrm flipV="1">
              <a:off x="5569166" y="4946250"/>
              <a:ext cx="137295" cy="2414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3"/>
              <a:endCxn id="73" idx="0"/>
            </p:cNvCxnSpPr>
            <p:nvPr/>
          </p:nvCxnSpPr>
          <p:spPr>
            <a:xfrm>
              <a:off x="5569166" y="5187680"/>
              <a:ext cx="133600" cy="2281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04799" y="4717276"/>
              <a:ext cx="209021" cy="2362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68" idx="6"/>
              <a:endCxn id="29" idx="1"/>
            </p:cNvCxnSpPr>
            <p:nvPr/>
          </p:nvCxnSpPr>
          <p:spPr>
            <a:xfrm>
              <a:off x="5817869" y="4835397"/>
              <a:ext cx="18693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3"/>
              <a:endCxn id="75" idx="2"/>
            </p:cNvCxnSpPr>
            <p:nvPr/>
          </p:nvCxnSpPr>
          <p:spPr>
            <a:xfrm>
              <a:off x="6213820" y="4835397"/>
              <a:ext cx="18344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9" idx="3"/>
              <a:endCxn id="76" idx="2"/>
            </p:cNvCxnSpPr>
            <p:nvPr/>
          </p:nvCxnSpPr>
          <p:spPr>
            <a:xfrm>
              <a:off x="7023839" y="4838001"/>
              <a:ext cx="150248" cy="14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6" idx="4"/>
              <a:endCxn id="82" idx="1"/>
            </p:cNvCxnSpPr>
            <p:nvPr/>
          </p:nvCxnSpPr>
          <p:spPr>
            <a:xfrm>
              <a:off x="7285496" y="4950336"/>
              <a:ext cx="164282" cy="2368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74" idx="0"/>
              <a:endCxn id="82" idx="1"/>
            </p:cNvCxnSpPr>
            <p:nvPr/>
          </p:nvCxnSpPr>
          <p:spPr>
            <a:xfrm flipV="1">
              <a:off x="7285350" y="5187152"/>
              <a:ext cx="164428" cy="22505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80" idx="3"/>
              <a:endCxn id="74" idx="2"/>
            </p:cNvCxnSpPr>
            <p:nvPr/>
          </p:nvCxnSpPr>
          <p:spPr>
            <a:xfrm>
              <a:off x="6607842" y="5523064"/>
              <a:ext cx="56609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73" idx="6"/>
              <a:endCxn id="80" idx="1"/>
            </p:cNvCxnSpPr>
            <p:nvPr/>
          </p:nvCxnSpPr>
          <p:spPr>
            <a:xfrm flipV="1">
              <a:off x="5814174" y="5523064"/>
              <a:ext cx="584647" cy="363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77" idx="6"/>
              <a:endCxn id="83" idx="1"/>
            </p:cNvCxnSpPr>
            <p:nvPr/>
          </p:nvCxnSpPr>
          <p:spPr>
            <a:xfrm>
              <a:off x="8031757" y="5187679"/>
              <a:ext cx="152659" cy="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2" idx="3"/>
              <a:endCxn id="77" idx="2"/>
            </p:cNvCxnSpPr>
            <p:nvPr/>
          </p:nvCxnSpPr>
          <p:spPr>
            <a:xfrm>
              <a:off x="7658799" y="5187152"/>
              <a:ext cx="150141" cy="52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83" idx="3"/>
              <a:endCxn id="78" idx="2"/>
            </p:cNvCxnSpPr>
            <p:nvPr/>
          </p:nvCxnSpPr>
          <p:spPr>
            <a:xfrm>
              <a:off x="8393437" y="5187763"/>
              <a:ext cx="142941" cy="88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75" idx="6"/>
              <a:endCxn id="79" idx="1"/>
            </p:cNvCxnSpPr>
            <p:nvPr/>
          </p:nvCxnSpPr>
          <p:spPr>
            <a:xfrm>
              <a:off x="6620083" y="4835397"/>
              <a:ext cx="194735" cy="260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595052" y="4724544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591357" y="5415843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173941" y="5412211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397266" y="4724544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174087" y="4728630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808940" y="5076826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536378" y="5077797"/>
              <a:ext cx="222817" cy="221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814818" y="4719880"/>
              <a:ext cx="209021" cy="2362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398821" y="5404943"/>
              <a:ext cx="209021" cy="2362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E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449778" y="5069031"/>
              <a:ext cx="209021" cy="2362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F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184416" y="5069642"/>
              <a:ext cx="209021" cy="2362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G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25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7549">
        <p:fade/>
      </p:transition>
    </mc:Choice>
    <mc:Fallback xmlns="">
      <p:transition advTm="475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Filling Gaps upon Causal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15844"/>
            <a:ext cx="7785465" cy="514060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Causal Net: net </a:t>
            </a:r>
            <a:r>
              <a:rPr lang="en-US" altLang="zh-CN" sz="2000" dirty="0">
                <a:solidFill>
                  <a:srgbClr val="FF0000"/>
                </a:solidFill>
              </a:rPr>
              <a:t>without XOR </a:t>
            </a:r>
            <a:r>
              <a:rPr lang="en-US" altLang="zh-CN" sz="2000" dirty="0"/>
              <a:t>structures. </a:t>
            </a:r>
          </a:p>
          <a:p>
            <a:r>
              <a:rPr lang="en-US" altLang="zh-CN" sz="2000" dirty="0"/>
              <a:t>It can be translated into a </a:t>
            </a:r>
            <a:r>
              <a:rPr lang="en-US" altLang="zh-CN" sz="2000" dirty="0">
                <a:solidFill>
                  <a:srgbClr val="FF0000"/>
                </a:solidFill>
              </a:rPr>
              <a:t>equivalent DAG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FF0000"/>
                </a:solidFill>
              </a:rPr>
              <a:t>parallel</a:t>
            </a:r>
            <a:r>
              <a:rPr lang="en-US" altLang="zh-CN" sz="2000" dirty="0"/>
              <a:t> constraints &amp; </a:t>
            </a:r>
            <a:r>
              <a:rPr lang="en-US" altLang="zh-CN" sz="2000" dirty="0">
                <a:solidFill>
                  <a:srgbClr val="FF0000"/>
                </a:solidFill>
              </a:rPr>
              <a:t>sequence</a:t>
            </a:r>
            <a:r>
              <a:rPr lang="en-US" altLang="zh-CN" sz="2000" dirty="0"/>
              <a:t> constraints:</a:t>
            </a:r>
          </a:p>
          <a:p>
            <a:pPr lvl="1"/>
            <a:r>
              <a:rPr lang="en-US" altLang="zh-CN" sz="1800" dirty="0"/>
              <a:t>Each complete sequence must be one of the </a:t>
            </a:r>
            <a:r>
              <a:rPr lang="en-US" altLang="zh-CN" sz="1800" dirty="0">
                <a:solidFill>
                  <a:srgbClr val="FF0000"/>
                </a:solidFill>
              </a:rPr>
              <a:t>topological sorts</a:t>
            </a:r>
            <a:r>
              <a:rPr lang="en-US" altLang="zh-CN" sz="1800" dirty="0"/>
              <a:t> on the DAG.</a:t>
            </a:r>
          </a:p>
          <a:p>
            <a:pPr lvl="1"/>
            <a:r>
              <a:rPr lang="en-US" altLang="zh-CN" sz="1800" dirty="0"/>
              <a:t>A recovery of incomplete sequence is a </a:t>
            </a:r>
            <a:r>
              <a:rPr lang="en-US" altLang="zh-CN" sz="1800" dirty="0">
                <a:solidFill>
                  <a:srgbClr val="FF0000"/>
                </a:solidFill>
              </a:rPr>
              <a:t>subsequence</a:t>
            </a:r>
            <a:r>
              <a:rPr lang="en-US" altLang="zh-CN" sz="1800" dirty="0"/>
              <a:t> of a complete sequence.</a:t>
            </a:r>
          </a:p>
          <a:p>
            <a:pPr lvl="1"/>
            <a:r>
              <a:rPr lang="pt-BR" altLang="zh-CN" sz="1800" dirty="0"/>
              <a:t>&lt;</a:t>
            </a:r>
            <a:r>
              <a:rPr lang="pt-BR" altLang="zh-CN" sz="1800" dirty="0">
                <a:solidFill>
                  <a:srgbClr val="00B050"/>
                </a:solidFill>
              </a:rPr>
              <a:t>ABC</a:t>
            </a:r>
            <a:r>
              <a:rPr lang="pt-BR" altLang="zh-CN" sz="1800" dirty="0">
                <a:solidFill>
                  <a:srgbClr val="FF0000"/>
                </a:solidFill>
              </a:rPr>
              <a:t>E</a:t>
            </a:r>
            <a:r>
              <a:rPr lang="pt-BR" altLang="zh-CN" sz="1800" dirty="0"/>
              <a:t>&gt; is a subsequence of &lt;</a:t>
            </a:r>
            <a:r>
              <a:rPr lang="pt-BR" altLang="zh-CN" sz="1800" dirty="0">
                <a:solidFill>
                  <a:srgbClr val="00B050"/>
                </a:solidFill>
              </a:rPr>
              <a:t>ABC</a:t>
            </a:r>
            <a:r>
              <a:rPr lang="pt-BR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altLang="zh-CN" sz="1800" dirty="0">
                <a:solidFill>
                  <a:srgbClr val="FF0000"/>
                </a:solidFill>
              </a:rPr>
              <a:t>E</a:t>
            </a:r>
            <a:r>
              <a:rPr lang="pt-BR" altLang="zh-CN" sz="1800" dirty="0"/>
              <a:t>&gt;</a:t>
            </a:r>
            <a:endParaRPr lang="en-US" altLang="zh-CN" sz="1800" dirty="0"/>
          </a:p>
          <a:p>
            <a:r>
              <a:rPr lang="en-US" altLang="zh-CN" sz="2000" b="1" dirty="0"/>
              <a:t>Hints: </a:t>
            </a:r>
            <a:r>
              <a:rPr lang="en-US" altLang="zh-CN" sz="2000" dirty="0"/>
              <a:t>fills the missing prerequisites by </a:t>
            </a:r>
            <a:r>
              <a:rPr lang="en-US" altLang="zh-CN" sz="2000" dirty="0">
                <a:solidFill>
                  <a:srgbClr val="FF0000"/>
                </a:solidFill>
              </a:rPr>
              <a:t>backtracking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12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9232" y="6556450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36018" y="2500071"/>
            <a:ext cx="3684957" cy="1090269"/>
            <a:chOff x="1531039" y="3292006"/>
            <a:chExt cx="3684957" cy="1090269"/>
          </a:xfrm>
        </p:grpSpPr>
        <p:sp>
          <p:nvSpPr>
            <p:cNvPr id="10" name="矩形 9"/>
            <p:cNvSpPr/>
            <p:nvPr/>
          </p:nvSpPr>
          <p:spPr>
            <a:xfrm>
              <a:off x="2050287" y="373368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531039" y="372796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6"/>
              <a:endCxn id="10" idx="1"/>
            </p:cNvCxnSpPr>
            <p:nvPr/>
          </p:nvCxnSpPr>
          <p:spPr>
            <a:xfrm>
              <a:off x="1764804" y="3846856"/>
              <a:ext cx="285483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637439" y="3297721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637439" y="4144493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0" idx="3"/>
              <a:endCxn id="13" idx="2"/>
            </p:cNvCxnSpPr>
            <p:nvPr/>
          </p:nvCxnSpPr>
          <p:spPr>
            <a:xfrm flipV="1">
              <a:off x="2271443" y="3416612"/>
              <a:ext cx="365996" cy="43310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  <a:endCxn id="14" idx="2"/>
            </p:cNvCxnSpPr>
            <p:nvPr/>
          </p:nvCxnSpPr>
          <p:spPr>
            <a:xfrm>
              <a:off x="2271443" y="3849714"/>
              <a:ext cx="365996" cy="4136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637439" y="373431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0" idx="3"/>
              <a:endCxn id="17" idx="2"/>
            </p:cNvCxnSpPr>
            <p:nvPr/>
          </p:nvCxnSpPr>
          <p:spPr>
            <a:xfrm>
              <a:off x="2271443" y="3849714"/>
              <a:ext cx="365996" cy="349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240574" y="3297721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40574" y="3730822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37200" y="4144493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09835" y="329200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09835" y="4138778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09835" y="3728600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403836" y="374003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982231" y="373979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13" idx="6"/>
              <a:endCxn id="19" idx="1"/>
            </p:cNvCxnSpPr>
            <p:nvPr/>
          </p:nvCxnSpPr>
          <p:spPr>
            <a:xfrm flipV="1">
              <a:off x="2871204" y="3413755"/>
              <a:ext cx="369370" cy="2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20" idx="1"/>
            </p:cNvCxnSpPr>
            <p:nvPr/>
          </p:nvCxnSpPr>
          <p:spPr>
            <a:xfrm flipV="1">
              <a:off x="2871204" y="3846856"/>
              <a:ext cx="369370" cy="635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4" idx="6"/>
              <a:endCxn id="21" idx="1"/>
            </p:cNvCxnSpPr>
            <p:nvPr/>
          </p:nvCxnSpPr>
          <p:spPr>
            <a:xfrm flipV="1">
              <a:off x="2871204" y="4260527"/>
              <a:ext cx="365996" cy="2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3"/>
              <a:endCxn id="22" idx="2"/>
            </p:cNvCxnSpPr>
            <p:nvPr/>
          </p:nvCxnSpPr>
          <p:spPr>
            <a:xfrm flipV="1">
              <a:off x="3461730" y="3410897"/>
              <a:ext cx="348105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0" idx="3"/>
              <a:endCxn id="24" idx="2"/>
            </p:cNvCxnSpPr>
            <p:nvPr/>
          </p:nvCxnSpPr>
          <p:spPr>
            <a:xfrm>
              <a:off x="3461730" y="3846856"/>
              <a:ext cx="348105" cy="63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3"/>
              <a:endCxn id="23" idx="2"/>
            </p:cNvCxnSpPr>
            <p:nvPr/>
          </p:nvCxnSpPr>
          <p:spPr>
            <a:xfrm flipV="1">
              <a:off x="3458356" y="4257669"/>
              <a:ext cx="351479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6"/>
              <a:endCxn id="25" idx="1"/>
            </p:cNvCxnSpPr>
            <p:nvPr/>
          </p:nvCxnSpPr>
          <p:spPr>
            <a:xfrm>
              <a:off x="4043600" y="3410897"/>
              <a:ext cx="360236" cy="44516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6"/>
              <a:endCxn id="25" idx="1"/>
            </p:cNvCxnSpPr>
            <p:nvPr/>
          </p:nvCxnSpPr>
          <p:spPr>
            <a:xfrm>
              <a:off x="4043600" y="3847491"/>
              <a:ext cx="360236" cy="85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6"/>
              <a:endCxn id="25" idx="1"/>
            </p:cNvCxnSpPr>
            <p:nvPr/>
          </p:nvCxnSpPr>
          <p:spPr>
            <a:xfrm flipV="1">
              <a:off x="4043600" y="3856064"/>
              <a:ext cx="360236" cy="40160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5" idx="3"/>
              <a:endCxn id="26" idx="2"/>
            </p:cNvCxnSpPr>
            <p:nvPr/>
          </p:nvCxnSpPr>
          <p:spPr>
            <a:xfrm>
              <a:off x="4624992" y="3856064"/>
              <a:ext cx="357239" cy="26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642774" y="2505786"/>
            <a:ext cx="2574705" cy="1078839"/>
            <a:chOff x="6303174" y="2124786"/>
            <a:chExt cx="2574705" cy="1078839"/>
          </a:xfrm>
        </p:grpSpPr>
        <p:sp>
          <p:nvSpPr>
            <p:cNvPr id="38" name="矩形 37"/>
            <p:cNvSpPr/>
            <p:nvPr/>
          </p:nvSpPr>
          <p:spPr>
            <a:xfrm>
              <a:off x="6303174" y="2560745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>
              <a:stCxn id="38" idx="3"/>
              <a:endCxn id="43" idx="1"/>
            </p:cNvCxnSpPr>
            <p:nvPr/>
          </p:nvCxnSpPr>
          <p:spPr>
            <a:xfrm flipV="1">
              <a:off x="6524330" y="2673921"/>
              <a:ext cx="969131" cy="285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493461" y="2124786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93461" y="2557887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490087" y="2971558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8656723" y="2567095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>
              <a:stCxn id="43" idx="3"/>
              <a:endCxn id="45" idx="1"/>
            </p:cNvCxnSpPr>
            <p:nvPr/>
          </p:nvCxnSpPr>
          <p:spPr>
            <a:xfrm>
              <a:off x="7714617" y="2673921"/>
              <a:ext cx="942106" cy="920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38" idx="0"/>
              <a:endCxn id="42" idx="1"/>
            </p:cNvCxnSpPr>
            <p:nvPr/>
          </p:nvCxnSpPr>
          <p:spPr>
            <a:xfrm rot="5400000" flipH="1" flipV="1">
              <a:off x="6793644" y="1860929"/>
              <a:ext cx="319925" cy="1079709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38" idx="2"/>
              <a:endCxn id="44" idx="1"/>
            </p:cNvCxnSpPr>
            <p:nvPr/>
          </p:nvCxnSpPr>
          <p:spPr>
            <a:xfrm rot="16200000" flipH="1">
              <a:off x="6804529" y="2402034"/>
              <a:ext cx="294780" cy="107633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42" idx="3"/>
              <a:endCxn id="45" idx="0"/>
            </p:cNvCxnSpPr>
            <p:nvPr/>
          </p:nvCxnSpPr>
          <p:spPr>
            <a:xfrm>
              <a:off x="7714617" y="2240820"/>
              <a:ext cx="1052684" cy="32627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>
              <a:stCxn id="44" idx="3"/>
              <a:endCxn id="45" idx="2"/>
            </p:cNvCxnSpPr>
            <p:nvPr/>
          </p:nvCxnSpPr>
          <p:spPr>
            <a:xfrm flipV="1">
              <a:off x="7711243" y="2799162"/>
              <a:ext cx="1056058" cy="288430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右箭头 66"/>
          <p:cNvSpPr/>
          <p:nvPr/>
        </p:nvSpPr>
        <p:spPr>
          <a:xfrm>
            <a:off x="4713206" y="2841228"/>
            <a:ext cx="786704" cy="42338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6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2420">
        <p:fade/>
      </p:transition>
    </mc:Choice>
    <mc:Fallback xmlns="">
      <p:transition advTm="62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13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9232" y="6556450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sp>
        <p:nvSpPr>
          <p:cNvPr id="9" name="矩形 8"/>
          <p:cNvSpPr/>
          <p:nvPr/>
        </p:nvSpPr>
        <p:spPr>
          <a:xfrm>
            <a:off x="1438836" y="4426436"/>
            <a:ext cx="1280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E</a:t>
            </a:r>
            <a:r>
              <a:rPr lang="pt-BR" altLang="zh-CN" sz="2000" dirty="0"/>
              <a:t>)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07" y="2131104"/>
            <a:ext cx="7243020" cy="18890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15639" y="4426436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D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pt-BR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4131053" y="4395658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CDE</a:t>
            </a:r>
            <a:r>
              <a:rPr lang="pt-BR" altLang="zh-CN" sz="2000" dirty="0"/>
              <a:t>)</a:t>
            </a:r>
            <a:endParaRPr lang="en-US" altLang="zh-CN" sz="2000" dirty="0"/>
          </a:p>
        </p:txBody>
      </p:sp>
      <p:sp>
        <p:nvSpPr>
          <p:cNvPr id="12" name="椭圆 11"/>
          <p:cNvSpPr/>
          <p:nvPr/>
        </p:nvSpPr>
        <p:spPr>
          <a:xfrm>
            <a:off x="-926885" y="2676336"/>
            <a:ext cx="158750" cy="163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926885" y="2912131"/>
            <a:ext cx="158750" cy="163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926885" y="3147926"/>
            <a:ext cx="158750" cy="163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41024" y="2331248"/>
            <a:ext cx="158750" cy="163514"/>
          </a:xfrm>
          <a:prstGeom prst="ellipse">
            <a:avLst/>
          </a:prstGeom>
          <a:solidFill>
            <a:srgbClr val="00B050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41024" y="2872075"/>
            <a:ext cx="158750" cy="163514"/>
          </a:xfrm>
          <a:prstGeom prst="ellipse">
            <a:avLst/>
          </a:prstGeom>
          <a:solidFill>
            <a:srgbClr val="FF0000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841024" y="3423741"/>
            <a:ext cx="158750" cy="163514"/>
          </a:xfrm>
          <a:prstGeom prst="ellipse">
            <a:avLst/>
          </a:prstGeom>
          <a:solidFill>
            <a:srgbClr val="FF0000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12765" y="3423741"/>
            <a:ext cx="158750" cy="163514"/>
          </a:xfrm>
          <a:prstGeom prst="ellipse">
            <a:avLst/>
          </a:prstGeom>
          <a:solidFill>
            <a:srgbClr val="00B050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12765" y="2884775"/>
            <a:ext cx="158750" cy="163514"/>
          </a:xfrm>
          <a:prstGeom prst="ellipse">
            <a:avLst/>
          </a:prstGeom>
          <a:solidFill>
            <a:srgbClr val="00B050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21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5434">
        <p:fade/>
      </p:transition>
    </mc:Choice>
    <mc:Fallback xmlns="">
      <p:transition advTm="454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54 0.02894 L 0.27344 0.0296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0.02963 L 0.37865 0.03102 L 0.45261 -0.04953 " pathEditMode="relative" rAng="0" ptsTypes="AAA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38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-0.00486 L 0.38073 -0.00486 L 0.45261 -0.00347 " pathEditMode="relative" rAng="0" ptsTypes="A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-0.03912 L 0.37986 -0.03819 L 0.45226 0.04051 " pathEditMode="relative" rAng="0" ptsTypes="AAA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61 -0.04953 L 0.6316 -0.0497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17847 -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17847 0.0023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 Branching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71600"/>
            <a:ext cx="7785465" cy="453962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Problem: </a:t>
            </a:r>
            <a:r>
              <a:rPr lang="en-US" altLang="zh-CN" sz="2000" dirty="0"/>
              <a:t>topological sort cannot be applied on choice structure.</a:t>
            </a:r>
            <a:endParaRPr lang="en-US" altLang="zh-CN" sz="2000" b="1" dirty="0"/>
          </a:p>
          <a:p>
            <a:r>
              <a:rPr lang="en-US" altLang="zh-CN" sz="2000" b="1" dirty="0"/>
              <a:t>Hints: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Enumerate all the possible execution</a:t>
            </a:r>
            <a:r>
              <a:rPr lang="en-US" altLang="zh-CN" sz="2000" dirty="0"/>
              <a:t> of the choice structures </a:t>
            </a:r>
          </a:p>
          <a:p>
            <a:pPr lvl="1"/>
            <a:r>
              <a:rPr lang="en-US" altLang="zh-CN" sz="2000" dirty="0"/>
              <a:t>Each execution is a </a:t>
            </a:r>
            <a:r>
              <a:rPr lang="en-US" altLang="zh-CN" sz="2000" dirty="0">
                <a:solidFill>
                  <a:srgbClr val="FF0000"/>
                </a:solidFill>
              </a:rPr>
              <a:t>causal net</a:t>
            </a:r>
            <a:r>
              <a:rPr lang="en-US" altLang="zh-CN" sz="2000" dirty="0"/>
              <a:t>, topological sort can be applied.</a:t>
            </a:r>
          </a:p>
          <a:p>
            <a:pPr lvl="1"/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14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64778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31380" y="3885992"/>
            <a:ext cx="23200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altLang="zh-CN" sz="2000" dirty="0"/>
              <a:t>To recover (A</a:t>
            </a:r>
            <a:r>
              <a:rPr lang="en-US" altLang="zh-CN" sz="2000" dirty="0"/>
              <a:t>, E</a:t>
            </a:r>
            <a:r>
              <a:rPr lang="pt-BR" altLang="zh-CN" sz="2000" dirty="0"/>
              <a:t>)</a:t>
            </a:r>
          </a:p>
          <a:p>
            <a:pPr algn="r"/>
            <a:endParaRPr lang="pt-BR" altLang="zh-CN" sz="2000" dirty="0"/>
          </a:p>
          <a:p>
            <a:pPr algn="r"/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(A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, BE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pt-BR" altLang="zh-CN" sz="2000" dirty="0">
                <a:solidFill>
                  <a:srgbClr val="FF0000"/>
                </a:solidFill>
              </a:rPr>
              <a:t>(A</a:t>
            </a:r>
            <a:r>
              <a:rPr lang="en-US" altLang="zh-CN" sz="2000" dirty="0">
                <a:solidFill>
                  <a:srgbClr val="FF0000"/>
                </a:solidFill>
              </a:rPr>
              <a:t>, CDE</a:t>
            </a:r>
            <a:r>
              <a:rPr lang="pt-BR" altLang="zh-CN" sz="2000" dirty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84382" y="3173668"/>
            <a:ext cx="4365744" cy="673628"/>
            <a:chOff x="1614582" y="2983168"/>
            <a:chExt cx="4365744" cy="673628"/>
          </a:xfrm>
        </p:grpSpPr>
        <p:sp>
          <p:nvSpPr>
            <p:cNvPr id="11" name="矩形 10"/>
            <p:cNvSpPr/>
            <p:nvPr/>
          </p:nvSpPr>
          <p:spPr>
            <a:xfrm>
              <a:off x="2133745" y="3419127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14582" y="341801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2" idx="6"/>
              <a:endCxn id="11" idx="1"/>
            </p:cNvCxnSpPr>
            <p:nvPr/>
          </p:nvCxnSpPr>
          <p:spPr>
            <a:xfrm flipV="1">
              <a:off x="1848347" y="3535161"/>
              <a:ext cx="285398" cy="17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640985" y="3410440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11" idx="3"/>
              <a:endCxn id="18" idx="2"/>
            </p:cNvCxnSpPr>
            <p:nvPr/>
          </p:nvCxnSpPr>
          <p:spPr>
            <a:xfrm flipV="1">
              <a:off x="2354901" y="3529331"/>
              <a:ext cx="286084" cy="583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3702492" y="2983168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21832" y="3421985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49149" y="3418016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254250" y="3413646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746561" y="3416270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8" idx="7"/>
              <a:endCxn id="20" idx="1"/>
            </p:cNvCxnSpPr>
            <p:nvPr/>
          </p:nvCxnSpPr>
          <p:spPr>
            <a:xfrm flipV="1">
              <a:off x="2840516" y="3099202"/>
              <a:ext cx="861976" cy="3460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21" idx="1"/>
            </p:cNvCxnSpPr>
            <p:nvPr/>
          </p:nvCxnSpPr>
          <p:spPr>
            <a:xfrm>
              <a:off x="2874750" y="3529331"/>
              <a:ext cx="247082" cy="86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0" idx="3"/>
              <a:endCxn id="25" idx="1"/>
            </p:cNvCxnSpPr>
            <p:nvPr/>
          </p:nvCxnSpPr>
          <p:spPr>
            <a:xfrm>
              <a:off x="3923648" y="3099202"/>
              <a:ext cx="859735" cy="35363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3"/>
              <a:endCxn id="41" idx="2"/>
            </p:cNvCxnSpPr>
            <p:nvPr/>
          </p:nvCxnSpPr>
          <p:spPr>
            <a:xfrm flipV="1">
              <a:off x="3342988" y="3537905"/>
              <a:ext cx="357807" cy="11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6" idx="1"/>
            </p:cNvCxnSpPr>
            <p:nvPr/>
          </p:nvCxnSpPr>
          <p:spPr>
            <a:xfrm flipV="1">
              <a:off x="4982914" y="3529680"/>
              <a:ext cx="271336" cy="72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6" idx="3"/>
              <a:endCxn id="27" idx="2"/>
            </p:cNvCxnSpPr>
            <p:nvPr/>
          </p:nvCxnSpPr>
          <p:spPr>
            <a:xfrm>
              <a:off x="5475406" y="3529680"/>
              <a:ext cx="271155" cy="54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293297" y="3413411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00795" y="3419014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41" idx="6"/>
              <a:endCxn id="40" idx="1"/>
            </p:cNvCxnSpPr>
            <p:nvPr/>
          </p:nvCxnSpPr>
          <p:spPr>
            <a:xfrm flipV="1">
              <a:off x="3934560" y="3529445"/>
              <a:ext cx="358737" cy="84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25" idx="2"/>
            </p:cNvCxnSpPr>
            <p:nvPr/>
          </p:nvCxnSpPr>
          <p:spPr>
            <a:xfrm>
              <a:off x="4514453" y="3529445"/>
              <a:ext cx="234696" cy="746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1284382" y="4653123"/>
            <a:ext cx="4365744" cy="841268"/>
            <a:chOff x="1614582" y="4046827"/>
            <a:chExt cx="4365744" cy="841268"/>
          </a:xfrm>
        </p:grpSpPr>
        <p:sp>
          <p:nvSpPr>
            <p:cNvPr id="68" name="矩形 67"/>
            <p:cNvSpPr/>
            <p:nvPr/>
          </p:nvSpPr>
          <p:spPr>
            <a:xfrm>
              <a:off x="2133745" y="4650426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14582" y="464931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9" idx="6"/>
              <a:endCxn id="68" idx="1"/>
            </p:cNvCxnSpPr>
            <p:nvPr/>
          </p:nvCxnSpPr>
          <p:spPr>
            <a:xfrm flipV="1">
              <a:off x="1848347" y="4766460"/>
              <a:ext cx="285398" cy="17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2640985" y="4641739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68" idx="3"/>
              <a:endCxn id="73" idx="2"/>
            </p:cNvCxnSpPr>
            <p:nvPr/>
          </p:nvCxnSpPr>
          <p:spPr>
            <a:xfrm flipV="1">
              <a:off x="2354901" y="4760630"/>
              <a:ext cx="286084" cy="583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3542472" y="4052542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350432" y="4653284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4744023" y="405338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49149" y="464931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254250" y="4644945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5746561" y="4647569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1" name="直接箭头连接符 80"/>
            <p:cNvCxnSpPr>
              <a:stCxn id="73" idx="7"/>
              <a:endCxn id="75" idx="1"/>
            </p:cNvCxnSpPr>
            <p:nvPr/>
          </p:nvCxnSpPr>
          <p:spPr>
            <a:xfrm flipV="1">
              <a:off x="2840516" y="4168576"/>
              <a:ext cx="701956" cy="50798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3" idx="6"/>
              <a:endCxn id="76" idx="1"/>
            </p:cNvCxnSpPr>
            <p:nvPr/>
          </p:nvCxnSpPr>
          <p:spPr>
            <a:xfrm>
              <a:off x="2874750" y="4760630"/>
              <a:ext cx="475682" cy="86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5" idx="3"/>
              <a:endCxn id="77" idx="2"/>
            </p:cNvCxnSpPr>
            <p:nvPr/>
          </p:nvCxnSpPr>
          <p:spPr>
            <a:xfrm>
              <a:off x="3763628" y="4168576"/>
              <a:ext cx="980395" cy="37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6" idx="3"/>
              <a:endCxn id="89" idx="2"/>
            </p:cNvCxnSpPr>
            <p:nvPr/>
          </p:nvCxnSpPr>
          <p:spPr>
            <a:xfrm flipV="1">
              <a:off x="3571588" y="4769204"/>
              <a:ext cx="273987" cy="11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7" idx="6"/>
              <a:endCxn id="92" idx="1"/>
            </p:cNvCxnSpPr>
            <p:nvPr/>
          </p:nvCxnSpPr>
          <p:spPr>
            <a:xfrm flipV="1">
              <a:off x="4977788" y="4171895"/>
              <a:ext cx="276462" cy="3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8" idx="6"/>
              <a:endCxn id="79" idx="1"/>
            </p:cNvCxnSpPr>
            <p:nvPr/>
          </p:nvCxnSpPr>
          <p:spPr>
            <a:xfrm flipV="1">
              <a:off x="4982914" y="4760979"/>
              <a:ext cx="271336" cy="72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9" idx="3"/>
              <a:endCxn id="80" idx="2"/>
            </p:cNvCxnSpPr>
            <p:nvPr/>
          </p:nvCxnSpPr>
          <p:spPr>
            <a:xfrm>
              <a:off x="5475406" y="4760979"/>
              <a:ext cx="271155" cy="54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4293297" y="464471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3845575" y="4650313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9" idx="6"/>
              <a:endCxn id="88" idx="1"/>
            </p:cNvCxnSpPr>
            <p:nvPr/>
          </p:nvCxnSpPr>
          <p:spPr>
            <a:xfrm flipV="1">
              <a:off x="4079340" y="4760744"/>
              <a:ext cx="213957" cy="84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8" idx="3"/>
              <a:endCxn id="78" idx="2"/>
            </p:cNvCxnSpPr>
            <p:nvPr/>
          </p:nvCxnSpPr>
          <p:spPr>
            <a:xfrm>
              <a:off x="4514453" y="4760744"/>
              <a:ext cx="234696" cy="746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254250" y="4055861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5746561" y="4046827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>
              <a:stCxn id="92" idx="3"/>
              <a:endCxn id="93" idx="2"/>
            </p:cNvCxnSpPr>
            <p:nvPr/>
          </p:nvCxnSpPr>
          <p:spPr>
            <a:xfrm flipV="1">
              <a:off x="5475406" y="4165718"/>
              <a:ext cx="271155" cy="61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177031" y="4563309"/>
            <a:ext cx="4620892" cy="1019150"/>
            <a:chOff x="1547546" y="4373819"/>
            <a:chExt cx="4620892" cy="1019150"/>
          </a:xfrm>
        </p:grpSpPr>
        <p:sp>
          <p:nvSpPr>
            <p:cNvPr id="101" name="弧形 100"/>
            <p:cNvSpPr/>
            <p:nvPr/>
          </p:nvSpPr>
          <p:spPr>
            <a:xfrm>
              <a:off x="1547546" y="4991160"/>
              <a:ext cx="371463" cy="401809"/>
            </a:xfrm>
            <a:prstGeom prst="arc">
              <a:avLst>
                <a:gd name="adj1" fmla="val 5768594"/>
                <a:gd name="adj2" fmla="val 1607511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弧形 101"/>
            <p:cNvSpPr/>
            <p:nvPr/>
          </p:nvSpPr>
          <p:spPr>
            <a:xfrm>
              <a:off x="2449309" y="4588762"/>
              <a:ext cx="371463" cy="401809"/>
            </a:xfrm>
            <a:prstGeom prst="arc">
              <a:avLst>
                <a:gd name="adj1" fmla="val 2658673"/>
                <a:gd name="adj2" fmla="val 509269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>
              <a:stCxn id="101" idx="2"/>
              <a:endCxn id="102" idx="2"/>
            </p:cNvCxnSpPr>
            <p:nvPr/>
          </p:nvCxnSpPr>
          <p:spPr>
            <a:xfrm flipV="1">
              <a:off x="1725981" y="4989633"/>
              <a:ext cx="926983" cy="168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1" idx="0"/>
              <a:endCxn id="109" idx="2"/>
            </p:cNvCxnSpPr>
            <p:nvPr/>
          </p:nvCxnSpPr>
          <p:spPr>
            <a:xfrm flipV="1">
              <a:off x="1711799" y="5387770"/>
              <a:ext cx="1134827" cy="385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弧形 108"/>
            <p:cNvSpPr/>
            <p:nvPr/>
          </p:nvSpPr>
          <p:spPr>
            <a:xfrm>
              <a:off x="2642971" y="4986899"/>
              <a:ext cx="371463" cy="401809"/>
            </a:xfrm>
            <a:prstGeom prst="arc">
              <a:avLst>
                <a:gd name="adj1" fmla="val 2966159"/>
                <a:gd name="adj2" fmla="val 509269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>
              <a:endCxn id="112" idx="0"/>
            </p:cNvCxnSpPr>
            <p:nvPr/>
          </p:nvCxnSpPr>
          <p:spPr>
            <a:xfrm flipV="1">
              <a:off x="2790749" y="4431086"/>
              <a:ext cx="719845" cy="472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弧形 111"/>
            <p:cNvSpPr/>
            <p:nvPr/>
          </p:nvSpPr>
          <p:spPr>
            <a:xfrm>
              <a:off x="3454721" y="4373819"/>
              <a:ext cx="371463" cy="401809"/>
            </a:xfrm>
            <a:prstGeom prst="arc">
              <a:avLst>
                <a:gd name="adj1" fmla="val 13673050"/>
                <a:gd name="adj2" fmla="val 16000663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3609015" y="4373819"/>
              <a:ext cx="2371311" cy="12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endCxn id="117" idx="0"/>
            </p:cNvCxnSpPr>
            <p:nvPr/>
          </p:nvCxnSpPr>
          <p:spPr>
            <a:xfrm flipV="1">
              <a:off x="2965551" y="4827986"/>
              <a:ext cx="694007" cy="4997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弧形 116"/>
            <p:cNvSpPr/>
            <p:nvPr/>
          </p:nvSpPr>
          <p:spPr>
            <a:xfrm>
              <a:off x="3603685" y="4770719"/>
              <a:ext cx="371463" cy="401809"/>
            </a:xfrm>
            <a:prstGeom prst="arc">
              <a:avLst>
                <a:gd name="adj1" fmla="val 13673050"/>
                <a:gd name="adj2" fmla="val 16000663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3758047" y="4775068"/>
              <a:ext cx="2222279" cy="30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弧形 118"/>
            <p:cNvSpPr/>
            <p:nvPr/>
          </p:nvSpPr>
          <p:spPr>
            <a:xfrm>
              <a:off x="5796975" y="4376017"/>
              <a:ext cx="371463" cy="401809"/>
            </a:xfrm>
            <a:prstGeom prst="arc">
              <a:avLst>
                <a:gd name="adj1" fmla="val 16160250"/>
                <a:gd name="adj2" fmla="val 5438031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069948" y="5103379"/>
            <a:ext cx="4818637" cy="556852"/>
            <a:chOff x="1400148" y="4912879"/>
            <a:chExt cx="4818637" cy="556852"/>
          </a:xfrm>
        </p:grpSpPr>
        <p:sp>
          <p:nvSpPr>
            <p:cNvPr id="122" name="弧形 121"/>
            <p:cNvSpPr/>
            <p:nvPr/>
          </p:nvSpPr>
          <p:spPr>
            <a:xfrm>
              <a:off x="1400148" y="4912879"/>
              <a:ext cx="408171" cy="554471"/>
            </a:xfrm>
            <a:prstGeom prst="arc">
              <a:avLst>
                <a:gd name="adj1" fmla="val 5768594"/>
                <a:gd name="adj2" fmla="val 16075112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586227" y="4914927"/>
              <a:ext cx="443357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570568" y="5467350"/>
              <a:ext cx="443357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弧形 125"/>
            <p:cNvSpPr/>
            <p:nvPr/>
          </p:nvSpPr>
          <p:spPr>
            <a:xfrm>
              <a:off x="5810614" y="4915260"/>
              <a:ext cx="408171" cy="554471"/>
            </a:xfrm>
            <a:prstGeom prst="arc">
              <a:avLst>
                <a:gd name="adj1" fmla="val 16261959"/>
                <a:gd name="adj2" fmla="val 5440178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下箭头 127"/>
          <p:cNvSpPr/>
          <p:nvPr/>
        </p:nvSpPr>
        <p:spPr>
          <a:xfrm>
            <a:off x="2547841" y="4041199"/>
            <a:ext cx="457073" cy="57008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718165" y="4820282"/>
            <a:ext cx="1761693" cy="1481701"/>
            <a:chOff x="5718165" y="4820282"/>
            <a:chExt cx="1761693" cy="1481701"/>
          </a:xfrm>
        </p:grpSpPr>
        <p:sp>
          <p:nvSpPr>
            <p:cNvPr id="5" name="矩形 4"/>
            <p:cNvSpPr/>
            <p:nvPr/>
          </p:nvSpPr>
          <p:spPr>
            <a:xfrm>
              <a:off x="5718165" y="5655652"/>
              <a:ext cx="17616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Recovery with minimum cost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6467196" y="4820282"/>
              <a:ext cx="877552" cy="855506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91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1790">
        <p:fade/>
      </p:transition>
    </mc:Choice>
    <mc:Fallback xmlns="">
      <p:transition advTm="617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86347"/>
            <a:ext cx="7785465" cy="5153477"/>
          </a:xfrm>
        </p:spPr>
        <p:txBody>
          <a:bodyPr>
            <a:normAutofit/>
          </a:bodyPr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zh-CN" sz="2000" b="1" dirty="0"/>
              <a:t>Branching Index:</a:t>
            </a:r>
            <a:r>
              <a:rPr lang="en-US" altLang="zh-CN" sz="2000" dirty="0"/>
              <a:t> prune the branches not including the right-side event of gap.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zh-CN" sz="2000" b="1" dirty="0"/>
              <a:t>Path Reachability Pruning: </a:t>
            </a:r>
            <a:r>
              <a:rPr lang="en-US" altLang="zh-CN" sz="2000" dirty="0"/>
              <a:t>prune the branches that the left-side of gap are </a:t>
            </a:r>
            <a:r>
              <a:rPr lang="en-US" altLang="zh-CN" sz="2000" dirty="0">
                <a:solidFill>
                  <a:srgbClr val="FF0000"/>
                </a:solidFill>
              </a:rPr>
              <a:t>not reachable</a:t>
            </a:r>
            <a:r>
              <a:rPr lang="en-US" altLang="zh-CN" sz="2000" dirty="0"/>
              <a:t> to the right-side of gap.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zh-CN" sz="2000" b="1" dirty="0"/>
              <a:t>Branch and Bound: </a:t>
            </a:r>
            <a:r>
              <a:rPr lang="en-US" altLang="zh-CN" sz="2000" dirty="0"/>
              <a:t>prune the branches that may lead to possible recoveries but </a:t>
            </a:r>
            <a:r>
              <a:rPr lang="en-US" altLang="zh-CN" sz="2000" dirty="0">
                <a:solidFill>
                  <a:srgbClr val="FF0000"/>
                </a:solidFill>
              </a:rPr>
              <a:t>cannot be the minimum one</a:t>
            </a:r>
            <a:r>
              <a:rPr lang="en-US" altLang="zh-CN" sz="2000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zh-CN" sz="2000" b="1" dirty="0"/>
              <a:t>Local Optimality: </a:t>
            </a:r>
            <a:r>
              <a:rPr lang="en-US" altLang="zh-CN" sz="1850" dirty="0"/>
              <a:t>identify groups of transitions that always </a:t>
            </a:r>
            <a:r>
              <a:rPr lang="en-US" altLang="zh-CN" sz="1850" dirty="0">
                <a:solidFill>
                  <a:srgbClr val="FF0000"/>
                </a:solidFill>
              </a:rPr>
              <a:t>share the same branching</a:t>
            </a:r>
            <a:r>
              <a:rPr lang="en-US" altLang="zh-CN" sz="1850" dirty="0"/>
              <a:t>, thus </a:t>
            </a:r>
            <a:r>
              <a:rPr lang="en-US" altLang="zh-CN" sz="1850" dirty="0">
                <a:solidFill>
                  <a:srgbClr val="FF0000"/>
                </a:solidFill>
              </a:rPr>
              <a:t>only one of them needs to be computed</a:t>
            </a:r>
            <a:r>
              <a:rPr lang="en-US" altLang="zh-CN" sz="185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15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32660" y="4508480"/>
            <a:ext cx="5702773" cy="1074811"/>
            <a:chOff x="1516930" y="4046827"/>
            <a:chExt cx="4463396" cy="841268"/>
          </a:xfrm>
        </p:grpSpPr>
        <p:sp>
          <p:nvSpPr>
            <p:cNvPr id="9" name="矩形 8"/>
            <p:cNvSpPr/>
            <p:nvPr/>
          </p:nvSpPr>
          <p:spPr>
            <a:xfrm>
              <a:off x="2052490" y="4650426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516930" y="464931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6"/>
              <a:endCxn id="9" idx="1"/>
            </p:cNvCxnSpPr>
            <p:nvPr/>
          </p:nvCxnSpPr>
          <p:spPr>
            <a:xfrm flipV="1">
              <a:off x="1750695" y="4766460"/>
              <a:ext cx="301795" cy="17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5" idx="7"/>
              <a:endCxn id="17" idx="1"/>
            </p:cNvCxnSpPr>
            <p:nvPr/>
          </p:nvCxnSpPr>
          <p:spPr>
            <a:xfrm flipV="1">
              <a:off x="2717523" y="4165217"/>
              <a:ext cx="659056" cy="51134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517992" y="4641739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9" idx="3"/>
              <a:endCxn id="15" idx="2"/>
            </p:cNvCxnSpPr>
            <p:nvPr/>
          </p:nvCxnSpPr>
          <p:spPr>
            <a:xfrm flipV="1">
              <a:off x="2273646" y="4760630"/>
              <a:ext cx="244346" cy="583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376579" y="4049183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21832" y="4653284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74049" y="4046827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778969" y="4639375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254250" y="4644945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5746561" y="4647569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15" idx="6"/>
              <a:endCxn id="18" idx="1"/>
            </p:cNvCxnSpPr>
            <p:nvPr/>
          </p:nvCxnSpPr>
          <p:spPr>
            <a:xfrm>
              <a:off x="2751757" y="4760630"/>
              <a:ext cx="370075" cy="86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3"/>
              <a:endCxn id="19" idx="2"/>
            </p:cNvCxnSpPr>
            <p:nvPr/>
          </p:nvCxnSpPr>
          <p:spPr>
            <a:xfrm>
              <a:off x="3597736" y="4165217"/>
              <a:ext cx="1176313" cy="5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  <a:endCxn id="31" idx="2"/>
            </p:cNvCxnSpPr>
            <p:nvPr/>
          </p:nvCxnSpPr>
          <p:spPr>
            <a:xfrm flipV="1">
              <a:off x="3342988" y="4769204"/>
              <a:ext cx="337927" cy="11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6"/>
              <a:endCxn id="34" idx="1"/>
            </p:cNvCxnSpPr>
            <p:nvPr/>
          </p:nvCxnSpPr>
          <p:spPr>
            <a:xfrm>
              <a:off x="5007814" y="4165718"/>
              <a:ext cx="246436" cy="61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6"/>
              <a:endCxn id="21" idx="1"/>
            </p:cNvCxnSpPr>
            <p:nvPr/>
          </p:nvCxnSpPr>
          <p:spPr>
            <a:xfrm>
              <a:off x="5012734" y="4758266"/>
              <a:ext cx="241516" cy="271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1" idx="3"/>
              <a:endCxn id="22" idx="2"/>
            </p:cNvCxnSpPr>
            <p:nvPr/>
          </p:nvCxnSpPr>
          <p:spPr>
            <a:xfrm>
              <a:off x="5475406" y="4760979"/>
              <a:ext cx="271155" cy="54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53537" y="4644710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3680915" y="4650313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31" idx="6"/>
              <a:endCxn id="30" idx="1"/>
            </p:cNvCxnSpPr>
            <p:nvPr/>
          </p:nvCxnSpPr>
          <p:spPr>
            <a:xfrm flipV="1">
              <a:off x="3914680" y="4760744"/>
              <a:ext cx="338857" cy="84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0" idx="3"/>
              <a:endCxn id="20" idx="2"/>
            </p:cNvCxnSpPr>
            <p:nvPr/>
          </p:nvCxnSpPr>
          <p:spPr>
            <a:xfrm flipV="1">
              <a:off x="4474694" y="4758266"/>
              <a:ext cx="304275" cy="247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254250" y="4055861"/>
              <a:ext cx="221156" cy="23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46561" y="4046827"/>
              <a:ext cx="233765" cy="237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34" idx="3"/>
              <a:endCxn id="35" idx="2"/>
            </p:cNvCxnSpPr>
            <p:nvPr/>
          </p:nvCxnSpPr>
          <p:spPr>
            <a:xfrm flipV="1">
              <a:off x="5475406" y="4165718"/>
              <a:ext cx="271155" cy="61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858020" y="4370357"/>
            <a:ext cx="5996059" cy="1301380"/>
            <a:chOff x="1475500" y="4375035"/>
            <a:chExt cx="4692938" cy="1018606"/>
          </a:xfrm>
        </p:grpSpPr>
        <p:sp>
          <p:nvSpPr>
            <p:cNvPr id="38" name="弧形 37"/>
            <p:cNvSpPr/>
            <p:nvPr/>
          </p:nvSpPr>
          <p:spPr>
            <a:xfrm>
              <a:off x="1475500" y="4991832"/>
              <a:ext cx="365927" cy="401809"/>
            </a:xfrm>
            <a:prstGeom prst="arc">
              <a:avLst>
                <a:gd name="adj1" fmla="val 5768594"/>
                <a:gd name="adj2" fmla="val 1607511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>
              <a:off x="2396336" y="4594041"/>
              <a:ext cx="371463" cy="401809"/>
            </a:xfrm>
            <a:prstGeom prst="arc">
              <a:avLst>
                <a:gd name="adj1" fmla="val 2658673"/>
                <a:gd name="adj2" fmla="val 509269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2"/>
              <a:endCxn id="39" idx="2"/>
            </p:cNvCxnSpPr>
            <p:nvPr/>
          </p:nvCxnSpPr>
          <p:spPr>
            <a:xfrm>
              <a:off x="1651168" y="4991991"/>
              <a:ext cx="948822" cy="292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8" idx="0"/>
              <a:endCxn id="42" idx="2"/>
            </p:cNvCxnSpPr>
            <p:nvPr/>
          </p:nvCxnSpPr>
          <p:spPr>
            <a:xfrm flipV="1">
              <a:off x="1636991" y="5380513"/>
              <a:ext cx="1045474" cy="1173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弧形 41"/>
            <p:cNvSpPr/>
            <p:nvPr/>
          </p:nvSpPr>
          <p:spPr>
            <a:xfrm>
              <a:off x="2478811" y="4979642"/>
              <a:ext cx="371463" cy="401809"/>
            </a:xfrm>
            <a:prstGeom prst="arc">
              <a:avLst>
                <a:gd name="adj1" fmla="val 2966159"/>
                <a:gd name="adj2" fmla="val 5092692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2660826" y="4476400"/>
              <a:ext cx="628650" cy="50324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3250351" y="4403344"/>
              <a:ext cx="371463" cy="401809"/>
            </a:xfrm>
            <a:prstGeom prst="arc">
              <a:avLst>
                <a:gd name="adj1" fmla="val 13673050"/>
                <a:gd name="adj2" fmla="val 16000663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3427698" y="4375035"/>
              <a:ext cx="2552627" cy="1470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0"/>
            </p:cNvCxnSpPr>
            <p:nvPr/>
          </p:nvCxnSpPr>
          <p:spPr>
            <a:xfrm flipV="1">
              <a:off x="2790727" y="4816952"/>
              <a:ext cx="636454" cy="51101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3393867" y="4757223"/>
              <a:ext cx="371463" cy="401809"/>
            </a:xfrm>
            <a:prstGeom prst="arc">
              <a:avLst>
                <a:gd name="adj1" fmla="val 13673050"/>
                <a:gd name="adj2" fmla="val 16000663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>
              <a:stCxn id="47" idx="2"/>
              <a:endCxn id="49" idx="2"/>
            </p:cNvCxnSpPr>
            <p:nvPr/>
          </p:nvCxnSpPr>
          <p:spPr>
            <a:xfrm>
              <a:off x="3567960" y="4757618"/>
              <a:ext cx="2412524" cy="2019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弧形 48"/>
            <p:cNvSpPr/>
            <p:nvPr/>
          </p:nvSpPr>
          <p:spPr>
            <a:xfrm>
              <a:off x="5796975" y="4376017"/>
              <a:ext cx="371463" cy="401809"/>
            </a:xfrm>
            <a:prstGeom prst="arc">
              <a:avLst>
                <a:gd name="adj1" fmla="val 16160250"/>
                <a:gd name="adj2" fmla="val 5438031"/>
              </a:avLst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47724" y="5040735"/>
            <a:ext cx="6107139" cy="714881"/>
            <a:chOff x="1794482" y="4915260"/>
            <a:chExt cx="4321847" cy="559546"/>
          </a:xfrm>
        </p:grpSpPr>
        <p:sp>
          <p:nvSpPr>
            <p:cNvPr id="51" name="弧形 50"/>
            <p:cNvSpPr/>
            <p:nvPr/>
          </p:nvSpPr>
          <p:spPr>
            <a:xfrm>
              <a:off x="1794482" y="4920335"/>
              <a:ext cx="408171" cy="554471"/>
            </a:xfrm>
            <a:prstGeom prst="arc">
              <a:avLst>
                <a:gd name="adj1" fmla="val 5768594"/>
                <a:gd name="adj2" fmla="val 16075112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2"/>
              <a:endCxn id="54" idx="0"/>
            </p:cNvCxnSpPr>
            <p:nvPr/>
          </p:nvCxnSpPr>
          <p:spPr>
            <a:xfrm flipV="1">
              <a:off x="1989467" y="4915328"/>
              <a:ext cx="3927294" cy="528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1" idx="0"/>
              <a:endCxn id="54" idx="2"/>
            </p:cNvCxnSpPr>
            <p:nvPr/>
          </p:nvCxnSpPr>
          <p:spPr>
            <a:xfrm flipV="1">
              <a:off x="1971822" y="5469703"/>
              <a:ext cx="3937493" cy="2712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>
              <a:off x="5708158" y="4915260"/>
              <a:ext cx="408171" cy="554471"/>
            </a:xfrm>
            <a:prstGeom prst="arc">
              <a:avLst>
                <a:gd name="adj1" fmla="val 16261959"/>
                <a:gd name="adj2" fmla="val 5440178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911047" y="4631377"/>
            <a:ext cx="1563144" cy="802410"/>
            <a:chOff x="7024592" y="4625478"/>
            <a:chExt cx="1563144" cy="802410"/>
          </a:xfrm>
        </p:grpSpPr>
        <p:sp>
          <p:nvSpPr>
            <p:cNvPr id="4" name="文本框 3"/>
            <p:cNvSpPr txBox="1"/>
            <p:nvPr/>
          </p:nvSpPr>
          <p:spPr>
            <a:xfrm>
              <a:off x="7415620" y="47839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Gap (</a:t>
              </a:r>
              <a:r>
                <a:rPr lang="en-US" altLang="zh-CN" b="1" dirty="0">
                  <a:solidFill>
                    <a:srgbClr val="00B050"/>
                  </a:solidFill>
                </a:rPr>
                <a:t>A</a:t>
              </a:r>
              <a:r>
                <a:rPr lang="en-US" altLang="zh-CN" b="1" dirty="0"/>
                <a:t>,</a:t>
              </a:r>
              <a:r>
                <a:rPr lang="en-US" altLang="zh-CN" b="1" dirty="0">
                  <a:solidFill>
                    <a:srgbClr val="FF0000"/>
                  </a:solidFill>
                </a:rPr>
                <a:t>E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cxnSp>
          <p:nvCxnSpPr>
            <p:cNvPr id="55" name="直接箭头连接符 54"/>
            <p:cNvCxnSpPr>
              <a:stCxn id="4" idx="1"/>
            </p:cNvCxnSpPr>
            <p:nvPr/>
          </p:nvCxnSpPr>
          <p:spPr>
            <a:xfrm flipH="1" flipV="1">
              <a:off x="7024592" y="4625478"/>
              <a:ext cx="391028" cy="34316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" idx="1"/>
            </p:cNvCxnSpPr>
            <p:nvPr/>
          </p:nvCxnSpPr>
          <p:spPr>
            <a:xfrm flipH="1">
              <a:off x="7085668" y="4968646"/>
              <a:ext cx="329952" cy="4592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971602" y="4789878"/>
            <a:ext cx="1530922" cy="643908"/>
            <a:chOff x="7085668" y="4783980"/>
            <a:chExt cx="1530922" cy="643908"/>
          </a:xfrm>
        </p:grpSpPr>
        <p:sp>
          <p:nvSpPr>
            <p:cNvPr id="63" name="文本框 62"/>
            <p:cNvSpPr txBox="1"/>
            <p:nvPr/>
          </p:nvSpPr>
          <p:spPr>
            <a:xfrm>
              <a:off x="7415620" y="4783980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Gap (</a:t>
              </a:r>
              <a:r>
                <a:rPr lang="en-US" altLang="zh-CN" b="1" dirty="0">
                  <a:solidFill>
                    <a:srgbClr val="00B050"/>
                  </a:solidFill>
                </a:rPr>
                <a:t>A</a:t>
              </a:r>
              <a:r>
                <a:rPr lang="en-US" altLang="zh-CN" b="1" dirty="0"/>
                <a:t>,</a:t>
              </a:r>
              <a:r>
                <a:rPr lang="en-US" altLang="zh-CN" b="1" dirty="0">
                  <a:solidFill>
                    <a:srgbClr val="FF0000"/>
                  </a:solidFill>
                </a:rPr>
                <a:t>D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cxnSp>
          <p:nvCxnSpPr>
            <p:cNvPr id="65" name="直接箭头连接符 64"/>
            <p:cNvCxnSpPr>
              <a:stCxn id="63" idx="1"/>
            </p:cNvCxnSpPr>
            <p:nvPr/>
          </p:nvCxnSpPr>
          <p:spPr>
            <a:xfrm flipH="1">
              <a:off x="7085668" y="4968646"/>
              <a:ext cx="329952" cy="4592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16932" y="4421239"/>
            <a:ext cx="6831558" cy="1155152"/>
            <a:chOff x="1619623" y="4427581"/>
            <a:chExt cx="6831558" cy="1155152"/>
          </a:xfrm>
        </p:grpSpPr>
        <p:sp>
          <p:nvSpPr>
            <p:cNvPr id="66" name="文本框 65"/>
            <p:cNvSpPr txBox="1"/>
            <p:nvPr/>
          </p:nvSpPr>
          <p:spPr>
            <a:xfrm>
              <a:off x="7133256" y="4427581"/>
              <a:ext cx="131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Gap (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  <a:r>
                <a:rPr lang="en-US" altLang="zh-CN" b="1" dirty="0"/>
                <a:t>,</a:t>
              </a:r>
              <a:r>
                <a:rPr lang="en-US" altLang="zh-CN" b="1" dirty="0">
                  <a:solidFill>
                    <a:srgbClr val="FF0000"/>
                  </a:solidFill>
                </a:rPr>
                <a:t>E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619623" y="4532296"/>
              <a:ext cx="4374997" cy="1050437"/>
              <a:chOff x="5891812" y="5621979"/>
              <a:chExt cx="4374997" cy="105043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891812" y="6372273"/>
                <a:ext cx="282566" cy="29649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A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9984243" y="5621979"/>
                <a:ext cx="282566" cy="2964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258078" y="6375925"/>
                <a:ext cx="282566" cy="29649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C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7062361" y="4370357"/>
            <a:ext cx="837089" cy="1222596"/>
            <a:chOff x="7166015" y="4389141"/>
            <a:chExt cx="837089" cy="1222596"/>
          </a:xfrm>
        </p:grpSpPr>
        <p:sp>
          <p:nvSpPr>
            <p:cNvPr id="72" name="文本框 71"/>
            <p:cNvSpPr txBox="1"/>
            <p:nvPr/>
          </p:nvSpPr>
          <p:spPr>
            <a:xfrm>
              <a:off x="7166015" y="524240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LB = 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166015" y="4389141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</a:rPr>
                <a:t>LB = 3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545042" y="4238171"/>
            <a:ext cx="595086" cy="1654629"/>
            <a:chOff x="5545042" y="4238171"/>
            <a:chExt cx="595086" cy="1654629"/>
          </a:xfrm>
        </p:grpSpPr>
        <p:grpSp>
          <p:nvGrpSpPr>
            <p:cNvPr id="77" name="组合 76"/>
            <p:cNvGrpSpPr/>
            <p:nvPr/>
          </p:nvGrpSpPr>
          <p:grpSpPr>
            <a:xfrm>
              <a:off x="5707643" y="4521976"/>
              <a:ext cx="282566" cy="1049110"/>
              <a:chOff x="5707742" y="5955502"/>
              <a:chExt cx="282566" cy="10491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707742" y="6708121"/>
                <a:ext cx="282566" cy="296491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ED7D31"/>
                    </a:solidFill>
                  </a:rPr>
                  <a:t>E</a:t>
                </a:r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707742" y="5955502"/>
                <a:ext cx="282566" cy="296491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ED7D31"/>
                    </a:solidFill>
                  </a:rPr>
                  <a:t>E</a:t>
                </a:r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>
              <a:off x="5545042" y="4238171"/>
              <a:ext cx="595086" cy="1654629"/>
            </a:xfrm>
            <a:prstGeom prst="roundRect">
              <a:avLst/>
            </a:prstGeom>
            <a:noFill/>
            <a:ln w="28575">
              <a:solidFill>
                <a:srgbClr val="ED7D3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617419" y="4521958"/>
            <a:ext cx="4376323" cy="1054425"/>
            <a:chOff x="1617419" y="4521958"/>
            <a:chExt cx="4376323" cy="1054425"/>
          </a:xfrm>
        </p:grpSpPr>
        <p:sp>
          <p:nvSpPr>
            <p:cNvPr id="100" name="矩形 99"/>
            <p:cNvSpPr/>
            <p:nvPr/>
          </p:nvSpPr>
          <p:spPr>
            <a:xfrm>
              <a:off x="1617419" y="5279892"/>
              <a:ext cx="282566" cy="2964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07643" y="4521958"/>
              <a:ext cx="282566" cy="2964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11176" y="5277041"/>
              <a:ext cx="282566" cy="2964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619212" y="5272749"/>
            <a:ext cx="3092510" cy="300441"/>
            <a:chOff x="1619212" y="5929974"/>
            <a:chExt cx="3092510" cy="300441"/>
          </a:xfrm>
        </p:grpSpPr>
        <p:sp>
          <p:nvSpPr>
            <p:cNvPr id="104" name="矩形 103"/>
            <p:cNvSpPr/>
            <p:nvPr/>
          </p:nvSpPr>
          <p:spPr>
            <a:xfrm>
              <a:off x="1619212" y="5933924"/>
              <a:ext cx="282566" cy="2964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29156" y="5929974"/>
              <a:ext cx="282566" cy="2964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71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1477">
        <p:fade/>
      </p:transition>
    </mc:Choice>
    <mc:Fallback xmlns="">
      <p:transition advTm="514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94" y="1973423"/>
            <a:ext cx="7102639" cy="3358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Optimality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30594"/>
            <a:ext cx="7785465" cy="499498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Hints: </a:t>
            </a:r>
            <a:r>
              <a:rPr lang="en-US" altLang="zh-CN" sz="2000" dirty="0"/>
              <a:t>prune the branches with </a:t>
            </a:r>
            <a:r>
              <a:rPr lang="en-US" altLang="zh-CN" sz="2000" dirty="0">
                <a:solidFill>
                  <a:srgbClr val="FF0000"/>
                </a:solidFill>
              </a:rPr>
              <a:t>the same post-subnets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16</a:t>
            </a:fld>
            <a:r>
              <a:rPr lang="mr-IN" altLang="zh-CN" dirty="0"/>
              <a:t>/25</a:t>
            </a:r>
            <a:endParaRPr lang="zh-CN" altLang="en-US" dirty="0">
              <a:latin typeface="Mangal" charset="0"/>
              <a:ea typeface="Mangal" charset="0"/>
              <a:cs typeface="Mang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sp>
        <p:nvSpPr>
          <p:cNvPr id="9" name="矩形 8"/>
          <p:cNvSpPr/>
          <p:nvPr/>
        </p:nvSpPr>
        <p:spPr>
          <a:xfrm>
            <a:off x="810000" y="5562076"/>
            <a:ext cx="7005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/>
              <a:t>The local optimal recovery of (</a:t>
            </a:r>
            <a:r>
              <a:rPr lang="en-US" altLang="zh-CN" sz="2000" dirty="0"/>
              <a:t>A, E</a:t>
            </a:r>
            <a:r>
              <a:rPr lang="pt-BR" altLang="zh-CN" sz="2000" dirty="0"/>
              <a:t>) is also global optimal.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451684" y="3125818"/>
            <a:ext cx="2493950" cy="10541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451684" y="4288560"/>
            <a:ext cx="2526944" cy="10541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9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4104">
        <p:fade/>
      </p:transition>
    </mc:Choice>
    <mc:Fallback xmlns="">
      <p:transition advTm="841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Extension on Loops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257301"/>
            <a:ext cx="7785465" cy="514350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Problem: </a:t>
            </a:r>
            <a:r>
              <a:rPr lang="en-US" altLang="zh-CN" sz="2000" dirty="0"/>
              <a:t>when to terminate?</a:t>
            </a:r>
            <a:endParaRPr lang="en-US" altLang="zh-CN" sz="2000" b="1" dirty="0"/>
          </a:p>
          <a:p>
            <a:r>
              <a:rPr lang="en-US" altLang="zh-CN" sz="2000" b="1" dirty="0"/>
              <a:t>Hints: </a:t>
            </a:r>
            <a:r>
              <a:rPr lang="en-US" altLang="zh-CN" sz="2000" dirty="0"/>
              <a:t>considers loop at most once (minimum cost).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17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1892" y="2095915"/>
            <a:ext cx="2765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/>
              <a:t>To recover (</a:t>
            </a:r>
            <a:r>
              <a:rPr lang="pt-BR" altLang="zh-CN" sz="2000" dirty="0">
                <a:solidFill>
                  <a:srgbClr val="00B050"/>
                </a:solidFill>
              </a:rPr>
              <a:t>ABC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B</a:t>
            </a:r>
            <a:r>
              <a:rPr lang="pt-BR" altLang="zh-CN" sz="2000" dirty="0"/>
              <a:t>)</a:t>
            </a:r>
            <a:r>
              <a:rPr lang="pt-B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pt-B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 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764417" y="2216915"/>
            <a:ext cx="5898781" cy="977949"/>
            <a:chOff x="1296928" y="3364000"/>
            <a:chExt cx="5898781" cy="977949"/>
          </a:xfrm>
        </p:grpSpPr>
        <p:sp>
          <p:nvSpPr>
            <p:cNvPr id="16" name="矩形 15"/>
            <p:cNvSpPr/>
            <p:nvPr/>
          </p:nvSpPr>
          <p:spPr>
            <a:xfrm>
              <a:off x="1994482" y="3997849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96928" y="3996233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18" idx="6"/>
              <a:endCxn id="16" idx="1"/>
            </p:cNvCxnSpPr>
            <p:nvPr/>
          </p:nvCxnSpPr>
          <p:spPr>
            <a:xfrm flipV="1">
              <a:off x="1611018" y="4166553"/>
              <a:ext cx="383465" cy="253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32" idx="0"/>
              <a:endCxn id="29" idx="3"/>
            </p:cNvCxnSpPr>
            <p:nvPr/>
          </p:nvCxnSpPr>
          <p:spPr>
            <a:xfrm flipH="1" flipV="1">
              <a:off x="4419896" y="3532703"/>
              <a:ext cx="1271086" cy="4525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676017" y="3985219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6" idx="3"/>
              <a:endCxn id="27" idx="2"/>
            </p:cNvCxnSpPr>
            <p:nvPr/>
          </p:nvCxnSpPr>
          <p:spPr>
            <a:xfrm flipV="1">
              <a:off x="2291631" y="4158076"/>
              <a:ext cx="384386" cy="84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122748" y="3364000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398674" y="3989538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533937" y="3985218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216249" y="3989538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881619" y="3981228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27" idx="6"/>
              <a:endCxn id="30" idx="1"/>
            </p:cNvCxnSpPr>
            <p:nvPr/>
          </p:nvCxnSpPr>
          <p:spPr>
            <a:xfrm>
              <a:off x="2990107" y="4158077"/>
              <a:ext cx="40856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3"/>
              <a:endCxn id="43" idx="2"/>
            </p:cNvCxnSpPr>
            <p:nvPr/>
          </p:nvCxnSpPr>
          <p:spPr>
            <a:xfrm flipV="1">
              <a:off x="3695822" y="4158077"/>
              <a:ext cx="40422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6"/>
              <a:endCxn id="33" idx="1"/>
            </p:cNvCxnSpPr>
            <p:nvPr/>
          </p:nvCxnSpPr>
          <p:spPr>
            <a:xfrm>
              <a:off x="5848027" y="4158076"/>
              <a:ext cx="368222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3"/>
              <a:endCxn id="34" idx="2"/>
            </p:cNvCxnSpPr>
            <p:nvPr/>
          </p:nvCxnSpPr>
          <p:spPr>
            <a:xfrm flipV="1">
              <a:off x="6513397" y="4154086"/>
              <a:ext cx="368222" cy="415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4896085" y="3989538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100049" y="3985219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3" idx="6"/>
              <a:endCxn id="42" idx="1"/>
            </p:cNvCxnSpPr>
            <p:nvPr/>
          </p:nvCxnSpPr>
          <p:spPr>
            <a:xfrm>
              <a:off x="4414139" y="4158077"/>
              <a:ext cx="481946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2" idx="3"/>
              <a:endCxn id="32" idx="2"/>
            </p:cNvCxnSpPr>
            <p:nvPr/>
          </p:nvCxnSpPr>
          <p:spPr>
            <a:xfrm flipV="1">
              <a:off x="5193233" y="4158076"/>
              <a:ext cx="340704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9" idx="1"/>
              <a:endCxn id="27" idx="0"/>
            </p:cNvCxnSpPr>
            <p:nvPr/>
          </p:nvCxnSpPr>
          <p:spPr>
            <a:xfrm flipH="1">
              <a:off x="2833062" y="3532703"/>
              <a:ext cx="1289686" cy="4525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64417" y="3645031"/>
            <a:ext cx="5898781" cy="977949"/>
            <a:chOff x="764417" y="3645031"/>
            <a:chExt cx="5898781" cy="977949"/>
          </a:xfrm>
        </p:grpSpPr>
        <p:sp>
          <p:nvSpPr>
            <p:cNvPr id="57" name="矩形 56"/>
            <p:cNvSpPr/>
            <p:nvPr/>
          </p:nvSpPr>
          <p:spPr>
            <a:xfrm>
              <a:off x="1461971" y="4278880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764417" y="4277264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>
              <a:stCxn id="58" idx="6"/>
              <a:endCxn id="57" idx="1"/>
            </p:cNvCxnSpPr>
            <p:nvPr/>
          </p:nvCxnSpPr>
          <p:spPr>
            <a:xfrm flipV="1">
              <a:off x="1078507" y="4447584"/>
              <a:ext cx="383465" cy="253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65" idx="0"/>
              <a:endCxn id="63" idx="3"/>
            </p:cNvCxnSpPr>
            <p:nvPr/>
          </p:nvCxnSpPr>
          <p:spPr>
            <a:xfrm flipH="1" flipV="1">
              <a:off x="3887385" y="3813734"/>
              <a:ext cx="1271086" cy="4525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2143506" y="4266250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57" idx="3"/>
              <a:endCxn id="61" idx="2"/>
            </p:cNvCxnSpPr>
            <p:nvPr/>
          </p:nvCxnSpPr>
          <p:spPr>
            <a:xfrm flipV="1">
              <a:off x="1759120" y="4439107"/>
              <a:ext cx="384386" cy="84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3590237" y="3645031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866163" y="4270569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01426" y="4266249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83738" y="4270569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6349108" y="4262259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>
              <a:stCxn id="61" idx="6"/>
              <a:endCxn id="64" idx="1"/>
            </p:cNvCxnSpPr>
            <p:nvPr/>
          </p:nvCxnSpPr>
          <p:spPr>
            <a:xfrm>
              <a:off x="2457596" y="4439108"/>
              <a:ext cx="40856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3"/>
              <a:endCxn id="73" idx="2"/>
            </p:cNvCxnSpPr>
            <p:nvPr/>
          </p:nvCxnSpPr>
          <p:spPr>
            <a:xfrm flipV="1">
              <a:off x="3163311" y="4439108"/>
              <a:ext cx="40422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5" idx="6"/>
              <a:endCxn id="66" idx="1"/>
            </p:cNvCxnSpPr>
            <p:nvPr/>
          </p:nvCxnSpPr>
          <p:spPr>
            <a:xfrm>
              <a:off x="5315516" y="4439107"/>
              <a:ext cx="368222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6" idx="3"/>
              <a:endCxn id="67" idx="2"/>
            </p:cNvCxnSpPr>
            <p:nvPr/>
          </p:nvCxnSpPr>
          <p:spPr>
            <a:xfrm flipV="1">
              <a:off x="5980886" y="4435117"/>
              <a:ext cx="368222" cy="415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4363574" y="4270569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3567538" y="4266250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73" idx="6"/>
              <a:endCxn id="72" idx="1"/>
            </p:cNvCxnSpPr>
            <p:nvPr/>
          </p:nvCxnSpPr>
          <p:spPr>
            <a:xfrm>
              <a:off x="3881628" y="4439108"/>
              <a:ext cx="481946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2" idx="3"/>
              <a:endCxn id="65" idx="2"/>
            </p:cNvCxnSpPr>
            <p:nvPr/>
          </p:nvCxnSpPr>
          <p:spPr>
            <a:xfrm flipV="1">
              <a:off x="4660722" y="4439107"/>
              <a:ext cx="340704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>
            <a:stCxn id="63" idx="1"/>
            <a:endCxn id="61" idx="0"/>
          </p:cNvCxnSpPr>
          <p:nvPr/>
        </p:nvCxnSpPr>
        <p:spPr>
          <a:xfrm flipH="1">
            <a:off x="2300551" y="3813734"/>
            <a:ext cx="1289686" cy="4525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764417" y="2838159"/>
            <a:ext cx="4551099" cy="356731"/>
            <a:chOff x="1271528" y="4488126"/>
            <a:chExt cx="4551099" cy="356731"/>
          </a:xfrm>
        </p:grpSpPr>
        <p:sp>
          <p:nvSpPr>
            <p:cNvPr id="93" name="矩形 92"/>
            <p:cNvSpPr/>
            <p:nvPr/>
          </p:nvSpPr>
          <p:spPr>
            <a:xfrm>
              <a:off x="1969082" y="4500757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271528" y="4499141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95" name="直接箭头连接符 94"/>
            <p:cNvCxnSpPr>
              <a:stCxn id="94" idx="6"/>
              <a:endCxn id="93" idx="1"/>
            </p:cNvCxnSpPr>
            <p:nvPr/>
          </p:nvCxnSpPr>
          <p:spPr>
            <a:xfrm flipV="1">
              <a:off x="1585618" y="4669461"/>
              <a:ext cx="383465" cy="2539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2650617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97" name="直接箭头连接符 96"/>
            <p:cNvCxnSpPr>
              <a:stCxn id="93" idx="3"/>
              <a:endCxn id="96" idx="2"/>
            </p:cNvCxnSpPr>
            <p:nvPr/>
          </p:nvCxnSpPr>
          <p:spPr>
            <a:xfrm flipV="1">
              <a:off x="2266231" y="4660984"/>
              <a:ext cx="384386" cy="8476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3373274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508537" y="4488126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00" name="直接箭头连接符 99"/>
            <p:cNvCxnSpPr>
              <a:stCxn id="96" idx="6"/>
              <a:endCxn id="98" idx="1"/>
            </p:cNvCxnSpPr>
            <p:nvPr/>
          </p:nvCxnSpPr>
          <p:spPr>
            <a:xfrm>
              <a:off x="2964707" y="4660985"/>
              <a:ext cx="40856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98" idx="3"/>
              <a:endCxn id="103" idx="2"/>
            </p:cNvCxnSpPr>
            <p:nvPr/>
          </p:nvCxnSpPr>
          <p:spPr>
            <a:xfrm flipV="1">
              <a:off x="3670422" y="4660985"/>
              <a:ext cx="40422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4870685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4074649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04" name="直接箭头连接符 103"/>
            <p:cNvCxnSpPr>
              <a:stCxn id="103" idx="6"/>
              <a:endCxn id="102" idx="1"/>
            </p:cNvCxnSpPr>
            <p:nvPr/>
          </p:nvCxnSpPr>
          <p:spPr>
            <a:xfrm>
              <a:off x="4388739" y="4660985"/>
              <a:ext cx="481946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2" idx="3"/>
              <a:endCxn id="99" idx="2"/>
            </p:cNvCxnSpPr>
            <p:nvPr/>
          </p:nvCxnSpPr>
          <p:spPr>
            <a:xfrm flipV="1">
              <a:off x="5167833" y="4660984"/>
              <a:ext cx="340704" cy="16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矩形 106"/>
          <p:cNvSpPr/>
          <p:nvPr/>
        </p:nvSpPr>
        <p:spPr>
          <a:xfrm>
            <a:off x="3028088" y="3092135"/>
            <a:ext cx="297148" cy="33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861782" y="3091819"/>
            <a:ext cx="2166306" cy="356730"/>
            <a:chOff x="1281295" y="4367135"/>
            <a:chExt cx="2166306" cy="356730"/>
          </a:xfrm>
        </p:grpSpPr>
        <p:sp>
          <p:nvSpPr>
            <p:cNvPr id="108" name="矩形 107"/>
            <p:cNvSpPr/>
            <p:nvPr/>
          </p:nvSpPr>
          <p:spPr>
            <a:xfrm>
              <a:off x="2035999" y="4379765"/>
              <a:ext cx="297148" cy="337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281295" y="4378149"/>
              <a:ext cx="314090" cy="345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0" name="直接箭头连接符 109"/>
            <p:cNvCxnSpPr>
              <a:stCxn id="109" idx="6"/>
              <a:endCxn id="108" idx="1"/>
            </p:cNvCxnSpPr>
            <p:nvPr/>
          </p:nvCxnSpPr>
          <p:spPr>
            <a:xfrm flipV="1">
              <a:off x="1595385" y="4548468"/>
              <a:ext cx="440614" cy="253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2660384" y="4367135"/>
              <a:ext cx="314090" cy="345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2" name="直接箭头连接符 111"/>
            <p:cNvCxnSpPr>
              <a:stCxn id="108" idx="3"/>
              <a:endCxn id="111" idx="2"/>
            </p:cNvCxnSpPr>
            <p:nvPr/>
          </p:nvCxnSpPr>
          <p:spPr>
            <a:xfrm flipV="1">
              <a:off x="2333147" y="4539993"/>
              <a:ext cx="327237" cy="847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11" idx="6"/>
              <a:endCxn id="107" idx="1"/>
            </p:cNvCxnSpPr>
            <p:nvPr/>
          </p:nvCxnSpPr>
          <p:spPr>
            <a:xfrm flipV="1">
              <a:off x="2974474" y="4523454"/>
              <a:ext cx="473127" cy="1653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764220" y="4265384"/>
            <a:ext cx="4551099" cy="356731"/>
            <a:chOff x="1271528" y="4488126"/>
            <a:chExt cx="4551099" cy="356731"/>
          </a:xfrm>
        </p:grpSpPr>
        <p:sp>
          <p:nvSpPr>
            <p:cNvPr id="116" name="矩形 115"/>
            <p:cNvSpPr/>
            <p:nvPr/>
          </p:nvSpPr>
          <p:spPr>
            <a:xfrm>
              <a:off x="1969082" y="4500757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71528" y="4499141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18" name="直接箭头连接符 117"/>
            <p:cNvCxnSpPr>
              <a:stCxn id="117" idx="6"/>
              <a:endCxn id="116" idx="1"/>
            </p:cNvCxnSpPr>
            <p:nvPr/>
          </p:nvCxnSpPr>
          <p:spPr>
            <a:xfrm flipV="1">
              <a:off x="1585618" y="4669461"/>
              <a:ext cx="383465" cy="2539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2650617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20" name="直接箭头连接符 119"/>
            <p:cNvCxnSpPr>
              <a:stCxn id="116" idx="3"/>
              <a:endCxn id="119" idx="2"/>
            </p:cNvCxnSpPr>
            <p:nvPr/>
          </p:nvCxnSpPr>
          <p:spPr>
            <a:xfrm flipV="1">
              <a:off x="2266231" y="4660984"/>
              <a:ext cx="384386" cy="8476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3373274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508537" y="4488126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23" name="直接箭头连接符 122"/>
            <p:cNvCxnSpPr>
              <a:stCxn id="119" idx="6"/>
              <a:endCxn id="121" idx="1"/>
            </p:cNvCxnSpPr>
            <p:nvPr/>
          </p:nvCxnSpPr>
          <p:spPr>
            <a:xfrm>
              <a:off x="2964707" y="4660985"/>
              <a:ext cx="40856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21" idx="3"/>
              <a:endCxn id="126" idx="2"/>
            </p:cNvCxnSpPr>
            <p:nvPr/>
          </p:nvCxnSpPr>
          <p:spPr>
            <a:xfrm flipV="1">
              <a:off x="3670422" y="4660985"/>
              <a:ext cx="40422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4870685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074649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27" name="直接箭头连接符 126"/>
            <p:cNvCxnSpPr>
              <a:stCxn id="126" idx="6"/>
              <a:endCxn id="125" idx="1"/>
            </p:cNvCxnSpPr>
            <p:nvPr/>
          </p:nvCxnSpPr>
          <p:spPr>
            <a:xfrm>
              <a:off x="4388739" y="4660985"/>
              <a:ext cx="481946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25" idx="3"/>
              <a:endCxn id="122" idx="2"/>
            </p:cNvCxnSpPr>
            <p:nvPr/>
          </p:nvCxnSpPr>
          <p:spPr>
            <a:xfrm flipV="1">
              <a:off x="5167833" y="4660984"/>
              <a:ext cx="340704" cy="16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矩形 128"/>
          <p:cNvSpPr/>
          <p:nvPr/>
        </p:nvSpPr>
        <p:spPr>
          <a:xfrm>
            <a:off x="3019644" y="4011981"/>
            <a:ext cx="297148" cy="33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2258854" y="3636364"/>
            <a:ext cx="2902748" cy="723431"/>
            <a:chOff x="2732297" y="4994512"/>
            <a:chExt cx="2902748" cy="723431"/>
          </a:xfrm>
        </p:grpSpPr>
        <p:grpSp>
          <p:nvGrpSpPr>
            <p:cNvPr id="136" name="组合 135"/>
            <p:cNvGrpSpPr/>
            <p:nvPr/>
          </p:nvGrpSpPr>
          <p:grpSpPr>
            <a:xfrm>
              <a:off x="2732297" y="4994512"/>
              <a:ext cx="2902748" cy="723431"/>
              <a:chOff x="2740444" y="5941612"/>
              <a:chExt cx="2902748" cy="723431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3008537" y="5941612"/>
                <a:ext cx="2634655" cy="621218"/>
                <a:chOff x="3000066" y="6142806"/>
                <a:chExt cx="2634655" cy="621218"/>
              </a:xfrm>
            </p:grpSpPr>
            <p:cxnSp>
              <p:nvCxnSpPr>
                <p:cNvPr id="130" name="直接箭头连接符 129"/>
                <p:cNvCxnSpPr>
                  <a:endCxn id="131" idx="3"/>
                </p:cNvCxnSpPr>
                <p:nvPr/>
              </p:nvCxnSpPr>
              <p:spPr>
                <a:xfrm flipH="1" flipV="1">
                  <a:off x="4363635" y="6311509"/>
                  <a:ext cx="1271086" cy="452515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矩形 130"/>
                <p:cNvSpPr/>
                <p:nvPr/>
              </p:nvSpPr>
              <p:spPr>
                <a:xfrm>
                  <a:off x="4066487" y="6142806"/>
                  <a:ext cx="297148" cy="33740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bg2">
                          <a:lumMod val="50000"/>
                        </a:schemeClr>
                      </a:solidFill>
                    </a:rPr>
                    <a:t>E</a:t>
                  </a:r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32" name="直接箭头连接符 131"/>
                <p:cNvCxnSpPr>
                  <a:stCxn id="131" idx="1"/>
                  <a:endCxn id="133" idx="7"/>
                </p:cNvCxnSpPr>
                <p:nvPr/>
              </p:nvCxnSpPr>
              <p:spPr>
                <a:xfrm flipH="1">
                  <a:off x="3000066" y="6311509"/>
                  <a:ext cx="1066421" cy="259641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椭圆 132"/>
              <p:cNvSpPr/>
              <p:nvPr/>
            </p:nvSpPr>
            <p:spPr>
              <a:xfrm>
                <a:off x="2740444" y="6319327"/>
                <a:ext cx="314090" cy="345716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37" name="直接箭头连接符 136"/>
            <p:cNvCxnSpPr>
              <a:stCxn id="133" idx="6"/>
              <a:endCxn id="129" idx="1"/>
            </p:cNvCxnSpPr>
            <p:nvPr/>
          </p:nvCxnSpPr>
          <p:spPr>
            <a:xfrm flipV="1">
              <a:off x="3046387" y="5538832"/>
              <a:ext cx="446700" cy="6253"/>
            </a:xfrm>
            <a:prstGeom prst="straightConnector1">
              <a:avLst/>
            </a:prstGeom>
            <a:ln w="349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205933" y="2758159"/>
            <a:ext cx="1268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ABC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 AB</a:t>
            </a:r>
            <a:r>
              <a:rPr lang="pt-BR" altLang="zh-CN" sz="2000" dirty="0"/>
              <a:t>)</a:t>
            </a:r>
          </a:p>
          <a:p>
            <a:r>
              <a:rPr lang="pt-BR" altLang="zh-CN" sz="2000" dirty="0">
                <a:solidFill>
                  <a:srgbClr val="FF0000"/>
                </a:solidFill>
              </a:rPr>
              <a:t>Not valid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12345" y="4205814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ABC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pt-BR" altLang="zh-CN" sz="2000" dirty="0"/>
              <a:t>)</a:t>
            </a:r>
            <a:endParaRPr lang="en-US" altLang="zh-CN" sz="2000" dirty="0"/>
          </a:p>
        </p:txBody>
      </p:sp>
      <p:grpSp>
        <p:nvGrpSpPr>
          <p:cNvPr id="231" name="组合 230"/>
          <p:cNvGrpSpPr/>
          <p:nvPr/>
        </p:nvGrpSpPr>
        <p:grpSpPr>
          <a:xfrm>
            <a:off x="760891" y="6204628"/>
            <a:ext cx="5898781" cy="360721"/>
            <a:chOff x="-6441784" y="3916543"/>
            <a:chExt cx="5898781" cy="360721"/>
          </a:xfrm>
        </p:grpSpPr>
        <p:sp>
          <p:nvSpPr>
            <p:cNvPr id="114" name="矩形 113"/>
            <p:cNvSpPr/>
            <p:nvPr/>
          </p:nvSpPr>
          <p:spPr>
            <a:xfrm>
              <a:off x="-5744230" y="3933164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6441784" y="3931548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8" name="直接箭头连接符 137"/>
            <p:cNvCxnSpPr>
              <a:stCxn id="135" idx="6"/>
              <a:endCxn id="114" idx="1"/>
            </p:cNvCxnSpPr>
            <p:nvPr/>
          </p:nvCxnSpPr>
          <p:spPr>
            <a:xfrm flipV="1">
              <a:off x="-6127694" y="4101868"/>
              <a:ext cx="383465" cy="253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椭圆 141"/>
            <p:cNvSpPr/>
            <p:nvPr/>
          </p:nvSpPr>
          <p:spPr>
            <a:xfrm>
              <a:off x="-5062695" y="3920534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3" name="直接箭头连接符 142"/>
            <p:cNvCxnSpPr>
              <a:stCxn id="114" idx="3"/>
              <a:endCxn id="142" idx="2"/>
            </p:cNvCxnSpPr>
            <p:nvPr/>
          </p:nvCxnSpPr>
          <p:spPr>
            <a:xfrm flipV="1">
              <a:off x="-5447081" y="4093391"/>
              <a:ext cx="384386" cy="84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-4340038" y="3924853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2204775" y="3920533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-1522463" y="3924853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857093" y="3916543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9" name="直接箭头连接符 148"/>
            <p:cNvCxnSpPr>
              <a:stCxn id="142" idx="6"/>
              <a:endCxn id="145" idx="1"/>
            </p:cNvCxnSpPr>
            <p:nvPr/>
          </p:nvCxnSpPr>
          <p:spPr>
            <a:xfrm>
              <a:off x="-4748605" y="4093392"/>
              <a:ext cx="40856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5" idx="3"/>
              <a:endCxn id="154" idx="2"/>
            </p:cNvCxnSpPr>
            <p:nvPr/>
          </p:nvCxnSpPr>
          <p:spPr>
            <a:xfrm flipV="1">
              <a:off x="-4042890" y="4093392"/>
              <a:ext cx="404227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6" idx="6"/>
              <a:endCxn id="147" idx="1"/>
            </p:cNvCxnSpPr>
            <p:nvPr/>
          </p:nvCxnSpPr>
          <p:spPr>
            <a:xfrm>
              <a:off x="-1890685" y="4093391"/>
              <a:ext cx="368222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7" idx="3"/>
              <a:endCxn id="148" idx="2"/>
            </p:cNvCxnSpPr>
            <p:nvPr/>
          </p:nvCxnSpPr>
          <p:spPr>
            <a:xfrm flipV="1">
              <a:off x="-1225315" y="4089401"/>
              <a:ext cx="368222" cy="415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-2842627" y="3924853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3638663" y="3920534"/>
              <a:ext cx="314090" cy="345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55" name="直接箭头连接符 154"/>
            <p:cNvCxnSpPr>
              <a:stCxn id="154" idx="6"/>
              <a:endCxn id="153" idx="1"/>
            </p:cNvCxnSpPr>
            <p:nvPr/>
          </p:nvCxnSpPr>
          <p:spPr>
            <a:xfrm>
              <a:off x="-3324573" y="4093392"/>
              <a:ext cx="481946" cy="1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53" idx="3"/>
              <a:endCxn id="146" idx="2"/>
            </p:cNvCxnSpPr>
            <p:nvPr/>
          </p:nvCxnSpPr>
          <p:spPr>
            <a:xfrm flipV="1">
              <a:off x="-2545479" y="4093391"/>
              <a:ext cx="340704" cy="1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组合 241"/>
          <p:cNvGrpSpPr/>
          <p:nvPr/>
        </p:nvGrpSpPr>
        <p:grpSpPr>
          <a:xfrm>
            <a:off x="2297025" y="5587400"/>
            <a:ext cx="2857920" cy="621219"/>
            <a:chOff x="2297025" y="5587400"/>
            <a:chExt cx="2857920" cy="621219"/>
          </a:xfrm>
        </p:grpSpPr>
        <p:cxnSp>
          <p:nvCxnSpPr>
            <p:cNvPr id="139" name="直接箭头连接符 138"/>
            <p:cNvCxnSpPr>
              <a:stCxn id="146" idx="0"/>
              <a:endCxn id="144" idx="3"/>
            </p:cNvCxnSpPr>
            <p:nvPr/>
          </p:nvCxnSpPr>
          <p:spPr>
            <a:xfrm flipH="1" flipV="1">
              <a:off x="3883859" y="5756103"/>
              <a:ext cx="1271086" cy="4525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3586711" y="5587400"/>
              <a:ext cx="297148" cy="337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157" name="直接箭头连接符 156"/>
            <p:cNvCxnSpPr>
              <a:stCxn id="144" idx="1"/>
              <a:endCxn id="142" idx="0"/>
            </p:cNvCxnSpPr>
            <p:nvPr/>
          </p:nvCxnSpPr>
          <p:spPr>
            <a:xfrm flipH="1">
              <a:off x="2297025" y="5756103"/>
              <a:ext cx="1289686" cy="4525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60891" y="6208075"/>
            <a:ext cx="4551099" cy="356731"/>
            <a:chOff x="1271528" y="4488126"/>
            <a:chExt cx="4551099" cy="356731"/>
          </a:xfrm>
        </p:grpSpPr>
        <p:sp>
          <p:nvSpPr>
            <p:cNvPr id="159" name="矩形 158"/>
            <p:cNvSpPr/>
            <p:nvPr/>
          </p:nvSpPr>
          <p:spPr>
            <a:xfrm>
              <a:off x="1969082" y="4500757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1271528" y="4499141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61" name="直接箭头连接符 160"/>
            <p:cNvCxnSpPr>
              <a:stCxn id="160" idx="6"/>
              <a:endCxn id="159" idx="1"/>
            </p:cNvCxnSpPr>
            <p:nvPr/>
          </p:nvCxnSpPr>
          <p:spPr>
            <a:xfrm flipV="1">
              <a:off x="1585618" y="4669461"/>
              <a:ext cx="383465" cy="2539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650617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63" name="直接箭头连接符 162"/>
            <p:cNvCxnSpPr>
              <a:stCxn id="159" idx="3"/>
              <a:endCxn id="162" idx="2"/>
            </p:cNvCxnSpPr>
            <p:nvPr/>
          </p:nvCxnSpPr>
          <p:spPr>
            <a:xfrm flipV="1">
              <a:off x="2266231" y="4660984"/>
              <a:ext cx="384386" cy="8476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3373274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5508537" y="4488126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66" name="直接箭头连接符 165"/>
            <p:cNvCxnSpPr>
              <a:stCxn id="162" idx="6"/>
              <a:endCxn id="164" idx="1"/>
            </p:cNvCxnSpPr>
            <p:nvPr/>
          </p:nvCxnSpPr>
          <p:spPr>
            <a:xfrm>
              <a:off x="2964707" y="4660985"/>
              <a:ext cx="40856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64" idx="3"/>
              <a:endCxn id="169" idx="2"/>
            </p:cNvCxnSpPr>
            <p:nvPr/>
          </p:nvCxnSpPr>
          <p:spPr>
            <a:xfrm flipV="1">
              <a:off x="3670422" y="4660985"/>
              <a:ext cx="404227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4870685" y="4492446"/>
              <a:ext cx="297148" cy="3374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074649" y="4488127"/>
              <a:ext cx="314090" cy="34571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70" name="直接箭头连接符 169"/>
            <p:cNvCxnSpPr>
              <a:stCxn id="169" idx="6"/>
              <a:endCxn id="168" idx="1"/>
            </p:cNvCxnSpPr>
            <p:nvPr/>
          </p:nvCxnSpPr>
          <p:spPr>
            <a:xfrm>
              <a:off x="4388739" y="4660985"/>
              <a:ext cx="481946" cy="16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68" idx="3"/>
              <a:endCxn id="165" idx="2"/>
            </p:cNvCxnSpPr>
            <p:nvPr/>
          </p:nvCxnSpPr>
          <p:spPr>
            <a:xfrm flipV="1">
              <a:off x="5167833" y="4660984"/>
              <a:ext cx="340704" cy="16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矩形 180"/>
          <p:cNvSpPr/>
          <p:nvPr/>
        </p:nvSpPr>
        <p:spPr>
          <a:xfrm>
            <a:off x="7215608" y="5731809"/>
            <a:ext cx="1704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/>
              <a:t>(</a:t>
            </a:r>
            <a:r>
              <a:rPr lang="pt-BR" altLang="zh-CN" sz="2000" dirty="0">
                <a:solidFill>
                  <a:srgbClr val="00B050"/>
                </a:solidFill>
              </a:rPr>
              <a:t>ABC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EBCE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pt-BR" altLang="zh-CN" sz="2000" dirty="0"/>
              <a:t>)</a:t>
            </a:r>
          </a:p>
          <a:p>
            <a:r>
              <a:rPr lang="pt-BR" altLang="zh-CN" sz="2000" dirty="0">
                <a:solidFill>
                  <a:srgbClr val="FF0000"/>
                </a:solidFill>
              </a:rPr>
              <a:t>Not minimum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2288635" y="4821360"/>
            <a:ext cx="3155855" cy="1559573"/>
            <a:chOff x="-4670809" y="1619632"/>
            <a:chExt cx="3155855" cy="1559573"/>
          </a:xfrm>
        </p:grpSpPr>
        <p:grpSp>
          <p:nvGrpSpPr>
            <p:cNvPr id="222" name="组合 221"/>
            <p:cNvGrpSpPr/>
            <p:nvPr/>
          </p:nvGrpSpPr>
          <p:grpSpPr>
            <a:xfrm>
              <a:off x="-4670809" y="1619632"/>
              <a:ext cx="3155855" cy="1559573"/>
              <a:chOff x="-4691980" y="601518"/>
              <a:chExt cx="3155855" cy="1559573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-4691980" y="601518"/>
                <a:ext cx="3155855" cy="1559573"/>
                <a:chOff x="-5335529" y="1623024"/>
                <a:chExt cx="3155855" cy="1559573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-5335529" y="1623024"/>
                  <a:ext cx="1884859" cy="1474348"/>
                  <a:chOff x="2563215" y="4994512"/>
                  <a:chExt cx="1800744" cy="1474348"/>
                </a:xfrm>
              </p:grpSpPr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2563215" y="4994512"/>
                    <a:ext cx="1800744" cy="1474348"/>
                    <a:chOff x="2571362" y="5941612"/>
                    <a:chExt cx="1800744" cy="1474348"/>
                  </a:xfrm>
                </p:grpSpPr>
                <p:sp>
                  <p:nvSpPr>
                    <p:cNvPr id="179" name="矩形 178"/>
                    <p:cNvSpPr/>
                    <p:nvPr/>
                  </p:nvSpPr>
                  <p:spPr>
                    <a:xfrm>
                      <a:off x="4074958" y="5941612"/>
                      <a:ext cx="297148" cy="337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7" name="椭圆 176"/>
                    <p:cNvSpPr/>
                    <p:nvPr/>
                  </p:nvSpPr>
                  <p:spPr>
                    <a:xfrm>
                      <a:off x="2571362" y="7070244"/>
                      <a:ext cx="314090" cy="34571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175" name="直接箭头连接符 174"/>
                  <p:cNvCxnSpPr>
                    <a:stCxn id="177" idx="6"/>
                    <a:endCxn id="185" idx="1"/>
                  </p:cNvCxnSpPr>
                  <p:nvPr/>
                </p:nvCxnSpPr>
                <p:spPr>
                  <a:xfrm>
                    <a:off x="2877305" y="6296002"/>
                    <a:ext cx="376324" cy="1228"/>
                  </a:xfrm>
                  <a:prstGeom prst="straightConnector1">
                    <a:avLst/>
                  </a:prstGeom>
                  <a:ln w="34925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矩形 184"/>
                <p:cNvSpPr/>
                <p:nvPr/>
              </p:nvSpPr>
              <p:spPr>
                <a:xfrm>
                  <a:off x="-4612864" y="2757039"/>
                  <a:ext cx="297148" cy="33740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bg2">
                          <a:lumMod val="50000"/>
                        </a:schemeClr>
                      </a:solidFill>
                    </a:rPr>
                    <a:t>B</a:t>
                  </a:r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86" name="直接箭头连接符 185"/>
                <p:cNvCxnSpPr>
                  <a:stCxn id="185" idx="3"/>
                  <a:endCxn id="188" idx="2"/>
                </p:cNvCxnSpPr>
                <p:nvPr/>
              </p:nvCxnSpPr>
              <p:spPr>
                <a:xfrm>
                  <a:off x="-4315716" y="2925742"/>
                  <a:ext cx="380720" cy="4155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矩形 186"/>
                <p:cNvSpPr/>
                <p:nvPr/>
              </p:nvSpPr>
              <p:spPr>
                <a:xfrm>
                  <a:off x="-3193934" y="2765349"/>
                  <a:ext cx="297148" cy="33740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bg2">
                          <a:lumMod val="50000"/>
                        </a:schemeClr>
                      </a:solidFill>
                    </a:rPr>
                    <a:t>C</a:t>
                  </a:r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-3934996" y="2757039"/>
                  <a:ext cx="314090" cy="345716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89" name="直接箭头连接符 188"/>
                <p:cNvCxnSpPr>
                  <a:stCxn id="188" idx="6"/>
                  <a:endCxn id="187" idx="1"/>
                </p:cNvCxnSpPr>
                <p:nvPr/>
              </p:nvCxnSpPr>
              <p:spPr>
                <a:xfrm>
                  <a:off x="-3620906" y="2929897"/>
                  <a:ext cx="426972" cy="4155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曲线连接符 36"/>
                <p:cNvCxnSpPr>
                  <a:stCxn id="165" idx="6"/>
                  <a:endCxn id="179" idx="3"/>
                </p:cNvCxnSpPr>
                <p:nvPr/>
              </p:nvCxnSpPr>
              <p:spPr>
                <a:xfrm flipH="1" flipV="1">
                  <a:off x="-3450670" y="1791727"/>
                  <a:ext cx="1138496" cy="1390870"/>
                </a:xfrm>
                <a:prstGeom prst="curvedConnector3">
                  <a:avLst>
                    <a:gd name="adj1" fmla="val -20079"/>
                  </a:avLst>
                </a:prstGeom>
                <a:ln w="381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椭圆 189"/>
                <p:cNvSpPr/>
                <p:nvPr/>
              </p:nvSpPr>
              <p:spPr>
                <a:xfrm>
                  <a:off x="-2493764" y="2755428"/>
                  <a:ext cx="314090" cy="345716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191" name="直接箭头连接符 190"/>
                <p:cNvCxnSpPr>
                  <a:stCxn id="187" idx="3"/>
                  <a:endCxn id="190" idx="2"/>
                </p:cNvCxnSpPr>
                <p:nvPr/>
              </p:nvCxnSpPr>
              <p:spPr>
                <a:xfrm flipV="1">
                  <a:off x="-2896786" y="2928286"/>
                  <a:ext cx="403022" cy="5766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矩形 191"/>
                <p:cNvSpPr/>
                <p:nvPr/>
              </p:nvSpPr>
              <p:spPr>
                <a:xfrm>
                  <a:off x="-3752117" y="2035931"/>
                  <a:ext cx="311028" cy="33740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bg2">
                          <a:lumMod val="50000"/>
                        </a:schemeClr>
                      </a:solidFill>
                    </a:rPr>
                    <a:t>E</a:t>
                  </a:r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5" name="椭圆 194"/>
                <p:cNvSpPr/>
                <p:nvPr/>
              </p:nvSpPr>
              <p:spPr>
                <a:xfrm>
                  <a:off x="-5118733" y="2495544"/>
                  <a:ext cx="328761" cy="345716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96" name="直接箭头连接符 195"/>
                <p:cNvCxnSpPr>
                  <a:stCxn id="195" idx="6"/>
                  <a:endCxn id="172" idx="1"/>
                </p:cNvCxnSpPr>
                <p:nvPr/>
              </p:nvCxnSpPr>
              <p:spPr>
                <a:xfrm flipV="1">
                  <a:off x="-4789972" y="2647928"/>
                  <a:ext cx="361321" cy="20474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曲线连接符 218"/>
              <p:cNvCxnSpPr>
                <a:stCxn id="179" idx="1"/>
                <a:endCxn id="177" idx="0"/>
              </p:cNvCxnSpPr>
              <p:nvPr/>
            </p:nvCxnSpPr>
            <p:spPr>
              <a:xfrm rot="10800000" flipV="1">
                <a:off x="-4527599" y="770220"/>
                <a:ext cx="1409450" cy="959929"/>
              </a:xfrm>
              <a:prstGeom prst="curvedConnector2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曲线连接符 222"/>
            <p:cNvCxnSpPr>
              <a:stCxn id="192" idx="1"/>
              <a:endCxn id="195" idx="7"/>
            </p:cNvCxnSpPr>
            <p:nvPr/>
          </p:nvCxnSpPr>
          <p:spPr>
            <a:xfrm rot="10800000" flipV="1">
              <a:off x="-4173397" y="2201241"/>
              <a:ext cx="1086001" cy="341539"/>
            </a:xfrm>
            <a:prstGeom prst="curved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曲线连接符 225"/>
            <p:cNvCxnSpPr>
              <a:stCxn id="190" idx="0"/>
              <a:endCxn id="192" idx="3"/>
            </p:cNvCxnSpPr>
            <p:nvPr/>
          </p:nvCxnSpPr>
          <p:spPr>
            <a:xfrm rot="16200000" flipV="1">
              <a:off x="-2499581" y="1924454"/>
              <a:ext cx="550794" cy="1104370"/>
            </a:xfrm>
            <a:prstGeom prst="curved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3195513" y="5677561"/>
            <a:ext cx="297148" cy="33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4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6939">
        <p:fade/>
      </p:transition>
    </mc:Choice>
    <mc:Fallback xmlns="">
      <p:transition advTm="469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7" grpId="0" animBg="1"/>
      <p:bldP spid="129" grpId="0" animBg="1"/>
      <p:bldP spid="181" grpId="0"/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74839"/>
            <a:ext cx="7785465" cy="508307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Recovery Algorithms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Filling gaps in causal net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Branching framework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Dealing with loops</a:t>
            </a:r>
          </a:p>
          <a:p>
            <a:r>
              <a:rPr lang="en-US" altLang="zh-CN" sz="2800" dirty="0">
                <a:solidFill>
                  <a:srgbClr val="7030A0"/>
                </a:solidFill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Conclusion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Ongoing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18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65">
        <p:fade/>
      </p:transition>
    </mc:Choice>
    <mc:Fallback xmlns="">
      <p:transition advTm="86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30594"/>
            <a:ext cx="7785465" cy="5427406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Real Life Data Set: </a:t>
            </a:r>
            <a:r>
              <a:rPr lang="en-US" altLang="zh-CN" sz="2000" dirty="0"/>
              <a:t>employed from CNR*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2000" b="1" dirty="0"/>
              <a:t>Setting</a:t>
            </a:r>
          </a:p>
          <a:p>
            <a:pPr lvl="1"/>
            <a:r>
              <a:rPr lang="en-US" altLang="zh-CN" sz="2000" dirty="0"/>
              <a:t>we </a:t>
            </a:r>
            <a:r>
              <a:rPr lang="en-US" altLang="zh-CN" sz="2000" dirty="0">
                <a:solidFill>
                  <a:srgbClr val="FF0000"/>
                </a:solidFill>
              </a:rPr>
              <a:t>randomly remove 10%-90% events </a:t>
            </a:r>
            <a:r>
              <a:rPr lang="en-US" altLang="zh-CN" sz="2000" dirty="0"/>
              <a:t>from the complete sequences;</a:t>
            </a:r>
          </a:p>
          <a:p>
            <a:pPr lvl="1"/>
            <a:r>
              <a:rPr lang="en-US" altLang="zh-CN" sz="2000" dirty="0"/>
              <a:t>apply the recovery methods to recover the removed events.</a:t>
            </a:r>
          </a:p>
          <a:p>
            <a:r>
              <a:rPr lang="en-US" altLang="zh-CN" sz="2000" b="1" dirty="0"/>
              <a:t>Criteria: </a:t>
            </a:r>
            <a:r>
              <a:rPr lang="en-US" altLang="zh-CN" sz="2000" dirty="0"/>
              <a:t>to evaluate the accuracy of recovery, </a:t>
            </a:r>
          </a:p>
          <a:p>
            <a:pPr lvl="1"/>
            <a:r>
              <a:rPr lang="en-US" altLang="zh-CN" sz="2000" dirty="0"/>
              <a:t>F-measure of precision and recall.</a:t>
            </a:r>
          </a:p>
          <a:p>
            <a:r>
              <a:rPr lang="en-US" altLang="zh-CN" sz="2000" b="1" dirty="0"/>
              <a:t>Baseline</a:t>
            </a:r>
            <a:r>
              <a:rPr lang="en-US" altLang="zh-CN" sz="2000" dirty="0"/>
              <a:t>: the Alignment approach.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*www.tangche.com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19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35857"/>
              </p:ext>
            </p:extLst>
          </p:nvPr>
        </p:nvGraphicFramePr>
        <p:xfrm>
          <a:off x="217717" y="1909566"/>
          <a:ext cx="6081484" cy="128016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5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 of Process</a:t>
                      </a:r>
                      <a:r>
                        <a:rPr lang="en-US" altLang="zh-CN" baseline="0" dirty="0"/>
                        <a:t> Specifications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</a:t>
                      </a:r>
                    </a:p>
                    <a:p>
                      <a:r>
                        <a:rPr lang="en-US" altLang="zh-CN" dirty="0"/>
                        <a:t>Specification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r>
                        <a:rPr lang="en-US" altLang="zh-CN" baseline="0" dirty="0"/>
                        <a:t> transitions </a:t>
                      </a:r>
                    </a:p>
                    <a:p>
                      <a:r>
                        <a:rPr lang="en-US" altLang="zh-CN" baseline="0" dirty="0"/>
                        <a:t>79 places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r>
                        <a:rPr lang="en-US" altLang="zh-CN" baseline="0" dirty="0"/>
                        <a:t> of Event Sequences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</a:t>
                      </a:r>
                    </a:p>
                    <a:p>
                      <a:r>
                        <a:rPr lang="en-US" altLang="zh-CN" dirty="0"/>
                        <a:t>Sequence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 events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5036"/>
              </p:ext>
            </p:extLst>
          </p:nvPr>
        </p:nvGraphicFramePr>
        <p:xfrm>
          <a:off x="6651346" y="1861456"/>
          <a:ext cx="2409372" cy="138176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4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Causal 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 with choices (no loop)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 with loops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90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9812">
        <p:fade/>
      </p:transition>
    </mc:Choice>
    <mc:Fallback xmlns="">
      <p:transition advTm="49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Recovery Algorithms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Filling gaps in causal net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Branching framework</a:t>
            </a:r>
          </a:p>
          <a:p>
            <a:pPr lvl="1"/>
            <a:r>
              <a:rPr lang="en-US" altLang="zh-CN" sz="2400" dirty="0">
                <a:ea typeface="Microsoft YaHei UI" panose="020B0503020204020204" pitchFamily="34" charset="-122"/>
              </a:rPr>
              <a:t>Dealing with loops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Conclusion</a:t>
            </a:r>
          </a:p>
          <a:p>
            <a:r>
              <a:rPr lang="en-US" altLang="zh-CN" sz="2800" dirty="0">
                <a:ea typeface="Microsoft YaHei UI" panose="020B0503020204020204" pitchFamily="34" charset="-122"/>
              </a:rPr>
              <a:t>Ongoing Work</a:t>
            </a:r>
          </a:p>
          <a:p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52114" y="654896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131">
        <p:fade/>
      </p:transition>
    </mc:Choice>
    <mc:Fallback xmlns="">
      <p:transition advTm="313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Causal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86348"/>
            <a:ext cx="7785465" cy="452487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accuracy is </a:t>
            </a:r>
            <a:r>
              <a:rPr lang="en-US" altLang="zh-CN" sz="2000" b="1" dirty="0"/>
              <a:t>no worse than </a:t>
            </a:r>
            <a:r>
              <a:rPr lang="en-US" altLang="zh-CN" sz="2000" dirty="0"/>
              <a:t>Alignment algorithm.</a:t>
            </a:r>
          </a:p>
          <a:p>
            <a:r>
              <a:rPr lang="en-US" altLang="zh-CN" sz="2000" dirty="0"/>
              <a:t>Our algorithm shows </a:t>
            </a:r>
            <a:r>
              <a:rPr lang="en-US" altLang="zh-CN" sz="2000" b="1" dirty="0"/>
              <a:t>great improvement</a:t>
            </a:r>
            <a:r>
              <a:rPr lang="en-US" altLang="zh-CN" sz="2000" dirty="0"/>
              <a:t> in time cost.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20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41723" y="1661490"/>
            <a:ext cx="7327065" cy="5209574"/>
            <a:chOff x="941723" y="1661490"/>
            <a:chExt cx="7327065" cy="5209574"/>
          </a:xfrm>
        </p:grpSpPr>
        <p:graphicFrame>
          <p:nvGraphicFramePr>
            <p:cNvPr id="18" name="图表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1378938"/>
                </p:ext>
              </p:extLst>
            </p:nvPr>
          </p:nvGraphicFramePr>
          <p:xfrm>
            <a:off x="4271655" y="4036424"/>
            <a:ext cx="3997133" cy="2834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6" name="图表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5108873"/>
                </p:ext>
              </p:extLst>
            </p:nvPr>
          </p:nvGraphicFramePr>
          <p:xfrm>
            <a:off x="941723" y="4076445"/>
            <a:ext cx="3650311" cy="27815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2" name="图表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3591288"/>
                </p:ext>
              </p:extLst>
            </p:nvPr>
          </p:nvGraphicFramePr>
          <p:xfrm>
            <a:off x="1037675" y="1665912"/>
            <a:ext cx="3572425" cy="29060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7" name="图表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799123"/>
                </p:ext>
              </p:extLst>
            </p:nvPr>
          </p:nvGraphicFramePr>
          <p:xfrm>
            <a:off x="4497180" y="1661490"/>
            <a:ext cx="3745120" cy="2910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13591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298">
        <p:fade/>
      </p:transition>
    </mc:Choice>
    <mc:Fallback xmlns="">
      <p:transition advTm="202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Net with Choices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86348"/>
            <a:ext cx="7785465" cy="452487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pruning methods are effective.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21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1320466"/>
            <a:ext cx="9020175" cy="5537534"/>
            <a:chOff x="-37432" y="561183"/>
            <a:chExt cx="9547671" cy="6296817"/>
          </a:xfrm>
        </p:grpSpPr>
        <p:graphicFrame>
          <p:nvGraphicFramePr>
            <p:cNvPr id="10" name="图表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148522"/>
                </p:ext>
              </p:extLst>
            </p:nvPr>
          </p:nvGraphicFramePr>
          <p:xfrm>
            <a:off x="-37432" y="1196982"/>
            <a:ext cx="5041009" cy="5661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图表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8518779"/>
                </p:ext>
              </p:extLst>
            </p:nvPr>
          </p:nvGraphicFramePr>
          <p:xfrm>
            <a:off x="2194055" y="636098"/>
            <a:ext cx="3723625" cy="31892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1" name="图表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5145335"/>
                </p:ext>
              </p:extLst>
            </p:nvPr>
          </p:nvGraphicFramePr>
          <p:xfrm>
            <a:off x="5766450" y="561183"/>
            <a:ext cx="3743789" cy="32496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71094"/>
              </p:ext>
            </p:extLst>
          </p:nvPr>
        </p:nvGraphicFramePr>
        <p:xfrm>
          <a:off x="4419995" y="3435613"/>
          <a:ext cx="4052674" cy="3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3511550" y="5911222"/>
            <a:ext cx="2425700" cy="721230"/>
            <a:chOff x="3406775" y="6025522"/>
            <a:chExt cx="2425700" cy="721230"/>
          </a:xfrm>
        </p:grpSpPr>
        <p:sp>
          <p:nvSpPr>
            <p:cNvPr id="9" name="矩形 8"/>
            <p:cNvSpPr/>
            <p:nvPr/>
          </p:nvSpPr>
          <p:spPr>
            <a:xfrm>
              <a:off x="3765550" y="6446670"/>
              <a:ext cx="1612900" cy="3000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Best approach</a:t>
              </a:r>
              <a:endParaRPr lang="zh-CN" altLang="en-US" dirty="0"/>
            </a:p>
          </p:txBody>
        </p:sp>
        <p:cxnSp>
          <p:nvCxnSpPr>
            <p:cNvPr id="14" name="直接连接符 13"/>
            <p:cNvCxnSpPr>
              <a:endCxn id="9" idx="1"/>
            </p:cNvCxnSpPr>
            <p:nvPr/>
          </p:nvCxnSpPr>
          <p:spPr>
            <a:xfrm>
              <a:off x="3406775" y="6216650"/>
              <a:ext cx="358775" cy="380061"/>
            </a:xfrm>
            <a:prstGeom prst="line">
              <a:avLst/>
            </a:prstGeom>
            <a:ln w="254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</p:cNvCxnSpPr>
            <p:nvPr/>
          </p:nvCxnSpPr>
          <p:spPr>
            <a:xfrm flipV="1">
              <a:off x="5378450" y="6025522"/>
              <a:ext cx="454025" cy="571189"/>
            </a:xfrm>
            <a:prstGeom prst="line">
              <a:avLst/>
            </a:prstGeom>
            <a:ln w="25400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29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874">
        <p:fade/>
      </p:transition>
    </mc:Choice>
    <mc:Fallback xmlns="">
      <p:transition advTm="198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5900" y="2044699"/>
            <a:ext cx="8764597" cy="4645167"/>
            <a:chOff x="307997" y="1727199"/>
            <a:chExt cx="8764597" cy="4645167"/>
          </a:xfrm>
        </p:grpSpPr>
        <p:graphicFrame>
          <p:nvGraphicFramePr>
            <p:cNvPr id="11" name="图表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4522700"/>
                </p:ext>
              </p:extLst>
            </p:nvPr>
          </p:nvGraphicFramePr>
          <p:xfrm>
            <a:off x="307997" y="1727199"/>
            <a:ext cx="8764597" cy="44951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图表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96567900"/>
                </p:ext>
              </p:extLst>
            </p:nvPr>
          </p:nvGraphicFramePr>
          <p:xfrm>
            <a:off x="326130" y="2714766"/>
            <a:ext cx="3460397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Net with Loops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097"/>
            <a:ext cx="8229600" cy="515434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Local+Reach+Bound</a:t>
            </a:r>
            <a:r>
              <a:rPr lang="en-US" altLang="zh-CN" sz="2000" dirty="0"/>
              <a:t> can always achieve the lowest time cost.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22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278880" y="5016500"/>
            <a:ext cx="1993614" cy="468353"/>
            <a:chOff x="7078980" y="4495800"/>
            <a:chExt cx="1993614" cy="468353"/>
          </a:xfrm>
        </p:grpSpPr>
        <p:sp>
          <p:nvSpPr>
            <p:cNvPr id="12" name="矩形 11"/>
            <p:cNvSpPr/>
            <p:nvPr/>
          </p:nvSpPr>
          <p:spPr>
            <a:xfrm>
              <a:off x="7459694" y="4664071"/>
              <a:ext cx="1612900" cy="3000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Best approach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12" idx="1"/>
            </p:cNvCxnSpPr>
            <p:nvPr/>
          </p:nvCxnSpPr>
          <p:spPr>
            <a:xfrm flipH="1" flipV="1">
              <a:off x="7078980" y="4495800"/>
              <a:ext cx="380714" cy="318312"/>
            </a:xfrm>
            <a:prstGeom prst="line">
              <a:avLst/>
            </a:prstGeom>
            <a:ln w="25400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0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994">
        <p:fade/>
      </p:transition>
    </mc:Choice>
    <mc:Fallback xmlns="">
      <p:transition advTm="159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60091"/>
            <a:ext cx="7785465" cy="49697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define the </a:t>
            </a:r>
            <a:r>
              <a:rPr lang="en-US" altLang="zh-CN" sz="2000" dirty="0">
                <a:solidFill>
                  <a:srgbClr val="FF0000"/>
                </a:solidFill>
              </a:rPr>
              <a:t>specification-based minimum recovery problem </a:t>
            </a:r>
            <a:r>
              <a:rPr lang="en-US" altLang="zh-CN" sz="2000" dirty="0"/>
              <a:t>for missing events.</a:t>
            </a:r>
          </a:p>
          <a:p>
            <a:r>
              <a:rPr lang="en-US" altLang="zh-CN" sz="2000" dirty="0"/>
              <a:t>We </a:t>
            </a:r>
            <a:r>
              <a:rPr lang="en-US" altLang="zh-CN" sz="2000" dirty="0">
                <a:solidFill>
                  <a:srgbClr val="FF0000"/>
                </a:solidFill>
              </a:rPr>
              <a:t>prove the NP-hardness</a:t>
            </a:r>
            <a:r>
              <a:rPr lang="en-US" altLang="zh-CN" sz="2000" dirty="0"/>
              <a:t> of this problem.</a:t>
            </a:r>
          </a:p>
          <a:p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rgbClr val="FF0000"/>
                </a:solidFill>
              </a:rPr>
              <a:t>efficiently</a:t>
            </a:r>
            <a:r>
              <a:rPr lang="en-US" altLang="zh-CN" sz="2000" dirty="0"/>
              <a:t> find the optimal recovery:</a:t>
            </a:r>
          </a:p>
          <a:p>
            <a:pPr lvl="1"/>
            <a:r>
              <a:rPr lang="en-US" altLang="zh-CN" sz="1850" dirty="0"/>
              <a:t>We propose a </a:t>
            </a:r>
            <a:r>
              <a:rPr lang="en-US" altLang="zh-CN" sz="1850" dirty="0">
                <a:solidFill>
                  <a:srgbClr val="FF0000"/>
                </a:solidFill>
              </a:rPr>
              <a:t>backtracking idea </a:t>
            </a:r>
            <a:r>
              <a:rPr lang="en-US" altLang="zh-CN" sz="1850" dirty="0"/>
              <a:t>to reduce the redundant sequences with respect to parallel events.</a:t>
            </a:r>
          </a:p>
          <a:p>
            <a:pPr lvl="1"/>
            <a:r>
              <a:rPr lang="en-US" altLang="zh-CN" sz="1850" dirty="0"/>
              <a:t>We construct a </a:t>
            </a:r>
            <a:r>
              <a:rPr lang="en-US" altLang="zh-CN" sz="1850" dirty="0">
                <a:solidFill>
                  <a:srgbClr val="FF0000"/>
                </a:solidFill>
              </a:rPr>
              <a:t>branching index</a:t>
            </a:r>
            <a:r>
              <a:rPr lang="en-US" altLang="zh-CN" sz="1850" dirty="0"/>
              <a:t>, and develop </a:t>
            </a:r>
            <a:r>
              <a:rPr lang="en-US" altLang="zh-CN" sz="1850" dirty="0">
                <a:solidFill>
                  <a:srgbClr val="FF0000"/>
                </a:solidFill>
              </a:rPr>
              <a:t>reachability checking </a:t>
            </a:r>
            <a:r>
              <a:rPr lang="en-US" altLang="zh-CN" sz="1850" dirty="0"/>
              <a:t>and </a:t>
            </a:r>
            <a:r>
              <a:rPr lang="en-US" altLang="zh-CN" sz="1850" dirty="0">
                <a:solidFill>
                  <a:srgbClr val="FF0000"/>
                </a:solidFill>
              </a:rPr>
              <a:t>lower bounds </a:t>
            </a:r>
            <a:r>
              <a:rPr lang="en-US" altLang="zh-CN" sz="1850" dirty="0"/>
              <a:t>of recovery distances to further accelerate the computation.</a:t>
            </a:r>
          </a:p>
          <a:p>
            <a:pPr lvl="1"/>
            <a:r>
              <a:rPr lang="en-US" altLang="zh-CN" sz="1850" dirty="0"/>
              <a:t>The </a:t>
            </a:r>
            <a:r>
              <a:rPr lang="en-US" altLang="zh-CN" sz="1850" dirty="0">
                <a:solidFill>
                  <a:srgbClr val="FF0000"/>
                </a:solidFill>
              </a:rPr>
              <a:t>local optimal method </a:t>
            </a:r>
            <a:r>
              <a:rPr lang="en-US" altLang="zh-CN" sz="1850" dirty="0"/>
              <a:t>can reduce the number of intermediate results.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23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56450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4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Ongoing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In this paper of missing events, we assume that the logged event data are clean. </a:t>
            </a:r>
          </a:p>
          <a:p>
            <a:r>
              <a:rPr lang="en-US" altLang="zh-CN" sz="2000" dirty="0"/>
              <a:t>However, the </a:t>
            </a:r>
            <a:r>
              <a:rPr lang="en-US" altLang="zh-CN" sz="2000" dirty="0">
                <a:solidFill>
                  <a:srgbClr val="FF0000"/>
                </a:solidFill>
              </a:rPr>
              <a:t>logged event data </a:t>
            </a:r>
            <a:r>
              <a:rPr lang="en-US" altLang="zh-CN" sz="2000" dirty="0"/>
              <a:t>may also be </a:t>
            </a:r>
            <a:r>
              <a:rPr lang="en-US" altLang="zh-CN" sz="2000" dirty="0">
                <a:solidFill>
                  <a:srgbClr val="FF0000"/>
                </a:solidFill>
              </a:rPr>
              <a:t>dirty</a:t>
            </a:r>
            <a:r>
              <a:rPr lang="en-US" altLang="zh-CN" sz="2000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Encoding example: UTF-8: Re-check </a:t>
            </a:r>
            <a:r>
              <a:rPr lang="en-US" altLang="zh-CN" sz="1800" dirty="0">
                <a:sym typeface="Wingdings" panose="05000000000000000000" pitchFamily="2" charset="2"/>
              </a:rPr>
              <a:t> GB2312: </a:t>
            </a:r>
            <a:r>
              <a:rPr lang="zh-CN" altLang="en-US" sz="1800" dirty="0">
                <a:sym typeface="Wingdings" panose="05000000000000000000" pitchFamily="2" charset="2"/>
              </a:rPr>
              <a:t>□</a:t>
            </a:r>
            <a:r>
              <a:rPr lang="en-US" altLang="zh-CN" sz="1800" dirty="0">
                <a:sym typeface="Wingdings" panose="05000000000000000000" pitchFamily="2" charset="2"/>
              </a:rPr>
              <a:t>e</a:t>
            </a:r>
            <a:r>
              <a:rPr lang="zh-CN" altLang="en-US" sz="1800" dirty="0">
                <a:sym typeface="Wingdings" panose="05000000000000000000" pitchFamily="2" charset="2"/>
              </a:rPr>
              <a:t>□</a:t>
            </a:r>
            <a:r>
              <a:rPr lang="en-US" altLang="zh-CN" sz="1800" dirty="0">
                <a:sym typeface="Wingdings" panose="05000000000000000000" pitchFamily="2" charset="2"/>
              </a:rPr>
              <a:t>?</a:t>
            </a:r>
            <a:r>
              <a:rPr lang="zh-CN" altLang="en-US" sz="1800" dirty="0">
                <a:sym typeface="Wingdings" panose="05000000000000000000" pitchFamily="2" charset="2"/>
              </a:rPr>
              <a:t>□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Without addressing erroneous events,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Inaccurate provenance answer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Inaccurate query answer</a:t>
            </a:r>
          </a:p>
          <a:p>
            <a:r>
              <a:rPr lang="en-US" altLang="zh-CN" sz="2000" dirty="0"/>
              <a:t>By the </a:t>
            </a:r>
            <a:r>
              <a:rPr lang="en-US" altLang="zh-CN" sz="2000" dirty="0">
                <a:solidFill>
                  <a:srgbClr val="FF0000"/>
                </a:solidFill>
              </a:rPr>
              <a:t>insertion technique</a:t>
            </a:r>
            <a:r>
              <a:rPr lang="en-US" altLang="zh-CN" sz="2000" dirty="0"/>
              <a:t> proposed in this paper, we </a:t>
            </a:r>
            <a:r>
              <a:rPr lang="en-US" altLang="zh-CN" sz="2000" dirty="0">
                <a:solidFill>
                  <a:srgbClr val="FF0000"/>
                </a:solidFill>
              </a:rPr>
              <a:t>cannot </a:t>
            </a:r>
            <a:r>
              <a:rPr lang="en-US" altLang="zh-CN" sz="2000" dirty="0" err="1">
                <a:solidFill>
                  <a:srgbClr val="FF0000"/>
                </a:solidFill>
              </a:rPr>
              <a:t>elimate</a:t>
            </a:r>
            <a:r>
              <a:rPr lang="en-US" altLang="zh-CN" sz="2000" dirty="0">
                <a:solidFill>
                  <a:srgbClr val="FF0000"/>
                </a:solidFill>
              </a:rPr>
              <a:t> the erroneous</a:t>
            </a:r>
            <a:r>
              <a:rPr lang="en-US" altLang="zh-CN" sz="2000" dirty="0"/>
              <a:t> events.</a:t>
            </a:r>
          </a:p>
          <a:p>
            <a:r>
              <a:rPr lang="en-US" altLang="zh-CN" sz="2000" dirty="0"/>
              <a:t>Instead, we need to </a:t>
            </a:r>
            <a:r>
              <a:rPr lang="en-US" altLang="zh-CN" sz="2000" dirty="0">
                <a:solidFill>
                  <a:srgbClr val="FF0000"/>
                </a:solidFill>
              </a:rPr>
              <a:t>modify</a:t>
            </a:r>
            <a:r>
              <a:rPr lang="en-US" altLang="zh-CN" sz="2000" dirty="0"/>
              <a:t> the </a:t>
            </a:r>
            <a:r>
              <a:rPr lang="en-US" altLang="zh-CN" sz="2000" dirty="0" err="1"/>
              <a:t>mistakely</a:t>
            </a:r>
            <a:r>
              <a:rPr lang="en-US" altLang="zh-CN" sz="2000" dirty="0"/>
              <a:t> recorded events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Non-trivial, also NP-hard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Heuristic approach may apply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24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9232" y="6556450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563527" y="2558989"/>
            <a:ext cx="8433457" cy="978695"/>
            <a:chOff x="563527" y="2558989"/>
            <a:chExt cx="8433457" cy="978695"/>
          </a:xfrm>
        </p:grpSpPr>
        <p:sp>
          <p:nvSpPr>
            <p:cNvPr id="8" name="矩形 7"/>
            <p:cNvSpPr/>
            <p:nvPr/>
          </p:nvSpPr>
          <p:spPr>
            <a:xfrm>
              <a:off x="1052102" y="2894770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63527" y="2891375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9" idx="6"/>
              <a:endCxn id="8" idx="1"/>
            </p:cNvCxnSpPr>
            <p:nvPr/>
          </p:nvCxnSpPr>
          <p:spPr>
            <a:xfrm>
              <a:off x="800195" y="3015775"/>
              <a:ext cx="251907" cy="169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  <a:endCxn id="68" idx="2"/>
            </p:cNvCxnSpPr>
            <p:nvPr/>
          </p:nvCxnSpPr>
          <p:spPr>
            <a:xfrm flipV="1">
              <a:off x="1271974" y="2683389"/>
              <a:ext cx="144703" cy="33408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3"/>
              <a:endCxn id="69" idx="2"/>
            </p:cNvCxnSpPr>
            <p:nvPr/>
          </p:nvCxnSpPr>
          <p:spPr>
            <a:xfrm>
              <a:off x="1271974" y="3017472"/>
              <a:ext cx="144703" cy="3812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8" idx="6"/>
              <a:endCxn id="79" idx="1"/>
            </p:cNvCxnSpPr>
            <p:nvPr/>
          </p:nvCxnSpPr>
          <p:spPr>
            <a:xfrm>
              <a:off x="1653345" y="2683389"/>
              <a:ext cx="962515" cy="163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9" idx="3"/>
              <a:endCxn id="77" idx="2"/>
            </p:cNvCxnSpPr>
            <p:nvPr/>
          </p:nvCxnSpPr>
          <p:spPr>
            <a:xfrm>
              <a:off x="2835732" y="2685027"/>
              <a:ext cx="1068487" cy="169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81" idx="3"/>
              <a:endCxn id="74" idx="2"/>
            </p:cNvCxnSpPr>
            <p:nvPr/>
          </p:nvCxnSpPr>
          <p:spPr>
            <a:xfrm>
              <a:off x="5668591" y="2685086"/>
              <a:ext cx="869376" cy="327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4" idx="6"/>
              <a:endCxn id="87" idx="1"/>
            </p:cNvCxnSpPr>
            <p:nvPr/>
          </p:nvCxnSpPr>
          <p:spPr>
            <a:xfrm>
              <a:off x="6774635" y="2688364"/>
              <a:ext cx="175151" cy="3257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5" idx="6"/>
              <a:endCxn id="87" idx="1"/>
            </p:cNvCxnSpPr>
            <p:nvPr/>
          </p:nvCxnSpPr>
          <p:spPr>
            <a:xfrm flipV="1">
              <a:off x="6774635" y="3014077"/>
              <a:ext cx="175151" cy="39920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6"/>
              <a:endCxn id="82" idx="1"/>
            </p:cNvCxnSpPr>
            <p:nvPr/>
          </p:nvCxnSpPr>
          <p:spPr>
            <a:xfrm flipV="1">
              <a:off x="1653345" y="3398724"/>
              <a:ext cx="54488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0" idx="6"/>
              <a:endCxn id="89" idx="1"/>
            </p:cNvCxnSpPr>
            <p:nvPr/>
          </p:nvCxnSpPr>
          <p:spPr>
            <a:xfrm flipV="1">
              <a:off x="7808919" y="3008020"/>
              <a:ext cx="386196" cy="435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87" idx="3"/>
              <a:endCxn id="70" idx="2"/>
            </p:cNvCxnSpPr>
            <p:nvPr/>
          </p:nvCxnSpPr>
          <p:spPr>
            <a:xfrm flipV="1">
              <a:off x="7169658" y="3012379"/>
              <a:ext cx="402593" cy="169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89" idx="3"/>
              <a:endCxn id="73" idx="2"/>
            </p:cNvCxnSpPr>
            <p:nvPr/>
          </p:nvCxnSpPr>
          <p:spPr>
            <a:xfrm>
              <a:off x="8414987" y="3008020"/>
              <a:ext cx="345329" cy="48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7" idx="6"/>
              <a:endCxn id="81" idx="1"/>
            </p:cNvCxnSpPr>
            <p:nvPr/>
          </p:nvCxnSpPr>
          <p:spPr>
            <a:xfrm flipV="1">
              <a:off x="4140887" y="2685086"/>
              <a:ext cx="1307832" cy="163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714522" y="2590314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Order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49711" y="2754566"/>
              <a:ext cx="1701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22145" y="2745216"/>
              <a:ext cx="1818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56479" y="2994725"/>
              <a:ext cx="15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62210" y="2575309"/>
              <a:ext cx="8182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Validate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901183" y="2573165"/>
              <a:ext cx="83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Delivery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51" name="直接箭头连接符 50"/>
            <p:cNvCxnSpPr>
              <a:stCxn id="82" idx="3"/>
              <a:endCxn id="78" idx="2"/>
            </p:cNvCxnSpPr>
            <p:nvPr/>
          </p:nvCxnSpPr>
          <p:spPr>
            <a:xfrm>
              <a:off x="2418099" y="3398724"/>
              <a:ext cx="629293" cy="69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76" idx="6"/>
              <a:endCxn id="84" idx="1"/>
            </p:cNvCxnSpPr>
            <p:nvPr/>
          </p:nvCxnSpPr>
          <p:spPr>
            <a:xfrm>
              <a:off x="5011252" y="3405666"/>
              <a:ext cx="649438" cy="574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84" idx="3"/>
              <a:endCxn id="75" idx="2"/>
            </p:cNvCxnSpPr>
            <p:nvPr/>
          </p:nvCxnSpPr>
          <p:spPr>
            <a:xfrm>
              <a:off x="5880562" y="3411407"/>
              <a:ext cx="657405" cy="187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8" idx="6"/>
              <a:endCxn id="85" idx="1"/>
            </p:cNvCxnSpPr>
            <p:nvPr/>
          </p:nvCxnSpPr>
          <p:spPr>
            <a:xfrm>
              <a:off x="3284060" y="3405667"/>
              <a:ext cx="621630" cy="57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85" idx="3"/>
              <a:endCxn id="76" idx="2"/>
            </p:cNvCxnSpPr>
            <p:nvPr/>
          </p:nvCxnSpPr>
          <p:spPr>
            <a:xfrm flipV="1">
              <a:off x="4125562" y="3405666"/>
              <a:ext cx="649022" cy="574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008341" y="2994725"/>
              <a:ext cx="1523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08410" y="2994725"/>
              <a:ext cx="10070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zh-CN" altLang="en-US" sz="16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□</a:t>
              </a:r>
              <a:r>
                <a:rPr lang="en-US" altLang="zh-CN" sz="16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e</a:t>
              </a:r>
              <a:r>
                <a:rPr lang="zh-CN" altLang="en-US" sz="16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□</a:t>
              </a:r>
              <a:r>
                <a:rPr lang="en-US" altLang="zh-CN" sz="16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?</a:t>
              </a:r>
              <a:r>
                <a:rPr lang="zh-CN" altLang="en-US" sz="16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□</a:t>
              </a:r>
              <a:endPara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416677" y="2558989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416677" y="3274325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7572251" y="2887979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760316" y="2894770"/>
              <a:ext cx="236668" cy="2362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537967" y="2563964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537967" y="3288885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74584" y="3281266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904219" y="2562325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047392" y="3281267"/>
              <a:ext cx="236668" cy="2487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615860" y="2562325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sz="28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48719" y="2562384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sz="28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198227" y="3276022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sz="280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5660690" y="3288705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sz="28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905690" y="3288705"/>
              <a:ext cx="219872" cy="2454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6949786" y="2891375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sz="28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95115" y="2885318"/>
              <a:ext cx="219872" cy="24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4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460">
        <p:fade/>
      </p:transition>
    </mc:Choice>
    <mc:Fallback xmlns="">
      <p:transition spd="med" advTm="54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96" y="1391429"/>
            <a:ext cx="6686549" cy="1101600"/>
          </a:xfrm>
        </p:spPr>
        <p:txBody>
          <a:bodyPr/>
          <a:lstStyle/>
          <a:p>
            <a:r>
              <a:rPr lang="en-US" altLang="zh-CN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 &amp; A</a:t>
            </a:r>
            <a:endParaRPr lang="zh-CN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5497" y="1942229"/>
            <a:ext cx="6686549" cy="645300"/>
          </a:xfrm>
        </p:spPr>
        <p:txBody>
          <a:bodyPr>
            <a:norm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r>
              <a:rPr lang="zh-CN" altLang="en-US" sz="21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mr-IN" dirty="0"/>
              <a:t>/25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1026" name="Picture 2" descr="http://www.bostoncondoblog.com/wp-content/uploads/2010/01/redfigure-raised-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95" y="3214686"/>
            <a:ext cx="5474642" cy="3643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922">
        <p:fade/>
      </p:transition>
    </mc:Choice>
    <mc:Fallback xmlns="">
      <p:transition advTm="1392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94" y="0"/>
            <a:ext cx="8229600" cy="870155"/>
          </a:xfrm>
        </p:spPr>
        <p:txBody>
          <a:bodyPr/>
          <a:lstStyle/>
          <a:p>
            <a:r>
              <a:rPr lang="en-US" altLang="zh-CN" dirty="0"/>
              <a:t>Event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267811"/>
            <a:ext cx="7932296" cy="529010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Information systems record the business history in their event logs.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3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35337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6874" y="4597158"/>
            <a:ext cx="31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Huge Amount of Event Data: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73585"/>
              </p:ext>
            </p:extLst>
          </p:nvPr>
        </p:nvGraphicFramePr>
        <p:xfrm>
          <a:off x="950121" y="5082665"/>
          <a:ext cx="6965737" cy="1656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4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Products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No. of Event Sequences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2530236" y="5120765"/>
            <a:ext cx="2049807" cy="1508994"/>
            <a:chOff x="2658038" y="5039825"/>
            <a:chExt cx="2049807" cy="1508994"/>
          </a:xfrm>
        </p:grpSpPr>
        <p:pic>
          <p:nvPicPr>
            <p:cNvPr id="11" name="Picture 21" descr="http://pic27.nipic.com/20130131/10278051_160734012323_2.jpg"/>
            <p:cNvPicPr>
              <a:picLocks noChangeAspect="1" noChangeArrowheads="1"/>
            </p:cNvPicPr>
            <p:nvPr/>
          </p:nvPicPr>
          <p:blipFill>
            <a:blip r:embed="rId5" cstate="print"/>
            <a:srcRect l="7416" t="41246" r="57355" b="41115"/>
            <a:stretch>
              <a:fillRect/>
            </a:stretch>
          </p:blipFill>
          <p:spPr bwMode="auto">
            <a:xfrm>
              <a:off x="3134590" y="5039825"/>
              <a:ext cx="921100" cy="44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2899340" y="6148709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1,230,000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58038" y="5681377"/>
              <a:ext cx="20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Power </a:t>
              </a:r>
              <a:r>
                <a:rPr lang="en-US" altLang="zh-CN" dirty="0" err="1"/>
                <a:t>Generatior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28928" y="5148569"/>
            <a:ext cx="1380564" cy="1515734"/>
            <a:chOff x="4702869" y="5039825"/>
            <a:chExt cx="1380564" cy="1515734"/>
          </a:xfrm>
        </p:grpSpPr>
        <p:pic>
          <p:nvPicPr>
            <p:cNvPr id="12" name="Picture 4" descr="三一集团官方网站"/>
            <p:cNvPicPr>
              <a:picLocks noChangeAspect="1" noChangeArrowheads="1"/>
            </p:cNvPicPr>
            <p:nvPr/>
          </p:nvPicPr>
          <p:blipFill>
            <a:blip r:embed="rId6" cstate="print"/>
            <a:srcRect r="50000" b="5470"/>
            <a:stretch>
              <a:fillRect/>
            </a:stretch>
          </p:blipFill>
          <p:spPr bwMode="auto">
            <a:xfrm>
              <a:off x="4815020" y="5039825"/>
              <a:ext cx="126841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4702869" y="6155449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3,260,000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34314" y="5655977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Machinery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69103" y="5169383"/>
            <a:ext cx="1289135" cy="1494920"/>
            <a:chOff x="6544863" y="5076028"/>
            <a:chExt cx="1289135" cy="1494920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93139" y="5076028"/>
              <a:ext cx="1116013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6544863" y="6170838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2,600,000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96240" y="5681377"/>
              <a:ext cx="70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Train</a:t>
              </a:r>
              <a:endParaRPr lang="zh-CN" altLang="en-US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76724"/>
              </p:ext>
            </p:extLst>
          </p:nvPr>
        </p:nvGraphicFramePr>
        <p:xfrm>
          <a:off x="1047068" y="1729611"/>
          <a:ext cx="6282814" cy="246316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2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 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Event Name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Timestamp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Order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2013-04-22</a:t>
                      </a:r>
                      <a:r>
                        <a:rPr lang="en-US" altLang="zh-CN" sz="1800" baseline="0" dirty="0"/>
                        <a:t> 13:33:34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Pay</a:t>
                      </a:r>
                      <a:r>
                        <a:rPr lang="en-US" altLang="zh-CN" sz="1800" baseline="0" dirty="0"/>
                        <a:t> by Cash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2013-04-22 15:10:17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 Inventory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2013-04-22 15:18:11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Validate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2013-04-22 15:31:50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Delivery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2013-04-23 08:14:26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76874" y="4297076"/>
            <a:ext cx="842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Event Sequence</a:t>
            </a:r>
            <a:r>
              <a:rPr lang="en-US" altLang="zh-CN" b="1" dirty="0"/>
              <a:t>: </a:t>
            </a:r>
            <a:r>
              <a:rPr lang="en-US" altLang="zh-CN" dirty="0"/>
              <a:t>Order </a:t>
            </a:r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Pay by cash </a:t>
            </a:r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Check inventory </a:t>
            </a:r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Validate </a:t>
            </a:r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Delivery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05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2109">
        <p:fade/>
      </p:transition>
    </mc:Choice>
    <mc:Fallback xmlns="">
      <p:transition advTm="62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166483"/>
            <a:ext cx="7785465" cy="474473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Business events often </a:t>
            </a:r>
            <a:r>
              <a:rPr lang="en-US" altLang="zh-CN" sz="2000" dirty="0">
                <a:solidFill>
                  <a:srgbClr val="FF0000"/>
                </a:solidFill>
              </a:rPr>
              <a:t>follow</a:t>
            </a:r>
            <a:r>
              <a:rPr lang="en-US" altLang="zh-CN" sz="2000" dirty="0"/>
              <a:t> certain business rules or constraints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4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35337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70463"/>
              </p:ext>
            </p:extLst>
          </p:nvPr>
        </p:nvGraphicFramePr>
        <p:xfrm>
          <a:off x="1349112" y="1911079"/>
          <a:ext cx="7375788" cy="168846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92784" y="1890842"/>
            <a:ext cx="645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/>
              <a:t>Order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Pay by cash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Check inventory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Validate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Delivery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88413" y="237478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Order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Check inventory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Pay by credit card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Check credit history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Validate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Delivery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88411" y="3004658"/>
            <a:ext cx="694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Order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Check inventory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Pay by cash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Re-check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Check inventory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Validate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/>
              <a:t> Delivery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753" y="5156614"/>
            <a:ext cx="143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Process </a:t>
            </a:r>
          </a:p>
          <a:p>
            <a:r>
              <a:rPr lang="en-US" altLang="zh-CN" dirty="0"/>
              <a:t>specification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671" y="2248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Event </a:t>
            </a:r>
          </a:p>
          <a:p>
            <a:r>
              <a:rPr lang="en-US" altLang="zh-CN" dirty="0"/>
              <a:t>sequences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82490" y="2927926"/>
            <a:ext cx="660503" cy="20853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1970" y="3535090"/>
            <a:ext cx="553998" cy="91262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follow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02463" y="3695674"/>
            <a:ext cx="1761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Constraints by </a:t>
            </a:r>
          </a:p>
          <a:p>
            <a:r>
              <a:rPr lang="en-US" altLang="zh-CN" b="1" dirty="0"/>
              <a:t>Petri 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Choice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2534749" y="3672495"/>
            <a:ext cx="6402139" cy="3148630"/>
            <a:chOff x="-6515642" y="3984867"/>
            <a:chExt cx="6402139" cy="3148630"/>
          </a:xfrm>
        </p:grpSpPr>
        <p:sp>
          <p:nvSpPr>
            <p:cNvPr id="7" name="矩形 6"/>
            <p:cNvSpPr/>
            <p:nvPr/>
          </p:nvSpPr>
          <p:spPr>
            <a:xfrm>
              <a:off x="-5965552" y="541825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-6515642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26" idx="6"/>
              <a:endCxn id="7" idx="1"/>
            </p:cNvCxnSpPr>
            <p:nvPr/>
          </p:nvCxnSpPr>
          <p:spPr>
            <a:xfrm>
              <a:off x="-6267992" y="5543112"/>
              <a:ext cx="302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-5343525" y="4750953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5343525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7" idx="3"/>
              <a:endCxn id="46" idx="2"/>
            </p:cNvCxnSpPr>
            <p:nvPr/>
          </p:nvCxnSpPr>
          <p:spPr>
            <a:xfrm flipV="1">
              <a:off x="-5731260" y="4882119"/>
              <a:ext cx="387735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7" idx="3"/>
              <a:endCxn id="47" idx="2"/>
            </p:cNvCxnSpPr>
            <p:nvPr/>
          </p:nvCxnSpPr>
          <p:spPr>
            <a:xfrm>
              <a:off x="-5731260" y="5546265"/>
              <a:ext cx="387735" cy="7422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-3974332" y="435218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-466050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-323827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-3974332" y="616367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-3974332" y="654972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-1952110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545540" y="4744648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51822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911235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-1410723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365750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/>
            <p:cNvCxnSpPr>
              <a:stCxn id="46" idx="7"/>
              <a:endCxn id="57" idx="1"/>
            </p:cNvCxnSpPr>
            <p:nvPr/>
          </p:nvCxnSpPr>
          <p:spPr>
            <a:xfrm flipV="1">
              <a:off x="-5132143" y="4480198"/>
              <a:ext cx="1157811" cy="3091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6" idx="6"/>
              <a:endCxn id="58" idx="1"/>
            </p:cNvCxnSpPr>
            <p:nvPr/>
          </p:nvCxnSpPr>
          <p:spPr>
            <a:xfrm flipV="1">
              <a:off x="-5095875" y="4878967"/>
              <a:ext cx="43537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57" idx="3"/>
              <a:endCxn id="70" idx="1"/>
            </p:cNvCxnSpPr>
            <p:nvPr/>
          </p:nvCxnSpPr>
          <p:spPr>
            <a:xfrm>
              <a:off x="-3740040" y="4480198"/>
              <a:ext cx="1230768" cy="3028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58" idx="3"/>
              <a:endCxn id="97" idx="2"/>
            </p:cNvCxnSpPr>
            <p:nvPr/>
          </p:nvCxnSpPr>
          <p:spPr>
            <a:xfrm>
              <a:off x="-4426210" y="4878967"/>
              <a:ext cx="44519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1" idx="3"/>
              <a:endCxn id="70" idx="2"/>
            </p:cNvCxnSpPr>
            <p:nvPr/>
          </p:nvCxnSpPr>
          <p:spPr>
            <a:xfrm flipV="1">
              <a:off x="-3003980" y="4875814"/>
              <a:ext cx="458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0" idx="6"/>
              <a:endCxn id="66" idx="1"/>
            </p:cNvCxnSpPr>
            <p:nvPr/>
          </p:nvCxnSpPr>
          <p:spPr>
            <a:xfrm>
              <a:off x="-2297890" y="4875814"/>
              <a:ext cx="345780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2" idx="7"/>
              <a:endCxn id="66" idx="1"/>
            </p:cNvCxnSpPr>
            <p:nvPr/>
          </p:nvCxnSpPr>
          <p:spPr>
            <a:xfrm flipV="1">
              <a:off x="-2340440" y="5539960"/>
              <a:ext cx="388330" cy="6558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2" idx="3"/>
              <a:endCxn id="72" idx="2"/>
            </p:cNvCxnSpPr>
            <p:nvPr/>
          </p:nvCxnSpPr>
          <p:spPr>
            <a:xfrm flipV="1">
              <a:off x="-3740040" y="6288535"/>
              <a:ext cx="1188218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6"/>
              <a:endCxn id="62" idx="1"/>
            </p:cNvCxnSpPr>
            <p:nvPr/>
          </p:nvCxnSpPr>
          <p:spPr>
            <a:xfrm>
              <a:off x="-5095875" y="6288535"/>
              <a:ext cx="1121543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63" idx="1"/>
              <a:endCxn id="47" idx="5"/>
            </p:cNvCxnSpPr>
            <p:nvPr/>
          </p:nvCxnSpPr>
          <p:spPr>
            <a:xfrm flipH="1" flipV="1">
              <a:off x="-5132143" y="6381283"/>
              <a:ext cx="1157811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2" idx="3"/>
              <a:endCxn id="63" idx="3"/>
            </p:cNvCxnSpPr>
            <p:nvPr/>
          </p:nvCxnSpPr>
          <p:spPr>
            <a:xfrm flipH="1">
              <a:off x="-3740040" y="6381283"/>
              <a:ext cx="1224486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5" idx="6"/>
              <a:endCxn id="73" idx="1"/>
            </p:cNvCxnSpPr>
            <p:nvPr/>
          </p:nvCxnSpPr>
          <p:spPr>
            <a:xfrm flipV="1">
              <a:off x="-1163073" y="5539960"/>
              <a:ext cx="251838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66" idx="3"/>
              <a:endCxn id="75" idx="2"/>
            </p:cNvCxnSpPr>
            <p:nvPr/>
          </p:nvCxnSpPr>
          <p:spPr>
            <a:xfrm>
              <a:off x="-1717818" y="5539960"/>
              <a:ext cx="307095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3" idx="3"/>
              <a:endCxn id="76" idx="2"/>
            </p:cNvCxnSpPr>
            <p:nvPr/>
          </p:nvCxnSpPr>
          <p:spPr>
            <a:xfrm>
              <a:off x="-676943" y="5539960"/>
              <a:ext cx="31119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-3981011" y="4754292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9" name="直接箭头连接符 98"/>
            <p:cNvCxnSpPr>
              <a:stCxn id="97" idx="6"/>
              <a:endCxn id="61" idx="1"/>
            </p:cNvCxnSpPr>
            <p:nvPr/>
          </p:nvCxnSpPr>
          <p:spPr>
            <a:xfrm flipV="1">
              <a:off x="-3733361" y="4878967"/>
              <a:ext cx="49508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-6242063" y="505627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Order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-4997745" y="4977606"/>
              <a:ext cx="118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-3596661" y="4977606"/>
              <a:ext cx="1320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-4618613" y="5816811"/>
              <a:ext cx="165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Check inventory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-4429185" y="3984867"/>
              <a:ext cx="134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Pay by cash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-4370125" y="6764165"/>
              <a:ext cx="1025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Re-check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-2088502" y="5056274"/>
              <a:ext cx="902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Validate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-1037154" y="50574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 Narrow" panose="020B0606020202030204" pitchFamily="34" charset="0"/>
                </a:rPr>
                <a:t>Delivery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095758" y="3748773"/>
            <a:ext cx="1098212" cy="992746"/>
            <a:chOff x="3095758" y="3748773"/>
            <a:chExt cx="1098212" cy="992746"/>
          </a:xfrm>
        </p:grpSpPr>
        <p:sp>
          <p:nvSpPr>
            <p:cNvPr id="139" name="弧形 138"/>
            <p:cNvSpPr/>
            <p:nvPr/>
          </p:nvSpPr>
          <p:spPr>
            <a:xfrm>
              <a:off x="3695436" y="4358711"/>
              <a:ext cx="410103" cy="382808"/>
            </a:xfrm>
            <a:prstGeom prst="arc">
              <a:avLst>
                <a:gd name="adj1" fmla="val 16093246"/>
                <a:gd name="adj2" fmla="val 2581504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3095758" y="3748773"/>
              <a:ext cx="1098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XOR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split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3677277" y="4111106"/>
              <a:ext cx="182205" cy="188997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6242626" y="3778416"/>
            <a:ext cx="1191630" cy="929219"/>
            <a:chOff x="6242626" y="3778416"/>
            <a:chExt cx="1191630" cy="929219"/>
          </a:xfrm>
        </p:grpSpPr>
        <p:sp>
          <p:nvSpPr>
            <p:cNvPr id="140" name="弧形 139"/>
            <p:cNvSpPr/>
            <p:nvPr/>
          </p:nvSpPr>
          <p:spPr>
            <a:xfrm>
              <a:off x="6242626" y="4324827"/>
              <a:ext cx="410103" cy="382808"/>
            </a:xfrm>
            <a:prstGeom prst="arc">
              <a:avLst>
                <a:gd name="adj1" fmla="val 7925928"/>
                <a:gd name="adj2" fmla="val 16645569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597077" y="3778416"/>
              <a:ext cx="837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XOR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join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8" name="直接连接符 147"/>
            <p:cNvCxnSpPr>
              <a:stCxn id="144" idx="1"/>
            </p:cNvCxnSpPr>
            <p:nvPr/>
          </p:nvCxnSpPr>
          <p:spPr>
            <a:xfrm flipH="1">
              <a:off x="6382876" y="4101582"/>
              <a:ext cx="214201" cy="146676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2532954" y="5466919"/>
            <a:ext cx="1098212" cy="796113"/>
            <a:chOff x="2532954" y="5466919"/>
            <a:chExt cx="1098212" cy="796113"/>
          </a:xfrm>
        </p:grpSpPr>
        <p:sp>
          <p:nvSpPr>
            <p:cNvPr id="153" name="文本框 152"/>
            <p:cNvSpPr txBox="1"/>
            <p:nvPr/>
          </p:nvSpPr>
          <p:spPr>
            <a:xfrm>
              <a:off x="2532954" y="5616701"/>
              <a:ext cx="1098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AND</a:t>
              </a:r>
            </a:p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split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 flipV="1">
              <a:off x="3083099" y="5466919"/>
              <a:ext cx="65103" cy="199813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/>
          <p:nvPr/>
        </p:nvGrpSpPr>
        <p:grpSpPr>
          <a:xfrm>
            <a:off x="7078729" y="5477873"/>
            <a:ext cx="1098212" cy="798503"/>
            <a:chOff x="7078729" y="5477873"/>
            <a:chExt cx="1098212" cy="798503"/>
          </a:xfrm>
        </p:grpSpPr>
        <p:sp>
          <p:nvSpPr>
            <p:cNvPr id="152" name="文本框 151"/>
            <p:cNvSpPr txBox="1"/>
            <p:nvPr/>
          </p:nvSpPr>
          <p:spPr>
            <a:xfrm>
              <a:off x="7078729" y="5630045"/>
              <a:ext cx="1098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AND</a:t>
              </a:r>
            </a:p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join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H="1" flipV="1">
              <a:off x="7235897" y="5477873"/>
              <a:ext cx="108986" cy="209436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矩形 172"/>
          <p:cNvSpPr/>
          <p:nvPr/>
        </p:nvSpPr>
        <p:spPr>
          <a:xfrm>
            <a:off x="1688447" y="1883105"/>
            <a:ext cx="225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Order </a:t>
            </a:r>
            <a:r>
              <a:rPr lang="pt-BR" altLang="zh-CN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Pay by cash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565543" y="1890960"/>
            <a:ext cx="32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Pay by cash </a:t>
            </a:r>
            <a:r>
              <a:rPr lang="pt-BR" altLang="zh-CN" sz="16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Check inventory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562368" y="3009118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Check inventory </a:t>
            </a:r>
            <a:r>
              <a:rPr lang="pt-BR" altLang="zh-CN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Pay by cash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23" name="组合 222"/>
          <p:cNvGrpSpPr/>
          <p:nvPr/>
        </p:nvGrpSpPr>
        <p:grpSpPr>
          <a:xfrm>
            <a:off x="2565482" y="1887533"/>
            <a:ext cx="3194387" cy="1490853"/>
            <a:chOff x="2568892" y="1885338"/>
            <a:chExt cx="3194387" cy="1490853"/>
          </a:xfrm>
        </p:grpSpPr>
        <p:sp>
          <p:nvSpPr>
            <p:cNvPr id="221" name="矩形 220"/>
            <p:cNvSpPr/>
            <p:nvPr/>
          </p:nvSpPr>
          <p:spPr>
            <a:xfrm>
              <a:off x="2568892" y="1885338"/>
              <a:ext cx="1318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Pay by cash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4444841" y="3006859"/>
              <a:ext cx="1318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Pay by cash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4442885" y="2374992"/>
            <a:ext cx="1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Pay by credit card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47953" y="3686257"/>
            <a:ext cx="1579103" cy="2501078"/>
            <a:chOff x="9256537" y="1666747"/>
            <a:chExt cx="1579103" cy="2501078"/>
          </a:xfrm>
        </p:grpSpPr>
        <p:sp>
          <p:nvSpPr>
            <p:cNvPr id="5" name="圆角矩形 4"/>
            <p:cNvSpPr/>
            <p:nvPr/>
          </p:nvSpPr>
          <p:spPr>
            <a:xfrm>
              <a:off x="9423738" y="1666747"/>
              <a:ext cx="1341275" cy="70803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9256537" y="3498691"/>
              <a:ext cx="1579103" cy="669134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37851" y="3688180"/>
            <a:ext cx="3038203" cy="1797355"/>
            <a:chOff x="9220471" y="2173250"/>
            <a:chExt cx="3038203" cy="1797355"/>
          </a:xfrm>
        </p:grpSpPr>
        <p:grpSp>
          <p:nvGrpSpPr>
            <p:cNvPr id="184" name="组合 183"/>
            <p:cNvGrpSpPr/>
            <p:nvPr/>
          </p:nvGrpSpPr>
          <p:grpSpPr>
            <a:xfrm>
              <a:off x="9701078" y="2655283"/>
              <a:ext cx="1756928" cy="1066067"/>
              <a:chOff x="3505726" y="3079626"/>
              <a:chExt cx="1756928" cy="1066067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3893461" y="3350381"/>
                <a:ext cx="247650" cy="26233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79" name="直接箭头连接符 178"/>
              <p:cNvCxnSpPr>
                <a:endCxn id="178" idx="2"/>
              </p:cNvCxnSpPr>
              <p:nvPr/>
            </p:nvCxnSpPr>
            <p:spPr>
              <a:xfrm flipV="1">
                <a:off x="3505726" y="3481547"/>
                <a:ext cx="387735" cy="664146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/>
              <p:cNvCxnSpPr>
                <a:stCxn id="178" idx="7"/>
              </p:cNvCxnSpPr>
              <p:nvPr/>
            </p:nvCxnSpPr>
            <p:spPr>
              <a:xfrm flipV="1">
                <a:off x="4104843" y="3079626"/>
                <a:ext cx="1157811" cy="309173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圆角矩形 102"/>
            <p:cNvSpPr/>
            <p:nvPr/>
          </p:nvSpPr>
          <p:spPr>
            <a:xfrm>
              <a:off x="9220471" y="3262567"/>
              <a:ext cx="670638" cy="70803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0998749" y="2173250"/>
              <a:ext cx="1259925" cy="70803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9655" y="3690295"/>
            <a:ext cx="1830986" cy="1597888"/>
            <a:chOff x="9209977" y="2697950"/>
            <a:chExt cx="1830986" cy="1597888"/>
          </a:xfrm>
        </p:grpSpPr>
        <p:sp>
          <p:nvSpPr>
            <p:cNvPr id="106" name="圆角矩形 105"/>
            <p:cNvSpPr/>
            <p:nvPr/>
          </p:nvSpPr>
          <p:spPr>
            <a:xfrm>
              <a:off x="9781038" y="2697950"/>
              <a:ext cx="1259925" cy="70803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9209977" y="3420435"/>
              <a:ext cx="1201024" cy="8754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92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64213">
        <p:fade/>
      </p:transition>
    </mc:Choice>
    <mc:Fallback xmlns="">
      <p:transition advTm="1642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18" grpId="0"/>
      <p:bldP spid="19" grpId="0"/>
      <p:bldP spid="20" grpId="0" animBg="1"/>
      <p:bldP spid="173" grpId="0"/>
      <p:bldP spid="173" grpId="1"/>
      <p:bldP spid="219" grpId="0"/>
      <p:bldP spid="219" grpId="1"/>
      <p:bldP spid="220" grpId="0"/>
      <p:bldP spid="220" grpId="1"/>
      <p:bldP spid="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Missing Events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700" y="880731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5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42994" y="1615460"/>
            <a:ext cx="8301006" cy="4942458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b="1" dirty="0"/>
              <a:t>The Causes of Missing Events: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Man-made errors (typo);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System failures (power down);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Lost during system integration (mismatching).</a:t>
            </a:r>
            <a:endParaRPr lang="en-US" altLang="zh-CN" sz="1800" b="1" dirty="0"/>
          </a:p>
          <a:p>
            <a:r>
              <a:rPr lang="en-US" altLang="zh-CN" sz="2000" b="1" dirty="0"/>
              <a:t>Survey in one division of CNR: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FF0000"/>
                </a:solidFill>
              </a:rPr>
              <a:t>47%</a:t>
            </a:r>
            <a:r>
              <a:rPr lang="en-US" altLang="zh-CN" sz="1800" dirty="0"/>
              <a:t> events are missed.</a:t>
            </a:r>
            <a:endParaRPr lang="en-US" altLang="zh-CN" sz="1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80378"/>
              </p:ext>
            </p:extLst>
          </p:nvPr>
        </p:nvGraphicFramePr>
        <p:xfrm>
          <a:off x="6429134" y="1927626"/>
          <a:ext cx="2643459" cy="10287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4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Sequence of events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83434" y="1166483"/>
            <a:ext cx="6038856" cy="2857759"/>
            <a:chOff x="-6515642" y="3984867"/>
            <a:chExt cx="6397542" cy="3152806"/>
          </a:xfrm>
        </p:grpSpPr>
        <p:sp>
          <p:nvSpPr>
            <p:cNvPr id="12" name="矩形 11"/>
            <p:cNvSpPr/>
            <p:nvPr/>
          </p:nvSpPr>
          <p:spPr>
            <a:xfrm>
              <a:off x="-5965552" y="541825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-6515642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3" idx="6"/>
              <a:endCxn id="12" idx="1"/>
            </p:cNvCxnSpPr>
            <p:nvPr/>
          </p:nvCxnSpPr>
          <p:spPr>
            <a:xfrm>
              <a:off x="-6267992" y="5543112"/>
              <a:ext cx="302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-5343525" y="4750953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5343525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2" idx="3"/>
              <a:endCxn id="15" idx="2"/>
            </p:cNvCxnSpPr>
            <p:nvPr/>
          </p:nvCxnSpPr>
          <p:spPr>
            <a:xfrm flipV="1">
              <a:off x="-5731260" y="4882119"/>
              <a:ext cx="387735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3"/>
              <a:endCxn id="16" idx="2"/>
            </p:cNvCxnSpPr>
            <p:nvPr/>
          </p:nvCxnSpPr>
          <p:spPr>
            <a:xfrm>
              <a:off x="-5731260" y="5546265"/>
              <a:ext cx="387735" cy="7422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-3974332" y="435218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466050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-323827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-3974332" y="616367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974332" y="654972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952110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-2545540" y="4744648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2551822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-911235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-1410723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365750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15" idx="7"/>
              <a:endCxn id="19" idx="1"/>
            </p:cNvCxnSpPr>
            <p:nvPr/>
          </p:nvCxnSpPr>
          <p:spPr>
            <a:xfrm flipV="1">
              <a:off x="-5132143" y="4480198"/>
              <a:ext cx="1157811" cy="3091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5" idx="6"/>
              <a:endCxn id="20" idx="1"/>
            </p:cNvCxnSpPr>
            <p:nvPr/>
          </p:nvCxnSpPr>
          <p:spPr>
            <a:xfrm flipV="1">
              <a:off x="-5095875" y="4878967"/>
              <a:ext cx="43537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9" idx="3"/>
              <a:endCxn id="25" idx="1"/>
            </p:cNvCxnSpPr>
            <p:nvPr/>
          </p:nvCxnSpPr>
          <p:spPr>
            <a:xfrm>
              <a:off x="-3740040" y="4480198"/>
              <a:ext cx="1230768" cy="3028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3"/>
              <a:endCxn id="44" idx="2"/>
            </p:cNvCxnSpPr>
            <p:nvPr/>
          </p:nvCxnSpPr>
          <p:spPr>
            <a:xfrm>
              <a:off x="-4426210" y="4878967"/>
              <a:ext cx="44519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1" idx="3"/>
              <a:endCxn id="25" idx="2"/>
            </p:cNvCxnSpPr>
            <p:nvPr/>
          </p:nvCxnSpPr>
          <p:spPr>
            <a:xfrm flipV="1">
              <a:off x="-3003980" y="4875814"/>
              <a:ext cx="458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1"/>
            </p:cNvCxnSpPr>
            <p:nvPr/>
          </p:nvCxnSpPr>
          <p:spPr>
            <a:xfrm>
              <a:off x="-2297890" y="4875814"/>
              <a:ext cx="345780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7"/>
              <a:endCxn id="24" idx="1"/>
            </p:cNvCxnSpPr>
            <p:nvPr/>
          </p:nvCxnSpPr>
          <p:spPr>
            <a:xfrm flipV="1">
              <a:off x="-2340440" y="5539960"/>
              <a:ext cx="388330" cy="6558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2" idx="3"/>
              <a:endCxn id="26" idx="2"/>
            </p:cNvCxnSpPr>
            <p:nvPr/>
          </p:nvCxnSpPr>
          <p:spPr>
            <a:xfrm flipV="1">
              <a:off x="-3740040" y="6288535"/>
              <a:ext cx="1188218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6" idx="6"/>
              <a:endCxn id="22" idx="1"/>
            </p:cNvCxnSpPr>
            <p:nvPr/>
          </p:nvCxnSpPr>
          <p:spPr>
            <a:xfrm>
              <a:off x="-5095875" y="6288535"/>
              <a:ext cx="1121543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3" idx="1"/>
              <a:endCxn id="16" idx="5"/>
            </p:cNvCxnSpPr>
            <p:nvPr/>
          </p:nvCxnSpPr>
          <p:spPr>
            <a:xfrm flipH="1" flipV="1">
              <a:off x="-5132143" y="6381283"/>
              <a:ext cx="1157811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6" idx="3"/>
              <a:endCxn id="23" idx="3"/>
            </p:cNvCxnSpPr>
            <p:nvPr/>
          </p:nvCxnSpPr>
          <p:spPr>
            <a:xfrm flipH="1">
              <a:off x="-3740040" y="6381283"/>
              <a:ext cx="1224486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8" idx="6"/>
              <a:endCxn id="27" idx="1"/>
            </p:cNvCxnSpPr>
            <p:nvPr/>
          </p:nvCxnSpPr>
          <p:spPr>
            <a:xfrm flipV="1">
              <a:off x="-1163073" y="5539960"/>
              <a:ext cx="251838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4" idx="3"/>
              <a:endCxn id="28" idx="2"/>
            </p:cNvCxnSpPr>
            <p:nvPr/>
          </p:nvCxnSpPr>
          <p:spPr>
            <a:xfrm>
              <a:off x="-1717818" y="5539960"/>
              <a:ext cx="307095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7" idx="3"/>
              <a:endCxn id="29" idx="2"/>
            </p:cNvCxnSpPr>
            <p:nvPr/>
          </p:nvCxnSpPr>
          <p:spPr>
            <a:xfrm>
              <a:off x="-676943" y="5539960"/>
              <a:ext cx="31119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-3981011" y="4754292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44" idx="6"/>
              <a:endCxn id="21" idx="1"/>
            </p:cNvCxnSpPr>
            <p:nvPr/>
          </p:nvCxnSpPr>
          <p:spPr>
            <a:xfrm flipV="1">
              <a:off x="-3733361" y="4878967"/>
              <a:ext cx="49508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-6242063" y="5056274"/>
              <a:ext cx="681324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Order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-4997745" y="4977606"/>
              <a:ext cx="118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-3596661" y="4977606"/>
              <a:ext cx="1320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-4618613" y="5816810"/>
              <a:ext cx="1656884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-4429185" y="3984867"/>
              <a:ext cx="1341275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cash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-4370125" y="6764165"/>
              <a:ext cx="1025877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Re-check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-2088502" y="5056274"/>
              <a:ext cx="866837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Validate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-1037154" y="5057467"/>
              <a:ext cx="886809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Delivery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416683" y="2265525"/>
            <a:ext cx="2507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&lt;</a:t>
            </a:r>
            <a:r>
              <a:rPr lang="pt-BR" altLang="zh-CN" dirty="0">
                <a:solidFill>
                  <a:srgbClr val="00B050"/>
                </a:solidFill>
              </a:rPr>
              <a:t>A, B, E, F, G</a:t>
            </a:r>
            <a:r>
              <a:rPr lang="pt-BR" altLang="zh-CN" dirty="0"/>
              <a:t>&gt;  </a:t>
            </a:r>
            <a:r>
              <a:rPr lang="pt-BR" altLang="zh-CN" dirty="0">
                <a:solidFill>
                  <a:srgbClr val="00B050"/>
                </a:solidFill>
              </a:rPr>
              <a:t>complete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6683" y="2603955"/>
            <a:ext cx="2688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&lt;</a:t>
            </a:r>
            <a:r>
              <a:rPr lang="pt-BR" altLang="zh-CN" dirty="0">
                <a:solidFill>
                  <a:srgbClr val="00B050"/>
                </a:solidFill>
              </a:rPr>
              <a:t>A, C, E, </a:t>
            </a:r>
            <a:r>
              <a:rPr lang="pt-BR" altLang="zh-CN" dirty="0">
                <a:solidFill>
                  <a:srgbClr val="FF0000"/>
                </a:solidFill>
              </a:rPr>
              <a:t>F,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rgbClr val="00B050"/>
                </a:solidFill>
              </a:rPr>
              <a:t>G</a:t>
            </a:r>
            <a:r>
              <a:rPr lang="pt-BR" altLang="zh-CN" dirty="0"/>
              <a:t>&gt;  </a:t>
            </a:r>
            <a:r>
              <a:rPr lang="pt-BR" altLang="zh-CN" dirty="0">
                <a:solidFill>
                  <a:srgbClr val="FF0000"/>
                </a:solidFill>
              </a:rPr>
              <a:t>incomplete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0980" y="1498997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89367" y="2460769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73559" y="2455568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0258" y="2466221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80980" y="3140959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520" y="5614746"/>
            <a:ext cx="3088891" cy="72880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84246" y="1614845"/>
            <a:ext cx="6038856" cy="1757999"/>
            <a:chOff x="335834" y="1767860"/>
            <a:chExt cx="6038856" cy="1757999"/>
          </a:xfrm>
        </p:grpSpPr>
        <p:sp>
          <p:nvSpPr>
            <p:cNvPr id="90" name="椭圆 89"/>
            <p:cNvSpPr/>
            <p:nvPr/>
          </p:nvSpPr>
          <p:spPr>
            <a:xfrm>
              <a:off x="335834" y="2612413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箭头连接符 91"/>
            <p:cNvCxnSpPr>
              <a:stCxn id="90" idx="6"/>
            </p:cNvCxnSpPr>
            <p:nvPr/>
          </p:nvCxnSpPr>
          <p:spPr>
            <a:xfrm>
              <a:off x="569599" y="2731304"/>
              <a:ext cx="285483" cy="285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1442235" y="2013277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442235" y="3288077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>
              <a:endCxn id="93" idx="2"/>
            </p:cNvCxnSpPr>
            <p:nvPr/>
          </p:nvCxnSpPr>
          <p:spPr>
            <a:xfrm flipV="1">
              <a:off x="1076239" y="2132168"/>
              <a:ext cx="365996" cy="60199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94" idx="2"/>
            </p:cNvCxnSpPr>
            <p:nvPr/>
          </p:nvCxnSpPr>
          <p:spPr>
            <a:xfrm>
              <a:off x="1076239" y="2734162"/>
              <a:ext cx="365996" cy="67280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4083347" y="2007562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077418" y="3288077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154539" y="2612413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140925" y="2612413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箭头连接符 100"/>
            <p:cNvCxnSpPr>
              <a:stCxn id="93" idx="7"/>
            </p:cNvCxnSpPr>
            <p:nvPr/>
          </p:nvCxnSpPr>
          <p:spPr>
            <a:xfrm flipV="1">
              <a:off x="1641765" y="1767860"/>
              <a:ext cx="1092897" cy="28024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endCxn id="97" idx="1"/>
            </p:cNvCxnSpPr>
            <p:nvPr/>
          </p:nvCxnSpPr>
          <p:spPr>
            <a:xfrm>
              <a:off x="2955818" y="1767860"/>
              <a:ext cx="1161763" cy="27452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7" idx="6"/>
            </p:cNvCxnSpPr>
            <p:nvPr/>
          </p:nvCxnSpPr>
          <p:spPr>
            <a:xfrm>
              <a:off x="4317113" y="2126453"/>
              <a:ext cx="326393" cy="601994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8" idx="7"/>
            </p:cNvCxnSpPr>
            <p:nvPr/>
          </p:nvCxnSpPr>
          <p:spPr>
            <a:xfrm flipV="1">
              <a:off x="4276948" y="2728447"/>
              <a:ext cx="366558" cy="594453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8" idx="2"/>
            </p:cNvCxnSpPr>
            <p:nvPr/>
          </p:nvCxnSpPr>
          <p:spPr>
            <a:xfrm flipV="1">
              <a:off x="2955818" y="3406968"/>
              <a:ext cx="1121599" cy="285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4" idx="6"/>
            </p:cNvCxnSpPr>
            <p:nvPr/>
          </p:nvCxnSpPr>
          <p:spPr>
            <a:xfrm>
              <a:off x="1676000" y="3406968"/>
              <a:ext cx="1058662" cy="285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9" idx="6"/>
            </p:cNvCxnSpPr>
            <p:nvPr/>
          </p:nvCxnSpPr>
          <p:spPr>
            <a:xfrm flipV="1">
              <a:off x="5388305" y="2728447"/>
              <a:ext cx="237718" cy="285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endCxn id="99" idx="2"/>
            </p:cNvCxnSpPr>
            <p:nvPr/>
          </p:nvCxnSpPr>
          <p:spPr>
            <a:xfrm>
              <a:off x="4864662" y="2728447"/>
              <a:ext cx="289877" cy="285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endCxn id="100" idx="2"/>
            </p:cNvCxnSpPr>
            <p:nvPr/>
          </p:nvCxnSpPr>
          <p:spPr>
            <a:xfrm>
              <a:off x="5847179" y="2728447"/>
              <a:ext cx="293746" cy="285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702683" y="2465728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934563" y="1860877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82262" y="3141392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491106" y="2460013"/>
            <a:ext cx="221156" cy="232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473623" y="2460013"/>
            <a:ext cx="221156" cy="232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181071" y="1860877"/>
            <a:ext cx="6038856" cy="1512582"/>
            <a:chOff x="46039" y="2824238"/>
            <a:chExt cx="6038856" cy="1512582"/>
          </a:xfrm>
        </p:grpSpPr>
        <p:grpSp>
          <p:nvGrpSpPr>
            <p:cNvPr id="132" name="组合 131"/>
            <p:cNvGrpSpPr/>
            <p:nvPr/>
          </p:nvGrpSpPr>
          <p:grpSpPr>
            <a:xfrm>
              <a:off x="46039" y="2824238"/>
              <a:ext cx="6038856" cy="1512582"/>
              <a:chOff x="-322598" y="3281289"/>
              <a:chExt cx="6038856" cy="1512582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-322598" y="3880425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6" name="直接箭头连接符 115"/>
              <p:cNvCxnSpPr>
                <a:stCxn id="115" idx="6"/>
              </p:cNvCxnSpPr>
              <p:nvPr/>
            </p:nvCxnSpPr>
            <p:spPr>
              <a:xfrm>
                <a:off x="-88833" y="3999316"/>
                <a:ext cx="285483" cy="285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/>
              <p:cNvSpPr/>
              <p:nvPr/>
            </p:nvSpPr>
            <p:spPr>
              <a:xfrm>
                <a:off x="783803" y="3281289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783803" y="4556089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19" name="直接箭头连接符 118"/>
              <p:cNvCxnSpPr>
                <a:endCxn id="117" idx="2"/>
              </p:cNvCxnSpPr>
              <p:nvPr/>
            </p:nvCxnSpPr>
            <p:spPr>
              <a:xfrm flipV="1">
                <a:off x="417807" y="3400180"/>
                <a:ext cx="365996" cy="601994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endCxn id="118" idx="2"/>
              </p:cNvCxnSpPr>
              <p:nvPr/>
            </p:nvCxnSpPr>
            <p:spPr>
              <a:xfrm>
                <a:off x="417807" y="4002174"/>
                <a:ext cx="365996" cy="67280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>
              <a:xfrm>
                <a:off x="3418986" y="4556089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4496107" y="3880425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482493" y="3880425"/>
                <a:ext cx="233765" cy="23778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" name="直接箭头连接符 123"/>
              <p:cNvCxnSpPr>
                <a:stCxn id="117" idx="6"/>
              </p:cNvCxnSpPr>
              <p:nvPr/>
            </p:nvCxnSpPr>
            <p:spPr>
              <a:xfrm flipV="1">
                <a:off x="1017568" y="3397323"/>
                <a:ext cx="410963" cy="285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>
                <a:off x="1649687" y="3397323"/>
                <a:ext cx="420238" cy="5884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21" idx="7"/>
              </p:cNvCxnSpPr>
              <p:nvPr/>
            </p:nvCxnSpPr>
            <p:spPr>
              <a:xfrm flipV="1">
                <a:off x="3618516" y="3996459"/>
                <a:ext cx="366558" cy="594453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endCxn id="121" idx="2"/>
              </p:cNvCxnSpPr>
              <p:nvPr/>
            </p:nvCxnSpPr>
            <p:spPr>
              <a:xfrm flipV="1">
                <a:off x="2297386" y="4674980"/>
                <a:ext cx="1121599" cy="285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8" idx="6"/>
              </p:cNvCxnSpPr>
              <p:nvPr/>
            </p:nvCxnSpPr>
            <p:spPr>
              <a:xfrm>
                <a:off x="1017568" y="4674980"/>
                <a:ext cx="1058662" cy="285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>
                <a:stCxn id="122" idx="6"/>
              </p:cNvCxnSpPr>
              <p:nvPr/>
            </p:nvCxnSpPr>
            <p:spPr>
              <a:xfrm flipV="1">
                <a:off x="4729873" y="3996459"/>
                <a:ext cx="237718" cy="285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>
                <a:endCxn id="122" idx="2"/>
              </p:cNvCxnSpPr>
              <p:nvPr/>
            </p:nvCxnSpPr>
            <p:spPr>
              <a:xfrm>
                <a:off x="4206230" y="3996459"/>
                <a:ext cx="289877" cy="285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endCxn id="123" idx="2"/>
              </p:cNvCxnSpPr>
              <p:nvPr/>
            </p:nvCxnSpPr>
            <p:spPr>
              <a:xfrm>
                <a:off x="5188747" y="3996459"/>
                <a:ext cx="293746" cy="285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椭圆 132"/>
            <p:cNvSpPr/>
            <p:nvPr/>
          </p:nvSpPr>
          <p:spPr>
            <a:xfrm>
              <a:off x="2442660" y="2828005"/>
              <a:ext cx="233765" cy="2377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809723" y="1856200"/>
            <a:ext cx="1681383" cy="720885"/>
            <a:chOff x="4071785" y="1269316"/>
            <a:chExt cx="1681383" cy="720885"/>
          </a:xfrm>
        </p:grpSpPr>
        <p:sp>
          <p:nvSpPr>
            <p:cNvPr id="135" name="矩形 134"/>
            <p:cNvSpPr/>
            <p:nvPr/>
          </p:nvSpPr>
          <p:spPr>
            <a:xfrm>
              <a:off x="4539116" y="1275031"/>
              <a:ext cx="221156" cy="2320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D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5193009" y="1269316"/>
              <a:ext cx="233765" cy="23778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37" name="直接箭头连接符 136"/>
            <p:cNvCxnSpPr>
              <a:stCxn id="135" idx="3"/>
              <a:endCxn id="136" idx="2"/>
            </p:cNvCxnSpPr>
            <p:nvPr/>
          </p:nvCxnSpPr>
          <p:spPr>
            <a:xfrm flipV="1">
              <a:off x="4760272" y="1388207"/>
              <a:ext cx="432737" cy="2858"/>
            </a:xfrm>
            <a:prstGeom prst="straightConnector1">
              <a:avLst/>
            </a:prstGeom>
            <a:ln w="349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6" idx="6"/>
            </p:cNvCxnSpPr>
            <p:nvPr/>
          </p:nvCxnSpPr>
          <p:spPr>
            <a:xfrm>
              <a:off x="5426775" y="1388207"/>
              <a:ext cx="326393" cy="601994"/>
            </a:xfrm>
            <a:prstGeom prst="straightConnector1">
              <a:avLst/>
            </a:prstGeom>
            <a:ln w="349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endCxn id="135" idx="1"/>
            </p:cNvCxnSpPr>
            <p:nvPr/>
          </p:nvCxnSpPr>
          <p:spPr>
            <a:xfrm flipV="1">
              <a:off x="4071785" y="1391065"/>
              <a:ext cx="467331" cy="5884"/>
            </a:xfrm>
            <a:prstGeom prst="straightConnector1">
              <a:avLst/>
            </a:prstGeom>
            <a:ln w="349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3583">
        <p:fade/>
      </p:transition>
    </mc:Choice>
    <mc:Fallback xmlns="">
      <p:transition advTm="1235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83" grpId="0" animBg="1"/>
      <p:bldP spid="83" grpId="1" animBg="1"/>
      <p:bldP spid="84" grpId="0" animBg="1"/>
      <p:bldP spid="84" grpId="1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 of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47800"/>
            <a:ext cx="8229600" cy="5078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Why Need Recovery?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Incomplete provenance answer</a:t>
            </a:r>
          </a:p>
          <a:p>
            <a:pPr lvl="1"/>
            <a:endParaRPr lang="en-US" altLang="zh-CN" sz="2000" b="1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endParaRPr lang="zh-CN" altLang="en-US" sz="20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Inaccurate query answer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6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65348"/>
              </p:ext>
            </p:extLst>
          </p:nvPr>
        </p:nvGraphicFramePr>
        <p:xfrm>
          <a:off x="1227487" y="1945067"/>
          <a:ext cx="7095537" cy="13190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Order</a:t>
                      </a:r>
                      <a:r>
                        <a:rPr lang="en-US" altLang="zh-CN" sz="1800" b="0" baseline="0" dirty="0"/>
                        <a:t> </a:t>
                      </a:r>
                      <a:r>
                        <a:rPr lang="pt-BR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000" b="0" baseline="0" dirty="0"/>
                        <a:t>                           </a:t>
                      </a:r>
                      <a:r>
                        <a:rPr lang="en-US" altLang="zh-CN" sz="1800" b="0" baseline="0" dirty="0"/>
                        <a:t>Check inventory </a:t>
                      </a:r>
                      <a:r>
                        <a:rPr lang="pt-BR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baseline="0" dirty="0"/>
                        <a:t> Re-check </a:t>
                      </a:r>
                      <a:r>
                        <a:rPr lang="pt-BR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baseline="0" dirty="0"/>
                        <a:t> Check inventory </a:t>
                      </a:r>
                      <a:r>
                        <a:rPr lang="pt-BR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baseline="0" dirty="0"/>
                        <a:t> Validate </a:t>
                      </a:r>
                      <a:r>
                        <a:rPr lang="pt-BR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0" baseline="0" dirty="0"/>
                        <a:t> Delivery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75066" y="5048310"/>
            <a:ext cx="7450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SEQ(Pay by cash, Validate), which means “Pay by cash” followed by</a:t>
            </a:r>
          </a:p>
          <a:p>
            <a:pPr marL="0" lvl="1"/>
            <a:r>
              <a:rPr lang="en-US" altLang="zh-CN" sz="2000" dirty="0"/>
              <a:t>                                                      “Validate”.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75066" y="3657600"/>
            <a:ext cx="615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What are the prerequisites of “Validate” in sequence 1?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75065" y="5984965"/>
            <a:ext cx="3018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FF0000"/>
                </a:solidFill>
              </a:rPr>
              <a:t>Event sequence 1 is lost.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5066" y="4352955"/>
            <a:ext cx="253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FF0000"/>
                </a:solidFill>
              </a:rPr>
              <a:t>“Pay by cash” is lost.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5066" y="3990015"/>
            <a:ext cx="577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Answer: “Order”, “Check Inventory” and “Re-check”.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75065" y="5652550"/>
            <a:ext cx="2422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Answer: sequence 2.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74026" y="1952079"/>
            <a:ext cx="159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Pay by cash</a:t>
            </a:r>
            <a:r>
              <a:rPr lang="pt-BR" altLang="zh-CN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altLang="zh-CN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74026" y="1952079"/>
            <a:ext cx="159575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  <a:solidFill>
                  <a:schemeClr val="bg1">
                    <a:alpha val="96000"/>
                  </a:schemeClr>
                </a:solidFill>
              </a:rPr>
              <a:t>Pay by cash</a:t>
            </a:r>
            <a:r>
              <a:rPr lang="pt-BR" altLang="zh-CN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  <a:solidFill>
                  <a:schemeClr val="bg1">
                    <a:alpha val="96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altLang="zh-CN" sz="16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  <a:solidFill>
                  <a:schemeClr val="bg1">
                    <a:alpha val="96000"/>
                  </a:schemeClr>
                </a:solidFill>
                <a:sym typeface="Wingdings" panose="05000000000000000000" pitchFamily="2" charset="2"/>
              </a:rPr>
              <a:t></a:t>
            </a:r>
            <a:endParaRPr lang="zh-CN" altLang="en-US" dirty="0"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  <a:solidFill>
                <a:schemeClr val="bg1">
                  <a:alpha val="96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4224" y="2786242"/>
            <a:ext cx="679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2    Order </a:t>
            </a:r>
            <a:r>
              <a: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Pay by cash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Check inventory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Validate </a:t>
            </a:r>
            <a:r>
              <a:rPr lang="pt-B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/>
              <a:t>Delivery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5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556">
        <p:fade/>
      </p:transition>
    </mc:Choice>
    <mc:Fallback xmlns="">
      <p:transition spd="med" advTm="65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7" grpId="0"/>
      <p:bldP spid="17" grpId="1"/>
      <p:bldP spid="16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of Missing 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69906"/>
            <a:ext cx="8229600" cy="5488093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b="1" dirty="0"/>
              <a:t>Recovery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Insert the missing prerequisites into the gap;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Based on the specification (follows constraints).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7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sp>
        <p:nvSpPr>
          <p:cNvPr id="30" name="内容占位符 2"/>
          <p:cNvSpPr>
            <a:spLocks noGrp="1"/>
          </p:cNvSpPr>
          <p:nvPr/>
        </p:nvSpPr>
        <p:spPr>
          <a:xfrm>
            <a:off x="842994" y="1892438"/>
            <a:ext cx="7785465" cy="4006222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842994" y="1427144"/>
            <a:ext cx="8007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</a:t>
            </a:r>
            <a:r>
              <a:rPr lang="pt-BR" altLang="zh-CN" sz="2000" dirty="0"/>
              <a:t>vent sequence &lt;ACEFG&gt; has missing event between ACE</a:t>
            </a:r>
            <a:r>
              <a:rPr lang="en-US" altLang="zh-CN" sz="2000" dirty="0"/>
              <a:t> and F, called a </a:t>
            </a:r>
            <a:r>
              <a:rPr lang="en-US" altLang="zh-CN" sz="2000" b="1" dirty="0"/>
              <a:t>GAP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00B050"/>
                </a:solidFill>
              </a:rPr>
              <a:t>ACE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F</a:t>
            </a:r>
            <a:r>
              <a:rPr lang="en-US" altLang="zh-CN" sz="2000" dirty="0"/>
              <a:t>)</a:t>
            </a:r>
            <a:r>
              <a:rPr lang="pt-BR" altLang="zh-CN" sz="2000" dirty="0"/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810000" y="5828179"/>
            <a:ext cx="3872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/>
              <a:t> A </a:t>
            </a:r>
            <a:r>
              <a:rPr lang="pt-BR" altLang="zh-CN" sz="2000" dirty="0">
                <a:solidFill>
                  <a:srgbClr val="FF0000"/>
                </a:solidFill>
              </a:rPr>
              <a:t>possible recovery </a:t>
            </a:r>
            <a:r>
              <a:rPr lang="pt-BR" altLang="zh-CN" sz="2000" dirty="0"/>
              <a:t>is &lt;</a:t>
            </a:r>
            <a:r>
              <a:rPr lang="pt-BR" altLang="zh-CN" sz="2000" dirty="0">
                <a:solidFill>
                  <a:srgbClr val="00B050"/>
                </a:solidFill>
              </a:rPr>
              <a:t>ACE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G&gt;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88334" y="1892437"/>
            <a:ext cx="6038856" cy="2857759"/>
            <a:chOff x="-6515642" y="3984867"/>
            <a:chExt cx="6397542" cy="3152806"/>
          </a:xfrm>
        </p:grpSpPr>
        <p:sp>
          <p:nvSpPr>
            <p:cNvPr id="12" name="矩形 11"/>
            <p:cNvSpPr/>
            <p:nvPr/>
          </p:nvSpPr>
          <p:spPr>
            <a:xfrm>
              <a:off x="-5965552" y="541825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-6515642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3" idx="6"/>
              <a:endCxn id="12" idx="1"/>
            </p:cNvCxnSpPr>
            <p:nvPr/>
          </p:nvCxnSpPr>
          <p:spPr>
            <a:xfrm>
              <a:off x="-6267992" y="5543112"/>
              <a:ext cx="302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-5343525" y="4750953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5343525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2" idx="3"/>
              <a:endCxn id="16" idx="2"/>
            </p:cNvCxnSpPr>
            <p:nvPr/>
          </p:nvCxnSpPr>
          <p:spPr>
            <a:xfrm flipV="1">
              <a:off x="-5731260" y="4882119"/>
              <a:ext cx="387735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17" idx="2"/>
            </p:cNvCxnSpPr>
            <p:nvPr/>
          </p:nvCxnSpPr>
          <p:spPr>
            <a:xfrm>
              <a:off x="-5731260" y="5546265"/>
              <a:ext cx="387735" cy="7422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-3974332" y="435218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-466050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-323827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974332" y="616367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-3974332" y="654972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952110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-2545540" y="4744648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551822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911235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1410723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365750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16" idx="7"/>
              <a:endCxn id="20" idx="1"/>
            </p:cNvCxnSpPr>
            <p:nvPr/>
          </p:nvCxnSpPr>
          <p:spPr>
            <a:xfrm flipV="1">
              <a:off x="-5132143" y="4480198"/>
              <a:ext cx="1157811" cy="3091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6"/>
              <a:endCxn id="21" idx="1"/>
            </p:cNvCxnSpPr>
            <p:nvPr/>
          </p:nvCxnSpPr>
          <p:spPr>
            <a:xfrm flipV="1">
              <a:off x="-5095875" y="4878967"/>
              <a:ext cx="43537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0" idx="3"/>
              <a:endCxn id="26" idx="1"/>
            </p:cNvCxnSpPr>
            <p:nvPr/>
          </p:nvCxnSpPr>
          <p:spPr>
            <a:xfrm>
              <a:off x="-3740040" y="4480198"/>
              <a:ext cx="1230768" cy="3028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1" idx="3"/>
              <a:endCxn id="48" idx="2"/>
            </p:cNvCxnSpPr>
            <p:nvPr/>
          </p:nvCxnSpPr>
          <p:spPr>
            <a:xfrm>
              <a:off x="-4426210" y="4878967"/>
              <a:ext cx="44519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3"/>
              <a:endCxn id="26" idx="2"/>
            </p:cNvCxnSpPr>
            <p:nvPr/>
          </p:nvCxnSpPr>
          <p:spPr>
            <a:xfrm flipV="1">
              <a:off x="-3003980" y="4875814"/>
              <a:ext cx="458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6" idx="6"/>
              <a:endCxn id="25" idx="1"/>
            </p:cNvCxnSpPr>
            <p:nvPr/>
          </p:nvCxnSpPr>
          <p:spPr>
            <a:xfrm>
              <a:off x="-2297890" y="4875814"/>
              <a:ext cx="345780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7"/>
              <a:endCxn id="25" idx="1"/>
            </p:cNvCxnSpPr>
            <p:nvPr/>
          </p:nvCxnSpPr>
          <p:spPr>
            <a:xfrm flipV="1">
              <a:off x="-2340440" y="5539960"/>
              <a:ext cx="388330" cy="6558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3" idx="3"/>
              <a:endCxn id="27" idx="2"/>
            </p:cNvCxnSpPr>
            <p:nvPr/>
          </p:nvCxnSpPr>
          <p:spPr>
            <a:xfrm flipV="1">
              <a:off x="-3740040" y="6288535"/>
              <a:ext cx="1188218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7" idx="6"/>
              <a:endCxn id="23" idx="1"/>
            </p:cNvCxnSpPr>
            <p:nvPr/>
          </p:nvCxnSpPr>
          <p:spPr>
            <a:xfrm>
              <a:off x="-5095875" y="6288535"/>
              <a:ext cx="1121543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4" idx="1"/>
              <a:endCxn id="17" idx="5"/>
            </p:cNvCxnSpPr>
            <p:nvPr/>
          </p:nvCxnSpPr>
          <p:spPr>
            <a:xfrm flipH="1" flipV="1">
              <a:off x="-5132143" y="6381283"/>
              <a:ext cx="1157811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7" idx="3"/>
              <a:endCxn id="24" idx="3"/>
            </p:cNvCxnSpPr>
            <p:nvPr/>
          </p:nvCxnSpPr>
          <p:spPr>
            <a:xfrm flipH="1">
              <a:off x="-3740040" y="6381283"/>
              <a:ext cx="1224486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9" idx="6"/>
              <a:endCxn id="28" idx="1"/>
            </p:cNvCxnSpPr>
            <p:nvPr/>
          </p:nvCxnSpPr>
          <p:spPr>
            <a:xfrm flipV="1">
              <a:off x="-1163073" y="5539960"/>
              <a:ext cx="251838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3"/>
              <a:endCxn id="29" idx="2"/>
            </p:cNvCxnSpPr>
            <p:nvPr/>
          </p:nvCxnSpPr>
          <p:spPr>
            <a:xfrm>
              <a:off x="-1717818" y="5539960"/>
              <a:ext cx="307095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8" idx="3"/>
              <a:endCxn id="31" idx="2"/>
            </p:cNvCxnSpPr>
            <p:nvPr/>
          </p:nvCxnSpPr>
          <p:spPr>
            <a:xfrm>
              <a:off x="-676943" y="5539960"/>
              <a:ext cx="31119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-3981011" y="4754292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6"/>
              <a:endCxn id="22" idx="1"/>
            </p:cNvCxnSpPr>
            <p:nvPr/>
          </p:nvCxnSpPr>
          <p:spPr>
            <a:xfrm flipV="1">
              <a:off x="-3733361" y="4878967"/>
              <a:ext cx="49508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-6242063" y="5056274"/>
              <a:ext cx="681324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Order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-4997745" y="4977606"/>
              <a:ext cx="118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-3596661" y="4977606"/>
              <a:ext cx="1320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-4618613" y="5816810"/>
              <a:ext cx="1656884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-4429185" y="3984867"/>
              <a:ext cx="1341275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cash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-4370125" y="6764165"/>
              <a:ext cx="1025877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Re-check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2088502" y="5056274"/>
              <a:ext cx="866837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Validate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-1037154" y="5057467"/>
              <a:ext cx="886809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Delivery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7536" y="2587470"/>
            <a:ext cx="2100326" cy="1513183"/>
            <a:chOff x="1807536" y="2587470"/>
            <a:chExt cx="2100326" cy="1513183"/>
          </a:xfrm>
        </p:grpSpPr>
        <p:sp>
          <p:nvSpPr>
            <p:cNvPr id="59" name="矩形 58"/>
            <p:cNvSpPr/>
            <p:nvPr/>
          </p:nvSpPr>
          <p:spPr>
            <a:xfrm>
              <a:off x="1807536" y="3189665"/>
              <a:ext cx="221156" cy="2320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686706" y="3868586"/>
              <a:ext cx="221156" cy="2320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E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37728" y="2587470"/>
              <a:ext cx="221156" cy="2320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5595094" y="3183315"/>
            <a:ext cx="221156" cy="232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83862" y="2586809"/>
            <a:ext cx="221156" cy="232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7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1911">
        <p:fade/>
      </p:transition>
    </mc:Choice>
    <mc:Fallback xmlns="">
      <p:transition advTm="619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  <p:bldP spid="63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Recoveries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27355"/>
            <a:ext cx="7785465" cy="52305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Multiple Possible Recoveries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8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5980" y="4614615"/>
            <a:ext cx="3027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Loop</a:t>
            </a:r>
            <a:r>
              <a:rPr lang="en-US" altLang="zh-CN" sz="2000" dirty="0"/>
              <a:t> structures:</a:t>
            </a:r>
            <a:endParaRPr lang="en-US" altLang="zh-CN" sz="2000" b="1" dirty="0"/>
          </a:p>
          <a:p>
            <a:r>
              <a:rPr lang="pt-BR" altLang="zh-CN" sz="2000" dirty="0"/>
              <a:t>To recover (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), we have 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EHE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AB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EHEHE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...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8059232" y="6557918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38714" y="4604380"/>
            <a:ext cx="3027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Choice</a:t>
            </a:r>
            <a:r>
              <a:rPr lang="en-US" altLang="zh-CN" sz="2000" dirty="0"/>
              <a:t> structures:</a:t>
            </a:r>
          </a:p>
          <a:p>
            <a:r>
              <a:rPr lang="pt-BR" altLang="zh-CN" sz="2000" dirty="0"/>
              <a:t>To recover (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), we have 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, 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pt-BR" altLang="zh-CN" sz="2000" dirty="0">
                <a:solidFill>
                  <a:schemeClr val="bg2">
                    <a:lumMod val="50000"/>
                  </a:schemeClr>
                </a:solidFill>
              </a:rPr>
              <a:t>CD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3476" y="5908443"/>
            <a:ext cx="522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the </a:t>
            </a:r>
            <a:r>
              <a:rPr lang="en-US" altLang="zh-CN" sz="2400" b="1" dirty="0">
                <a:solidFill>
                  <a:srgbClr val="FF0000"/>
                </a:solidFill>
              </a:rPr>
              <a:t>most likely </a:t>
            </a:r>
            <a:r>
              <a:rPr lang="en-US" altLang="zh-CN" sz="2400" b="1" dirty="0"/>
              <a:t>recovery?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73360" y="4542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1153935" y="1706060"/>
            <a:ext cx="6038850" cy="2857755"/>
            <a:chOff x="-6515642" y="3984867"/>
            <a:chExt cx="6397542" cy="3152806"/>
          </a:xfrm>
        </p:grpSpPr>
        <p:sp>
          <p:nvSpPr>
            <p:cNvPr id="103" name="矩形 102"/>
            <p:cNvSpPr/>
            <p:nvPr/>
          </p:nvSpPr>
          <p:spPr>
            <a:xfrm>
              <a:off x="-5965552" y="541825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6515642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05" name="直接箭头连接符 104"/>
            <p:cNvCxnSpPr>
              <a:stCxn id="104" idx="6"/>
              <a:endCxn id="103" idx="1"/>
            </p:cNvCxnSpPr>
            <p:nvPr/>
          </p:nvCxnSpPr>
          <p:spPr>
            <a:xfrm>
              <a:off x="-6267992" y="5543112"/>
              <a:ext cx="302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/>
            <p:nvPr/>
          </p:nvSpPr>
          <p:spPr>
            <a:xfrm>
              <a:off x="-5343525" y="4750953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5343525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103" idx="3"/>
              <a:endCxn id="106" idx="2"/>
            </p:cNvCxnSpPr>
            <p:nvPr/>
          </p:nvCxnSpPr>
          <p:spPr>
            <a:xfrm flipV="1">
              <a:off x="-5731260" y="4882119"/>
              <a:ext cx="387735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3" idx="3"/>
              <a:endCxn id="107" idx="2"/>
            </p:cNvCxnSpPr>
            <p:nvPr/>
          </p:nvCxnSpPr>
          <p:spPr>
            <a:xfrm>
              <a:off x="-5731260" y="5546265"/>
              <a:ext cx="387735" cy="7422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-3974332" y="435218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-466050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-323827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-3974332" y="616367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-3974332" y="654972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-1952110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545540" y="4744648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2551822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-911235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1410723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365750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>
              <a:stCxn id="106" idx="7"/>
              <a:endCxn id="110" idx="1"/>
            </p:cNvCxnSpPr>
            <p:nvPr/>
          </p:nvCxnSpPr>
          <p:spPr>
            <a:xfrm flipV="1">
              <a:off x="-5132143" y="4480198"/>
              <a:ext cx="1157811" cy="3091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06" idx="6"/>
              <a:endCxn id="111" idx="1"/>
            </p:cNvCxnSpPr>
            <p:nvPr/>
          </p:nvCxnSpPr>
          <p:spPr>
            <a:xfrm flipV="1">
              <a:off x="-5095875" y="4878967"/>
              <a:ext cx="43537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0" idx="3"/>
              <a:endCxn id="116" idx="1"/>
            </p:cNvCxnSpPr>
            <p:nvPr/>
          </p:nvCxnSpPr>
          <p:spPr>
            <a:xfrm>
              <a:off x="-3740040" y="4480198"/>
              <a:ext cx="1230768" cy="3028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1" idx="3"/>
              <a:endCxn id="135" idx="2"/>
            </p:cNvCxnSpPr>
            <p:nvPr/>
          </p:nvCxnSpPr>
          <p:spPr>
            <a:xfrm>
              <a:off x="-4426210" y="4878967"/>
              <a:ext cx="44519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3"/>
              <a:endCxn id="116" idx="2"/>
            </p:cNvCxnSpPr>
            <p:nvPr/>
          </p:nvCxnSpPr>
          <p:spPr>
            <a:xfrm flipV="1">
              <a:off x="-3003980" y="4875814"/>
              <a:ext cx="458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6" idx="6"/>
              <a:endCxn id="115" idx="1"/>
            </p:cNvCxnSpPr>
            <p:nvPr/>
          </p:nvCxnSpPr>
          <p:spPr>
            <a:xfrm>
              <a:off x="-2297890" y="4875814"/>
              <a:ext cx="345780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7" idx="7"/>
              <a:endCxn id="115" idx="1"/>
            </p:cNvCxnSpPr>
            <p:nvPr/>
          </p:nvCxnSpPr>
          <p:spPr>
            <a:xfrm flipV="1">
              <a:off x="-2340440" y="5539960"/>
              <a:ext cx="388330" cy="6558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3" idx="3"/>
              <a:endCxn id="117" idx="2"/>
            </p:cNvCxnSpPr>
            <p:nvPr/>
          </p:nvCxnSpPr>
          <p:spPr>
            <a:xfrm flipV="1">
              <a:off x="-3740040" y="6288535"/>
              <a:ext cx="1188218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07" idx="6"/>
              <a:endCxn id="113" idx="1"/>
            </p:cNvCxnSpPr>
            <p:nvPr/>
          </p:nvCxnSpPr>
          <p:spPr>
            <a:xfrm>
              <a:off x="-5095875" y="6288535"/>
              <a:ext cx="1121543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4" idx="1"/>
              <a:endCxn id="107" idx="5"/>
            </p:cNvCxnSpPr>
            <p:nvPr/>
          </p:nvCxnSpPr>
          <p:spPr>
            <a:xfrm flipH="1" flipV="1">
              <a:off x="-5132143" y="6381283"/>
              <a:ext cx="1157811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7" idx="3"/>
              <a:endCxn id="114" idx="3"/>
            </p:cNvCxnSpPr>
            <p:nvPr/>
          </p:nvCxnSpPr>
          <p:spPr>
            <a:xfrm flipH="1">
              <a:off x="-3740040" y="6381283"/>
              <a:ext cx="1224486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9" idx="6"/>
              <a:endCxn id="118" idx="1"/>
            </p:cNvCxnSpPr>
            <p:nvPr/>
          </p:nvCxnSpPr>
          <p:spPr>
            <a:xfrm flipV="1">
              <a:off x="-1163073" y="5539960"/>
              <a:ext cx="251838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5" idx="3"/>
              <a:endCxn id="119" idx="2"/>
            </p:cNvCxnSpPr>
            <p:nvPr/>
          </p:nvCxnSpPr>
          <p:spPr>
            <a:xfrm>
              <a:off x="-1717818" y="5539960"/>
              <a:ext cx="307095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8" idx="3"/>
              <a:endCxn id="120" idx="2"/>
            </p:cNvCxnSpPr>
            <p:nvPr/>
          </p:nvCxnSpPr>
          <p:spPr>
            <a:xfrm>
              <a:off x="-676943" y="5539960"/>
              <a:ext cx="31119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/>
            <p:cNvSpPr/>
            <p:nvPr/>
          </p:nvSpPr>
          <p:spPr>
            <a:xfrm>
              <a:off x="-3981011" y="4754292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stCxn id="135" idx="6"/>
              <a:endCxn id="112" idx="1"/>
            </p:cNvCxnSpPr>
            <p:nvPr/>
          </p:nvCxnSpPr>
          <p:spPr>
            <a:xfrm flipV="1">
              <a:off x="-3733361" y="4878967"/>
              <a:ext cx="49508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45"/>
            <p:cNvSpPr txBox="1"/>
            <p:nvPr/>
          </p:nvSpPr>
          <p:spPr>
            <a:xfrm>
              <a:off x="-6242063" y="5056274"/>
              <a:ext cx="681324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Order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8" name="文本框 46"/>
            <p:cNvSpPr txBox="1"/>
            <p:nvPr/>
          </p:nvSpPr>
          <p:spPr>
            <a:xfrm>
              <a:off x="-4997745" y="4977606"/>
              <a:ext cx="118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39" name="文本框 47"/>
            <p:cNvSpPr txBox="1"/>
            <p:nvPr/>
          </p:nvSpPr>
          <p:spPr>
            <a:xfrm>
              <a:off x="-3596661" y="4977606"/>
              <a:ext cx="1320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40" name="文本框 48"/>
            <p:cNvSpPr txBox="1"/>
            <p:nvPr/>
          </p:nvSpPr>
          <p:spPr>
            <a:xfrm>
              <a:off x="-4618613" y="5816810"/>
              <a:ext cx="1656884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41" name="文本框 49"/>
            <p:cNvSpPr txBox="1"/>
            <p:nvPr/>
          </p:nvSpPr>
          <p:spPr>
            <a:xfrm>
              <a:off x="-4429185" y="3984867"/>
              <a:ext cx="1341275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cash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42" name="文本框 50"/>
            <p:cNvSpPr txBox="1"/>
            <p:nvPr/>
          </p:nvSpPr>
          <p:spPr>
            <a:xfrm>
              <a:off x="-4370125" y="6764165"/>
              <a:ext cx="1025877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Re-check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43" name="文本框 51"/>
            <p:cNvSpPr txBox="1"/>
            <p:nvPr/>
          </p:nvSpPr>
          <p:spPr>
            <a:xfrm>
              <a:off x="-2088502" y="5056274"/>
              <a:ext cx="866837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Validate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44" name="文本框 52"/>
            <p:cNvSpPr txBox="1"/>
            <p:nvPr/>
          </p:nvSpPr>
          <p:spPr>
            <a:xfrm>
              <a:off x="-1037154" y="5057467"/>
              <a:ext cx="886809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Arial Narrow" panose="020B0606020202030204" pitchFamily="34" charset="0"/>
                </a:rPr>
                <a:t>Delivery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71331" y="2998963"/>
            <a:ext cx="4009677" cy="914138"/>
            <a:chOff x="1673182" y="2998532"/>
            <a:chExt cx="4009677" cy="914138"/>
          </a:xfrm>
        </p:grpSpPr>
        <p:grpSp>
          <p:nvGrpSpPr>
            <p:cNvPr id="8" name="组合 7"/>
            <p:cNvGrpSpPr/>
            <p:nvPr/>
          </p:nvGrpSpPr>
          <p:grpSpPr>
            <a:xfrm>
              <a:off x="1673182" y="3004940"/>
              <a:ext cx="2100734" cy="907730"/>
              <a:chOff x="1673182" y="3004940"/>
              <a:chExt cx="2100734" cy="90773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673182" y="3004940"/>
                <a:ext cx="221156" cy="23206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A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552760" y="3680603"/>
                <a:ext cx="221156" cy="23206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E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461703" y="2998532"/>
              <a:ext cx="221156" cy="232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3550909" y="2037251"/>
            <a:ext cx="221156" cy="232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3554" y="2399931"/>
            <a:ext cx="1563645" cy="232067"/>
            <a:chOff x="2905405" y="2399500"/>
            <a:chExt cx="1563645" cy="232067"/>
          </a:xfrm>
        </p:grpSpPr>
        <p:sp>
          <p:nvSpPr>
            <p:cNvPr id="61" name="矩形 60"/>
            <p:cNvSpPr/>
            <p:nvPr/>
          </p:nvSpPr>
          <p:spPr>
            <a:xfrm>
              <a:off x="2905405" y="2399500"/>
              <a:ext cx="221156" cy="2320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247894" y="2399500"/>
              <a:ext cx="221156" cy="2320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D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73183" y="2039051"/>
            <a:ext cx="4009576" cy="1198368"/>
            <a:chOff x="4343385" y="3364936"/>
            <a:chExt cx="4009576" cy="1198368"/>
          </a:xfrm>
        </p:grpSpPr>
        <p:sp>
          <p:nvSpPr>
            <p:cNvPr id="64" name="矩形 63"/>
            <p:cNvSpPr/>
            <p:nvPr/>
          </p:nvSpPr>
          <p:spPr>
            <a:xfrm>
              <a:off x="4343385" y="4331237"/>
              <a:ext cx="221156" cy="2320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22963" y="3364936"/>
              <a:ext cx="221156" cy="2320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B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131805" y="4325522"/>
              <a:ext cx="221156" cy="232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52760" y="3680966"/>
            <a:ext cx="221156" cy="581987"/>
            <a:chOff x="4292340" y="3695743"/>
            <a:chExt cx="221156" cy="581987"/>
          </a:xfrm>
        </p:grpSpPr>
        <p:sp>
          <p:nvSpPr>
            <p:cNvPr id="68" name="矩形 67"/>
            <p:cNvSpPr/>
            <p:nvPr/>
          </p:nvSpPr>
          <p:spPr>
            <a:xfrm>
              <a:off x="4292340" y="3695743"/>
              <a:ext cx="221156" cy="2320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E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92340" y="4045663"/>
              <a:ext cx="221156" cy="2320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23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3196">
        <p:fade/>
      </p:transition>
    </mc:Choice>
    <mc:Fallback xmlns="">
      <p:transition advTm="531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0" grpId="0" animBg="1"/>
      <p:bldP spid="60" grpId="1" animBg="1"/>
      <p:bldP spid="6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356852"/>
            <a:ext cx="7785465" cy="4554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Intuition:</a:t>
            </a:r>
            <a:r>
              <a:rPr lang="en-US" altLang="zh-CN" sz="2000" dirty="0"/>
              <a:t> Generally, people </a:t>
            </a:r>
            <a:r>
              <a:rPr lang="en-US" altLang="zh-CN" sz="2000" dirty="0">
                <a:solidFill>
                  <a:srgbClr val="FF0000"/>
                </a:solidFill>
              </a:rPr>
              <a:t>try to make the minimum mistakes</a:t>
            </a:r>
            <a:r>
              <a:rPr lang="en-US" altLang="zh-C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Principle: </a:t>
            </a:r>
            <a:r>
              <a:rPr lang="en-US" altLang="zh-CN" sz="2000" dirty="0"/>
              <a:t>Follow </a:t>
            </a:r>
            <a:r>
              <a:rPr lang="en-US" altLang="zh-CN" sz="2000" dirty="0">
                <a:solidFill>
                  <a:srgbClr val="FF0000"/>
                </a:solidFill>
              </a:rPr>
              <a:t>the minimum change law </a:t>
            </a:r>
            <a:r>
              <a:rPr lang="en-US" altLang="zh-CN" sz="2000" dirty="0"/>
              <a:t>in improving data quality.</a:t>
            </a:r>
            <a:endParaRPr lang="en-US" altLang="zh-CN" sz="2000" b="1" dirty="0"/>
          </a:p>
          <a:p>
            <a:r>
              <a:rPr lang="en-US" altLang="zh-CN" sz="2000" b="1" dirty="0"/>
              <a:t>Problem: </a:t>
            </a:r>
            <a:r>
              <a:rPr lang="en-US" altLang="zh-CN" sz="2000" dirty="0"/>
              <a:t>The cost of a recovery, which is the </a:t>
            </a:r>
            <a:r>
              <a:rPr lang="en-US" altLang="zh-CN" sz="2000" dirty="0">
                <a:solidFill>
                  <a:srgbClr val="FF0000"/>
                </a:solidFill>
              </a:rPr>
              <a:t>number of inserted events </a:t>
            </a:r>
            <a:r>
              <a:rPr lang="en-US" altLang="zh-CN" sz="2000" dirty="0"/>
              <a:t>should be minimized.</a:t>
            </a:r>
            <a:endParaRPr lang="en-US" altLang="zh-CN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9</a:t>
            </a:fld>
            <a:r>
              <a:rPr lang="mr-IN" altLang="zh-CN" dirty="0"/>
              <a:t>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9232" y="6539825"/>
            <a:ext cx="1138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VLDB 2013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5827" y="5557279"/>
            <a:ext cx="701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dirty="0"/>
              <a:t>To recover &lt;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G&gt;: &lt;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pt-BR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G&gt;</a:t>
            </a:r>
            <a:r>
              <a:rPr lang="zh-CN" altLang="en-US" sz="2000" dirty="0"/>
              <a:t> </a:t>
            </a:r>
            <a:r>
              <a:rPr lang="en-US" altLang="zh-CN" sz="2000" dirty="0"/>
              <a:t>is a minimum recovery, </a:t>
            </a:r>
            <a:r>
              <a:rPr lang="pt-BR" altLang="zh-CN" sz="2000" dirty="0"/>
              <a:t>while &lt;</a:t>
            </a:r>
            <a:r>
              <a:rPr lang="pt-BR" altLang="zh-CN" sz="2000" dirty="0">
                <a:solidFill>
                  <a:srgbClr val="00B050"/>
                </a:solidFill>
              </a:rPr>
              <a:t>AE</a:t>
            </a:r>
            <a:r>
              <a:rPr lang="pt-BR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pt-BR" altLang="zh-CN" sz="2000" dirty="0">
                <a:solidFill>
                  <a:srgbClr val="FF0000"/>
                </a:solidFill>
              </a:rPr>
              <a:t>F</a:t>
            </a:r>
            <a:r>
              <a:rPr lang="pt-BR" altLang="zh-CN" sz="2000" dirty="0"/>
              <a:t>G&gt;</a:t>
            </a:r>
            <a:r>
              <a:rPr lang="zh-CN" altLang="en-US" sz="2000" dirty="0"/>
              <a:t> </a:t>
            </a:r>
            <a:r>
              <a:rPr lang="en-US" altLang="zh-CN" sz="2000" dirty="0"/>
              <a:t>is not</a:t>
            </a:r>
            <a:r>
              <a:rPr lang="pt-BR" altLang="zh-CN" sz="2000" dirty="0"/>
              <a:t>.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5827" y="3060700"/>
            <a:ext cx="5761373" cy="2496579"/>
            <a:chOff x="-6515642" y="3984867"/>
            <a:chExt cx="6397542" cy="3152806"/>
          </a:xfrm>
        </p:grpSpPr>
        <p:sp>
          <p:nvSpPr>
            <p:cNvPr id="11" name="矩形 10"/>
            <p:cNvSpPr/>
            <p:nvPr/>
          </p:nvSpPr>
          <p:spPr>
            <a:xfrm>
              <a:off x="-5965552" y="5418252"/>
              <a:ext cx="234292" cy="25602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6515642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2" idx="6"/>
              <a:endCxn id="11" idx="1"/>
            </p:cNvCxnSpPr>
            <p:nvPr/>
          </p:nvCxnSpPr>
          <p:spPr>
            <a:xfrm>
              <a:off x="-6267992" y="5543112"/>
              <a:ext cx="302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-5343525" y="4750953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5343525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1" idx="3"/>
              <a:endCxn id="14" idx="2"/>
            </p:cNvCxnSpPr>
            <p:nvPr/>
          </p:nvCxnSpPr>
          <p:spPr>
            <a:xfrm flipV="1">
              <a:off x="-5731260" y="4882119"/>
              <a:ext cx="387735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  <a:endCxn id="15" idx="2"/>
            </p:cNvCxnSpPr>
            <p:nvPr/>
          </p:nvCxnSpPr>
          <p:spPr>
            <a:xfrm>
              <a:off x="-5731260" y="5546265"/>
              <a:ext cx="387735" cy="7422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-3974332" y="4352184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-466050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38272" y="4750953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-3974332" y="6163674"/>
              <a:ext cx="234292" cy="25602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E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-3974332" y="6549721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1952110" y="5411946"/>
              <a:ext cx="234292" cy="256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-2545540" y="4744648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2551822" y="6157369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911235" y="5411946"/>
              <a:ext cx="234292" cy="25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-1410723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65750" y="5411946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14" idx="7"/>
              <a:endCxn id="18" idx="1"/>
            </p:cNvCxnSpPr>
            <p:nvPr/>
          </p:nvCxnSpPr>
          <p:spPr>
            <a:xfrm flipV="1">
              <a:off x="-5132143" y="4480198"/>
              <a:ext cx="1157811" cy="3091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19" idx="1"/>
            </p:cNvCxnSpPr>
            <p:nvPr/>
          </p:nvCxnSpPr>
          <p:spPr>
            <a:xfrm flipV="1">
              <a:off x="-5095875" y="4878967"/>
              <a:ext cx="43537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3"/>
              <a:endCxn id="24" idx="1"/>
            </p:cNvCxnSpPr>
            <p:nvPr/>
          </p:nvCxnSpPr>
          <p:spPr>
            <a:xfrm>
              <a:off x="-3740040" y="4480198"/>
              <a:ext cx="1230768" cy="3028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9" idx="3"/>
              <a:endCxn id="43" idx="2"/>
            </p:cNvCxnSpPr>
            <p:nvPr/>
          </p:nvCxnSpPr>
          <p:spPr>
            <a:xfrm>
              <a:off x="-4426210" y="4878967"/>
              <a:ext cx="44519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3"/>
              <a:endCxn id="24" idx="2"/>
            </p:cNvCxnSpPr>
            <p:nvPr/>
          </p:nvCxnSpPr>
          <p:spPr>
            <a:xfrm flipV="1">
              <a:off x="-3003980" y="4875814"/>
              <a:ext cx="458440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6"/>
              <a:endCxn id="23" idx="1"/>
            </p:cNvCxnSpPr>
            <p:nvPr/>
          </p:nvCxnSpPr>
          <p:spPr>
            <a:xfrm>
              <a:off x="-2297890" y="4875814"/>
              <a:ext cx="345780" cy="66414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7"/>
              <a:endCxn id="23" idx="1"/>
            </p:cNvCxnSpPr>
            <p:nvPr/>
          </p:nvCxnSpPr>
          <p:spPr>
            <a:xfrm flipV="1">
              <a:off x="-2340440" y="5539960"/>
              <a:ext cx="388330" cy="6558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3"/>
              <a:endCxn id="25" idx="2"/>
            </p:cNvCxnSpPr>
            <p:nvPr/>
          </p:nvCxnSpPr>
          <p:spPr>
            <a:xfrm flipV="1">
              <a:off x="-3740040" y="6288535"/>
              <a:ext cx="1188218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5" idx="6"/>
              <a:endCxn id="21" idx="1"/>
            </p:cNvCxnSpPr>
            <p:nvPr/>
          </p:nvCxnSpPr>
          <p:spPr>
            <a:xfrm>
              <a:off x="-5095875" y="6288535"/>
              <a:ext cx="1121543" cy="31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1"/>
              <a:endCxn id="15" idx="5"/>
            </p:cNvCxnSpPr>
            <p:nvPr/>
          </p:nvCxnSpPr>
          <p:spPr>
            <a:xfrm flipH="1" flipV="1">
              <a:off x="-5132143" y="6381283"/>
              <a:ext cx="1157811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5" idx="3"/>
              <a:endCxn id="22" idx="3"/>
            </p:cNvCxnSpPr>
            <p:nvPr/>
          </p:nvCxnSpPr>
          <p:spPr>
            <a:xfrm flipH="1">
              <a:off x="-3740040" y="6381283"/>
              <a:ext cx="1224486" cy="2964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6"/>
              <a:endCxn id="26" idx="1"/>
            </p:cNvCxnSpPr>
            <p:nvPr/>
          </p:nvCxnSpPr>
          <p:spPr>
            <a:xfrm flipV="1">
              <a:off x="-1163073" y="5539960"/>
              <a:ext cx="251838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3" idx="3"/>
              <a:endCxn id="27" idx="2"/>
            </p:cNvCxnSpPr>
            <p:nvPr/>
          </p:nvCxnSpPr>
          <p:spPr>
            <a:xfrm>
              <a:off x="-1717818" y="5539960"/>
              <a:ext cx="307095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6" idx="3"/>
              <a:endCxn id="28" idx="2"/>
            </p:cNvCxnSpPr>
            <p:nvPr/>
          </p:nvCxnSpPr>
          <p:spPr>
            <a:xfrm>
              <a:off x="-676943" y="5539960"/>
              <a:ext cx="311193" cy="315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-3981011" y="4754292"/>
              <a:ext cx="247650" cy="262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3" idx="6"/>
              <a:endCxn id="20" idx="1"/>
            </p:cNvCxnSpPr>
            <p:nvPr/>
          </p:nvCxnSpPr>
          <p:spPr>
            <a:xfrm flipV="1">
              <a:off x="-3733361" y="4878967"/>
              <a:ext cx="495089" cy="64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-6242063" y="5056274"/>
              <a:ext cx="681324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Order</a:t>
              </a:r>
              <a:endParaRPr lang="zh-CN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-4997745" y="4977606"/>
              <a:ext cx="118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credit card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-3596661" y="4977606"/>
              <a:ext cx="1320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credit history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-4618613" y="5816810"/>
              <a:ext cx="1656884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Check inventory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-4429185" y="3984867"/>
              <a:ext cx="1341275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Pay by cash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-4370125" y="6764165"/>
              <a:ext cx="1025877" cy="37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Re-check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-2088502" y="5056274"/>
              <a:ext cx="866837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Validate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-1037154" y="5057467"/>
              <a:ext cx="886809" cy="373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 Narrow" panose="020B0606020202030204" pitchFamily="34" charset="0"/>
                </a:rPr>
                <a:t>Delivery</a:t>
              </a:r>
              <a:endParaRPr lang="zh-CN" altLang="en-US" sz="1600" b="1" dirty="0">
                <a:latin typeface="Arial Narrow" panose="020B06060202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72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9126">
        <p:fade/>
      </p:transition>
    </mc:Choice>
    <mc:Fallback xmlns="">
      <p:transition advTm="391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1|14.2|8|3.3|3.2|6.2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1|3|1.6|28.9|6.2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9|2.1|6.1|7.7|3.3|0.6|3.9|2.1|4.9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9|12.2|21.1|3.5|4.9|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22|1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3.8|16.7|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8|16.5|1.1|4.6|9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1.3|0.5|2|1.1|6.4|5.2|2.4|7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.1|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|4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5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|9.7|1.7|10.1|4.7|2.4|26|7.5|7.7|4.9|11.2|6.7|7.5|4.2|3.8|13.7|13.3|4.1|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6|2.6|7.2|2.2|8.3|11.5|6.4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2|3.1|7.4|5.6|10.7|10.1|8.1|3.7|2.3|3.9|11.1|6.7|3.6|16.3|2.4|4.2|2.6|1.7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4|8.3|6.5|6.7|8.3|6.2|3.7|7.6|6.5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8.1|1.7|6.5|3.3|12.4|6.4|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9|1.2|1.8|8.7|6.3|2.9|1.2|3.1|1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.3|5.1|9.8|11.6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3.4|5.2|5.6|9.6|8.4|2.4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9.8|2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TC010220296[[fn=博大精深]]</Template>
  <TotalTime>13793</TotalTime>
  <Words>2068</Words>
  <Application>Microsoft Macintosh PowerPoint</Application>
  <PresentationFormat>全屏显示(4:3)</PresentationFormat>
  <Paragraphs>635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Microsoft YaHei UI</vt:lpstr>
      <vt:lpstr>Arial</vt:lpstr>
      <vt:lpstr>Arial Narrow</vt:lpstr>
      <vt:lpstr>Calibri</vt:lpstr>
      <vt:lpstr>Cambria</vt:lpstr>
      <vt:lpstr>Mangal</vt:lpstr>
      <vt:lpstr>Times New Roman</vt:lpstr>
      <vt:lpstr>Wingdings</vt:lpstr>
      <vt:lpstr>Wingdings 3</vt:lpstr>
      <vt:lpstr>Book</vt:lpstr>
      <vt:lpstr>Efficient Recovery of Missing Events</vt:lpstr>
      <vt:lpstr>Outline</vt:lpstr>
      <vt:lpstr>Event Data</vt:lpstr>
      <vt:lpstr>Process Specification</vt:lpstr>
      <vt:lpstr>Missing Events</vt:lpstr>
      <vt:lpstr>Meaning of Recovery</vt:lpstr>
      <vt:lpstr>Recovery of Missing Events</vt:lpstr>
      <vt:lpstr>Possible Recoveries</vt:lpstr>
      <vt:lpstr>Minimum Recovery</vt:lpstr>
      <vt:lpstr>Hardness and Related Work</vt:lpstr>
      <vt:lpstr>Outline</vt:lpstr>
      <vt:lpstr>1. Filling Gaps upon Causal Net</vt:lpstr>
      <vt:lpstr>Backtracking</vt:lpstr>
      <vt:lpstr>2. The Branching Framework</vt:lpstr>
      <vt:lpstr>Pruning Methods</vt:lpstr>
      <vt:lpstr>Local Optimality</vt:lpstr>
      <vt:lpstr>3. Extension on Loops</vt:lpstr>
      <vt:lpstr>Outline</vt:lpstr>
      <vt:lpstr>Experiment Setting</vt:lpstr>
      <vt:lpstr>Experiments on Causal Net</vt:lpstr>
      <vt:lpstr>Experiments on Net with Choices</vt:lpstr>
      <vt:lpstr>Experiments on Net with Loops</vt:lpstr>
      <vt:lpstr>Conclusion</vt:lpstr>
      <vt:lpstr>Ongoing 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Heterogeneous Event Data</dc:title>
  <dc:creator>朱笑尘</dc:creator>
  <cp:lastModifiedBy>Microsoft Office User</cp:lastModifiedBy>
  <cp:revision>1772</cp:revision>
  <cp:lastPrinted>2013-08-19T08:56:49Z</cp:lastPrinted>
  <dcterms:created xsi:type="dcterms:W3CDTF">2013-05-19T10:34:27Z</dcterms:created>
  <dcterms:modified xsi:type="dcterms:W3CDTF">2019-12-08T10:30:05Z</dcterms:modified>
</cp:coreProperties>
</file>