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9" r:id="rId10"/>
    <p:sldId id="266" r:id="rId11"/>
    <p:sldId id="270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6" autoAdjust="0"/>
    <p:restoredTop sz="90061" autoAdjust="0"/>
  </p:normalViewPr>
  <p:slideViewPr>
    <p:cSldViewPr snapToGrid="0">
      <p:cViewPr varScale="1">
        <p:scale>
          <a:sx n="79" d="100"/>
          <a:sy n="79" d="100"/>
        </p:scale>
        <p:origin x="10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EBA07-E1FE-4753-AE33-74AD1A4C5DC7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A1BD1-17E0-405F-8262-30A81C37A3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251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r>
              <a:rPr lang="en-US" baseline="0" dirty="0" smtClean="0"/>
              <a:t> – </a:t>
            </a:r>
            <a:r>
              <a:rPr lang="ru-RU" baseline="0" dirty="0" smtClean="0"/>
              <a:t>фреймворк для создания адаптивной верстки сайтов</a:t>
            </a:r>
            <a:endParaRPr lang="en-US" baseline="0" dirty="0" smtClean="0"/>
          </a:p>
          <a:p>
            <a:r>
              <a:rPr lang="en-US" baseline="0" dirty="0" smtClean="0"/>
              <a:t>JQuery – </a:t>
            </a:r>
            <a:r>
              <a:rPr lang="ru-RU" baseline="0" dirty="0" smtClean="0"/>
              <a:t>библиотека </a:t>
            </a:r>
            <a:r>
              <a:rPr lang="en-US" baseline="0" dirty="0" smtClean="0"/>
              <a:t>JavaScript</a:t>
            </a:r>
            <a:r>
              <a:rPr lang="ru-RU" baseline="0" dirty="0" smtClean="0"/>
              <a:t> (если спросят – на будущее</a:t>
            </a:r>
            <a:r>
              <a:rPr lang="en-US" baseline="0" dirty="0" smtClean="0"/>
              <a:t>, </a:t>
            </a:r>
            <a:r>
              <a:rPr lang="ru-RU" baseline="0" dirty="0" smtClean="0"/>
              <a:t>для облегчения создание сортировки и фильтрации таблиц сущностей на ПА)</a:t>
            </a:r>
            <a:endParaRPr lang="en-US" baseline="0" dirty="0" smtClean="0"/>
          </a:p>
          <a:p>
            <a:r>
              <a:rPr lang="en-US" baseline="0" dirty="0" err="1" smtClean="0"/>
              <a:t>AspNetCore</a:t>
            </a:r>
            <a:r>
              <a:rPr lang="en-US" baseline="0" dirty="0" smtClean="0"/>
              <a:t> – </a:t>
            </a:r>
            <a:r>
              <a:rPr lang="ru-RU" baseline="0" dirty="0" smtClean="0"/>
              <a:t>фреймворк для создания структуры сайта</a:t>
            </a:r>
          </a:p>
          <a:p>
            <a:r>
              <a:rPr lang="en-US" baseline="0" dirty="0" smtClean="0"/>
              <a:t>EF – </a:t>
            </a:r>
            <a:r>
              <a:rPr lang="ru-RU" baseline="0" dirty="0" smtClean="0"/>
              <a:t>технология обмена данными с базой</a:t>
            </a:r>
          </a:p>
          <a:p>
            <a:r>
              <a:rPr lang="ru-RU" baseline="0" dirty="0" smtClean="0"/>
              <a:t>База на </a:t>
            </a:r>
            <a:r>
              <a:rPr lang="en-US" baseline="0" dirty="0" smtClean="0"/>
              <a:t>Microsoft SQL Server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A1BD1-17E0-405F-8262-30A81C37A39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70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Угрозы: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Несанкционированный доступ к персональным данным пользователей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Угроза проведения межсайтовой подделки запроса, которая позволяет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злоумышленникам получать данные с заполненных пользователем форм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A1BD1-17E0-405F-8262-30A81C37A39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4156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A1BD1-17E0-405F-8262-30A81C37A39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499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Типовая</a:t>
            </a:r>
            <a:r>
              <a:rPr lang="ru-RU" baseline="0" dirty="0" smtClean="0"/>
              <a:t> форма для добавления новых сущностей в БД</a:t>
            </a:r>
            <a:endParaRPr lang="ru-RU" dirty="0" smtClean="0"/>
          </a:p>
          <a:p>
            <a:r>
              <a:rPr lang="en-US" dirty="0" err="1" smtClean="0"/>
              <a:t>ValidateAntiForgeryToken</a:t>
            </a:r>
            <a:r>
              <a:rPr lang="en-US" baseline="0" dirty="0" smtClean="0"/>
              <a:t> – </a:t>
            </a:r>
            <a:r>
              <a:rPr lang="ru-RU" baseline="0" dirty="0" smtClean="0"/>
              <a:t>атрибут, который предназначен для противодействия подделки межсайтовых запросов, производя верификацию </a:t>
            </a:r>
            <a:r>
              <a:rPr lang="ru-RU" baseline="0" dirty="0" err="1" smtClean="0"/>
              <a:t>токенов</a:t>
            </a:r>
            <a:r>
              <a:rPr lang="ru-RU" baseline="0" dirty="0" smtClean="0"/>
              <a:t> при обращении к методу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A1BD1-17E0-405F-8262-30A81C37A39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5482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Спросить</a:t>
            </a:r>
            <a:r>
              <a:rPr lang="ru-RU" baseline="0" dirty="0" smtClean="0"/>
              <a:t> можно ли сесть на демонстрацию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A1BD1-17E0-405F-8262-30A81C37A39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289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Подводя</a:t>
            </a:r>
            <a:r>
              <a:rPr lang="ru-RU" baseline="0" dirty="0" smtClean="0"/>
              <a:t> итог …, сайт </a:t>
            </a:r>
            <a:r>
              <a:rPr lang="ru-RU" baseline="0" dirty="0" err="1" smtClean="0"/>
              <a:t>разработа</a:t>
            </a:r>
            <a:r>
              <a:rPr lang="ru-RU" baseline="0" dirty="0" smtClean="0"/>
              <a:t> на ЯП </a:t>
            </a:r>
            <a:r>
              <a:rPr lang="en-US" baseline="0" dirty="0" smtClean="0"/>
              <a:t>C#,</a:t>
            </a:r>
            <a:r>
              <a:rPr lang="ru-RU" baseline="0" dirty="0" smtClean="0"/>
              <a:t> с использованием фреймворка </a:t>
            </a:r>
            <a:r>
              <a:rPr lang="en-US" baseline="0" dirty="0" smtClean="0"/>
              <a:t>ASP Net Core Identity </a:t>
            </a:r>
            <a:r>
              <a:rPr lang="ru-RU" baseline="0" dirty="0" smtClean="0"/>
              <a:t>и </a:t>
            </a:r>
            <a:r>
              <a:rPr lang="en-US" baseline="0" dirty="0" smtClean="0"/>
              <a:t>EF </a:t>
            </a:r>
            <a:r>
              <a:rPr lang="ru-RU" baseline="0" dirty="0" smtClean="0"/>
              <a:t>для создания структуры сайта и </a:t>
            </a:r>
            <a:r>
              <a:rPr lang="en-US" baseline="0" dirty="0" smtClean="0"/>
              <a:t>Bootstrap </a:t>
            </a:r>
            <a:r>
              <a:rPr lang="ru-RU" baseline="0" dirty="0" smtClean="0"/>
              <a:t>и </a:t>
            </a:r>
            <a:r>
              <a:rPr lang="en-US" baseline="0" dirty="0" err="1" smtClean="0"/>
              <a:t>Jquery</a:t>
            </a:r>
            <a:r>
              <a:rPr lang="en-US" baseline="0" dirty="0" smtClean="0"/>
              <a:t> </a:t>
            </a:r>
            <a:r>
              <a:rPr lang="ru-RU" baseline="0" dirty="0" smtClean="0"/>
              <a:t>для адаптивной верстки.</a:t>
            </a:r>
          </a:p>
          <a:p>
            <a:r>
              <a:rPr lang="ru-RU" baseline="0" dirty="0" smtClean="0"/>
              <a:t>…</a:t>
            </a:r>
          </a:p>
          <a:p>
            <a:r>
              <a:rPr lang="ru-RU" baseline="0" dirty="0" err="1" smtClean="0"/>
              <a:t>Т.о</a:t>
            </a:r>
            <a:r>
              <a:rPr lang="ru-RU" baseline="0" dirty="0" smtClean="0"/>
              <a:t>. цели и задачи, поставленные в начале разработки выполнены.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A1BD1-17E0-405F-8262-30A81C37A39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59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22031" y="1316334"/>
            <a:ext cx="11324492" cy="3252992"/>
          </a:xfrm>
        </p:spPr>
        <p:txBody>
          <a:bodyPr anchor="ctr">
            <a:noAutofit/>
          </a:bodyPr>
          <a:lstStyle/>
          <a:p>
            <a:r>
              <a:rPr lang="ru-RU" sz="2800" dirty="0" smtClean="0"/>
              <a:t>Дипломный проект на тему: </a:t>
            </a:r>
            <a:br>
              <a:rPr lang="ru-RU" sz="2800" dirty="0" smtClean="0"/>
            </a:br>
            <a:r>
              <a:rPr lang="ru-RU" sz="2800" dirty="0" smtClean="0"/>
              <a:t>«Разработка сайта для пейнтбольного клуба»</a:t>
            </a:r>
            <a:br>
              <a:rPr lang="ru-RU" sz="2800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09.02.07 «Информационные системы и программирование»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000" i="1" dirty="0" smtClean="0"/>
              <a:t>группа ИП-19-3</a:t>
            </a:r>
            <a:endParaRPr lang="ru-RU" sz="2000" i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95269" y="234367"/>
            <a:ext cx="9001462" cy="790565"/>
          </a:xfrm>
        </p:spPr>
        <p:txBody>
          <a:bodyPr/>
          <a:lstStyle/>
          <a:p>
            <a:r>
              <a:rPr lang="ru-RU" dirty="0" smtClean="0"/>
              <a:t>СПб ГБПОУ Политехнический колледж городского хозяйства</a:t>
            </a: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595269" y="4860923"/>
            <a:ext cx="9001462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Студент: Новоселов С. Д.</a:t>
            </a:r>
          </a:p>
          <a:p>
            <a:r>
              <a:rPr lang="ru-RU" dirty="0" smtClean="0"/>
              <a:t>Руководитель: Силахина Т.В.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634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383178"/>
            <a:ext cx="10353761" cy="725776"/>
          </a:xfrm>
        </p:spPr>
        <p:txBody>
          <a:bodyPr/>
          <a:lstStyle/>
          <a:p>
            <a:r>
              <a:rPr lang="ru-RU" dirty="0" smtClean="0"/>
              <a:t>Программный код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09" y="1108954"/>
            <a:ext cx="3308009" cy="540542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6775" y="1962412"/>
            <a:ext cx="8302725" cy="419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90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95269" y="1122362"/>
            <a:ext cx="9001462" cy="4181157"/>
          </a:xfrm>
        </p:spPr>
        <p:txBody>
          <a:bodyPr anchor="ctr"/>
          <a:lstStyle/>
          <a:p>
            <a:r>
              <a:rPr lang="ru-RU" dirty="0" smtClean="0"/>
              <a:t>Демонстрация работы программы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702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801189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5" y="1410789"/>
            <a:ext cx="10353762" cy="43804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>
                <a:effectLst/>
              </a:rPr>
              <a:t>Сайт имеет привлекательный дизайн, простую структуру и богатый функционал. Это поможет привлечь новых клиентов в клуб, а также поддерживать их «жизненный цикл», благодаря продвинутой системе скидок.</a:t>
            </a:r>
          </a:p>
          <a:p>
            <a:pPr marL="0" indent="0">
              <a:buNone/>
            </a:pPr>
            <a:r>
              <a:rPr lang="ru-RU" sz="2400" dirty="0" smtClean="0">
                <a:effectLst/>
              </a:rPr>
              <a:t>В будущем можно добавить следующие возможности:</a:t>
            </a:r>
          </a:p>
          <a:p>
            <a:pPr marL="457200" indent="-457200">
              <a:buAutoNum type="arabicParenR"/>
            </a:pPr>
            <a:r>
              <a:rPr lang="ru-RU" sz="2400" dirty="0" smtClean="0">
                <a:effectLst/>
              </a:rPr>
              <a:t>Форум для игроков</a:t>
            </a:r>
          </a:p>
          <a:p>
            <a:pPr marL="457200" indent="-457200">
              <a:buAutoNum type="arabicParenR"/>
            </a:pPr>
            <a:r>
              <a:rPr lang="ru-RU" sz="2400" dirty="0" smtClean="0">
                <a:effectLst/>
              </a:rPr>
              <a:t>Развитие системы штрафов и поощрений</a:t>
            </a:r>
          </a:p>
          <a:p>
            <a:pPr marL="457200" indent="-457200">
              <a:buAutoNum type="arabicParenR"/>
            </a:pPr>
            <a:r>
              <a:rPr lang="ru-RU" sz="2400" dirty="0" smtClean="0">
                <a:effectLst/>
              </a:rPr>
              <a:t>Новости клуба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5087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5416731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100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4" y="1935921"/>
            <a:ext cx="10353762" cy="3695136"/>
          </a:xfrm>
        </p:spPr>
        <p:txBody>
          <a:bodyPr>
            <a:noAutofit/>
          </a:bodyPr>
          <a:lstStyle/>
          <a:p>
            <a:r>
              <a:rPr lang="ru-RU" sz="2800" dirty="0" smtClean="0"/>
              <a:t>Цель проекта:</a:t>
            </a:r>
          </a:p>
          <a:p>
            <a:pPr lvl="1"/>
            <a:r>
              <a:rPr lang="ru-RU" sz="2400" dirty="0" smtClean="0"/>
              <a:t>Цель дипломного проекта состояла в разработке сайта для сотрудников и клиентов пейнтбольного клуба «</a:t>
            </a:r>
            <a:r>
              <a:rPr lang="en-US" sz="2400" dirty="0" smtClean="0"/>
              <a:t>DeltaBall</a:t>
            </a:r>
            <a:r>
              <a:rPr lang="ru-RU" sz="2400" dirty="0" smtClean="0"/>
              <a:t>»</a:t>
            </a:r>
            <a:r>
              <a:rPr lang="en-US" sz="2400" dirty="0" smtClean="0"/>
              <a:t>.</a:t>
            </a:r>
          </a:p>
          <a:p>
            <a:r>
              <a:rPr lang="ru-RU" sz="2800" dirty="0" smtClean="0"/>
              <a:t>Задачи проекта</a:t>
            </a:r>
          </a:p>
          <a:p>
            <a:pPr lvl="1"/>
            <a:r>
              <a:rPr lang="ru-RU" sz="2400" dirty="0" smtClean="0"/>
              <a:t>Изучить предметную область проекта</a:t>
            </a:r>
          </a:p>
          <a:p>
            <a:pPr lvl="1"/>
            <a:r>
              <a:rPr lang="ru-RU" sz="2400" dirty="0" smtClean="0"/>
              <a:t>Выбрать программные средства реализации проекта</a:t>
            </a:r>
          </a:p>
          <a:p>
            <a:pPr lvl="1"/>
            <a:r>
              <a:rPr lang="ru-RU" sz="2400" dirty="0" smtClean="0"/>
              <a:t>Разработать структуру базы данных и сайта</a:t>
            </a:r>
          </a:p>
          <a:p>
            <a:pPr lvl="1"/>
            <a:r>
              <a:rPr lang="ru-RU" sz="2400" dirty="0" smtClean="0"/>
              <a:t>Разработка и тестирование функционала сайта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421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Назначение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Облегчение работы с клиентами для администраторов клуба</a:t>
            </a:r>
          </a:p>
          <a:p>
            <a:r>
              <a:rPr lang="ru-RU" sz="2800" dirty="0" smtClean="0"/>
              <a:t>Хранение данных о проводимых в клубе играх</a:t>
            </a:r>
          </a:p>
          <a:p>
            <a:r>
              <a:rPr lang="ru-RU" sz="2800" dirty="0" smtClean="0"/>
              <a:t>Обеспечение выполнения специальной бонусной программы</a:t>
            </a:r>
          </a:p>
          <a:p>
            <a:r>
              <a:rPr lang="ru-RU" sz="2800" dirty="0" smtClean="0"/>
              <a:t>Своевременное обновление данных о клубе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2327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4" y="383178"/>
            <a:ext cx="10353761" cy="670560"/>
          </a:xfrm>
        </p:spPr>
        <p:txBody>
          <a:bodyPr/>
          <a:lstStyle/>
          <a:p>
            <a:r>
              <a:rPr lang="ru-RU" dirty="0" smtClean="0"/>
              <a:t>Функциональные возможности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6595" y="1280161"/>
            <a:ext cx="11948160" cy="3695136"/>
          </a:xfrm>
        </p:spPr>
        <p:txBody>
          <a:bodyPr>
            <a:noAutofit/>
          </a:bodyPr>
          <a:lstStyle/>
          <a:p>
            <a:r>
              <a:rPr lang="ru-RU" sz="2400" dirty="0" smtClean="0"/>
              <a:t>Сайт содержит 2 защищенные области: профиль клиента и панель администрирования, доступ к которым имеют пользователи соответствующей роли</a:t>
            </a:r>
          </a:p>
          <a:p>
            <a:r>
              <a:rPr lang="ru-RU" sz="2400" dirty="0" smtClean="0"/>
              <a:t>Клиенты могут бронировать полигоны, присоединятся к играм других клиентов, отслеживать прогресс по скидочной программе</a:t>
            </a:r>
          </a:p>
          <a:p>
            <a:r>
              <a:rPr lang="ru-RU" sz="2400" dirty="0" smtClean="0"/>
              <a:t>Администраторы имеют доступ к базе данных клуба, в которой они могут управлять всеми ее сущностями.</a:t>
            </a:r>
          </a:p>
          <a:p>
            <a:r>
              <a:rPr lang="ru-RU" sz="2400" dirty="0" smtClean="0"/>
              <a:t>Главная страница доступна всем пользователям и отображает основную информацию о клубе</a:t>
            </a:r>
          </a:p>
          <a:p>
            <a:r>
              <a:rPr lang="ru-RU" sz="2400" dirty="0" smtClean="0"/>
              <a:t>Сайт имеет адаптивную верстку.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7436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Применяемые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913795" y="2088320"/>
            <a:ext cx="5106004" cy="602630"/>
          </a:xfrm>
        </p:spPr>
        <p:txBody>
          <a:bodyPr/>
          <a:lstStyle/>
          <a:p>
            <a:r>
              <a:rPr lang="en-US" dirty="0" smtClean="0"/>
              <a:t>Frontend </a:t>
            </a:r>
            <a:r>
              <a:rPr lang="ru-RU" dirty="0" smtClean="0"/>
              <a:t>разработка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644639" y="2088319"/>
            <a:ext cx="4622917" cy="602631"/>
          </a:xfrm>
        </p:spPr>
        <p:txBody>
          <a:bodyPr/>
          <a:lstStyle/>
          <a:p>
            <a:r>
              <a:rPr lang="en-US" dirty="0" smtClean="0"/>
              <a:t>Backend</a:t>
            </a:r>
            <a:r>
              <a:rPr lang="ru-RU" dirty="0" smtClean="0"/>
              <a:t> разработка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46" y="2534197"/>
            <a:ext cx="3631475" cy="204170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01" t="-286" r="22999" b="286"/>
          <a:stretch/>
        </p:blipFill>
        <p:spPr>
          <a:xfrm>
            <a:off x="3554720" y="2674116"/>
            <a:ext cx="2725783" cy="241219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19" y="4412983"/>
            <a:ext cx="2201697" cy="220169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19" t="1737" r="1785"/>
          <a:stretch/>
        </p:blipFill>
        <p:spPr>
          <a:xfrm>
            <a:off x="9683794" y="3996568"/>
            <a:ext cx="2257017" cy="219432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331" y="3555051"/>
            <a:ext cx="2908800" cy="290880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64" b="26904"/>
          <a:stretch/>
        </p:blipFill>
        <p:spPr>
          <a:xfrm>
            <a:off x="6385807" y="2534198"/>
            <a:ext cx="5755455" cy="102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02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3" y="235133"/>
            <a:ext cx="10353761" cy="792480"/>
          </a:xfrm>
        </p:spPr>
        <p:txBody>
          <a:bodyPr/>
          <a:lstStyle/>
          <a:p>
            <a:r>
              <a:rPr lang="ru-RU" dirty="0" smtClean="0"/>
              <a:t>Логическая структура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614" y="940527"/>
            <a:ext cx="8228118" cy="5761865"/>
          </a:xfrm>
        </p:spPr>
      </p:pic>
    </p:spTree>
    <p:extLst>
      <p:ext uri="{BB962C8B-B14F-4D97-AF65-F5344CB8AC3E}">
        <p14:creationId xmlns:p14="http://schemas.microsoft.com/office/powerpoint/2010/main" val="254233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766354"/>
          </a:xfrm>
        </p:spPr>
        <p:txBody>
          <a:bodyPr/>
          <a:lstStyle/>
          <a:p>
            <a:r>
              <a:rPr lang="en-US" dirty="0" smtClean="0"/>
              <a:t>ER-</a:t>
            </a:r>
            <a:r>
              <a:rPr lang="ru-RU" dirty="0" smtClean="0"/>
              <a:t>диаграмма базы данных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394" y="1375955"/>
            <a:ext cx="8674561" cy="5233851"/>
          </a:xfrm>
        </p:spPr>
      </p:pic>
    </p:spTree>
    <p:extLst>
      <p:ext uri="{BB962C8B-B14F-4D97-AF65-F5344CB8AC3E}">
        <p14:creationId xmlns:p14="http://schemas.microsoft.com/office/powerpoint/2010/main" val="419126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Обеспечение информационной безопасности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effectLst/>
              </a:rPr>
              <a:t>Во время проектирования структуры базы данных и сайта были выявлены следующие уязвимости:</a:t>
            </a:r>
          </a:p>
          <a:p>
            <a:pPr lvl="0"/>
            <a:r>
              <a:rPr lang="ru-RU" dirty="0">
                <a:effectLst/>
              </a:rPr>
              <a:t>Отсутствие механизмов авторизации и аутентификации</a:t>
            </a:r>
          </a:p>
          <a:p>
            <a:pPr lvl="0"/>
            <a:r>
              <a:rPr lang="ru-RU" dirty="0">
                <a:effectLst/>
              </a:rPr>
              <a:t>Хранение незашифрованных паролей в базе данных</a:t>
            </a:r>
          </a:p>
          <a:p>
            <a:r>
              <a:rPr lang="en-US" dirty="0">
                <a:effectLst/>
              </a:rPr>
              <a:t>Отсутствие разграничения доступа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964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4" y="184445"/>
            <a:ext cx="10353761" cy="87085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Борьба с уязвимостями.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Подсистема </a:t>
            </a:r>
            <a:r>
              <a:rPr lang="en-US" dirty="0" smtClean="0"/>
              <a:t>Identity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8360" y="1777229"/>
            <a:ext cx="5702315" cy="4310062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4"/>
          <a:stretch>
            <a:fillRect/>
          </a:stretch>
        </p:blipFill>
        <p:spPr>
          <a:xfrm>
            <a:off x="6238765" y="1514977"/>
            <a:ext cx="5591375" cy="8963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96594" y="1149217"/>
            <a:ext cx="362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Таблица </a:t>
            </a:r>
            <a:r>
              <a:rPr lang="en-US" dirty="0" err="1" smtClean="0"/>
              <a:t>AspNetUsers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648994" y="4657095"/>
            <a:ext cx="362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Таблица </a:t>
            </a:r>
            <a:r>
              <a:rPr lang="en-US" dirty="0" err="1" smtClean="0"/>
              <a:t>AspNetUserRoles</a:t>
            </a:r>
            <a:endParaRPr lang="ru-RU" dirty="0"/>
          </a:p>
        </p:txBody>
      </p:sp>
      <p:pic>
        <p:nvPicPr>
          <p:cNvPr id="9" name="Рисунок 8"/>
          <p:cNvPicPr/>
          <p:nvPr/>
        </p:nvPicPr>
        <p:blipFill>
          <a:blip r:embed="rId5"/>
          <a:stretch>
            <a:fillRect/>
          </a:stretch>
        </p:blipFill>
        <p:spPr>
          <a:xfrm>
            <a:off x="6238765" y="3658280"/>
            <a:ext cx="5591375" cy="8449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48994" y="3316179"/>
            <a:ext cx="362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Таблица </a:t>
            </a:r>
            <a:r>
              <a:rPr lang="en-US" dirty="0" err="1" smtClean="0"/>
              <a:t>AspNetRoles</a:t>
            </a:r>
            <a:endParaRPr lang="ru-RU" dirty="0"/>
          </a:p>
        </p:txBody>
      </p:sp>
      <p:pic>
        <p:nvPicPr>
          <p:cNvPr id="11" name="Рисунок 10"/>
          <p:cNvPicPr/>
          <p:nvPr/>
        </p:nvPicPr>
        <p:blipFill>
          <a:blip r:embed="rId6"/>
          <a:stretch>
            <a:fillRect/>
          </a:stretch>
        </p:blipFill>
        <p:spPr>
          <a:xfrm>
            <a:off x="6238765" y="5050971"/>
            <a:ext cx="5591375" cy="941123"/>
          </a:xfrm>
          <a:prstGeom prst="rect">
            <a:avLst/>
          </a:prstGeom>
        </p:spPr>
      </p:pic>
      <p:pic>
        <p:nvPicPr>
          <p:cNvPr id="12" name="Рисунок 11"/>
          <p:cNvPicPr/>
          <p:nvPr/>
        </p:nvPicPr>
        <p:blipFill>
          <a:blip r:embed="rId7"/>
          <a:stretch>
            <a:fillRect/>
          </a:stretch>
        </p:blipFill>
        <p:spPr>
          <a:xfrm>
            <a:off x="6238765" y="2485251"/>
            <a:ext cx="5591375" cy="86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15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TM04033921[[fn=Дамаск]]</Template>
  <TotalTime>858</TotalTime>
  <Words>430</Words>
  <Application>Microsoft Office PowerPoint</Application>
  <PresentationFormat>Широкоэкранный</PresentationFormat>
  <Paragraphs>66</Paragraphs>
  <Slides>13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Bookman Old Style</vt:lpstr>
      <vt:lpstr>Calibri</vt:lpstr>
      <vt:lpstr>Rockwell</vt:lpstr>
      <vt:lpstr>Damask</vt:lpstr>
      <vt:lpstr>Дипломный проект на тему:  «Разработка сайта для пейнтбольного клуба»  09.02.07 «Информационные системы и программирование» группа ИП-19-3</vt:lpstr>
      <vt:lpstr>Цель и задачи проекта</vt:lpstr>
      <vt:lpstr>Назначение разработки</vt:lpstr>
      <vt:lpstr>Функциональные возможности</vt:lpstr>
      <vt:lpstr>Применяемые технологии</vt:lpstr>
      <vt:lpstr>Логическая структура</vt:lpstr>
      <vt:lpstr>ER-диаграмма базы данных</vt:lpstr>
      <vt:lpstr>Обеспечение информационной безопасности</vt:lpstr>
      <vt:lpstr>Борьба с уязвимостями.  Подсистема Identity</vt:lpstr>
      <vt:lpstr>Программный код</vt:lpstr>
      <vt:lpstr>Демонстрация работы программы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 на тему:  «Разработка сайта для пейнтбольного клуба»  09.02.07 «Информационные системы и программирование» группа ИП-19-3</dc:title>
  <dc:creator>Новоселов Слава</dc:creator>
  <cp:lastModifiedBy>Новоселов Слава</cp:lastModifiedBy>
  <cp:revision>41</cp:revision>
  <dcterms:created xsi:type="dcterms:W3CDTF">2023-05-30T06:43:36Z</dcterms:created>
  <dcterms:modified xsi:type="dcterms:W3CDTF">2023-05-31T08:54:05Z</dcterms:modified>
</cp:coreProperties>
</file>