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70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6" autoAdjust="0"/>
    <p:restoredTop sz="90061" autoAdjust="0"/>
  </p:normalViewPr>
  <p:slideViewPr>
    <p:cSldViewPr snapToGrid="0">
      <p:cViewPr varScale="1">
        <p:scale>
          <a:sx n="79" d="100"/>
          <a:sy n="79" d="100"/>
        </p:scale>
        <p:origin x="10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EBA07-E1FE-4753-AE33-74AD1A4C5DC7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1BD1-17E0-405F-8262-30A81C37A3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5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2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45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адаптивной верстки сайтов</a:t>
            </a:r>
            <a:endParaRPr lang="en-US" baseline="0" dirty="0" smtClean="0"/>
          </a:p>
          <a:p>
            <a:r>
              <a:rPr lang="en-US" baseline="0" dirty="0" smtClean="0"/>
              <a:t>JQuery – </a:t>
            </a:r>
            <a:r>
              <a:rPr lang="ru-RU" baseline="0" dirty="0" smtClean="0"/>
              <a:t>библиотека </a:t>
            </a:r>
            <a:r>
              <a:rPr lang="en-US" baseline="0" dirty="0" smtClean="0"/>
              <a:t>JavaScript</a:t>
            </a:r>
            <a:r>
              <a:rPr lang="ru-RU" baseline="0" dirty="0" smtClean="0"/>
              <a:t> (если спросят – на будущее</a:t>
            </a:r>
            <a:r>
              <a:rPr lang="en-US" baseline="0" dirty="0" smtClean="0"/>
              <a:t>, </a:t>
            </a:r>
            <a:r>
              <a:rPr lang="ru-RU" baseline="0" dirty="0" smtClean="0"/>
              <a:t>для облегчения создание сортировки и фильтрации таблиц сущностей на ПА)</a:t>
            </a:r>
            <a:endParaRPr lang="en-US" baseline="0" dirty="0" smtClean="0"/>
          </a:p>
          <a:p>
            <a:r>
              <a:rPr lang="en-US" baseline="0" dirty="0" err="1" smtClean="0"/>
              <a:t>AspNetCore</a:t>
            </a:r>
            <a:r>
              <a:rPr lang="en-US" baseline="0" dirty="0" smtClean="0"/>
              <a:t> – </a:t>
            </a:r>
            <a:r>
              <a:rPr lang="ru-RU" baseline="0" dirty="0" smtClean="0"/>
              <a:t>фреймворк для создания структуры сайта</a:t>
            </a:r>
          </a:p>
          <a:p>
            <a:r>
              <a:rPr lang="en-US" baseline="0" dirty="0" smtClean="0"/>
              <a:t>EF – </a:t>
            </a:r>
            <a:r>
              <a:rPr lang="ru-RU" baseline="0" dirty="0" smtClean="0"/>
              <a:t>технология обмена данными с базой</a:t>
            </a:r>
          </a:p>
          <a:p>
            <a:r>
              <a:rPr lang="ru-RU" baseline="0" dirty="0" smtClean="0"/>
              <a:t>База на </a:t>
            </a:r>
            <a:r>
              <a:rPr lang="en-US" baseline="0" dirty="0" smtClean="0"/>
              <a:t>Microsoft SQL Server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Угрозы: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Несанкционированный доступ к персональным данным пользователей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Угроза проведения межсайтовой подделки запроса, которая позволяет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злоумышленникам получать данные с заполненных пользователем форм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5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9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Типовая</a:t>
            </a:r>
            <a:r>
              <a:rPr lang="ru-RU" baseline="0" dirty="0" smtClean="0"/>
              <a:t> форма для добавления новых сущностей в БД</a:t>
            </a:r>
            <a:endParaRPr lang="ru-RU" dirty="0" smtClean="0"/>
          </a:p>
          <a:p>
            <a:r>
              <a:rPr lang="en-US" dirty="0" err="1" smtClean="0"/>
              <a:t>ValidateAntiForgeryToken</a:t>
            </a:r>
            <a:r>
              <a:rPr lang="en-US" baseline="0" dirty="0" smtClean="0"/>
              <a:t> – </a:t>
            </a:r>
            <a:r>
              <a:rPr lang="ru-RU" baseline="0" dirty="0" smtClean="0"/>
              <a:t>атрибут, который предназначен для противодействия подделки межсайтовых запросов, производя верификацию </a:t>
            </a:r>
            <a:r>
              <a:rPr lang="ru-RU" baseline="0" dirty="0" err="1" smtClean="0"/>
              <a:t>токенов</a:t>
            </a:r>
            <a:r>
              <a:rPr lang="ru-RU" baseline="0" dirty="0" smtClean="0"/>
              <a:t> при обращении к методу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8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</a:t>
            </a:r>
            <a:r>
              <a:rPr lang="ru-RU" baseline="0" dirty="0" smtClean="0"/>
              <a:t> можно ли сесть на демонстрацию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28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Подводя</a:t>
            </a:r>
            <a:r>
              <a:rPr lang="ru-RU" baseline="0" dirty="0" smtClean="0"/>
              <a:t> итог …, сайт </a:t>
            </a:r>
            <a:r>
              <a:rPr lang="ru-RU" baseline="0" dirty="0" err="1" smtClean="0"/>
              <a:t>разработа</a:t>
            </a:r>
            <a:r>
              <a:rPr lang="ru-RU" baseline="0" dirty="0" smtClean="0"/>
              <a:t> на ЯП </a:t>
            </a:r>
            <a:r>
              <a:rPr lang="en-US" baseline="0" dirty="0" smtClean="0"/>
              <a:t>C#,</a:t>
            </a:r>
            <a:r>
              <a:rPr lang="ru-RU" baseline="0" dirty="0" smtClean="0"/>
              <a:t> с использованием фреймворка </a:t>
            </a:r>
            <a:r>
              <a:rPr lang="en-US" baseline="0" dirty="0" smtClean="0"/>
              <a:t>ASP Net Core Identity </a:t>
            </a:r>
            <a:r>
              <a:rPr lang="ru-RU" baseline="0" dirty="0" smtClean="0"/>
              <a:t>и </a:t>
            </a:r>
            <a:r>
              <a:rPr lang="en-US" baseline="0" dirty="0" smtClean="0"/>
              <a:t>EF </a:t>
            </a:r>
            <a:r>
              <a:rPr lang="ru-RU" baseline="0" dirty="0" smtClean="0"/>
              <a:t>для создания структуры сайта и </a:t>
            </a:r>
            <a:r>
              <a:rPr lang="en-US" baseline="0" dirty="0" smtClean="0"/>
              <a:t>Bootstrap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адаптивной верстки.</a:t>
            </a:r>
          </a:p>
          <a:p>
            <a:r>
              <a:rPr lang="ru-RU" baseline="0" dirty="0" smtClean="0"/>
              <a:t>…</a:t>
            </a:r>
          </a:p>
          <a:p>
            <a:r>
              <a:rPr lang="ru-RU" baseline="0" dirty="0" err="1" smtClean="0"/>
              <a:t>Т.о</a:t>
            </a:r>
            <a:r>
              <a:rPr lang="ru-RU" baseline="0" dirty="0" smtClean="0"/>
              <a:t>. цели и задачи, поставленные в начале разработки выполнены.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1BD1-17E0-405F-8262-30A81C37A3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5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FF37-4B63-4243-B4AC-05FF218ABABF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01B-207E-476E-A992-3E66A96059D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BC96-E4A4-4DE3-BBC0-07F95B821E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99CF-946F-4A3F-A9C0-668430C029AB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441B-0226-4BCA-B346-BBC8C1D1E32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D9C9-DEA0-41D5-AE4C-272BC02D40AF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0343-EC71-457A-9797-E5F7AEE9E2B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D0AC-9AF1-41F8-882A-3E8832098431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221-0EBD-472C-BAC8-D1FDCA15D751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D41A4-95D4-4963-874C-4326E5F2B3DB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5537-86F4-429E-A95F-EC69186C9D2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BA75-9CEF-41BA-A1CF-3E7D9632BDA9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0E0-934C-41E4-92E1-78CF43D3A255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E75B-04AC-419B-A0E1-29A96E4BEADE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2A87-0C28-4915-9C65-1D752A682367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B8-83B6-4685-B15F-A318C0659CE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5704-BBB7-45E4-8A6A-343769325245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DCBD-ABB9-4AED-835B-3B651F1E19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1" y="1316334"/>
            <a:ext cx="11324492" cy="3252992"/>
          </a:xfrm>
        </p:spPr>
        <p:txBody>
          <a:bodyPr anchor="ctr">
            <a:noAutofit/>
          </a:bodyPr>
          <a:lstStyle/>
          <a:p>
            <a:r>
              <a:rPr lang="ru-RU" sz="2800" dirty="0" smtClean="0"/>
              <a:t>Дипломный проект на тему: </a:t>
            </a:r>
            <a:br>
              <a:rPr lang="ru-RU" sz="2800" dirty="0" smtClean="0"/>
            </a:br>
            <a:r>
              <a:rPr lang="ru-RU" sz="2800" dirty="0" smtClean="0"/>
              <a:t>«Разработка сайта для пейнтбольного клуба»</a:t>
            </a:r>
            <a:br>
              <a:rPr lang="ru-RU" sz="2800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09.02.07 «Информационные системы и программирование»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i="1" dirty="0" smtClean="0"/>
              <a:t>группа ИП-19-3</a:t>
            </a:r>
            <a:endParaRPr lang="ru-RU" sz="2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269" y="234367"/>
            <a:ext cx="9001462" cy="790565"/>
          </a:xfrm>
        </p:spPr>
        <p:txBody>
          <a:bodyPr/>
          <a:lstStyle/>
          <a:p>
            <a:r>
              <a:rPr lang="ru-RU" dirty="0" smtClean="0"/>
              <a:t>СПб ГБПОУ Политехнический колледж городского хозяйства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5269" y="4860923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Студент: Новоселов С. Д.</a:t>
            </a:r>
          </a:p>
          <a:p>
            <a:r>
              <a:rPr lang="ru-RU" dirty="0" smtClean="0"/>
              <a:t>Руководитель: Силахина Т.В.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3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83178"/>
            <a:ext cx="10353761" cy="725776"/>
          </a:xfrm>
        </p:spPr>
        <p:txBody>
          <a:bodyPr/>
          <a:lstStyle/>
          <a:p>
            <a:r>
              <a:rPr lang="ru-RU" dirty="0" smtClean="0"/>
              <a:t>Программный код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9" y="1108954"/>
            <a:ext cx="3308009" cy="5405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75" y="1855410"/>
            <a:ext cx="8302725" cy="419203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14011" y="6311294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10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49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1122362"/>
            <a:ext cx="9001462" cy="4181157"/>
          </a:xfrm>
        </p:spPr>
        <p:txBody>
          <a:bodyPr anchor="ctr"/>
          <a:lstStyle/>
          <a:p>
            <a:r>
              <a:rPr lang="ru-RU" dirty="0" smtClean="0"/>
              <a:t>Демонстрация работы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0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0118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410789"/>
            <a:ext cx="10353762" cy="4380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effectLst/>
              </a:rPr>
              <a:t>Сайт имеет привлекательный дизайн, простую структуру и богатый функционал. Это поможет привлечь новых клиентов в клуб, а также поддерживать их «жизненный цикл», благодаря продвинутой системе скидок.</a:t>
            </a:r>
          </a:p>
          <a:p>
            <a:pPr marL="0" indent="0">
              <a:buNone/>
            </a:pPr>
            <a:r>
              <a:rPr lang="ru-RU" sz="2400" dirty="0" smtClean="0">
                <a:effectLst/>
              </a:rPr>
              <a:t>В будущем можно добавить следующие возможности: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Форум для игроков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Развитие системы штрафов и поощрений</a:t>
            </a:r>
          </a:p>
          <a:p>
            <a:pPr marL="457200" indent="-457200">
              <a:buAutoNum type="arabicParenR"/>
            </a:pPr>
            <a:r>
              <a:rPr lang="ru-RU" sz="2400" dirty="0" smtClean="0">
                <a:effectLst/>
              </a:rPr>
              <a:t>Новости клуба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087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16731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0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935921"/>
            <a:ext cx="10353762" cy="3695136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Цель проекта:</a:t>
            </a:r>
          </a:p>
          <a:p>
            <a:pPr lvl="1"/>
            <a:r>
              <a:rPr lang="ru-RU" sz="2400" dirty="0" smtClean="0"/>
              <a:t>Цель дипломного проекта состояла в разработке сайта для сотрудников и клиентов пейнтбольного клуба «</a:t>
            </a:r>
            <a:r>
              <a:rPr lang="en-US" sz="2400" dirty="0" smtClean="0"/>
              <a:t>DeltaBall</a:t>
            </a:r>
            <a:r>
              <a:rPr lang="ru-RU" sz="2400" dirty="0" smtClean="0"/>
              <a:t>»</a:t>
            </a:r>
            <a:r>
              <a:rPr lang="en-US" sz="2400" dirty="0" smtClean="0"/>
              <a:t>.</a:t>
            </a:r>
          </a:p>
          <a:p>
            <a:r>
              <a:rPr lang="ru-RU" sz="2800" dirty="0" smtClean="0"/>
              <a:t>Задачи проекта</a:t>
            </a:r>
          </a:p>
          <a:p>
            <a:pPr lvl="1"/>
            <a:r>
              <a:rPr lang="ru-RU" sz="2400" dirty="0" smtClean="0"/>
              <a:t>Изучить предметную область проекта</a:t>
            </a:r>
          </a:p>
          <a:p>
            <a:pPr lvl="1"/>
            <a:r>
              <a:rPr lang="ru-RU" sz="2400" dirty="0" smtClean="0"/>
              <a:t>Выбрать программные средства реализации проекта</a:t>
            </a:r>
          </a:p>
          <a:p>
            <a:pPr lvl="1"/>
            <a:r>
              <a:rPr lang="ru-RU" sz="2400" dirty="0" smtClean="0"/>
              <a:t>Разработать структуру базы данных и сайта</a:t>
            </a:r>
          </a:p>
          <a:p>
            <a:pPr lvl="1"/>
            <a:r>
              <a:rPr lang="ru-RU" sz="2400" dirty="0" smtClean="0"/>
              <a:t>Разработка и тестирование функционала сайта</a:t>
            </a:r>
            <a:endParaRPr lang="en-US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2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Облегчение работы с клиентами для администраторов клуба</a:t>
            </a:r>
          </a:p>
          <a:p>
            <a:r>
              <a:rPr lang="ru-RU" sz="2800" dirty="0" smtClean="0"/>
              <a:t>Хранение данных о проводимых в клубе играх</a:t>
            </a:r>
          </a:p>
          <a:p>
            <a:r>
              <a:rPr lang="ru-RU" sz="2800" dirty="0" smtClean="0"/>
              <a:t>Обеспечение выполнения специальной бонусной программы</a:t>
            </a:r>
          </a:p>
          <a:p>
            <a:r>
              <a:rPr lang="ru-RU" sz="2800" dirty="0" smtClean="0"/>
              <a:t>Своевременное обновление данных о клубе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32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383178"/>
            <a:ext cx="10353761" cy="670560"/>
          </a:xfrm>
        </p:spPr>
        <p:txBody>
          <a:bodyPr/>
          <a:lstStyle/>
          <a:p>
            <a:r>
              <a:rPr lang="ru-RU" dirty="0" smtClean="0"/>
              <a:t>Функциональные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595" y="1280161"/>
            <a:ext cx="11948160" cy="3695136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Сайт содержит 2 защищенные области: профиль клиента и панель администрирования, доступ к которым имеют пользователи соответствующей роли</a:t>
            </a:r>
          </a:p>
          <a:p>
            <a:r>
              <a:rPr lang="ru-RU" sz="2400" dirty="0" smtClean="0"/>
              <a:t>Клиенты могут бронировать полигоны, присоединятся к играм других клиентов, отслеживать прогресс по скидочной программе</a:t>
            </a:r>
          </a:p>
          <a:p>
            <a:r>
              <a:rPr lang="ru-RU" sz="2400" dirty="0" smtClean="0"/>
              <a:t>Администраторы имеют доступ к базе данных клуба, в которой они могут управлять всеми ее сущностями.</a:t>
            </a:r>
          </a:p>
          <a:p>
            <a:r>
              <a:rPr lang="ru-RU" sz="2400" dirty="0" smtClean="0"/>
              <a:t>Главная страница доступна всем пользователям и отображает основную информацию о клубе</a:t>
            </a:r>
          </a:p>
          <a:p>
            <a:r>
              <a:rPr lang="ru-RU" sz="2400" dirty="0" smtClean="0"/>
              <a:t>Сайт имеет адаптивную верстку.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43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Применяемые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5" y="2088320"/>
            <a:ext cx="5106004" cy="602630"/>
          </a:xfrm>
        </p:spPr>
        <p:txBody>
          <a:bodyPr/>
          <a:lstStyle/>
          <a:p>
            <a:r>
              <a:rPr lang="en-US" dirty="0" smtClean="0"/>
              <a:t>Frontend </a:t>
            </a:r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4639" y="2088319"/>
            <a:ext cx="4622917" cy="602631"/>
          </a:xfrm>
        </p:spPr>
        <p:txBody>
          <a:bodyPr/>
          <a:lstStyle/>
          <a:p>
            <a:r>
              <a:rPr lang="en-US" dirty="0" smtClean="0"/>
              <a:t>Backend</a:t>
            </a:r>
            <a:r>
              <a:rPr lang="ru-RU" dirty="0" smtClean="0"/>
              <a:t> разработка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6" y="2534197"/>
            <a:ext cx="3631475" cy="2041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1" t="-286" r="22999" b="286"/>
          <a:stretch/>
        </p:blipFill>
        <p:spPr>
          <a:xfrm>
            <a:off x="3554720" y="2674116"/>
            <a:ext cx="2725783" cy="24121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19" y="4412983"/>
            <a:ext cx="2201697" cy="220169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737" r="1785"/>
          <a:stretch/>
        </p:blipFill>
        <p:spPr>
          <a:xfrm>
            <a:off x="9683794" y="3996568"/>
            <a:ext cx="2257017" cy="21943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31" y="3555051"/>
            <a:ext cx="2908800" cy="29088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4" b="26904"/>
          <a:stretch/>
        </p:blipFill>
        <p:spPr>
          <a:xfrm>
            <a:off x="6385807" y="2534198"/>
            <a:ext cx="5755455" cy="1020854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14011" y="6291840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802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235133"/>
            <a:ext cx="10353761" cy="792480"/>
          </a:xfrm>
        </p:spPr>
        <p:txBody>
          <a:bodyPr/>
          <a:lstStyle/>
          <a:p>
            <a:r>
              <a:rPr lang="ru-RU" dirty="0" smtClean="0"/>
              <a:t>Логическая 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614" y="940527"/>
            <a:ext cx="8228118" cy="576186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233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66354"/>
          </a:xfrm>
        </p:spPr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394" y="1375955"/>
            <a:ext cx="8674561" cy="523385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1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Обеспечение информационной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Во время проектирования структуры базы данных и сайта были выявлены следующие уязвимости:</a:t>
            </a:r>
          </a:p>
          <a:p>
            <a:pPr lvl="0"/>
            <a:r>
              <a:rPr lang="ru-RU" dirty="0">
                <a:effectLst/>
              </a:rPr>
              <a:t>Отсутствие механизмов авторизации и аутентификации</a:t>
            </a:r>
          </a:p>
          <a:p>
            <a:pPr lvl="0"/>
            <a:r>
              <a:rPr lang="ru-RU" dirty="0">
                <a:effectLst/>
              </a:rPr>
              <a:t>Хранение незашифрованных паролей в базе данных</a:t>
            </a:r>
          </a:p>
          <a:p>
            <a:r>
              <a:rPr lang="en-US" dirty="0">
                <a:effectLst/>
              </a:rPr>
              <a:t>Отсутствие разграничения доступа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6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184445"/>
            <a:ext cx="10353761" cy="87085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Борьба с уязвимостями.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Подсистема </a:t>
            </a:r>
            <a:r>
              <a:rPr lang="en-US" dirty="0" smtClean="0"/>
              <a:t>Identity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360" y="1777229"/>
            <a:ext cx="5702315" cy="431006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238765" y="1514977"/>
            <a:ext cx="5591375" cy="896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6594" y="1149217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48994" y="4657095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AspNetUserRoles</a:t>
            </a: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238765" y="3658280"/>
            <a:ext cx="5591375" cy="844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8994" y="3316179"/>
            <a:ext cx="362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</a:t>
            </a:r>
            <a:r>
              <a:rPr lang="en-US" dirty="0" err="1" smtClean="0"/>
              <a:t>AspNetRoles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238765" y="5050971"/>
            <a:ext cx="5591375" cy="941123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7"/>
          <a:stretch>
            <a:fillRect/>
          </a:stretch>
        </p:blipFill>
        <p:spPr>
          <a:xfrm>
            <a:off x="6238765" y="2485251"/>
            <a:ext cx="5591375" cy="86359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14011" y="6184836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z="2800" smtClean="0"/>
              <a:t>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81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861</TotalTime>
  <Words>442</Words>
  <Application>Microsoft Office PowerPoint</Application>
  <PresentationFormat>Широкоэкранный</PresentationFormat>
  <Paragraphs>78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Дипломный проект на тему:  «Разработка сайта для пейнтбольного клуба»  09.02.07 «Информационные системы и программирование» группа ИП-19-3</vt:lpstr>
      <vt:lpstr>Цель и задачи проекта</vt:lpstr>
      <vt:lpstr>Назначение разработки</vt:lpstr>
      <vt:lpstr>Функциональные возможности</vt:lpstr>
      <vt:lpstr>Применяемые технологии</vt:lpstr>
      <vt:lpstr>Логическая структура</vt:lpstr>
      <vt:lpstr>ER-диаграмма базы данных</vt:lpstr>
      <vt:lpstr>Обеспечение информационной безопасности</vt:lpstr>
      <vt:lpstr>Борьба с уязвимостями.  Подсистема Identity</vt:lpstr>
      <vt:lpstr>Программный код</vt:lpstr>
      <vt:lpstr>Демонстрация работы программы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 «Разработка сайта для пейнтбольного клуба»  09.02.07 «Информационные системы и программирование» группа ИП-19-3</dc:title>
  <dc:creator>Новоселов Слава</dc:creator>
  <cp:lastModifiedBy>Новоселов Слава</cp:lastModifiedBy>
  <cp:revision>42</cp:revision>
  <dcterms:created xsi:type="dcterms:W3CDTF">2023-05-30T06:43:36Z</dcterms:created>
  <dcterms:modified xsi:type="dcterms:W3CDTF">2023-06-02T07:42:47Z</dcterms:modified>
</cp:coreProperties>
</file>