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67" r:id="rId12"/>
    <p:sldId id="270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6" autoAdjust="0"/>
    <p:restoredTop sz="79141" autoAdjust="0"/>
  </p:normalViewPr>
  <p:slideViewPr>
    <p:cSldViewPr snapToGrid="0">
      <p:cViewPr varScale="1">
        <p:scale>
          <a:sx n="69" d="100"/>
          <a:sy n="69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EBA07-E1FE-4753-AE33-74AD1A4C5DC7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A1BD1-17E0-405F-8262-30A81C37A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25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r>
              <a:rPr lang="en-US" baseline="0" dirty="0" smtClean="0"/>
              <a:t> – </a:t>
            </a:r>
            <a:r>
              <a:rPr lang="ru-RU" baseline="0" dirty="0" smtClean="0"/>
              <a:t>фреймворк для создания адаптивной верстки сайтов</a:t>
            </a:r>
            <a:endParaRPr lang="en-US" baseline="0" dirty="0" smtClean="0"/>
          </a:p>
          <a:p>
            <a:r>
              <a:rPr lang="en-US" baseline="0" dirty="0" smtClean="0"/>
              <a:t>JQuery – </a:t>
            </a:r>
            <a:r>
              <a:rPr lang="ru-RU" baseline="0" dirty="0" smtClean="0"/>
              <a:t>библиотека </a:t>
            </a:r>
            <a:r>
              <a:rPr lang="en-US" baseline="0" dirty="0" smtClean="0"/>
              <a:t>JavaScript</a:t>
            </a:r>
            <a:r>
              <a:rPr lang="ru-RU" baseline="0" dirty="0" smtClean="0"/>
              <a:t> (если спросят – на будущее</a:t>
            </a:r>
            <a:r>
              <a:rPr lang="en-US" baseline="0" dirty="0" smtClean="0"/>
              <a:t>, </a:t>
            </a:r>
            <a:r>
              <a:rPr lang="ru-RU" baseline="0" dirty="0" smtClean="0"/>
              <a:t>для облегчения создание сортировки и фильтрации таблиц сущностей на ПА)</a:t>
            </a:r>
            <a:endParaRPr lang="en-US" baseline="0" dirty="0" smtClean="0"/>
          </a:p>
          <a:p>
            <a:r>
              <a:rPr lang="en-US" baseline="0" dirty="0" err="1" smtClean="0"/>
              <a:t>AspNetCore</a:t>
            </a:r>
            <a:r>
              <a:rPr lang="en-US" baseline="0" dirty="0" smtClean="0"/>
              <a:t> – </a:t>
            </a:r>
            <a:r>
              <a:rPr lang="ru-RU" baseline="0" dirty="0" smtClean="0"/>
              <a:t>фреймворк для создания структуры сайта</a:t>
            </a:r>
          </a:p>
          <a:p>
            <a:r>
              <a:rPr lang="en-US" baseline="0" dirty="0" smtClean="0"/>
              <a:t>EF – </a:t>
            </a:r>
            <a:r>
              <a:rPr lang="ru-RU" baseline="0" dirty="0" smtClean="0"/>
              <a:t>технология обмена данными с базой</a:t>
            </a:r>
          </a:p>
          <a:p>
            <a:r>
              <a:rPr lang="ru-RU" baseline="0" dirty="0" smtClean="0"/>
              <a:t>База на </a:t>
            </a:r>
            <a:r>
              <a:rPr lang="en-US" baseline="0" dirty="0" smtClean="0"/>
              <a:t>Microsoft SQL Server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Угрозы: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Несанкционированный доступ к персональным данным пользователей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Угроза проведения межсайтовой подделки запроса, которая позволяет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злоумышленникам получать данные с заполненных пользователем форм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15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9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Типовая</a:t>
            </a:r>
            <a:r>
              <a:rPr lang="ru-RU" baseline="0" dirty="0" smtClean="0"/>
              <a:t> форма для добавления новых сущностей в БД</a:t>
            </a:r>
            <a:endParaRPr lang="ru-RU" dirty="0" smtClean="0"/>
          </a:p>
          <a:p>
            <a:r>
              <a:rPr lang="en-US" dirty="0" err="1" smtClean="0"/>
              <a:t>ValidateAntiForgeryToken</a:t>
            </a:r>
            <a:r>
              <a:rPr lang="en-US" baseline="0" dirty="0" smtClean="0"/>
              <a:t> – </a:t>
            </a:r>
            <a:r>
              <a:rPr lang="ru-RU" baseline="0" dirty="0" smtClean="0"/>
              <a:t>атрибут, который предназначен для противодействия подделки межсайтовых запросов, производя верификацию </a:t>
            </a:r>
            <a:r>
              <a:rPr lang="ru-RU" baseline="0" dirty="0" err="1" smtClean="0"/>
              <a:t>токенов</a:t>
            </a:r>
            <a:r>
              <a:rPr lang="ru-RU" baseline="0" dirty="0" smtClean="0"/>
              <a:t> при обращении к методу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482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8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Подводя</a:t>
            </a:r>
            <a:r>
              <a:rPr lang="ru-RU" baseline="0" dirty="0" smtClean="0"/>
              <a:t> итог …, сайт </a:t>
            </a:r>
            <a:r>
              <a:rPr lang="ru-RU" baseline="0" dirty="0" err="1" smtClean="0"/>
              <a:t>разработа</a:t>
            </a:r>
            <a:r>
              <a:rPr lang="ru-RU" baseline="0" dirty="0" smtClean="0"/>
              <a:t> на ЯП </a:t>
            </a:r>
            <a:r>
              <a:rPr lang="en-US" baseline="0" dirty="0" smtClean="0"/>
              <a:t>C#,</a:t>
            </a:r>
            <a:r>
              <a:rPr lang="ru-RU" baseline="0" dirty="0" smtClean="0"/>
              <a:t> с использованием фреймворка </a:t>
            </a:r>
            <a:r>
              <a:rPr lang="en-US" baseline="0" dirty="0" smtClean="0"/>
              <a:t>ASP Net Core Identity </a:t>
            </a:r>
            <a:r>
              <a:rPr lang="ru-RU" baseline="0" dirty="0" smtClean="0"/>
              <a:t>и </a:t>
            </a:r>
            <a:r>
              <a:rPr lang="en-US" baseline="0" dirty="0" smtClean="0"/>
              <a:t>EF </a:t>
            </a:r>
            <a:r>
              <a:rPr lang="ru-RU" baseline="0" dirty="0" smtClean="0"/>
              <a:t>для создания структуры сайта и </a:t>
            </a:r>
            <a:r>
              <a:rPr lang="en-US" baseline="0" dirty="0" smtClean="0"/>
              <a:t>Bootstrap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для адаптивной верстки.</a:t>
            </a:r>
          </a:p>
          <a:p>
            <a:r>
              <a:rPr lang="ru-RU" baseline="0" dirty="0" smtClean="0"/>
              <a:t>…</a:t>
            </a:r>
          </a:p>
          <a:p>
            <a:r>
              <a:rPr lang="ru-RU" baseline="0" dirty="0" err="1" smtClean="0"/>
              <a:t>Т.о</a:t>
            </a:r>
            <a:r>
              <a:rPr lang="ru-RU" baseline="0" dirty="0" smtClean="0"/>
              <a:t>. цели и задачи, поставленные в начале разработки выполнены.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5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1" y="1316334"/>
            <a:ext cx="11324492" cy="3252992"/>
          </a:xfrm>
        </p:spPr>
        <p:txBody>
          <a:bodyPr anchor="ctr">
            <a:noAutofit/>
          </a:bodyPr>
          <a:lstStyle/>
          <a:p>
            <a:r>
              <a:rPr lang="ru-RU" sz="2800" dirty="0" smtClean="0"/>
              <a:t>Дипломный проект на тему: </a:t>
            </a:r>
            <a:br>
              <a:rPr lang="ru-RU" sz="2800" dirty="0" smtClean="0"/>
            </a:br>
            <a:r>
              <a:rPr lang="ru-RU" sz="2800" dirty="0" smtClean="0"/>
              <a:t>«Разработка сайта для пейнтбольного клуба»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09.02.07 «Информационные системы и программирование»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000" i="1" dirty="0" smtClean="0"/>
              <a:t>группа ИП-19-3</a:t>
            </a:r>
            <a:endParaRPr lang="ru-RU" sz="20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95269" y="234367"/>
            <a:ext cx="9001462" cy="790565"/>
          </a:xfrm>
        </p:spPr>
        <p:txBody>
          <a:bodyPr/>
          <a:lstStyle/>
          <a:p>
            <a:r>
              <a:rPr lang="ru-RU" dirty="0" smtClean="0"/>
              <a:t>СПб ГБПОУ Политехнический колледж городского хозяйства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95269" y="4860923"/>
            <a:ext cx="900146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Студент: Новоселов С. Д.</a:t>
            </a:r>
          </a:p>
          <a:p>
            <a:r>
              <a:rPr lang="ru-RU" dirty="0" smtClean="0"/>
              <a:t>Руководитель: Силахина Т.В.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3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383177"/>
            <a:ext cx="10353761" cy="1326321"/>
          </a:xfrm>
        </p:spPr>
        <p:txBody>
          <a:bodyPr/>
          <a:lstStyle/>
          <a:p>
            <a:r>
              <a:rPr lang="ru-RU" dirty="0" smtClean="0"/>
              <a:t>Программный код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457" y="2191859"/>
            <a:ext cx="7459285" cy="36420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1592854"/>
            <a:ext cx="2962004" cy="484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748937"/>
          </a:xfrm>
        </p:spPr>
        <p:txBody>
          <a:bodyPr/>
          <a:lstStyle/>
          <a:p>
            <a:r>
              <a:rPr lang="ru-RU" dirty="0" smtClean="0"/>
              <a:t>Программный код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146" y="1529442"/>
            <a:ext cx="3313025" cy="51326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962" y="1466621"/>
            <a:ext cx="6858594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269" y="1122362"/>
            <a:ext cx="9001462" cy="4181157"/>
          </a:xfrm>
        </p:spPr>
        <p:txBody>
          <a:bodyPr anchor="ctr"/>
          <a:lstStyle/>
          <a:p>
            <a:r>
              <a:rPr lang="ru-RU" dirty="0" smtClean="0"/>
              <a:t>Демонстрация работы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0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01189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410789"/>
            <a:ext cx="10353762" cy="43804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effectLst/>
              </a:rPr>
              <a:t>Сайт имеет привлекательный дизайн, простую структуру и богатый функционал. Это поможет привлечь новых клиентов в клуб, а также поддерживать их «жизненный цикл», благодаря продвинутой системе скидок.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В будущем можно добавить следующие возможности:</a:t>
            </a:r>
          </a:p>
          <a:p>
            <a:pPr marL="457200" indent="-457200">
              <a:buAutoNum type="arabicParenR"/>
            </a:pPr>
            <a:r>
              <a:rPr lang="ru-RU" dirty="0" smtClean="0">
                <a:effectLst/>
              </a:rPr>
              <a:t>Форум для игроков</a:t>
            </a:r>
          </a:p>
          <a:p>
            <a:pPr marL="457200" indent="-457200">
              <a:buAutoNum type="arabicParenR"/>
            </a:pPr>
            <a:r>
              <a:rPr lang="ru-RU" dirty="0" smtClean="0">
                <a:effectLst/>
              </a:rPr>
              <a:t>Развитие системы штрафов и поощрений</a:t>
            </a:r>
          </a:p>
          <a:p>
            <a:pPr marL="457200" indent="-457200">
              <a:buAutoNum type="arabicParenR"/>
            </a:pPr>
            <a:r>
              <a:rPr lang="ru-RU" dirty="0" smtClean="0">
                <a:effectLst/>
              </a:rPr>
              <a:t>Новости клуба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8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416731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00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3695136"/>
          </a:xfrm>
        </p:spPr>
        <p:txBody>
          <a:bodyPr>
            <a:noAutofit/>
          </a:bodyPr>
          <a:lstStyle/>
          <a:p>
            <a:r>
              <a:rPr lang="ru-RU" sz="2800" dirty="0" smtClean="0"/>
              <a:t>Цель проекта:</a:t>
            </a:r>
          </a:p>
          <a:p>
            <a:pPr lvl="1"/>
            <a:r>
              <a:rPr lang="ru-RU" sz="2400" dirty="0" smtClean="0"/>
              <a:t>Цель дипломного проекта состояла в разработке сайта для сотрудников и клиентов пейнтбольного клуба «</a:t>
            </a:r>
            <a:r>
              <a:rPr lang="en-US" sz="2400" dirty="0" smtClean="0"/>
              <a:t>DeltaBall</a:t>
            </a:r>
            <a:r>
              <a:rPr lang="ru-RU" sz="2400" dirty="0" smtClean="0"/>
              <a:t>»</a:t>
            </a:r>
            <a:r>
              <a:rPr lang="en-US" sz="2400" dirty="0" smtClean="0"/>
              <a:t>.</a:t>
            </a:r>
          </a:p>
          <a:p>
            <a:r>
              <a:rPr lang="ru-RU" sz="2800" dirty="0" smtClean="0"/>
              <a:t>Задачи проекта</a:t>
            </a:r>
          </a:p>
          <a:p>
            <a:pPr lvl="1"/>
            <a:r>
              <a:rPr lang="ru-RU" sz="2400" dirty="0" smtClean="0"/>
              <a:t>Изучить предметную область проекта</a:t>
            </a:r>
          </a:p>
          <a:p>
            <a:pPr lvl="1"/>
            <a:r>
              <a:rPr lang="ru-RU" sz="2400" dirty="0" smtClean="0"/>
              <a:t>Выбрать программные средства реализации проекта</a:t>
            </a:r>
          </a:p>
          <a:p>
            <a:pPr lvl="1"/>
            <a:r>
              <a:rPr lang="ru-RU" sz="2400" dirty="0" smtClean="0"/>
              <a:t>Разработать структуру базы данных и сайта</a:t>
            </a:r>
          </a:p>
          <a:p>
            <a:pPr lvl="1"/>
            <a:r>
              <a:rPr lang="ru-RU" sz="2400" dirty="0" smtClean="0"/>
              <a:t>Разработка и тестирование функционала сайта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2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Облегчение работы с клиентами для администраторов клуба</a:t>
            </a:r>
          </a:p>
          <a:p>
            <a:r>
              <a:rPr lang="ru-RU" dirty="0" smtClean="0"/>
              <a:t>Хранение данных о проводимых в клубе играх</a:t>
            </a:r>
          </a:p>
          <a:p>
            <a:r>
              <a:rPr lang="ru-RU" dirty="0" smtClean="0"/>
              <a:t>Обеспечение выполнения специальной бонусной программы</a:t>
            </a:r>
          </a:p>
          <a:p>
            <a:r>
              <a:rPr lang="ru-RU" dirty="0" smtClean="0"/>
              <a:t>Своевременное обновление данных о клубе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2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383178"/>
            <a:ext cx="10353761" cy="670560"/>
          </a:xfrm>
        </p:spPr>
        <p:txBody>
          <a:bodyPr/>
          <a:lstStyle/>
          <a:p>
            <a:r>
              <a:rPr lang="ru-RU" dirty="0" smtClean="0"/>
              <a:t>Функциональные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595" y="1280161"/>
            <a:ext cx="11948160" cy="3695136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Сайт содержит 2 защищенные области: профиль клиента и панель администрирования, доступ к которым имеют пользователи соответствующей роли</a:t>
            </a:r>
          </a:p>
          <a:p>
            <a:r>
              <a:rPr lang="ru-RU" sz="2400" dirty="0" smtClean="0"/>
              <a:t>Клиенты могут бронировать полигоны, присоединятся к играм других клиентов, отслеживать прогресс по скидочной программе</a:t>
            </a:r>
          </a:p>
          <a:p>
            <a:r>
              <a:rPr lang="ru-RU" sz="2400" dirty="0" smtClean="0"/>
              <a:t>Администраторы имеют доступ к базе данных клуба, в которой они могут управлять всеми ее сущностями.</a:t>
            </a:r>
          </a:p>
          <a:p>
            <a:r>
              <a:rPr lang="ru-RU" sz="2400" dirty="0" smtClean="0"/>
              <a:t>Главная страница доступна всем пользователям и отображает основную информацию о клубе</a:t>
            </a:r>
          </a:p>
          <a:p>
            <a:r>
              <a:rPr lang="ru-RU" sz="2400" dirty="0" smtClean="0"/>
              <a:t>Сайт имеет адаптивную верстку.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43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Применяемые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88320"/>
            <a:ext cx="5106004" cy="602630"/>
          </a:xfrm>
        </p:spPr>
        <p:txBody>
          <a:bodyPr/>
          <a:lstStyle/>
          <a:p>
            <a:r>
              <a:rPr lang="en-US" dirty="0" smtClean="0"/>
              <a:t>Frontend </a:t>
            </a:r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44639" y="2088319"/>
            <a:ext cx="4622917" cy="602631"/>
          </a:xfrm>
        </p:spPr>
        <p:txBody>
          <a:bodyPr/>
          <a:lstStyle/>
          <a:p>
            <a:r>
              <a:rPr lang="en-US" dirty="0" smtClean="0"/>
              <a:t>Backend</a:t>
            </a:r>
            <a:r>
              <a:rPr lang="ru-RU" dirty="0" smtClean="0"/>
              <a:t> разработка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6" y="2534197"/>
            <a:ext cx="3631475" cy="20417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1" t="-286" r="22999" b="286"/>
          <a:stretch/>
        </p:blipFill>
        <p:spPr>
          <a:xfrm>
            <a:off x="3554720" y="2674116"/>
            <a:ext cx="2725783" cy="241219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19" y="4412983"/>
            <a:ext cx="2201697" cy="220169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737" r="1785"/>
          <a:stretch/>
        </p:blipFill>
        <p:spPr>
          <a:xfrm>
            <a:off x="9683794" y="3996568"/>
            <a:ext cx="2257017" cy="219432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31" y="3555051"/>
            <a:ext cx="2908800" cy="29088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4" b="26904"/>
          <a:stretch/>
        </p:blipFill>
        <p:spPr>
          <a:xfrm>
            <a:off x="6385807" y="2534198"/>
            <a:ext cx="5755455" cy="10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3" y="235133"/>
            <a:ext cx="10353761" cy="792480"/>
          </a:xfrm>
        </p:spPr>
        <p:txBody>
          <a:bodyPr/>
          <a:lstStyle/>
          <a:p>
            <a:r>
              <a:rPr lang="ru-RU" dirty="0" smtClean="0"/>
              <a:t>Логическая структура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14" y="940527"/>
            <a:ext cx="8228118" cy="5761865"/>
          </a:xfrm>
        </p:spPr>
      </p:pic>
    </p:spTree>
    <p:extLst>
      <p:ext uri="{BB962C8B-B14F-4D97-AF65-F5344CB8AC3E}">
        <p14:creationId xmlns:p14="http://schemas.microsoft.com/office/powerpoint/2010/main" val="25423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66354"/>
          </a:xfrm>
        </p:spPr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94" y="1375955"/>
            <a:ext cx="8674561" cy="5233851"/>
          </a:xfrm>
        </p:spPr>
      </p:pic>
    </p:spTree>
    <p:extLst>
      <p:ext uri="{BB962C8B-B14F-4D97-AF65-F5344CB8AC3E}">
        <p14:creationId xmlns:p14="http://schemas.microsoft.com/office/powerpoint/2010/main" val="41912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Обеспечение информационной безопасности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Во время проектирования структуры базы данных и сайта были выявлены следующие уязвимости:</a:t>
            </a:r>
          </a:p>
          <a:p>
            <a:pPr lvl="0"/>
            <a:r>
              <a:rPr lang="ru-RU" dirty="0">
                <a:effectLst/>
              </a:rPr>
              <a:t>Отсутствие механизмов авторизации и аутентификации</a:t>
            </a:r>
          </a:p>
          <a:p>
            <a:pPr lvl="0"/>
            <a:r>
              <a:rPr lang="ru-RU" dirty="0">
                <a:effectLst/>
              </a:rPr>
              <a:t>Хранение незашифрованных паролей в базе данных</a:t>
            </a:r>
          </a:p>
          <a:p>
            <a:r>
              <a:rPr lang="en-US" dirty="0">
                <a:effectLst/>
              </a:rPr>
              <a:t>Отсутствие разграничения доступа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6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184445"/>
            <a:ext cx="10353761" cy="87085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Борьба с уязвимостями.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Подсистема </a:t>
            </a:r>
            <a:r>
              <a:rPr lang="en-US" dirty="0" smtClean="0"/>
              <a:t>Identity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360" y="1777229"/>
            <a:ext cx="5702315" cy="431006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6238765" y="1514977"/>
            <a:ext cx="5591375" cy="896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6594" y="1149217"/>
            <a:ext cx="36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AspNetUsers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648994" y="4657095"/>
            <a:ext cx="36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AspNetUserRoles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6238765" y="3658280"/>
            <a:ext cx="5591375" cy="844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48994" y="3316179"/>
            <a:ext cx="36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AspNetRoles</a:t>
            </a:r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6"/>
          <a:stretch>
            <a:fillRect/>
          </a:stretch>
        </p:blipFill>
        <p:spPr>
          <a:xfrm>
            <a:off x="6238765" y="5050971"/>
            <a:ext cx="5591375" cy="941123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7"/>
          <a:stretch>
            <a:fillRect/>
          </a:stretch>
        </p:blipFill>
        <p:spPr>
          <a:xfrm>
            <a:off x="6238765" y="2485251"/>
            <a:ext cx="5591375" cy="8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794</TotalTime>
  <Words>426</Words>
  <Application>Microsoft Office PowerPoint</Application>
  <PresentationFormat>Широкоэкранный</PresentationFormat>
  <Paragraphs>66</Paragraphs>
  <Slides>14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Damask</vt:lpstr>
      <vt:lpstr>Дипломный проект на тему:  «Разработка сайта для пейнтбольного клуба»  09.02.07 «Информационные системы и программирование» группа ИП-19-3</vt:lpstr>
      <vt:lpstr>Цель и задачи проекта</vt:lpstr>
      <vt:lpstr>Назначение разработки</vt:lpstr>
      <vt:lpstr>Функциональные возможности</vt:lpstr>
      <vt:lpstr>Применяемые технологии</vt:lpstr>
      <vt:lpstr>Логическая структура</vt:lpstr>
      <vt:lpstr>ER-диаграмма базы данных</vt:lpstr>
      <vt:lpstr>Обеспечение информационной безопасности</vt:lpstr>
      <vt:lpstr>Борьба с уязвимостями.  Подсистема Identity</vt:lpstr>
      <vt:lpstr>Программный код</vt:lpstr>
      <vt:lpstr>Программный код</vt:lpstr>
      <vt:lpstr>Демонстрация работы программы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  «Разработка сайта для пейнтбольного клуба»  09.02.07 «Информационные системы и программирование» группа ИП-19-3</dc:title>
  <dc:creator>Новоселов Слава</dc:creator>
  <cp:lastModifiedBy>Новоселов Слава</cp:lastModifiedBy>
  <cp:revision>36</cp:revision>
  <dcterms:created xsi:type="dcterms:W3CDTF">2023-05-30T06:43:36Z</dcterms:created>
  <dcterms:modified xsi:type="dcterms:W3CDTF">2023-05-30T19:58:14Z</dcterms:modified>
</cp:coreProperties>
</file>