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3" r:id="rId3"/>
    <p:sldId id="324" r:id="rId4"/>
    <p:sldId id="325" r:id="rId5"/>
    <p:sldId id="342" r:id="rId6"/>
    <p:sldId id="355" r:id="rId7"/>
    <p:sldId id="343" r:id="rId8"/>
    <p:sldId id="327" r:id="rId9"/>
    <p:sldId id="347" r:id="rId10"/>
    <p:sldId id="350" r:id="rId11"/>
    <p:sldId id="328" r:id="rId12"/>
    <p:sldId id="351" r:id="rId13"/>
    <p:sldId id="330" r:id="rId14"/>
    <p:sldId id="332" r:id="rId15"/>
    <p:sldId id="349" r:id="rId16"/>
    <p:sldId id="334" r:id="rId17"/>
    <p:sldId id="338" r:id="rId18"/>
    <p:sldId id="340" r:id="rId19"/>
    <p:sldId id="335" r:id="rId20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79025" autoAdjust="0"/>
  </p:normalViewPr>
  <p:slideViewPr>
    <p:cSldViewPr snapToGrid="0">
      <p:cViewPr varScale="1">
        <p:scale>
          <a:sx n="61" d="100"/>
          <a:sy n="61" d="100"/>
        </p:scale>
        <p:origin x="82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2020. 7. 15.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  <a:r>
              <a:rPr lang="en-US" altLang="ko-KR" dirty="0"/>
              <a:t>2</a:t>
            </a:r>
            <a:r>
              <a:rPr lang="ko-KR" altLang="en-US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행렬</a:t>
            </a:r>
            <a:r>
              <a:rPr lang="en-US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 H</a:t>
            </a:r>
            <a:r>
              <a:rPr lang="ko-KR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가</a:t>
            </a:r>
            <a:r>
              <a:rPr lang="en-US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정사각행렬이</a:t>
            </a:r>
            <a:r>
              <a:rPr lang="en-US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아닐</a:t>
            </a:r>
            <a:r>
              <a:rPr lang="en-US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때</a:t>
            </a:r>
            <a:r>
              <a:rPr lang="en-US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유사</a:t>
            </a:r>
            <a:r>
              <a:rPr lang="en-US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ko-Kore-KR" sz="2200" dirty="0" err="1">
                <a:effectLst/>
                <a:latin typeface="+mj-lt"/>
                <a:ea typeface="+mj-ea"/>
                <a:cs typeface="+mj-cs"/>
                <a:sym typeface="Helvetica Neue"/>
              </a:rPr>
              <a:t>역행렬을</a:t>
            </a:r>
            <a:r>
              <a:rPr lang="en-US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구하는</a:t>
            </a:r>
            <a:r>
              <a:rPr lang="en-US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방식</a:t>
            </a:r>
            <a:r>
              <a:rPr lang="en-US" altLang="ko-Kore-KR" sz="2200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lang="ko-KR" altLang="ko-Kore-KR" sz="2200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kumimoji="1" lang="en-US" altLang="ko-Kore-KR" dirty="0"/>
          </a:p>
          <a:p>
            <a:r>
              <a:rPr kumimoji="1" lang="en-US" altLang="ko-Kore-KR" dirty="0"/>
              <a:t>beta = H(</a:t>
            </a:r>
            <a:r>
              <a:rPr kumimoji="1" lang="ko-KR" altLang="en-US" dirty="0" err="1"/>
              <a:t>역행렬</a:t>
            </a:r>
            <a:r>
              <a:rPr kumimoji="1" lang="en-US" altLang="ko-KR" dirty="0"/>
              <a:t>)T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531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[31]</a:t>
            </a:r>
            <a:r>
              <a:rPr kumimoji="1" lang="ko-KR" altLang="en-US" dirty="0"/>
              <a:t> </a:t>
            </a:r>
            <a:r>
              <a:rPr kumimoji="1" lang="en-US" altLang="ko-KR" dirty="0"/>
              <a:t>fig 6</a:t>
            </a:r>
            <a:r>
              <a:rPr kumimoji="1" lang="ko-KR" altLang="en-US" dirty="0"/>
              <a:t> 설명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더 적은 </a:t>
            </a:r>
            <a:r>
              <a:rPr kumimoji="1" lang="ko-KR" altLang="en-US" dirty="0" err="1"/>
              <a:t>컴퓨테이셔널</a:t>
            </a:r>
            <a:r>
              <a:rPr kumimoji="1" lang="ko-KR" altLang="en-US" dirty="0"/>
              <a:t> 로드와 에러에서 더 나은 모습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ELM</a:t>
            </a:r>
            <a:r>
              <a:rPr kumimoji="1" lang="ko-KR" altLang="en-US" dirty="0"/>
              <a:t>은 사용되었다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측정하기 위해서 베터리 터미널 </a:t>
            </a:r>
            <a:r>
              <a:rPr kumimoji="1" lang="en-US" altLang="ko-KR" dirty="0"/>
              <a:t>voltage v(k)</a:t>
            </a:r>
          </a:p>
          <a:p>
            <a:r>
              <a:rPr kumimoji="1" lang="ko-KR" altLang="en-US" dirty="0"/>
              <a:t>배터리 </a:t>
            </a:r>
            <a:r>
              <a:rPr kumimoji="1" lang="en-US" altLang="ko-KR" dirty="0"/>
              <a:t>current I(k), SOC(k),</a:t>
            </a:r>
            <a:r>
              <a:rPr kumimoji="1" lang="ko-KR" altLang="en-US" dirty="0"/>
              <a:t> </a:t>
            </a:r>
            <a:r>
              <a:rPr kumimoji="1" lang="en-US" altLang="ko-KR" dirty="0"/>
              <a:t>SOC-OCV</a:t>
            </a:r>
            <a:r>
              <a:rPr kumimoji="1" lang="ko-KR" altLang="en-US" dirty="0"/>
              <a:t> 관계를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V(k-1)</a:t>
            </a:r>
            <a:r>
              <a:rPr kumimoji="1" lang="ko-KR" altLang="en-US" dirty="0"/>
              <a:t>을 기초로 해서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이전 스텝의 터미널 </a:t>
            </a:r>
            <a:r>
              <a:rPr kumimoji="1" lang="en-US" altLang="ko-KR" dirty="0"/>
              <a:t>voltage.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712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decision boundary </a:t>
            </a:r>
          </a:p>
          <a:p>
            <a:r>
              <a:rPr kumimoji="1" lang="en-US" altLang="ko-Kore-KR" dirty="0"/>
              <a:t>margin</a:t>
            </a:r>
          </a:p>
          <a:p>
            <a:r>
              <a:rPr kumimoji="1" lang="en-US" altLang="ko-Kore-KR" dirty="0"/>
              <a:t>support vector , </a:t>
            </a:r>
            <a:r>
              <a:rPr kumimoji="1" lang="ko-KR" altLang="en-US" dirty="0" err="1"/>
              <a:t>결정경계를</a:t>
            </a:r>
            <a:r>
              <a:rPr kumimoji="1" lang="ko-KR" altLang="en-US" dirty="0"/>
              <a:t> 정의하는 것이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곧 </a:t>
            </a:r>
            <a:r>
              <a:rPr kumimoji="1" lang="ko-KR" altLang="en-US" dirty="0" err="1"/>
              <a:t>서포트</a:t>
            </a:r>
            <a:r>
              <a:rPr kumimoji="1" lang="ko-KR" altLang="en-US" dirty="0"/>
              <a:t> 벡터다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선형으로 분리할 수 없는 데이터셋에서 커널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을 지정해 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방법에서 주로 사용하는 커널 </a:t>
            </a:r>
            <a:r>
              <a:rPr kumimoji="1" lang="ko-KR" altLang="en-US" dirty="0" err="1"/>
              <a:t>펑션은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RBF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6571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//</a:t>
            </a:r>
            <a:r>
              <a:rPr kumimoji="1" lang="en-US" altLang="ko-Kore-KR" dirty="0"/>
              <a:t>RNN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과거의 정보를</a:t>
            </a:r>
            <a:r>
              <a:rPr kumimoji="1" lang="en-US" altLang="ko-KR" dirty="0"/>
              <a:t>,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short-term sequence dependencies</a:t>
            </a:r>
            <a:r>
              <a:rPr kumimoji="1" lang="ko-KR" altLang="en-US" dirty="0"/>
              <a:t>에는 적합하지만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long-term dependencies</a:t>
            </a:r>
            <a:r>
              <a:rPr kumimoji="1" lang="ko-KR" altLang="en-US" dirty="0"/>
              <a:t>에서는 잘 작동하지 않는다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한계를 극복하기 위해 나온 방법들 </a:t>
            </a:r>
            <a:r>
              <a:rPr kumimoji="1" lang="en-US" altLang="ko-KR" dirty="0"/>
              <a:t>LSTM, Bidirectional LSTM, Gated recurrent Unit</a:t>
            </a:r>
            <a:r>
              <a:rPr kumimoji="1" lang="ko-KR" altLang="en-US" dirty="0"/>
              <a:t>이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494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직접적으로 측정하기 위해서 배터리 시그널들을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터미널 </a:t>
            </a:r>
            <a:r>
              <a:rPr kumimoji="1" lang="ko-KR" altLang="en-US" dirty="0" err="1"/>
              <a:t>볼티지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로드 커런트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임의의 온도까지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다른 방법과의 결합이나 </a:t>
            </a:r>
            <a:r>
              <a:rPr kumimoji="1" lang="en-US" altLang="ko-KR" dirty="0"/>
              <a:t>estimation filter</a:t>
            </a:r>
            <a:r>
              <a:rPr kumimoji="1" lang="ko-KR" altLang="en-US" dirty="0"/>
              <a:t> 사용 없이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연구에서 생각해볼만한 점은 다른 온도에서 </a:t>
            </a:r>
            <a:r>
              <a:rPr kumimoji="1" lang="en-US" altLang="ko-KR" dirty="0"/>
              <a:t>SOC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측정할 수 있는 능력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LUT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필요로 하는 다른 방법들과 비교했을 </a:t>
            </a:r>
            <a:r>
              <a:rPr kumimoji="1" lang="ko-KR" altLang="en-US" dirty="0" err="1"/>
              <a:t>떄</a:t>
            </a:r>
            <a:r>
              <a:rPr kumimoji="1" lang="en-US" altLang="ko-KR" dirty="0"/>
              <a:t>,</a:t>
            </a:r>
            <a:r>
              <a:rPr kumimoji="1" lang="ko-KR" altLang="en-US" dirty="0"/>
              <a:t>각각의 </a:t>
            </a:r>
            <a:r>
              <a:rPr kumimoji="1" lang="ko-KR" altLang="en-US" dirty="0" err="1"/>
              <a:t>온도마다</a:t>
            </a:r>
            <a:r>
              <a:rPr kumimoji="1" lang="ko-KR" altLang="en-US" dirty="0"/>
              <a:t> 하나씩의 </a:t>
            </a:r>
            <a:r>
              <a:rPr kumimoji="1" lang="en-US" altLang="ko-KR" dirty="0"/>
              <a:t>LUT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필요로 하기때문에 장점이다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endParaRPr kumimoji="1" lang="en-US" altLang="ko-Kore-KR" dirty="0"/>
          </a:p>
          <a:p>
            <a:r>
              <a:rPr kumimoji="1" lang="en-US" altLang="ko-Kore-KR" dirty="0"/>
              <a:t>..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비교가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25</a:t>
            </a:r>
            <a:r>
              <a:rPr kumimoji="1" lang="ko-KR" altLang="en-US" dirty="0"/>
              <a:t> 다른 온도에서 </a:t>
            </a:r>
            <a:r>
              <a:rPr kumimoji="1" lang="ko-KR" altLang="en-US" dirty="0" err="1"/>
              <a:t>수행되었을때</a:t>
            </a:r>
            <a:r>
              <a:rPr kumimoji="1" lang="ko-KR" altLang="en-US" dirty="0"/>
              <a:t> 다른 방법들보다 더 나은 정확성을 보여준 방법이다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5823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DDRN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인풋과</a:t>
            </a:r>
            <a:r>
              <a:rPr kumimoji="1" lang="ko-KR" altLang="en-US" dirty="0"/>
              <a:t> 아웃풋 구성이 그림에 나타나있다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DDRN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25,</a:t>
            </a:r>
            <a:r>
              <a:rPr kumimoji="1" lang="ko-KR" altLang="en-US" dirty="0"/>
              <a:t> </a:t>
            </a:r>
            <a:r>
              <a:rPr kumimoji="1" lang="en-US" altLang="ko-KR" dirty="0"/>
              <a:t>40</a:t>
            </a:r>
            <a:r>
              <a:rPr kumimoji="1" lang="ko-KR" altLang="en-US" dirty="0" err="1"/>
              <a:t>도씨에서</a:t>
            </a:r>
            <a:r>
              <a:rPr kumimoji="1" lang="ko-KR" altLang="en-US" dirty="0"/>
              <a:t> 테스트되었다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배터리 데이터를 얻기 위한 사이클링 프로필이 동적인데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단조로운 </a:t>
            </a:r>
            <a:r>
              <a:rPr kumimoji="1" lang="en-US" altLang="ko-KR" dirty="0"/>
              <a:t>SOC</a:t>
            </a:r>
            <a:r>
              <a:rPr kumimoji="1" lang="ko-KR" altLang="en-US" dirty="0"/>
              <a:t> 아웃풋을 얻었다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왜냐하면 사이클 중에 </a:t>
            </a:r>
            <a:r>
              <a:rPr kumimoji="1" lang="ko-KR" altLang="en-US" dirty="0" err="1"/>
              <a:t>재생산적인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braking charging pulse</a:t>
            </a:r>
            <a:r>
              <a:rPr kumimoji="1" lang="ko-KR" altLang="en-US" dirty="0"/>
              <a:t>가 없었기 때문에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이러한 프로파일이 </a:t>
            </a:r>
            <a:r>
              <a:rPr kumimoji="1" lang="ko-KR" altLang="en-US" dirty="0" err="1"/>
              <a:t>좋은건</a:t>
            </a:r>
            <a:r>
              <a:rPr kumimoji="1" lang="ko-KR" altLang="en-US" dirty="0"/>
              <a:t> 아니다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그래서 이 방법에 대한 효과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필요성에 대해서는 연구가 더 필요하다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9121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SOC</a:t>
            </a:r>
            <a:r>
              <a:rPr kumimoji="1" lang="ko-Kore-KR" altLang="en-US" dirty="0"/>
              <a:t>나</a:t>
            </a:r>
            <a:r>
              <a:rPr kumimoji="1" lang="ko-KR" altLang="en-US" dirty="0"/>
              <a:t> </a:t>
            </a:r>
            <a:r>
              <a:rPr kumimoji="1" lang="en-US" altLang="ko-KR" dirty="0"/>
              <a:t>SOH</a:t>
            </a:r>
            <a:r>
              <a:rPr kumimoji="1" lang="ko-KR" altLang="en-US" dirty="0"/>
              <a:t> </a:t>
            </a:r>
            <a:r>
              <a:rPr kumimoji="1" lang="en-US" altLang="ko-KR" dirty="0"/>
              <a:t>estimation</a:t>
            </a:r>
            <a:r>
              <a:rPr kumimoji="1" lang="ko-KR" altLang="en-US" dirty="0"/>
              <a:t> 방법의 공정한 비교를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비슷한 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비슷한 수의 </a:t>
            </a:r>
            <a:r>
              <a:rPr kumimoji="1" lang="en-US" altLang="ko-KR" dirty="0"/>
              <a:t>trainable parameters, </a:t>
            </a:r>
            <a:r>
              <a:rPr kumimoji="1" lang="ko-KR" altLang="en-US" dirty="0"/>
              <a:t>일관된</a:t>
            </a:r>
            <a:r>
              <a:rPr kumimoji="1" lang="en-US" altLang="ko-KR" dirty="0"/>
              <a:t>(consistent)</a:t>
            </a:r>
            <a:r>
              <a:rPr kumimoji="1" lang="ko-KR" altLang="en-US" dirty="0"/>
              <a:t> 트레이닝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테스팅</a:t>
            </a:r>
            <a:r>
              <a:rPr kumimoji="1" lang="ko-KR" altLang="en-US" dirty="0"/>
              <a:t> 방법론으로 각각의 알고리즘을 비교할 필요가 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방법들을</a:t>
            </a:r>
            <a:r>
              <a:rPr kumimoji="1" lang="ko-KR" altLang="en-US" dirty="0"/>
              <a:t> 비교할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가이드라인이 추천된다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같은 학습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검증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테스트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사용해라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모델들 간의 </a:t>
            </a:r>
            <a:r>
              <a:rPr kumimoji="1" lang="en-US" altLang="ko-KR" dirty="0"/>
              <a:t>learnable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파라미터의</a:t>
            </a:r>
            <a:r>
              <a:rPr kumimoji="1" lang="ko-KR" altLang="en-US" dirty="0"/>
              <a:t> 수를 맞춰라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모델을 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학습시켜라</a:t>
            </a:r>
            <a:r>
              <a:rPr kumimoji="1" lang="en-US" altLang="ko-KR" dirty="0"/>
              <a:t>(train)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457200" indent="-4572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203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 10. (a), (b)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위의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가이드라인을 뒷받침하기 위해서</a:t>
            </a:r>
            <a:r>
              <a:rPr kumimoji="1" lang="en-US" altLang="ko-KR" dirty="0"/>
              <a:t>, FNN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LSTM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50</a:t>
            </a:r>
            <a:r>
              <a:rPr kumimoji="1" lang="ko-KR" altLang="en-US" dirty="0"/>
              <a:t>번씩 </a:t>
            </a:r>
            <a:r>
              <a:rPr kumimoji="1" lang="en-US" altLang="ko-KR" dirty="0"/>
              <a:t>train</a:t>
            </a:r>
            <a:r>
              <a:rPr kumimoji="1" lang="ko-KR" altLang="en-US" dirty="0"/>
              <a:t>해보았다</a:t>
            </a:r>
            <a:r>
              <a:rPr kumimoji="1" lang="en-US" altLang="ko-KR" dirty="0"/>
              <a:t>. dataset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9</a:t>
            </a:r>
            <a:r>
              <a:rPr kumimoji="1" lang="ko-KR" altLang="en-US" dirty="0"/>
              <a:t>회 중 </a:t>
            </a:r>
            <a:r>
              <a:rPr kumimoji="1" lang="en-US" altLang="ko-KR" dirty="0"/>
              <a:t>6</a:t>
            </a:r>
            <a:r>
              <a:rPr kumimoji="1" lang="ko-KR" altLang="en-US" dirty="0"/>
              <a:t>회</a:t>
            </a:r>
            <a:endParaRPr kumimoji="1" lang="en-US" altLang="ko-KR" dirty="0"/>
          </a:p>
          <a:p>
            <a:r>
              <a:rPr kumimoji="1" lang="ko-KR" altLang="en-US" dirty="0"/>
              <a:t>나머지 </a:t>
            </a:r>
            <a:r>
              <a:rPr kumimoji="1" lang="en-US" altLang="ko-KR" dirty="0"/>
              <a:t>3</a:t>
            </a:r>
            <a:r>
              <a:rPr kumimoji="1" lang="ko-KR" altLang="en-US" dirty="0"/>
              <a:t>회는 </a:t>
            </a:r>
            <a:r>
              <a:rPr kumimoji="1" lang="en-US" altLang="ko-KR" dirty="0"/>
              <a:t>test</a:t>
            </a:r>
          </a:p>
          <a:p>
            <a:r>
              <a:rPr kumimoji="1" lang="ko-KR" altLang="en-US" dirty="0"/>
              <a:t>트레이닝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테스팅</a:t>
            </a:r>
            <a:r>
              <a:rPr kumimoji="1" lang="ko-KR" altLang="en-US" dirty="0"/>
              <a:t> 데이터는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 임의의 온도를 포함하고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(-10,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</a:t>
            </a:r>
            <a:r>
              <a:rPr kumimoji="1" lang="ko-KR" altLang="en-US" dirty="0"/>
              <a:t> </a:t>
            </a:r>
            <a:r>
              <a:rPr kumimoji="1" lang="en-US" altLang="ko-KR" dirty="0"/>
              <a:t>25)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fig 10(a)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배터리 터미널 </a:t>
            </a:r>
            <a:r>
              <a:rPr kumimoji="1" lang="en-US" altLang="ko-KR" dirty="0"/>
              <a:t>voltage, current, </a:t>
            </a:r>
            <a:r>
              <a:rPr kumimoji="1" lang="ko-KR" altLang="en-US" dirty="0"/>
              <a:t>배터리 </a:t>
            </a:r>
            <a:r>
              <a:rPr kumimoji="1" lang="en-US" altLang="ko-KR" dirty="0"/>
              <a:t>temperature,</a:t>
            </a:r>
            <a:r>
              <a:rPr kumimoji="1" lang="ko-KR" altLang="en-US" dirty="0"/>
              <a:t> 평균 </a:t>
            </a:r>
            <a:r>
              <a:rPr kumimoji="1" lang="en-US" altLang="ko-KR" dirty="0"/>
              <a:t>voltage, </a:t>
            </a:r>
            <a:r>
              <a:rPr kumimoji="1" lang="ko-KR" altLang="en-US" dirty="0"/>
              <a:t>평균 </a:t>
            </a:r>
            <a:r>
              <a:rPr kumimoji="1" lang="en-US" altLang="ko-KR" dirty="0"/>
              <a:t>current</a:t>
            </a:r>
          </a:p>
          <a:p>
            <a:r>
              <a:rPr kumimoji="1" lang="en-US" altLang="ko-KR" dirty="0" err="1"/>
              <a:t>relu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활성함수가</a:t>
            </a:r>
            <a:r>
              <a:rPr kumimoji="1" lang="ko-KR" altLang="en-US" dirty="0"/>
              <a:t> 채택되었다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전압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전류는 </a:t>
            </a:r>
            <a:r>
              <a:rPr kumimoji="1" lang="en-US" altLang="ko-KR" dirty="0"/>
              <a:t>500</a:t>
            </a:r>
            <a:r>
              <a:rPr kumimoji="1" lang="ko-KR" altLang="en-US" dirty="0"/>
              <a:t>단계에 걸쳐서 평균을 낸다</a:t>
            </a:r>
            <a:r>
              <a:rPr kumimoji="1" lang="en-US" altLang="ko-KR" dirty="0"/>
              <a:t>.(?)</a:t>
            </a:r>
          </a:p>
          <a:p>
            <a:r>
              <a:rPr kumimoji="1" lang="en-US" altLang="ko-Kore-KR" dirty="0"/>
              <a:t>fig 10(b)</a:t>
            </a:r>
          </a:p>
          <a:p>
            <a:r>
              <a:rPr kumimoji="1" lang="en-US" altLang="ko-Kore-KR" dirty="0"/>
              <a:t>LSTM , 27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은닉층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voltage, current, temperature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각각 </a:t>
            </a:r>
            <a:r>
              <a:rPr kumimoji="1" lang="en-US" altLang="ko-KR" dirty="0"/>
              <a:t>50</a:t>
            </a:r>
            <a:r>
              <a:rPr kumimoji="1" lang="ko-KR" altLang="en-US" dirty="0"/>
              <a:t>번씩 </a:t>
            </a:r>
            <a:r>
              <a:rPr kumimoji="1" lang="en-US" altLang="ko-KR" dirty="0"/>
              <a:t>3000</a:t>
            </a:r>
            <a:r>
              <a:rPr kumimoji="1" lang="ko-KR" altLang="en-US" dirty="0" err="1"/>
              <a:t>에폭으로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트레인되었다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table1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하이퍼파라미터를</a:t>
            </a:r>
            <a:r>
              <a:rPr kumimoji="1" lang="ko-KR" altLang="en-US" dirty="0"/>
              <a:t> 이용해서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34633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Fig11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 각 트레이닝 과정에서 초기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값이 다르기때문에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매번 다른 결과값이 나온다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이것을 입증하기 위해서 전체 </a:t>
            </a:r>
            <a:r>
              <a:rPr kumimoji="1" lang="ko-KR" altLang="en-US" dirty="0" err="1"/>
              <a:t>테스팅</a:t>
            </a:r>
            <a:r>
              <a:rPr kumimoji="1" lang="ko-KR" altLang="en-US" dirty="0"/>
              <a:t> 데이터에서 평균 </a:t>
            </a:r>
            <a:r>
              <a:rPr kumimoji="1" lang="en-US" altLang="ko-KR" dirty="0"/>
              <a:t>SOC</a:t>
            </a:r>
            <a:r>
              <a:rPr kumimoji="1" lang="ko-KR" altLang="en-US" dirty="0"/>
              <a:t> </a:t>
            </a:r>
            <a:r>
              <a:rPr kumimoji="1" lang="en-US" altLang="ko-KR" dirty="0"/>
              <a:t>estimation</a:t>
            </a:r>
            <a:r>
              <a:rPr kumimoji="1" lang="ko-KR" altLang="en-US" dirty="0"/>
              <a:t>에러 계산해보면 위 그래프처럼 나온다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LSTM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1.2~1.55% </a:t>
            </a:r>
            <a:r>
              <a:rPr kumimoji="1" lang="ko-KR" altLang="en-US" dirty="0"/>
              <a:t>에러 분포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1.5~3.5%</a:t>
            </a:r>
            <a:r>
              <a:rPr kumimoji="1" lang="ko-KR" altLang="en-US" dirty="0"/>
              <a:t>분포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SOC estimation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structures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비교할 때 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학습해봐야합니다</a:t>
            </a:r>
            <a:r>
              <a:rPr kumimoji="1"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698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Table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 이 섹션에 소개된 몇가지 방법들에 대한 </a:t>
            </a:r>
            <a:r>
              <a:rPr kumimoji="1" lang="en-US" altLang="ko-KR" dirty="0"/>
              <a:t>SOC estimation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들이 요약되어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train, test</a:t>
            </a:r>
            <a:r>
              <a:rPr kumimoji="1" lang="ko-KR" altLang="en-US" dirty="0"/>
              <a:t>할 때 쓰였던 </a:t>
            </a:r>
            <a:r>
              <a:rPr kumimoji="1" lang="en-US" altLang="ko-KR" dirty="0"/>
              <a:t>data profiles</a:t>
            </a:r>
            <a:r>
              <a:rPr kumimoji="1" lang="ko-KR" altLang="en-US" dirty="0"/>
              <a:t>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인풋</a:t>
            </a:r>
            <a:r>
              <a:rPr kumimoji="1" lang="en-US" altLang="ko-KR" dirty="0"/>
              <a:t>,</a:t>
            </a:r>
            <a:r>
              <a:rPr kumimoji="1" lang="ko-KR" altLang="en-US" dirty="0"/>
              <a:t>아웃풋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데이터셋</a:t>
            </a:r>
            <a:r>
              <a:rPr kumimoji="1" lang="ko-KR" altLang="en-US" dirty="0"/>
              <a:t> 퀄리티의 퀄리티 있는 랭킹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사용된 배터리 타입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조사된 온도와 함께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대부분의 연구가 비슷한 인풋</a:t>
            </a:r>
            <a:r>
              <a:rPr kumimoji="1" lang="en-US" altLang="ko-KR" dirty="0"/>
              <a:t>(voltage, current, temperature)</a:t>
            </a:r>
            <a:r>
              <a:rPr kumimoji="1" lang="ko-KR" altLang="en-US" dirty="0"/>
              <a:t>을 사용했지만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몇몇은 평균값을 사용하거나 다른 계산된 값을 사용했다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…..</a:t>
            </a:r>
            <a:r>
              <a:rPr kumimoji="1" lang="ko-KR" altLang="en-US" dirty="0"/>
              <a:t> </a:t>
            </a:r>
            <a:r>
              <a:rPr kumimoji="1" lang="en-US" altLang="ko-KR" dirty="0"/>
              <a:t>(table 2</a:t>
            </a:r>
            <a:r>
              <a:rPr kumimoji="1" lang="ko-KR" altLang="en-US" dirty="0"/>
              <a:t> 첨부하기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table2</a:t>
            </a:r>
            <a:r>
              <a:rPr kumimoji="1" lang="ko-KR" altLang="en-US" dirty="0"/>
              <a:t>에 대한 설명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Fig12.</a:t>
            </a:r>
          </a:p>
          <a:p>
            <a:r>
              <a:rPr kumimoji="1" lang="ko-KR" altLang="en-US" dirty="0"/>
              <a:t>테이블을 보는 것으로 결론을 내리기가 어렵기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Fig 12</a:t>
            </a:r>
            <a:r>
              <a:rPr kumimoji="1" lang="ko-KR" altLang="en-US" dirty="0"/>
              <a:t>에서 방법론의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가 구성되어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RBF</a:t>
            </a:r>
            <a:r>
              <a:rPr kumimoji="1" lang="ko-KR" altLang="en-US" dirty="0"/>
              <a:t>가 가장 높은 에러를 보여주고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평균값 </a:t>
            </a:r>
            <a:r>
              <a:rPr kumimoji="1" lang="en-US" altLang="ko-KR" dirty="0"/>
              <a:t>2.2%)</a:t>
            </a:r>
          </a:p>
          <a:p>
            <a:r>
              <a:rPr kumimoji="1" lang="en-US" altLang="ko-Kore-KR" dirty="0"/>
              <a:t>FNN</a:t>
            </a:r>
            <a:r>
              <a:rPr kumimoji="1" lang="ko-KR" altLang="en-US" dirty="0"/>
              <a:t> 평균 </a:t>
            </a:r>
            <a:r>
              <a:rPr kumimoji="1" lang="ko-KR" altLang="en-US" dirty="0" err="1"/>
              <a:t>에러값은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0.7%,</a:t>
            </a:r>
            <a:r>
              <a:rPr kumimoji="1" lang="ko-KR" altLang="en-US" dirty="0"/>
              <a:t>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평균 </a:t>
            </a:r>
            <a:r>
              <a:rPr kumimoji="1" lang="ko-KR" altLang="en-US" dirty="0" err="1"/>
              <a:t>에러값은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0.5%,</a:t>
            </a:r>
            <a:r>
              <a:rPr kumimoji="1" lang="ko-KR" altLang="en-US" dirty="0"/>
              <a:t> 다른 방법들</a:t>
            </a:r>
            <a:r>
              <a:rPr kumimoji="1" lang="en-US" altLang="ko-KR" dirty="0"/>
              <a:t>(ELM, SVM)</a:t>
            </a:r>
            <a:r>
              <a:rPr kumimoji="1" lang="ko-KR" altLang="en-US" dirty="0"/>
              <a:t>의 평균 </a:t>
            </a:r>
            <a:r>
              <a:rPr kumimoji="1" lang="ko-KR" altLang="en-US" dirty="0" err="1"/>
              <a:t>에러값은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0.4% 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FNN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은 자동차 구동 사이클</a:t>
            </a:r>
            <a:r>
              <a:rPr kumimoji="1" lang="en-US" altLang="ko-KR" dirty="0"/>
              <a:t>(automotive drive cycles)</a:t>
            </a:r>
            <a:r>
              <a:rPr kumimoji="1" lang="ko-KR" altLang="en-US" dirty="0"/>
              <a:t>에서 더 도전적인</a:t>
            </a:r>
            <a:r>
              <a:rPr kumimoji="1" lang="en-US" altLang="ko-KR" dirty="0"/>
              <a:t>(challenging)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multitemperature </a:t>
            </a:r>
            <a:r>
              <a:rPr kumimoji="1" lang="ko-KR" altLang="en-US" dirty="0" err="1"/>
              <a:t>데이터셋을</a:t>
            </a:r>
            <a:r>
              <a:rPr kumimoji="1" lang="ko-KR" altLang="en-US" dirty="0"/>
              <a:t> 가졌고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그들이 가장 유망한 방법이라는 것을 보여주었다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다른 방법들</a:t>
            </a:r>
            <a:r>
              <a:rPr kumimoji="1" lang="en-US" altLang="ko-KR" dirty="0"/>
              <a:t>(ELM w/ AUKF and SVM)</a:t>
            </a:r>
            <a:r>
              <a:rPr kumimoji="1" lang="ko-KR" altLang="en-US" dirty="0"/>
              <a:t> 은 그들의 </a:t>
            </a:r>
            <a:r>
              <a:rPr kumimoji="1" lang="en-US" altLang="ko-KR" dirty="0"/>
              <a:t>potential</a:t>
            </a:r>
            <a:r>
              <a:rPr kumimoji="1" lang="ko-KR" altLang="en-US" dirty="0"/>
              <a:t>을 결정짓기 위해 더 도전적인 사이클로 연구되어야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이러한 결과들이 흥미로운 트렌드를 보여주지만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이전에 언급되었던 많은 요소들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방법의 결과에 영향을 끼치는 그 요소들을 고려하는 것이 중요하다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38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개념은 간단히 설명하고</a:t>
            </a:r>
            <a:r>
              <a:rPr lang="en-US" altLang="ko-KR" dirty="0"/>
              <a:t>,</a:t>
            </a:r>
            <a:r>
              <a:rPr lang="ko-KR" altLang="en-US" dirty="0"/>
              <a:t> 각 </a:t>
            </a:r>
            <a:r>
              <a:rPr lang="ko-KR" altLang="en-US" dirty="0" err="1"/>
              <a:t>개념별</a:t>
            </a:r>
            <a:r>
              <a:rPr lang="ko-KR" altLang="en-US" dirty="0"/>
              <a:t> 이용된 아이디어에 대해 발표</a:t>
            </a: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이러이러한 개념들이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571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Fig 3.</a:t>
            </a:r>
          </a:p>
          <a:p>
            <a:r>
              <a:rPr kumimoji="1" lang="en-US" altLang="ko-Kore-KR" dirty="0"/>
              <a:t>FNN</a:t>
            </a:r>
            <a:r>
              <a:rPr kumimoji="1" lang="ko-KR" altLang="en-US" dirty="0"/>
              <a:t>은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단위간의</a:t>
            </a:r>
            <a:r>
              <a:rPr kumimoji="1" lang="ko-KR" altLang="en-US" dirty="0"/>
              <a:t> 연결이 주기를 형성하지 않는 </a:t>
            </a:r>
            <a:r>
              <a:rPr kumimoji="1" lang="ko-KR" altLang="en-US" dirty="0" err="1"/>
              <a:t>인공망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활성함수로</a:t>
            </a:r>
            <a:r>
              <a:rPr kumimoji="1" lang="ko-KR" altLang="en-US" dirty="0"/>
              <a:t> 사용하는 </a:t>
            </a:r>
            <a:r>
              <a:rPr kumimoji="1" lang="en-US" altLang="ko-KR" dirty="0"/>
              <a:t>hyperbolic tangent, RELU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7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[14]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ECM</a:t>
            </a:r>
            <a:r>
              <a:rPr kumimoji="1" lang="ko-Kore-KR" altLang="en-US" dirty="0"/>
              <a:t>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을 결합한 방식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배터리 </a:t>
            </a:r>
            <a:r>
              <a:rPr kumimoji="1" lang="en-US" altLang="ko-KR" dirty="0"/>
              <a:t>SOC</a:t>
            </a:r>
            <a:r>
              <a:rPr kumimoji="1" lang="ko-KR" altLang="en-US" dirty="0"/>
              <a:t>와 배터리 </a:t>
            </a:r>
            <a:r>
              <a:rPr kumimoji="1" lang="en-US" altLang="ko-KR" dirty="0"/>
              <a:t>OCV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연관짓기</a:t>
            </a:r>
            <a:r>
              <a:rPr kumimoji="1" lang="ko-KR" altLang="en-US" dirty="0"/>
              <a:t> 위해서</a:t>
            </a:r>
            <a:r>
              <a:rPr kumimoji="1" lang="en-US" altLang="ko-KR" dirty="0"/>
              <a:t> look up table</a:t>
            </a:r>
            <a:r>
              <a:rPr kumimoji="1" lang="ko-KR" altLang="en-US" dirty="0"/>
              <a:t>을 사용하는 대신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모델을 사용했다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[</a:t>
            </a:r>
            <a:r>
              <a:rPr kumimoji="1" lang="en-US" altLang="ko-KR" dirty="0"/>
              <a:t>15]</a:t>
            </a:r>
            <a:r>
              <a:rPr kumimoji="1" lang="ko-KR" altLang="en-US" dirty="0"/>
              <a:t> </a:t>
            </a:r>
            <a:r>
              <a:rPr kumimoji="1" lang="en-US" altLang="ko-KR" dirty="0"/>
              <a:t>LFP</a:t>
            </a:r>
            <a:r>
              <a:rPr kumimoji="1" lang="ko-KR" altLang="en-US" dirty="0"/>
              <a:t> 배터리의 </a:t>
            </a:r>
            <a:r>
              <a:rPr kumimoji="1" lang="en-US" altLang="ko-KR" dirty="0"/>
              <a:t>SOC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측정하기 위해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을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accuracy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증가시키기 위해서 </a:t>
            </a:r>
            <a:r>
              <a:rPr kumimoji="1" lang="en-US" altLang="ko-KR" dirty="0"/>
              <a:t>Unscented Kalman Filter</a:t>
            </a:r>
            <a:r>
              <a:rPr kumimoji="1" lang="ko-KR" altLang="en-US" dirty="0"/>
              <a:t>을 사용했다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661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en-US" altLang="ko-KR" dirty="0"/>
              <a:t>11] FNN</a:t>
            </a:r>
            <a:r>
              <a:rPr kumimoji="1" lang="ko-KR" altLang="en-US" dirty="0"/>
              <a:t>을 사용했지만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Kalman filter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않은 방법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12V </a:t>
            </a:r>
            <a:r>
              <a:rPr kumimoji="1" lang="ko-KR" altLang="en-US" dirty="0" err="1"/>
              <a:t>하이브리드</a:t>
            </a:r>
            <a:r>
              <a:rPr kumimoji="1" lang="ko-KR" altLang="en-US" dirty="0"/>
              <a:t> 에너지 저장 시스템에 사용됨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12V LFP</a:t>
            </a:r>
            <a:r>
              <a:rPr kumimoji="1" lang="ko-KR" altLang="en-US" dirty="0"/>
              <a:t> 배터리와 </a:t>
            </a:r>
            <a:r>
              <a:rPr kumimoji="1" lang="en-US" altLang="ko-KR" dirty="0"/>
              <a:t>12V lead-acid </a:t>
            </a:r>
            <a:r>
              <a:rPr kumimoji="1" lang="ko-KR" altLang="en-US" dirty="0"/>
              <a:t>배터리로 구성되어있다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FNN</a:t>
            </a:r>
            <a:r>
              <a:rPr kumimoji="1" lang="ko-KR" altLang="en-US" dirty="0"/>
              <a:t>이 두 배터리의 </a:t>
            </a:r>
            <a:r>
              <a:rPr kumimoji="1" lang="en-US" altLang="ko-KR" dirty="0"/>
              <a:t>SOC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동시에 측정하도록 설계되었다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두개의 분리된 </a:t>
            </a:r>
            <a:r>
              <a:rPr kumimoji="1" lang="en-US" altLang="ko-KR" dirty="0"/>
              <a:t>single output </a:t>
            </a:r>
            <a:r>
              <a:rPr kumimoji="1" lang="ko-KR" altLang="en-US" dirty="0"/>
              <a:t>신경망 모델은 구현되지 않았다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더 연구가 필요하다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86737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[17]FNN</a:t>
            </a:r>
            <a:r>
              <a:rPr kumimoji="1" lang="ko-KR" altLang="en-US" dirty="0"/>
              <a:t>모델의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배터리 양극화 상태를 사용</a:t>
            </a:r>
            <a:endParaRPr kumimoji="1" lang="en-US" altLang="ko-KR" dirty="0"/>
          </a:p>
          <a:p>
            <a:r>
              <a:rPr kumimoji="1" lang="ko-Kore-KR" altLang="en-US" dirty="0"/>
              <a:t>배터리</a:t>
            </a:r>
            <a:r>
              <a:rPr kumimoji="1" lang="ko-KR" altLang="en-US" dirty="0"/>
              <a:t> 양극화 상태는 배터리 터미널 </a:t>
            </a:r>
            <a:r>
              <a:rPr kumimoji="1" lang="en-US" altLang="ko-KR" dirty="0"/>
              <a:t>voltage</a:t>
            </a:r>
            <a:r>
              <a:rPr kumimoji="1" lang="ko-KR" altLang="en-US" dirty="0"/>
              <a:t>에 중요한 영향을 끼칠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배터리 </a:t>
            </a:r>
            <a:r>
              <a:rPr kumimoji="1" lang="en-US" altLang="ko-KR" dirty="0"/>
              <a:t>current</a:t>
            </a:r>
            <a:r>
              <a:rPr kumimoji="1" lang="ko-KR" altLang="en-US" dirty="0"/>
              <a:t>로부터 방정식을 통해 구할 수 있음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 err="1"/>
              <a:t>Sk</a:t>
            </a:r>
            <a:r>
              <a:rPr kumimoji="1" lang="en-US" altLang="ko-Kore-KR" dirty="0"/>
              <a:t>: </a:t>
            </a:r>
            <a:r>
              <a:rPr kumimoji="1" lang="ko-KR" altLang="en-US" dirty="0"/>
              <a:t>샘플 포인트 </a:t>
            </a:r>
            <a:r>
              <a:rPr kumimoji="1" lang="en-US" altLang="ko-KR" dirty="0"/>
              <a:t>k</a:t>
            </a:r>
            <a:r>
              <a:rPr kumimoji="1" lang="ko-KR" altLang="en-US" dirty="0"/>
              <a:t>에서의 양극화 </a:t>
            </a:r>
            <a:r>
              <a:rPr kumimoji="1" lang="en-US" altLang="ko-KR" dirty="0"/>
              <a:t>state.</a:t>
            </a:r>
            <a:r>
              <a:rPr kumimoji="1" lang="ko-KR" altLang="en-US" dirty="0"/>
              <a:t> 델타 </a:t>
            </a:r>
            <a:r>
              <a:rPr kumimoji="1" lang="en-US" altLang="ko-KR" dirty="0" err="1"/>
              <a:t>ti</a:t>
            </a:r>
            <a:r>
              <a:rPr kumimoji="1" lang="en-US" altLang="ko-KR" dirty="0"/>
              <a:t> : </a:t>
            </a:r>
            <a:r>
              <a:rPr kumimoji="1" lang="ko-KR" altLang="en-US" dirty="0"/>
              <a:t>샘플링 간격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N: </a:t>
            </a:r>
            <a:r>
              <a:rPr kumimoji="1" lang="ko-KR" altLang="en-US" dirty="0"/>
              <a:t>간격</a:t>
            </a:r>
            <a:r>
              <a:rPr kumimoji="1" lang="en-US" altLang="ko-KR" dirty="0"/>
              <a:t>(interval)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나눠진 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iL,k</a:t>
            </a:r>
            <a:r>
              <a:rPr kumimoji="1" lang="en-US" altLang="ko-KR" dirty="0"/>
              <a:t> </a:t>
            </a:r>
            <a:r>
              <a:rPr kumimoji="1" lang="ko-KR" altLang="en-US" dirty="0"/>
              <a:t>배터리 </a:t>
            </a:r>
            <a:r>
              <a:rPr kumimoji="1" lang="en-US" altLang="ko-KR" dirty="0"/>
              <a:t>current,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타우</a:t>
            </a:r>
            <a:r>
              <a:rPr kumimoji="1" lang="en-US" altLang="ko-KR" dirty="0"/>
              <a:t>(?):</a:t>
            </a:r>
            <a:r>
              <a:rPr kumimoji="1" lang="ko-KR" altLang="en-US" dirty="0"/>
              <a:t> 시간 상수 </a:t>
            </a:r>
            <a:r>
              <a:rPr kumimoji="1" lang="en-US" altLang="ko-KR" dirty="0"/>
              <a:t>0~1000</a:t>
            </a:r>
            <a:r>
              <a:rPr kumimoji="1" lang="ko-KR" altLang="en-US" dirty="0"/>
              <a:t>까지 값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[22]</a:t>
            </a:r>
            <a:r>
              <a:rPr kumimoji="1" lang="ko-Kore-KR" altLang="en-US" dirty="0"/>
              <a:t>별개의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모드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유휴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충전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방전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학습된 데이터를 가지고 병렬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을 구성했다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낮은 정확성과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을 테스트하는 데이터의 한계에도 불구하고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얻은 결론은</a:t>
            </a:r>
            <a:endParaRPr kumimoji="1" lang="en-US" altLang="ko-KR" dirty="0"/>
          </a:p>
          <a:p>
            <a:r>
              <a:rPr kumimoji="1" lang="ko-KR" altLang="en-US" dirty="0"/>
              <a:t>랜덤 이니셜 </a:t>
            </a:r>
            <a:r>
              <a:rPr kumimoji="1" lang="en-US" altLang="ko-KR" dirty="0"/>
              <a:t>NN</a:t>
            </a:r>
            <a:r>
              <a:rPr kumimoji="1" lang="ko-KR" altLang="en-US" dirty="0"/>
              <a:t> 웨이트의 영향력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impact.</a:t>
            </a:r>
          </a:p>
          <a:p>
            <a:r>
              <a:rPr kumimoji="1" lang="en-US" altLang="ko-Kore-KR" dirty="0"/>
              <a:t>NN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트레이닝할때</a:t>
            </a:r>
            <a:r>
              <a:rPr kumimoji="1" lang="ko-KR" altLang="en-US" dirty="0"/>
              <a:t> 무작위로 선택된 초기값들이 </a:t>
            </a:r>
            <a:r>
              <a:rPr kumimoji="1" lang="en-US" altLang="ko-KR" dirty="0"/>
              <a:t>different local minima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 수 있다는 것을 보여주었다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38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en-US" altLang="ko-KR" dirty="0"/>
              <a:t>13]</a:t>
            </a:r>
            <a:r>
              <a:rPr kumimoji="1" lang="ko-KR" altLang="en-US" dirty="0"/>
              <a:t>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-20</a:t>
            </a:r>
            <a:r>
              <a:rPr kumimoji="1" lang="ko-KR" altLang="en-US" dirty="0" err="1"/>
              <a:t>도씨</a:t>
            </a:r>
            <a:r>
              <a:rPr kumimoji="1" lang="ko-KR" altLang="en-US" dirty="0"/>
              <a:t> 포함해서 다른 온도에서</a:t>
            </a:r>
            <a:r>
              <a:rPr kumimoji="1" lang="en-US" altLang="ko-KR" dirty="0"/>
              <a:t>(0</a:t>
            </a:r>
            <a:r>
              <a:rPr kumimoji="1" lang="ko-KR" altLang="en-US" dirty="0"/>
              <a:t>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25</a:t>
            </a:r>
            <a:r>
              <a:rPr kumimoji="1" lang="ko-KR" altLang="en-US" dirty="0"/>
              <a:t>도</a:t>
            </a:r>
            <a:r>
              <a:rPr kumimoji="1" lang="en-US" altLang="ko-KR" dirty="0"/>
              <a:t>)estimating battery SOC</a:t>
            </a:r>
            <a:r>
              <a:rPr kumimoji="1" lang="ko-KR" altLang="en-US" dirty="0"/>
              <a:t> 가능하다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비록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시계열에서</a:t>
            </a:r>
            <a:r>
              <a:rPr kumimoji="1" lang="ko-KR" altLang="en-US" dirty="0"/>
              <a:t> 과거의 정보를 저장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사용할 수 없을지라도</a:t>
            </a:r>
            <a:endParaRPr kumimoji="1" lang="en-US" altLang="ko-KR" dirty="0"/>
          </a:p>
          <a:p>
            <a:r>
              <a:rPr kumimoji="1" lang="ko-KR" altLang="en-US" dirty="0"/>
              <a:t>부분적으로 정보를 </a:t>
            </a:r>
            <a:r>
              <a:rPr kumimoji="1" lang="en-US" altLang="ko-KR" dirty="0"/>
              <a:t>encoding</a:t>
            </a:r>
            <a:r>
              <a:rPr kumimoji="1" lang="ko-KR" altLang="en-US" dirty="0" err="1"/>
              <a:t>하는것은</a:t>
            </a:r>
            <a:r>
              <a:rPr kumimoji="1" lang="ko-KR" altLang="en-US" dirty="0"/>
              <a:t> 가능하다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배터리 터미널 </a:t>
            </a:r>
            <a:r>
              <a:rPr kumimoji="1" lang="en-US" altLang="ko-KR" dirty="0"/>
              <a:t>voltage, current</a:t>
            </a:r>
            <a:r>
              <a:rPr kumimoji="1" lang="ko-KR" altLang="en-US" dirty="0"/>
              <a:t>의 평균에 기초해서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새로운 </a:t>
            </a:r>
            <a:r>
              <a:rPr kumimoji="1" lang="en-US" altLang="ko-KR" dirty="0"/>
              <a:t>input 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만듦으로서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사용된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 아키텍처</a:t>
            </a:r>
            <a:endParaRPr kumimoji="1" lang="en-US" altLang="ko-KR" dirty="0"/>
          </a:p>
          <a:p>
            <a:r>
              <a:rPr kumimoji="1" lang="ko-KR" altLang="en-US" dirty="0"/>
              <a:t>배터리 터미널 </a:t>
            </a:r>
            <a:r>
              <a:rPr kumimoji="1" lang="en-US" altLang="ko-KR" dirty="0"/>
              <a:t>voltage V(k)</a:t>
            </a:r>
          </a:p>
          <a:p>
            <a:r>
              <a:rPr kumimoji="1" lang="ko-KR" altLang="en-US" dirty="0"/>
              <a:t>배터리 </a:t>
            </a:r>
            <a:r>
              <a:rPr kumimoji="1" lang="en-US" altLang="ko-KR" dirty="0"/>
              <a:t>temperature T(k)</a:t>
            </a:r>
          </a:p>
          <a:p>
            <a:r>
              <a:rPr kumimoji="1" lang="ko-KR" altLang="en-US" dirty="0"/>
              <a:t>평균 터미널 </a:t>
            </a:r>
            <a:r>
              <a:rPr kumimoji="1" lang="en-US" altLang="ko-KR" dirty="0"/>
              <a:t>voltage </a:t>
            </a:r>
            <a:r>
              <a:rPr kumimoji="1" lang="en-US" altLang="ko-KR" dirty="0" err="1"/>
              <a:t>Vavg</a:t>
            </a:r>
            <a:endParaRPr kumimoji="1" lang="en-US" altLang="ko-KR" dirty="0"/>
          </a:p>
          <a:p>
            <a:r>
              <a:rPr kumimoji="1" lang="ko-KR" altLang="en-US" dirty="0"/>
              <a:t>평균 </a:t>
            </a:r>
            <a:r>
              <a:rPr kumimoji="1" lang="en-US" altLang="ko-KR" dirty="0"/>
              <a:t>current </a:t>
            </a:r>
            <a:r>
              <a:rPr kumimoji="1" lang="en-US" altLang="ko-KR" dirty="0" err="1"/>
              <a:t>Iavg</a:t>
            </a:r>
            <a:endParaRPr kumimoji="1" lang="en-US" altLang="ko-KR" dirty="0"/>
          </a:p>
          <a:p>
            <a:r>
              <a:rPr kumimoji="1" lang="en-US" altLang="ko-KR" dirty="0"/>
              <a:t>output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k step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SOC.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결과값이 </a:t>
            </a:r>
            <a:r>
              <a:rPr kumimoji="1" lang="en-US" altLang="ko-KR" dirty="0"/>
              <a:t>25</a:t>
            </a:r>
            <a:r>
              <a:rPr kumimoji="1" lang="ko-KR" altLang="en-US" dirty="0" err="1"/>
              <a:t>도씨에서</a:t>
            </a:r>
            <a:r>
              <a:rPr kumimoji="1" lang="ko-KR" altLang="en-US" dirty="0"/>
              <a:t> 가장 좋게 나오고 에러가 </a:t>
            </a:r>
            <a:r>
              <a:rPr kumimoji="1" lang="en-US" altLang="ko-KR" dirty="0"/>
              <a:t>-20</a:t>
            </a:r>
            <a:r>
              <a:rPr kumimoji="1" lang="ko-KR" altLang="en-US" dirty="0" err="1"/>
              <a:t>도씨에서는</a:t>
            </a:r>
            <a:r>
              <a:rPr kumimoji="1" lang="ko-KR" altLang="en-US" dirty="0"/>
              <a:t> 높게 나왔다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더 큰 </a:t>
            </a:r>
            <a:r>
              <a:rPr kumimoji="1" lang="en-US" altLang="ko-KR" dirty="0"/>
              <a:t>dataset</a:t>
            </a:r>
            <a:r>
              <a:rPr kumimoji="1" lang="ko-KR" altLang="en-US" dirty="0"/>
              <a:t>을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더 복잡한 </a:t>
            </a:r>
            <a:r>
              <a:rPr kumimoji="1" lang="en-US" altLang="ko-KR" dirty="0"/>
              <a:t>FN</a:t>
            </a:r>
            <a:r>
              <a:rPr kumimoji="1" lang="ko-KR" altLang="en-US" dirty="0"/>
              <a:t>모델을 사용하면 낮은 온도에서도 개선시킬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614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RBF NN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FNN</a:t>
            </a:r>
            <a:r>
              <a:rPr kumimoji="1" lang="ko-KR" altLang="en-US" dirty="0"/>
              <a:t>의 한 종류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linear summation</a:t>
            </a:r>
            <a:r>
              <a:rPr kumimoji="1" lang="ko-KR" altLang="en-US" dirty="0"/>
              <a:t>을 구현하는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input layer, 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hidden layer,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output layer</a:t>
            </a:r>
          </a:p>
          <a:p>
            <a:r>
              <a:rPr kumimoji="1" lang="en-US" altLang="ko-Kore-KR" dirty="0"/>
              <a:t>RBF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hidden layer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유클라디안</a:t>
            </a:r>
            <a:r>
              <a:rPr kumimoji="1" lang="ko-KR" altLang="en-US" dirty="0"/>
              <a:t> 거리를 계산하고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scaling</a:t>
            </a:r>
            <a:r>
              <a:rPr kumimoji="1" lang="ko-KR" altLang="en-US" dirty="0"/>
              <a:t> 벡터</a:t>
            </a:r>
            <a:r>
              <a:rPr kumimoji="1" lang="en-US" altLang="ko-KR" dirty="0"/>
              <a:t>(standard deviation related)</a:t>
            </a:r>
            <a:r>
              <a:rPr kumimoji="1" lang="ko-KR" altLang="en-US" dirty="0"/>
              <a:t> 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map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radiated gaussian kernel function</a:t>
            </a:r>
            <a:r>
              <a:rPr kumimoji="1" lang="ko-KR" altLang="en-US" dirty="0"/>
              <a:t>이라고도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RBF NN</a:t>
            </a:r>
            <a:r>
              <a:rPr kumimoji="1" lang="ko-KR" altLang="en-US" dirty="0"/>
              <a:t>의 예시가 그림에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516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오프라인에서 </a:t>
            </a:r>
            <a:r>
              <a:rPr kumimoji="1" lang="ko-KR" altLang="en-US" dirty="0" err="1"/>
              <a:t>트레인된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리튬 </a:t>
            </a:r>
            <a:r>
              <a:rPr kumimoji="1" lang="ko-KR" altLang="en-US" dirty="0" err="1"/>
              <a:t>폴리멀</a:t>
            </a:r>
            <a:r>
              <a:rPr kumimoji="1" lang="ko-KR" altLang="en-US" dirty="0"/>
              <a:t> 배터리 셀의 </a:t>
            </a:r>
            <a:r>
              <a:rPr kumimoji="1" lang="ko-KR" altLang="en-US" dirty="0" err="1"/>
              <a:t>동적성을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알기위해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trained RBF</a:t>
            </a:r>
            <a:r>
              <a:rPr kumimoji="1" lang="ko-KR" altLang="en-US" dirty="0"/>
              <a:t>은 시스템 불확실성의 </a:t>
            </a:r>
            <a:r>
              <a:rPr kumimoji="1" lang="en-US" altLang="ko-KR" dirty="0" err="1"/>
              <a:t>upperbound</a:t>
            </a:r>
            <a:r>
              <a:rPr kumimoji="1" lang="ko-KR" altLang="en-US" dirty="0"/>
              <a:t>을 설정하고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///</a:t>
            </a:r>
            <a:r>
              <a:rPr kumimoji="1" lang="ko-KR" altLang="en-US" dirty="0" err="1"/>
              <a:t>파라미터의</a:t>
            </a:r>
            <a:r>
              <a:rPr kumimoji="1" lang="ko-KR" altLang="en-US" dirty="0"/>
              <a:t> 필요성을 결정한다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upperbound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RBF</a:t>
            </a:r>
            <a:r>
              <a:rPr kumimoji="1" lang="ko-KR" altLang="en-US" dirty="0"/>
              <a:t>에 의해서 업데이트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그림의 구조를 가진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x</a:t>
            </a:r>
            <a:r>
              <a:rPr kumimoji="1" lang="ko-KR" altLang="en-US" dirty="0"/>
              <a:t> </a:t>
            </a:r>
            <a:r>
              <a:rPr kumimoji="1" lang="en-US" altLang="ko-KR" dirty="0"/>
              <a:t>hat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estimated state vector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파이는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펑션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프시 바 </a:t>
            </a:r>
            <a:r>
              <a:rPr kumimoji="1" lang="ko-KR" altLang="en-US" dirty="0" err="1"/>
              <a:t>햇은</a:t>
            </a:r>
            <a:r>
              <a:rPr kumimoji="1" lang="ko-KR" altLang="en-US" dirty="0"/>
              <a:t> 업데이트된 시스템 불확실성의 </a:t>
            </a:r>
            <a:r>
              <a:rPr kumimoji="1" lang="en-US" altLang="ko-KR" dirty="0" err="1"/>
              <a:t>upperbound</a:t>
            </a:r>
            <a:r>
              <a:rPr kumimoji="1" lang="en-US" altLang="ko-KR" dirty="0"/>
              <a:t>,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929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/>
              <a:t>Machine Learning Applied to Electrified Vehicle Battery State of Charge and State of Health Estimation : State-of-the-Art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2020.07.15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26A3-89A4-164F-889F-FF8B5E7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C. Extreme Learning Machine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AED73-C3AE-8F45-888F-75572753F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very similar to an </a:t>
            </a:r>
            <a:r>
              <a:rPr kumimoji="1" lang="en-US" altLang="ko-Kore-KR" dirty="0"/>
              <a:t>FNN</a:t>
            </a:r>
            <a:r>
              <a:rPr kumimoji="1" lang="en-US" altLang="ko-Kore-KR" b="0" dirty="0"/>
              <a:t>.</a:t>
            </a:r>
          </a:p>
          <a:p>
            <a:r>
              <a:rPr kumimoji="1" lang="en-US" altLang="ko-Kore-KR" b="0" dirty="0"/>
              <a:t>instead of using backpropagation, uses the </a:t>
            </a:r>
            <a:r>
              <a:rPr kumimoji="1" lang="en-US" altLang="ko-Kore-KR" dirty="0"/>
              <a:t>Moore-Penrose generalized inverse </a:t>
            </a:r>
            <a:r>
              <a:rPr kumimoji="1" lang="en-US" altLang="ko-Kore-KR" b="0" dirty="0"/>
              <a:t>or </a:t>
            </a:r>
            <a:r>
              <a:rPr kumimoji="1" lang="en-US" altLang="ko-Kore-KR" dirty="0"/>
              <a:t>pseudoinverse matrix</a:t>
            </a:r>
            <a:r>
              <a:rPr kumimoji="1" lang="en-US" altLang="ko-Kore-KR" b="0" dirty="0"/>
              <a:t>.</a:t>
            </a:r>
            <a:endParaRPr kumimoji="1" lang="ko-Kore-KR" altLang="en-US" b="0" dirty="0"/>
          </a:p>
        </p:txBody>
      </p:sp>
      <p:pic>
        <p:nvPicPr>
          <p:cNvPr id="1026" name="Picture 2" descr="t2 ">
            <a:extLst>
              <a:ext uri="{FF2B5EF4-FFF2-40B4-BE49-F238E27FC236}">
                <a16:creationId xmlns:a16="http://schemas.microsoft.com/office/drawing/2014/main" id="{9A7A7725-141F-7A4D-B6E1-B3873625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33" y="3790507"/>
            <a:ext cx="5890437" cy="49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1047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F8E6C-C91B-FD43-8F11-48E50C19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C. Extreme Learning Machine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437F32-0608-554E-9A50-0433C67AB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b="9710"/>
          <a:stretch/>
        </p:blipFill>
        <p:spPr>
          <a:xfrm>
            <a:off x="2251398" y="3693496"/>
            <a:ext cx="8502003" cy="4991088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5A0FFC8-4803-7C4A-9C78-81D8E32D5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511812" cy="2882309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[31]</a:t>
            </a:r>
            <a:r>
              <a:rPr kumimoji="1" lang="en-US" altLang="ko-Kore-KR" b="0" dirty="0"/>
              <a:t>: ELM + KF, </a:t>
            </a:r>
          </a:p>
          <a:p>
            <a:pPr lvl="1"/>
            <a:r>
              <a:rPr kumimoji="1" lang="en-US" altLang="ko-Kore-KR" b="0" dirty="0"/>
              <a:t>the ELM method was compared with an RBF showing lower computational load and better SOC estimation error.</a:t>
            </a:r>
          </a:p>
        </p:txBody>
      </p:sp>
    </p:spTree>
    <p:extLst>
      <p:ext uri="{BB962C8B-B14F-4D97-AF65-F5344CB8AC3E}">
        <p14:creationId xmlns:p14="http://schemas.microsoft.com/office/powerpoint/2010/main" val="18153471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98971-6AB6-A44D-A76A-9FEEE07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D. Support Vector Machine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66E43-3B45-6A41-AAAA-4F477DB8F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to solve logistic / classification problems.</a:t>
            </a:r>
          </a:p>
          <a:p>
            <a:endParaRPr kumimoji="1" lang="en-US" altLang="ko-Kore-KR" b="0" dirty="0"/>
          </a:p>
          <a:p>
            <a:r>
              <a:rPr kumimoji="1" lang="en-US" altLang="ko-Kore-KR" dirty="0"/>
              <a:t>[33]</a:t>
            </a:r>
            <a:r>
              <a:rPr kumimoji="1" lang="en-US" altLang="ko-Kore-KR" b="0" dirty="0"/>
              <a:t> : SVM was applied to estimate the SOC of a 60Ah LFP.</a:t>
            </a:r>
          </a:p>
          <a:p>
            <a:pPr lvl="1"/>
            <a:r>
              <a:rPr kumimoji="1" lang="en-US" altLang="ko-Kore-KR" b="0" dirty="0"/>
              <a:t>The concept of a kernel – compute the support vectors.</a:t>
            </a:r>
          </a:p>
          <a:p>
            <a:pPr lvl="1"/>
            <a:r>
              <a:rPr kumimoji="1" lang="en-US" altLang="ko-Kore-KR" b="0" dirty="0"/>
              <a:t>the most popular kernel is RBF.</a:t>
            </a:r>
            <a:endParaRPr kumimoji="1" lang="ko-Kore-KR" altLang="en-US" dirty="0"/>
          </a:p>
          <a:p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32158771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51017-D98D-0342-BCA3-3CD3A5B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E. Recurrent Neural Network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983A5-E763-DC44-B730-3D9211E3A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Appropriate when </a:t>
            </a:r>
            <a:r>
              <a:rPr kumimoji="1" lang="en-US" altLang="ko-Kore-KR" dirty="0"/>
              <a:t>short-term sequence dependencies </a:t>
            </a:r>
            <a:r>
              <a:rPr kumimoji="1" lang="en-US" altLang="ko-Kore-KR" b="0" dirty="0"/>
              <a:t>are required, not work as well for the long-term dependencies</a:t>
            </a:r>
          </a:p>
          <a:p>
            <a:pPr marL="0" indent="0">
              <a:buNone/>
            </a:pPr>
            <a:r>
              <a:rPr kumimoji="1" lang="en-US" altLang="ko-Kore-KR" b="0" dirty="0"/>
              <a:t>-&gt; during backpropagation, the error can “</a:t>
            </a:r>
            <a:r>
              <a:rPr kumimoji="1" lang="en-US" altLang="ko-Kore-KR" dirty="0"/>
              <a:t>vanish” </a:t>
            </a:r>
            <a:r>
              <a:rPr kumimoji="1" lang="en-US" altLang="ko-Kore-KR" b="0" dirty="0"/>
              <a:t>or</a:t>
            </a:r>
            <a:r>
              <a:rPr kumimoji="1" lang="en-US" altLang="ko-Kore-KR" dirty="0"/>
              <a:t> “explode</a:t>
            </a:r>
            <a:r>
              <a:rPr kumimoji="1" lang="en-US" altLang="ko-Kore-KR" b="0" dirty="0"/>
              <a:t>”</a:t>
            </a:r>
          </a:p>
          <a:p>
            <a:pPr marL="0" indent="0">
              <a:buNone/>
            </a:pPr>
            <a:endParaRPr kumimoji="1" lang="en-US" altLang="ko-Kore-KR" b="0" dirty="0"/>
          </a:p>
          <a:p>
            <a:r>
              <a:rPr kumimoji="1" lang="en-US" altLang="ko-Kore-KR" b="0" dirty="0"/>
              <a:t>to solve this limitation</a:t>
            </a:r>
          </a:p>
          <a:p>
            <a:pPr lvl="1"/>
            <a:r>
              <a:rPr kumimoji="1" lang="en-US" altLang="ko-Kore-KR" b="0" dirty="0"/>
              <a:t>LSTM</a:t>
            </a:r>
          </a:p>
          <a:p>
            <a:pPr lvl="1"/>
            <a:r>
              <a:rPr kumimoji="1" lang="en-US" altLang="ko-Kore-KR" b="0" dirty="0" err="1"/>
              <a:t>BiLSTM</a:t>
            </a:r>
            <a:endParaRPr kumimoji="1" lang="en-US" altLang="ko-Kore-KR" b="0" dirty="0"/>
          </a:p>
          <a:p>
            <a:pPr lvl="1"/>
            <a:r>
              <a:rPr kumimoji="1" lang="en-US" altLang="ko-Kore-KR" b="0" dirty="0"/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34046029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102C9-405B-0446-822C-80DC0D55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2) Gated RNNs Applied to SOC Estimation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C0B33-1380-814A-BBE6-5C15CEDD6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[38] : </a:t>
            </a:r>
            <a:r>
              <a:rPr kumimoji="1" lang="en-US" altLang="ko-Kore-KR" b="0" dirty="0"/>
              <a:t>applied an LSTM by using only direct measured battery signals.</a:t>
            </a:r>
          </a:p>
          <a:p>
            <a:pPr lvl="1"/>
            <a:r>
              <a:rPr kumimoji="1" lang="en-US" altLang="ko-Kore-KR" b="0" dirty="0"/>
              <a:t>the capability to estimate the SOC under different temperatures.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[41]</a:t>
            </a:r>
            <a:r>
              <a:rPr kumimoji="1" lang="en-US" altLang="ko-Kore-KR" b="0" dirty="0"/>
              <a:t> : introduced a stacked </a:t>
            </a:r>
            <a:r>
              <a:rPr kumimoji="1" lang="en-US" altLang="ko-Kore-KR" b="0" dirty="0" err="1"/>
              <a:t>BiLSTM</a:t>
            </a:r>
            <a:r>
              <a:rPr kumimoji="1" lang="en-US" altLang="ko-Kore-KR" b="0" dirty="0"/>
              <a:t>. </a:t>
            </a:r>
          </a:p>
          <a:p>
            <a:pPr lvl="1"/>
            <a:r>
              <a:rPr kumimoji="1" lang="en-US" altLang="ko-Kore-KR" b="0" dirty="0"/>
              <a:t>showed better accuracy when the comparison was done at different temperatures</a:t>
            </a:r>
            <a:endParaRPr kumimoji="1" lang="ko-Kore-KR" altLang="en-US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6206732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2AEB-FC45-1F4A-947E-C951B328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3) Other RNNs Applied to SOC Estimation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309D6-394F-7044-B69B-8FB3186C5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[50]</a:t>
            </a:r>
            <a:r>
              <a:rPr kumimoji="1" lang="en-US" altLang="ko-Kore-KR" b="0" dirty="0"/>
              <a:t> : developed a dynamically driven recurrent network(DDRN) based on a nonlinear autoregressive with exogenous input(NARX) neural network architecture.</a:t>
            </a:r>
          </a:p>
          <a:p>
            <a:pPr marL="444499" lvl="1" indent="0">
              <a:buNone/>
            </a:pPr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A1CB1E-4209-024E-BFC9-6566C447A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10"/>
          <a:stretch/>
        </p:blipFill>
        <p:spPr>
          <a:xfrm>
            <a:off x="1774139" y="3493089"/>
            <a:ext cx="9456522" cy="54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26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C937-97B9-FB43-B15F-4B053A7F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4400" dirty="0"/>
              <a:t>F. Example Methodology and Guidelines for Comparing SOC Estimation Algorithms</a:t>
            </a:r>
            <a:endParaRPr kumimoji="1" lang="ko-Kore-KR" altLang="en-US" sz="4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7DF16-B1FD-554D-BA44-3E6F3F66E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R" dirty="0"/>
              <a:t>Guidelines</a:t>
            </a:r>
          </a:p>
          <a:p>
            <a:pPr lvl="1"/>
            <a:r>
              <a:rPr kumimoji="1" lang="en-US" altLang="ko-KR" b="0" dirty="0"/>
              <a:t>1)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Use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the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same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training,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validation,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and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testing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datasets.</a:t>
            </a:r>
          </a:p>
          <a:p>
            <a:pPr lvl="1"/>
            <a:r>
              <a:rPr kumimoji="1" lang="en-US" altLang="ko-KR" b="0" dirty="0"/>
              <a:t>2)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Match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the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number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of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learnable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parameters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between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models.</a:t>
            </a:r>
          </a:p>
          <a:p>
            <a:pPr lvl="1"/>
            <a:r>
              <a:rPr kumimoji="1" lang="en-US" altLang="ko-KR" b="0" dirty="0"/>
              <a:t>3)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Train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the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model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several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times.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3224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D9C45-B209-7C4E-A9D7-9691E890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4400" dirty="0"/>
              <a:t>F. Example Methodology and Guidelines for Comparing SOC Estimation Algorithms</a:t>
            </a:r>
            <a:endParaRPr kumimoji="1" lang="ko-Kore-KR" altLang="en-US" sz="4000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D6F6DBC-22E0-A141-8043-FDD953165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8"/>
          <a:stretch/>
        </p:blipFill>
        <p:spPr>
          <a:xfrm>
            <a:off x="0" y="1485900"/>
            <a:ext cx="7581561" cy="7471034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382E7C9-F3B3-EE41-83FC-692FB0788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42" y="6064879"/>
            <a:ext cx="5169058" cy="28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788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3C9AE-0F56-614E-9F73-CD0F8956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4400" dirty="0"/>
              <a:t>F. Example Methodology and Guidelines for Comparing SOC Estimation Algorithms</a:t>
            </a:r>
            <a:endParaRPr kumimoji="1" lang="ko-Kore-KR" altLang="en-US" sz="40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DEC1072-460A-714D-8348-20CB2A504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8"/>
          <a:stretch/>
        </p:blipFill>
        <p:spPr>
          <a:xfrm>
            <a:off x="3269772" y="1741819"/>
            <a:ext cx="6937483" cy="70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27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43E5-1FF6-1740-9992-0133350C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G. Comparison of SOC Methods</a:t>
            </a:r>
            <a:endParaRPr kumimoji="1" lang="ko-Kore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4371554-1191-6742-A2E8-917F445857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1"/>
          <a:stretch/>
        </p:blipFill>
        <p:spPr>
          <a:xfrm>
            <a:off x="463550" y="1294515"/>
            <a:ext cx="11571480" cy="74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83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2. Battery State of Charge Estimation</a:t>
            </a:r>
            <a:endParaRPr sz="4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407167" y="9258300"/>
            <a:ext cx="199035" cy="2876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" name="Paper Information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ML SOC estimation methods</a:t>
            </a:r>
          </a:p>
          <a:p>
            <a:pPr lvl="1"/>
            <a:r>
              <a:rPr lang="en-US" altLang="ko-KR" b="0" dirty="0"/>
              <a:t>A. Feedforward neural network (FNN)</a:t>
            </a:r>
          </a:p>
          <a:p>
            <a:pPr lvl="1"/>
            <a:r>
              <a:rPr lang="en-US" altLang="ko-KR" b="0" dirty="0"/>
              <a:t>B. Radial basis function (RBF) neural network</a:t>
            </a:r>
          </a:p>
          <a:p>
            <a:pPr lvl="1"/>
            <a:r>
              <a:rPr lang="en-US" altLang="ko-KR" b="0" dirty="0"/>
              <a:t>C. Extreme learning machine (ELM)</a:t>
            </a:r>
          </a:p>
          <a:p>
            <a:pPr lvl="1"/>
            <a:r>
              <a:rPr lang="en-US" altLang="ko-KR" b="0" dirty="0"/>
              <a:t>D. Support vector machine (SVM)</a:t>
            </a:r>
          </a:p>
          <a:p>
            <a:pPr lvl="1"/>
            <a:r>
              <a:rPr lang="en-US" altLang="ko-KR" b="0" dirty="0"/>
              <a:t>E. Recurrent neural network (RNN)</a:t>
            </a:r>
          </a:p>
        </p:txBody>
      </p:sp>
    </p:spTree>
    <p:extLst>
      <p:ext uri="{BB962C8B-B14F-4D97-AF65-F5344CB8AC3E}">
        <p14:creationId xmlns:p14="http://schemas.microsoft.com/office/powerpoint/2010/main" val="38576053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0128F-66EE-474A-8B10-232C2270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A. Feedforward Artificial Neural Network</a:t>
            </a:r>
            <a:endParaRPr kumimoji="1" lang="ko-Kore-KR" altLang="en-US" dirty="0"/>
          </a:p>
        </p:txBody>
      </p:sp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10521DEA-1AE8-C34C-800D-2BC114669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5" b="8809"/>
          <a:stretch/>
        </p:blipFill>
        <p:spPr>
          <a:xfrm>
            <a:off x="463550" y="1942360"/>
            <a:ext cx="7101220" cy="6606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5D0036-BC11-C04F-ACCD-1169CC86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41" y="3952727"/>
            <a:ext cx="3841650" cy="18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615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8E81A-ED0A-5342-B4EE-3BFBB68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4000" dirty="0"/>
              <a:t>1) FNN Combined With Filters and Other Models</a:t>
            </a:r>
            <a:endParaRPr kumimoji="1" lang="ko-Kore-KR" altLang="en-US" sz="4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987B3-A931-0443-B7CD-50E66C532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[14] </a:t>
            </a:r>
            <a:r>
              <a:rPr kumimoji="1" lang="en-US" altLang="ko-Kore-KR" b="0" dirty="0"/>
              <a:t>: a hybrid approach, combined the use of an ECM and FNN</a:t>
            </a:r>
          </a:p>
          <a:p>
            <a:pPr lvl="1"/>
            <a:r>
              <a:rPr kumimoji="1" lang="en-US" altLang="ko-Kore-KR" b="0" dirty="0"/>
              <a:t>instead of using a LUT, an FNN was trained.</a:t>
            </a:r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r>
              <a:rPr kumimoji="1" lang="en-US" altLang="ko-Kore-KR" dirty="0"/>
              <a:t>[15] </a:t>
            </a:r>
            <a:r>
              <a:rPr kumimoji="1" lang="en-US" altLang="ko-Kore-KR" b="0" dirty="0"/>
              <a:t>: FNN and UKF, to estimate the SOC of an LFP battery</a:t>
            </a:r>
          </a:p>
          <a:p>
            <a:pPr lvl="1"/>
            <a:r>
              <a:rPr kumimoji="1" lang="en-US" altLang="ko-Kore-KR" b="0" dirty="0"/>
              <a:t>UKF – to improve the estimation accuracy.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64960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B8B61-C9FE-EC44-BC70-5F503778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2) FNN Directly Used For SOC Estimation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6EBB-6049-634D-83E4-A1F098B24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[11] </a:t>
            </a:r>
            <a:r>
              <a:rPr kumimoji="1" lang="en-US" altLang="ko-Kore-KR" b="0" dirty="0"/>
              <a:t>: using an FNN, but without the use of Kalman filter.</a:t>
            </a:r>
          </a:p>
          <a:p>
            <a:pPr lvl="1"/>
            <a:r>
              <a:rPr kumimoji="1" lang="en-US" altLang="ko-Kore-KR" b="0" dirty="0"/>
              <a:t>for 12V hybrid energy storage.</a:t>
            </a:r>
          </a:p>
          <a:p>
            <a:pPr lvl="1"/>
            <a:r>
              <a:rPr kumimoji="1" lang="en-US" altLang="ko-Kore-KR" b="0" dirty="0"/>
              <a:t>two separate single-output NN models was not performed. </a:t>
            </a:r>
          </a:p>
          <a:p>
            <a:endParaRPr kumimoji="1" lang="en-US" altLang="ko-Kore-KR" b="0" dirty="0"/>
          </a:p>
        </p:txBody>
      </p:sp>
    </p:spTree>
    <p:extLst>
      <p:ext uri="{BB962C8B-B14F-4D97-AF65-F5344CB8AC3E}">
        <p14:creationId xmlns:p14="http://schemas.microsoft.com/office/powerpoint/2010/main" val="18817552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F7A79-0C5B-BB4F-BACC-E08CBFE2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2) FNN Directly Used For SOC Estimation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F0CDE-63AD-1C4E-ADCA-21D1D7682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[17] </a:t>
            </a:r>
            <a:r>
              <a:rPr kumimoji="1" lang="en-US" altLang="ko-Kore-KR" b="0" dirty="0"/>
              <a:t>: the use of the battery polarization states as inputs</a:t>
            </a:r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pPr marL="0" indent="0">
              <a:buNone/>
            </a:pPr>
            <a:endParaRPr kumimoji="1" lang="en-US" altLang="ko-Kore-KR" b="0" dirty="0"/>
          </a:p>
          <a:p>
            <a:r>
              <a:rPr kumimoji="1" lang="en-US" altLang="ko-Kore-KR" b="0" dirty="0"/>
              <a:t>[22] : trained a model composed of three parallel FNNs, each individually trained with distinct data from three modes, idling, charging, and discharging.</a:t>
            </a:r>
            <a:endParaRPr kumimoji="1" lang="ko-Kore-KR" altLang="en-US" b="0" dirty="0"/>
          </a:p>
          <a:p>
            <a:endParaRPr kumimoji="1" lang="ko-Kore-KR" altLang="en-US" b="0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60DC1-1704-EF4C-875C-7AC09404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96" y="2509580"/>
            <a:ext cx="9203053" cy="12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17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01277-BA3C-C24C-BB1D-1351CF64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2) FNN Directly Used For SOC Estimation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C90BF-D3A9-2842-8796-635F69E7A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[13] : shown that FNN is capable of at different temperatures, including as low as -20℃.</a:t>
            </a:r>
          </a:p>
          <a:p>
            <a:endParaRPr kumimoji="1" lang="en-US" altLang="ko-Kore-KR" b="0" dirty="0"/>
          </a:p>
          <a:p>
            <a:endParaRPr kumimoji="1" lang="en-US" altLang="ko-Kore-KR" b="0" dirty="0"/>
          </a:p>
        </p:txBody>
      </p:sp>
      <p:pic>
        <p:nvPicPr>
          <p:cNvPr id="4" name="그림 3" descr="스크린샷, 컴퓨터, 그리기이(가) 표시된 사진&#10;&#10;자동 생성된 설명">
            <a:extLst>
              <a:ext uri="{FF2B5EF4-FFF2-40B4-BE49-F238E27FC236}">
                <a16:creationId xmlns:a16="http://schemas.microsoft.com/office/drawing/2014/main" id="{502D03E8-1833-6749-B21E-8DE7BD985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" b="26195"/>
          <a:stretch/>
        </p:blipFill>
        <p:spPr>
          <a:xfrm>
            <a:off x="753963" y="3121099"/>
            <a:ext cx="11496874" cy="56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664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E99A-046E-C947-8D17-39630BFC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B. Radial Basis Function Neural Network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F90EB-A8C6-5D4B-9EB4-5AF894070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Radiated Gaussian kernel function.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4B03D-9343-1146-A406-B48A9F941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95" y="3408270"/>
            <a:ext cx="7016308" cy="14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863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80E-AD10-E54F-8A8A-E6AD94DD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B. Radial Basis Function Neural Network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81483-FCB7-7D47-AACF-E6F07E24A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[27]</a:t>
            </a:r>
            <a:r>
              <a:rPr kumimoji="1" lang="en-US" altLang="ko-Kore-KR" b="0" dirty="0"/>
              <a:t> : used the RBF to learn the dynamics of a lithium polymer battery cell trained offline with experimental battery data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A60BD7D-18A0-3648-864A-B20AEEB146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5" b="7508"/>
          <a:stretch/>
        </p:blipFill>
        <p:spPr>
          <a:xfrm>
            <a:off x="3123221" y="2873984"/>
            <a:ext cx="6758358" cy="60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94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17076</TotalTime>
  <Words>1844</Words>
  <Application>Microsoft Macintosh PowerPoint</Application>
  <PresentationFormat>사용자 지정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Machine Learning Applied to Electrified Vehicle Battery State of Charge and State of Health Estimation : State-of-the-Art</vt:lpstr>
      <vt:lpstr>2. Battery State of Charge Estimation</vt:lpstr>
      <vt:lpstr>A. Feedforward Artificial Neural Network</vt:lpstr>
      <vt:lpstr>1) FNN Combined With Filters and Other Models</vt:lpstr>
      <vt:lpstr>2) FNN Directly Used For SOC Estimation</vt:lpstr>
      <vt:lpstr>2) FNN Directly Used For SOC Estimation</vt:lpstr>
      <vt:lpstr>2) FNN Directly Used For SOC Estimation</vt:lpstr>
      <vt:lpstr>B. Radial Basis Function Neural Network</vt:lpstr>
      <vt:lpstr>B. Radial Basis Function Neural Network</vt:lpstr>
      <vt:lpstr>C. Extreme Learning Machine</vt:lpstr>
      <vt:lpstr>C. Extreme Learning Machine</vt:lpstr>
      <vt:lpstr>D. Support Vector Machine</vt:lpstr>
      <vt:lpstr>E. Recurrent Neural Network</vt:lpstr>
      <vt:lpstr>2) Gated RNNs Applied to SOC Estimation</vt:lpstr>
      <vt:lpstr>3) Other RNNs Applied to SOC Estimation</vt:lpstr>
      <vt:lpstr>F. Example Methodology and Guidelines for Comparing SOC Estimation Algorithms</vt:lpstr>
      <vt:lpstr>F. Example Methodology and Guidelines for Comparing SOC Estimation Algorithms</vt:lpstr>
      <vt:lpstr>F. Example Methodology and Guidelines for Comparing SOC Estimation Algorithms</vt:lpstr>
      <vt:lpstr>G. Comparison of SOC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 영조</cp:lastModifiedBy>
  <cp:revision>439</cp:revision>
  <cp:lastPrinted>2020-07-15T05:51:04Z</cp:lastPrinted>
  <dcterms:modified xsi:type="dcterms:W3CDTF">2020-07-15T07:21:44Z</dcterms:modified>
</cp:coreProperties>
</file>