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2"/>
    <p:sldId id="296" r:id="rId3"/>
    <p:sldId id="323" r:id="rId4"/>
    <p:sldId id="309" r:id="rId5"/>
    <p:sldId id="331" r:id="rId6"/>
    <p:sldId id="312" r:id="rId7"/>
    <p:sldId id="313" r:id="rId8"/>
    <p:sldId id="346" r:id="rId9"/>
    <p:sldId id="332" r:id="rId10"/>
    <p:sldId id="334" r:id="rId11"/>
    <p:sldId id="345" r:id="rId12"/>
    <p:sldId id="333" r:id="rId13"/>
    <p:sldId id="335" r:id="rId14"/>
    <p:sldId id="347" r:id="rId15"/>
    <p:sldId id="336" r:id="rId16"/>
    <p:sldId id="337" r:id="rId17"/>
    <p:sldId id="338" r:id="rId18"/>
    <p:sldId id="339" r:id="rId19"/>
    <p:sldId id="314" r:id="rId20"/>
    <p:sldId id="324" r:id="rId21"/>
    <p:sldId id="340" r:id="rId22"/>
    <p:sldId id="325" r:id="rId23"/>
    <p:sldId id="342" r:id="rId24"/>
    <p:sldId id="341" r:id="rId25"/>
    <p:sldId id="315" r:id="rId26"/>
    <p:sldId id="344" r:id="rId27"/>
    <p:sldId id="316" r:id="rId28"/>
    <p:sldId id="343" r:id="rId29"/>
    <p:sldId id="348" r:id="rId30"/>
  </p:sldIdLst>
  <p:sldSz cx="13004800" cy="9753600"/>
  <p:notesSz cx="6797675" cy="9929813"/>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48" autoAdjust="0"/>
    <p:restoredTop sz="79025" autoAdjust="0"/>
  </p:normalViewPr>
  <p:slideViewPr>
    <p:cSldViewPr snapToGrid="0">
      <p:cViewPr varScale="1">
        <p:scale>
          <a:sx n="61" d="100"/>
          <a:sy n="61" d="100"/>
        </p:scale>
        <p:origin x="824" y="2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8215"/>
          </a:xfrm>
          <a:prstGeom prst="rect">
            <a:avLst/>
          </a:prstGeom>
        </p:spPr>
        <p:txBody>
          <a:bodyPr vert="horz" lIns="91440" tIns="45720" rIns="91440" bIns="45720" rtlCol="0"/>
          <a:lstStyle>
            <a:lvl1pPr algn="r">
              <a:defRPr sz="1200"/>
            </a:lvl1pPr>
          </a:lstStyle>
          <a:p>
            <a:fld id="{2DF45484-7BB8-4C75-8C02-0A0024E84533}" type="datetimeFigureOut">
              <a:rPr lang="ko-KR" altLang="en-US" smtClean="0"/>
              <a:t>2020. 7. 8.</a:t>
            </a:fld>
            <a:endParaRPr lang="ko-KR" altLang="en-US"/>
          </a:p>
        </p:txBody>
      </p:sp>
      <p:sp>
        <p:nvSpPr>
          <p:cNvPr id="4" name="바닥글 개체 틀 3"/>
          <p:cNvSpPr>
            <a:spLocks noGrp="1"/>
          </p:cNvSpPr>
          <p:nvPr>
            <p:ph type="ftr" sz="quarter" idx="2"/>
          </p:nvPr>
        </p:nvSpPr>
        <p:spPr>
          <a:xfrm>
            <a:off x="0" y="9431600"/>
            <a:ext cx="2945659" cy="49821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31600"/>
            <a:ext cx="2945659" cy="498214"/>
          </a:xfrm>
          <a:prstGeom prst="rect">
            <a:avLst/>
          </a:prstGeom>
        </p:spPr>
        <p:txBody>
          <a:bodyPr vert="horz" lIns="91440" tIns="45720" rIns="91440" bIns="45720" rtlCol="0" anchor="b"/>
          <a:lstStyle>
            <a:lvl1pPr algn="r">
              <a:defRPr sz="1200"/>
            </a:lvl1pPr>
          </a:lstStyle>
          <a:p>
            <a:fld id="{D796C067-256F-424E-93D8-C5D3B0C942A7}" type="slidenum">
              <a:rPr lang="ko-KR" altLang="en-US" smtClean="0"/>
              <a:t>‹#›</a:t>
            </a:fld>
            <a:endParaRPr lang="ko-KR" altLang="en-US"/>
          </a:p>
        </p:txBody>
      </p:sp>
    </p:spTree>
    <p:extLst>
      <p:ext uri="{BB962C8B-B14F-4D97-AF65-F5344CB8AC3E}">
        <p14:creationId xmlns:p14="http://schemas.microsoft.com/office/powerpoint/2010/main" val="3438064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xfrm>
            <a:off x="915988" y="744538"/>
            <a:ext cx="4965700" cy="3724275"/>
          </a:xfrm>
          <a:prstGeom prst="rect">
            <a:avLst/>
          </a:prstGeom>
        </p:spPr>
        <p:txBody>
          <a:bodyPr/>
          <a:lstStyle/>
          <a:p>
            <a:endParaRPr/>
          </a:p>
        </p:txBody>
      </p:sp>
      <p:sp>
        <p:nvSpPr>
          <p:cNvPr id="94" name="Shape 94"/>
          <p:cNvSpPr>
            <a:spLocks noGrp="1"/>
          </p:cNvSpPr>
          <p:nvPr>
            <p:ph type="body" sz="quarter" idx="1"/>
          </p:nvPr>
        </p:nvSpPr>
        <p:spPr>
          <a:xfrm>
            <a:off x="906357" y="4716661"/>
            <a:ext cx="4984962" cy="4468416"/>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905486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Although FNNs are not capable of storing and using past information from a time series, </a:t>
            </a:r>
          </a:p>
          <a:p>
            <a:r>
              <a:rPr kumimoji="1" lang="en-US" altLang="ko-Kore-KR" dirty="0"/>
              <a:t>it is possible to encode this information partially by creating new input features based on the moving average of the battery terminal voltage and current.</a:t>
            </a:r>
            <a:endParaRPr kumimoji="1" lang="ko-Kore-KR" altLang="en-US" dirty="0"/>
          </a:p>
        </p:txBody>
      </p:sp>
    </p:spTree>
    <p:extLst>
      <p:ext uri="{BB962C8B-B14F-4D97-AF65-F5344CB8AC3E}">
        <p14:creationId xmlns:p14="http://schemas.microsoft.com/office/powerpoint/2010/main" val="198333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FNN architecture used in this work is depicted Fig 4. </a:t>
            </a:r>
            <a:endParaRPr kumimoji="1" lang="ko-Kore-KR" altLang="en-US" dirty="0"/>
          </a:p>
        </p:txBody>
      </p:sp>
    </p:spTree>
    <p:extLst>
      <p:ext uri="{BB962C8B-B14F-4D97-AF65-F5344CB8AC3E}">
        <p14:creationId xmlns:p14="http://schemas.microsoft.com/office/powerpoint/2010/main" val="4045976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en-US" altLang="ko-Kore-KR" b="0" dirty="0"/>
              <a:t>Alternatively, using a model to estimate the battery’s internal resistance is possible and can be implemented onboard to provide real-time input information.</a:t>
            </a:r>
            <a:endParaRPr kumimoji="1" lang="ko-Kore-KR" altLang="en-US" b="0" dirty="0"/>
          </a:p>
          <a:p>
            <a:endParaRPr kumimoji="1" lang="ko-Kore-KR" altLang="en-US" dirty="0"/>
          </a:p>
        </p:txBody>
      </p:sp>
    </p:spTree>
    <p:extLst>
      <p:ext uri="{BB962C8B-B14F-4D97-AF65-F5344CB8AC3E}">
        <p14:creationId xmlns:p14="http://schemas.microsoft.com/office/powerpoint/2010/main" val="2122610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en-US" altLang="ko-Kore-KR" b="0" dirty="0"/>
              <a:t>The work has focused on the backtracking search algorithm, an optimization algorithm, which according to the authors is easier to implement, faster, and more robust when compared to other algorithms, such as a genetic algorithm(GA), particle swarm optimization(PSO), and artificial bee colony.</a:t>
            </a:r>
            <a:endParaRPr kumimoji="1" lang="ko-Kore-KR" altLang="en-US" b="0" dirty="0"/>
          </a:p>
          <a:p>
            <a:endParaRPr kumimoji="1" lang="ko-Kore-KR" altLang="en-US" dirty="0"/>
          </a:p>
        </p:txBody>
      </p:sp>
    </p:spTree>
    <p:extLst>
      <p:ext uri="{BB962C8B-B14F-4D97-AF65-F5344CB8AC3E}">
        <p14:creationId xmlns:p14="http://schemas.microsoft.com/office/powerpoint/2010/main" val="421310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work has focused on the backtracking search algorithm,</a:t>
            </a:r>
          </a:p>
          <a:p>
            <a:r>
              <a:rPr kumimoji="1" lang="en-US" altLang="ko-Kore-KR" dirty="0"/>
              <a:t> an optimization algorithm, which according to the authors is easier to implement, faster, and more robust when compared to other algorithms, such as a genetic algorithm(GA), particle swarm optimization(PSO), and artificial bee colony.</a:t>
            </a:r>
            <a:endParaRPr kumimoji="1" lang="ko-Kore-KR" altLang="en-US" dirty="0"/>
          </a:p>
        </p:txBody>
      </p:sp>
    </p:spTree>
    <p:extLst>
      <p:ext uri="{BB962C8B-B14F-4D97-AF65-F5344CB8AC3E}">
        <p14:creationId xmlns:p14="http://schemas.microsoft.com/office/powerpoint/2010/main" val="493991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idling -</a:t>
            </a:r>
            <a:r>
              <a:rPr kumimoji="1" lang="ko-KR" altLang="en-US" dirty="0"/>
              <a:t> 유휴</a:t>
            </a:r>
            <a:endParaRPr kumimoji="1" lang="ko-Kore-KR" altLang="en-US" dirty="0"/>
          </a:p>
        </p:txBody>
      </p:sp>
    </p:spTree>
    <p:extLst>
      <p:ext uri="{BB962C8B-B14F-4D97-AF65-F5344CB8AC3E}">
        <p14:creationId xmlns:p14="http://schemas.microsoft.com/office/powerpoint/2010/main" val="228625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KR" dirty="0"/>
          </a:p>
          <a:p>
            <a:r>
              <a:rPr kumimoji="1" lang="en-US" altLang="ko-Kore-KR" dirty="0"/>
              <a:t>radiated Gaussian kernel function.</a:t>
            </a:r>
            <a:endParaRPr kumimoji="1" lang="ko-Kore-KR" altLang="en-US" dirty="0"/>
          </a:p>
        </p:txBody>
      </p:sp>
    </p:spTree>
    <p:extLst>
      <p:ext uri="{BB962C8B-B14F-4D97-AF65-F5344CB8AC3E}">
        <p14:creationId xmlns:p14="http://schemas.microsoft.com/office/powerpoint/2010/main" val="1403503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An example RBF neural network is shown in Fig.5. </a:t>
            </a:r>
          </a:p>
          <a:p>
            <a:r>
              <a:rPr kumimoji="1" lang="en-US" altLang="ko-Kore-KR" dirty="0"/>
              <a:t>Rather than determining weight gains in the training process, centroid vectors are fitted in the RBF neural network training stage.</a:t>
            </a:r>
          </a:p>
          <a:p>
            <a:r>
              <a:rPr kumimoji="1" lang="en-US" altLang="ko-Kore-KR" dirty="0"/>
              <a:t>RBF neural networks are also typically characterized as having very fast training/learning and being good at interpolation. </a:t>
            </a:r>
          </a:p>
          <a:p>
            <a:endParaRPr kumimoji="1" lang="en-US" altLang="ko-Kore-KR" dirty="0"/>
          </a:p>
          <a:p>
            <a:endParaRPr kumimoji="1" lang="en-US" altLang="ko-Kore-KR" dirty="0"/>
          </a:p>
          <a:p>
            <a:r>
              <a:rPr kumimoji="1" lang="en-US" altLang="ko-Kore-KR" dirty="0"/>
              <a:t>The upper bound is adaptively updated by an RBF, using the structure in Fig.5, providing robust traceability and limiting the chattering magnitudes in the SOC estimation</a:t>
            </a:r>
            <a:endParaRPr kumimoji="1" lang="en-US" altLang="ko-KR" dirty="0"/>
          </a:p>
        </p:txBody>
      </p:sp>
    </p:spTree>
    <p:extLst>
      <p:ext uri="{BB962C8B-B14F-4D97-AF65-F5344CB8AC3E}">
        <p14:creationId xmlns:p14="http://schemas.microsoft.com/office/powerpoint/2010/main" val="3170551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                                                </a:t>
            </a:r>
            <a:endParaRPr kumimoji="1" lang="en-US" altLang="ko-KR" dirty="0"/>
          </a:p>
        </p:txBody>
      </p:sp>
    </p:spTree>
    <p:extLst>
      <p:ext uri="{BB962C8B-B14F-4D97-AF65-F5344CB8AC3E}">
        <p14:creationId xmlns:p14="http://schemas.microsoft.com/office/powerpoint/2010/main" val="940481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extreme learning machine (ELM) structure is very similar to an FNN, but the main difference consists of its training algorithm, which instead of using backpropagation, the ELM uses the Moore-Penrose generalized inverse of pseudoinverse matrix. </a:t>
            </a:r>
            <a:endParaRPr kumimoji="1" lang="ko-Kore-KR" altLang="en-US" dirty="0"/>
          </a:p>
        </p:txBody>
      </p:sp>
    </p:spTree>
    <p:extLst>
      <p:ext uri="{BB962C8B-B14F-4D97-AF65-F5344CB8AC3E}">
        <p14:creationId xmlns:p14="http://schemas.microsoft.com/office/powerpoint/2010/main" val="56175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1" indent="0" defTabSz="457200" eaLnBrk="1" fontAlgn="auto" latinLnBrk="0" hangingPunct="1">
              <a:lnSpc>
                <a:spcPct val="117999"/>
              </a:lnSpc>
              <a:spcBef>
                <a:spcPts val="0"/>
              </a:spcBef>
              <a:spcAft>
                <a:spcPts val="0"/>
              </a:spcAft>
              <a:buClrTx/>
              <a:buSzTx/>
              <a:buFontTx/>
              <a:buNone/>
              <a:tabLst/>
              <a:defRPr/>
            </a:pPr>
            <a:r>
              <a:rPr lang="en-US" altLang="ko-KR" dirty="0"/>
              <a:t>[1] The battery SOC is the equivalent of a fuel gauge used in traditional gasoline vehicles. Although, unlike the fuel gauge, to determine the percentage of useful energy left inside the battery, it is necessary to perform an indirect measurement of the SOC via estimation.</a:t>
            </a:r>
          </a:p>
          <a:p>
            <a:pPr marL="0" marR="0" lvl="1" indent="0" defTabSz="457200" eaLnBrk="1" fontAlgn="auto" latinLnBrk="0" hangingPunct="1">
              <a:lnSpc>
                <a:spcPct val="117999"/>
              </a:lnSpc>
              <a:spcBef>
                <a:spcPts val="0"/>
              </a:spcBef>
              <a:spcAft>
                <a:spcPts val="0"/>
              </a:spcAft>
              <a:buClrTx/>
              <a:buSzTx/>
              <a:buFontTx/>
              <a:buNone/>
              <a:tabLst/>
              <a:defRPr/>
            </a:pPr>
            <a:r>
              <a:rPr lang="en-US" altLang="ko-KR" dirty="0"/>
              <a:t>[2] This is done by a great variety of methods and techniques which use measurable signals such as the battery terminal voltage, current, and temperature.</a:t>
            </a:r>
          </a:p>
        </p:txBody>
      </p:sp>
    </p:spTree>
    <p:extLst>
      <p:ext uri="{BB962C8B-B14F-4D97-AF65-F5344CB8AC3E}">
        <p14:creationId xmlns:p14="http://schemas.microsoft.com/office/powerpoint/2010/main" val="278976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1" indent="0" defTabSz="457200" eaLnBrk="1" fontAlgn="auto" latinLnBrk="0" hangingPunct="1">
              <a:lnSpc>
                <a:spcPct val="117999"/>
              </a:lnSpc>
              <a:spcBef>
                <a:spcPts val="0"/>
              </a:spcBef>
              <a:spcAft>
                <a:spcPts val="0"/>
              </a:spcAft>
              <a:buClrTx/>
              <a:buSzTx/>
              <a:buFontTx/>
              <a:buNone/>
              <a:tabLst/>
              <a:defRPr/>
            </a:pPr>
            <a:endParaRPr lang="en-US" altLang="ko-KR" dirty="0"/>
          </a:p>
        </p:txBody>
      </p:sp>
    </p:spTree>
    <p:extLst>
      <p:ext uri="{BB962C8B-B14F-4D97-AF65-F5344CB8AC3E}">
        <p14:creationId xmlns:p14="http://schemas.microsoft.com/office/powerpoint/2010/main" val="417571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1" indent="0" defTabSz="457200" eaLnBrk="1" fontAlgn="auto" latinLnBrk="0" hangingPunct="1">
              <a:lnSpc>
                <a:spcPct val="117999"/>
              </a:lnSpc>
              <a:spcBef>
                <a:spcPts val="0"/>
              </a:spcBef>
              <a:spcAft>
                <a:spcPts val="0"/>
              </a:spcAft>
              <a:buClrTx/>
              <a:buSzTx/>
              <a:buFontTx/>
              <a:buNone/>
              <a:tabLst/>
              <a:defRPr/>
            </a:pPr>
            <a:r>
              <a:rPr lang="en-US" altLang="ko-KR" dirty="0"/>
              <a:t>[1]</a:t>
            </a:r>
            <a:r>
              <a:rPr lang="ko-KR" altLang="en-US" dirty="0"/>
              <a:t> </a:t>
            </a:r>
            <a:r>
              <a:rPr lang="en-US" altLang="ko-KR" dirty="0"/>
              <a:t>A FNN implements non-linear mappings with an arbitrary number of inputs and outputs. </a:t>
            </a:r>
          </a:p>
          <a:p>
            <a:pPr marL="0" marR="0" lvl="1" indent="0" defTabSz="457200" eaLnBrk="1" fontAlgn="auto" latinLnBrk="0" hangingPunct="1">
              <a:lnSpc>
                <a:spcPct val="117999"/>
              </a:lnSpc>
              <a:spcBef>
                <a:spcPts val="0"/>
              </a:spcBef>
              <a:spcAft>
                <a:spcPts val="0"/>
              </a:spcAft>
              <a:buClrTx/>
              <a:buSzTx/>
              <a:buFontTx/>
              <a:buNone/>
              <a:tabLst/>
              <a:defRPr/>
            </a:pPr>
            <a:r>
              <a:rPr lang="en-US" altLang="ko-KR" dirty="0"/>
              <a:t>It is one of the simplest neural networks(NNs) to apply.</a:t>
            </a:r>
          </a:p>
          <a:p>
            <a:pPr marL="0" marR="0" lvl="1" indent="0" defTabSz="457200" eaLnBrk="1" fontAlgn="auto" latinLnBrk="0" hangingPunct="1">
              <a:lnSpc>
                <a:spcPct val="117999"/>
              </a:lnSpc>
              <a:spcBef>
                <a:spcPts val="0"/>
              </a:spcBef>
              <a:spcAft>
                <a:spcPts val="0"/>
              </a:spcAft>
              <a:buClrTx/>
              <a:buSzTx/>
              <a:buFontTx/>
              <a:buNone/>
              <a:tabLst/>
              <a:defRPr/>
            </a:pPr>
            <a:r>
              <a:rPr lang="en-US" altLang="ko-KR" dirty="0"/>
              <a:t>[2] Fig 3. shows a simple one hidden layer perceptron FNN structure with multiple inputs and a single output.</a:t>
            </a:r>
          </a:p>
          <a:p>
            <a:pPr marL="0" marR="0" lvl="1" indent="0" defTabSz="457200" eaLnBrk="1" fontAlgn="auto" latinLnBrk="0" hangingPunct="1">
              <a:lnSpc>
                <a:spcPct val="117999"/>
              </a:lnSpc>
              <a:spcBef>
                <a:spcPts val="0"/>
              </a:spcBef>
              <a:spcAft>
                <a:spcPts val="0"/>
              </a:spcAft>
              <a:buClrTx/>
              <a:buSzTx/>
              <a:buFontTx/>
              <a:buNone/>
              <a:tabLst/>
              <a:defRPr/>
            </a:pPr>
            <a:endParaRPr lang="en-US" altLang="ko-KR" dirty="0"/>
          </a:p>
          <a:p>
            <a:pPr marL="0" marR="0" lvl="1" indent="0" defTabSz="457200" eaLnBrk="1" fontAlgn="auto" latinLnBrk="0" hangingPunct="1">
              <a:lnSpc>
                <a:spcPct val="117999"/>
              </a:lnSpc>
              <a:spcBef>
                <a:spcPts val="0"/>
              </a:spcBef>
              <a:spcAft>
                <a:spcPts val="0"/>
              </a:spcAft>
              <a:buClrTx/>
              <a:buSzTx/>
              <a:buFontTx/>
              <a:buNone/>
              <a:tabLst/>
              <a:defRPr/>
            </a:pPr>
            <a:r>
              <a:rPr lang="en-US" altLang="ko-KR" dirty="0"/>
              <a:t>Besides the structure of the FNN, a nonlinear activation function F must also be selected a priori.</a:t>
            </a:r>
          </a:p>
          <a:p>
            <a:pPr marL="0" marR="0" lvl="1" indent="0" defTabSz="457200" eaLnBrk="1" fontAlgn="auto" latinLnBrk="0" hangingPunct="1">
              <a:lnSpc>
                <a:spcPct val="117999"/>
              </a:lnSpc>
              <a:spcBef>
                <a:spcPts val="0"/>
              </a:spcBef>
              <a:spcAft>
                <a:spcPts val="0"/>
              </a:spcAft>
              <a:buClrTx/>
              <a:buSzTx/>
              <a:buFontTx/>
              <a:buNone/>
              <a:tabLst/>
              <a:defRPr/>
            </a:pPr>
            <a:r>
              <a:rPr lang="en-US" altLang="ko-KR" dirty="0"/>
              <a:t>A common choice is the hyperbolic tangent function, which limits the output to values between 1 and -1.</a:t>
            </a:r>
          </a:p>
          <a:p>
            <a:pPr marL="0" marR="0" lvl="1" indent="0" defTabSz="457200" eaLnBrk="1" fontAlgn="auto" latinLnBrk="0" hangingPunct="1">
              <a:lnSpc>
                <a:spcPct val="117999"/>
              </a:lnSpc>
              <a:spcBef>
                <a:spcPts val="0"/>
              </a:spcBef>
              <a:spcAft>
                <a:spcPts val="0"/>
              </a:spcAft>
              <a:buClrTx/>
              <a:buSzTx/>
              <a:buFontTx/>
              <a:buNone/>
              <a:tabLst/>
              <a:defRPr/>
            </a:pPr>
            <a:r>
              <a:rPr lang="en-US" altLang="ko-KR" dirty="0"/>
              <a:t>Alternatively, a rectified linear unit(RELU), can be chosen and consists of a function that sets all negative input values to zero.</a:t>
            </a:r>
          </a:p>
          <a:p>
            <a:pPr marL="0" marR="0" lvl="1" indent="0" defTabSz="457200" eaLnBrk="1" fontAlgn="auto" latinLnBrk="0" hangingPunct="1">
              <a:lnSpc>
                <a:spcPct val="117999"/>
              </a:lnSpc>
              <a:spcBef>
                <a:spcPts val="0"/>
              </a:spcBef>
              <a:spcAft>
                <a:spcPts val="0"/>
              </a:spcAft>
              <a:buClrTx/>
              <a:buSzTx/>
              <a:buFontTx/>
              <a:buNone/>
              <a:tabLst/>
              <a:defRPr/>
            </a:pPr>
            <a:endParaRPr lang="en-US" altLang="ko-KR" dirty="0"/>
          </a:p>
          <a:p>
            <a:pPr marL="0" marR="0" lvl="1" indent="0" defTabSz="457200" eaLnBrk="1" fontAlgn="auto" latinLnBrk="0" hangingPunct="1">
              <a:lnSpc>
                <a:spcPct val="117999"/>
              </a:lnSpc>
              <a:spcBef>
                <a:spcPts val="0"/>
              </a:spcBef>
              <a:spcAft>
                <a:spcPts val="0"/>
              </a:spcAft>
              <a:buClrTx/>
              <a:buSzTx/>
              <a:buFontTx/>
              <a:buNone/>
              <a:tabLst/>
              <a:defRPr/>
            </a:pPr>
            <a:r>
              <a:rPr kumimoji="1" lang="en-US" altLang="ko-Kore-KR" b="0" dirty="0"/>
              <a:t>The training process aims to find the values of the learnable parameters, the weights and bias for the one layer perceptron, to minimize a sum of the squared error loss function.</a:t>
            </a:r>
            <a:endParaRPr kumimoji="1" lang="ko-Kore-KR" altLang="en-US" b="0" dirty="0"/>
          </a:p>
          <a:p>
            <a:pPr marL="0" marR="0" lvl="1" indent="0" defTabSz="457200" eaLnBrk="1" fontAlgn="auto" latinLnBrk="0" hangingPunct="1">
              <a:lnSpc>
                <a:spcPct val="117999"/>
              </a:lnSpc>
              <a:spcBef>
                <a:spcPts val="0"/>
              </a:spcBef>
              <a:spcAft>
                <a:spcPts val="0"/>
              </a:spcAft>
              <a:buClrTx/>
              <a:buSzTx/>
              <a:buFontTx/>
              <a:buNone/>
              <a:tabLst/>
              <a:defRPr/>
            </a:pPr>
            <a:endParaRPr lang="ko-KR" altLang="en-US" dirty="0"/>
          </a:p>
        </p:txBody>
      </p:sp>
    </p:spTree>
    <p:extLst>
      <p:ext uri="{BB962C8B-B14F-4D97-AF65-F5344CB8AC3E}">
        <p14:creationId xmlns:p14="http://schemas.microsoft.com/office/powerpoint/2010/main" val="2847094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endParaRPr lang="en-US" altLang="ko-KR" sz="2400" dirty="0">
              <a:effectLst/>
              <a:latin typeface="+mj-lt"/>
              <a:ea typeface="+mj-ea"/>
              <a:cs typeface="+mj-cs"/>
              <a:sym typeface="Helvetica Neue"/>
            </a:endParaRPr>
          </a:p>
        </p:txBody>
      </p:sp>
    </p:spTree>
    <p:extLst>
      <p:ext uri="{BB962C8B-B14F-4D97-AF65-F5344CB8AC3E}">
        <p14:creationId xmlns:p14="http://schemas.microsoft.com/office/powerpoint/2010/main" val="77248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endParaRPr lang="en-US" altLang="ko-KR" sz="2400" dirty="0">
              <a:effectLst/>
              <a:latin typeface="+mj-lt"/>
              <a:ea typeface="+mj-ea"/>
              <a:cs typeface="+mj-cs"/>
              <a:sym typeface="Helvetica Neue"/>
            </a:endParaRPr>
          </a:p>
        </p:txBody>
      </p:sp>
    </p:spTree>
    <p:extLst>
      <p:ext uri="{BB962C8B-B14F-4D97-AF65-F5344CB8AC3E}">
        <p14:creationId xmlns:p14="http://schemas.microsoft.com/office/powerpoint/2010/main" val="1647841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This system was composed of a 12V LFP battery and a 12V lead-acid battery </a:t>
            </a:r>
          </a:p>
          <a:p>
            <a:r>
              <a:rPr kumimoji="1" lang="en-US" altLang="ko-Kore-KR" dirty="0"/>
              <a:t>to power a belt starter generator system</a:t>
            </a:r>
          </a:p>
          <a:p>
            <a:r>
              <a:rPr kumimoji="1" lang="en-US" altLang="ko-Kore-KR" dirty="0"/>
              <a:t>where the electric machine functioned as either a motor or generator according to the control strategy, </a:t>
            </a:r>
          </a:p>
          <a:p>
            <a:r>
              <a:rPr kumimoji="1" lang="en-US" altLang="ko-Kore-KR" dirty="0"/>
              <a:t>which kept the Li-ion battery cycling within a partial SOC window.</a:t>
            </a:r>
          </a:p>
          <a:p>
            <a:endParaRPr kumimoji="1" lang="ko-Kore-KR" altLang="en-US" dirty="0"/>
          </a:p>
        </p:txBody>
      </p:sp>
    </p:spTree>
    <p:extLst>
      <p:ext uri="{BB962C8B-B14F-4D97-AF65-F5344CB8AC3E}">
        <p14:creationId xmlns:p14="http://schemas.microsoft.com/office/powerpoint/2010/main" val="153089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12239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polarization states can have a significant influence on battery terminal voltage and can be calculated from the battery current using equation.</a:t>
            </a:r>
            <a:endParaRPr kumimoji="1" lang="ko-Kore-KR" altLang="en-US" dirty="0"/>
          </a:p>
        </p:txBody>
      </p:sp>
    </p:spTree>
    <p:extLst>
      <p:ext uri="{BB962C8B-B14F-4D97-AF65-F5344CB8AC3E}">
        <p14:creationId xmlns:p14="http://schemas.microsoft.com/office/powerpoint/2010/main" val="1827005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DTN)">
    <p:spTree>
      <p:nvGrpSpPr>
        <p:cNvPr id="1" name=""/>
        <p:cNvGrpSpPr/>
        <p:nvPr/>
      </p:nvGrpSpPr>
      <p:grpSpPr>
        <a:xfrm>
          <a:off x="0" y="0"/>
          <a:ext cx="0" cy="0"/>
          <a:chOff x="0" y="0"/>
          <a:chExt cx="0" cy="0"/>
        </a:xfrm>
      </p:grpSpPr>
      <p:sp>
        <p:nvSpPr>
          <p:cNvPr id="15" name="제목 텍스트"/>
          <p:cNvSpPr txBox="1">
            <a:spLocks noGrp="1"/>
          </p:cNvSpPr>
          <p:nvPr>
            <p:ph type="title"/>
          </p:nvPr>
        </p:nvSpPr>
        <p:spPr>
          <a:xfrm>
            <a:off x="977900" y="1917700"/>
            <a:ext cx="11049000" cy="2095500"/>
          </a:xfrm>
          <a:prstGeom prst="rect">
            <a:avLst/>
          </a:prstGeom>
        </p:spPr>
        <p:txBody>
          <a:bodyPr/>
          <a:lstStyle>
            <a:lvl1pPr algn="ctr">
              <a:defRPr sz="6800"/>
            </a:lvl1pPr>
          </a:lstStyle>
          <a:p>
            <a:r>
              <a:t>제목 텍스트</a:t>
            </a:r>
          </a:p>
        </p:txBody>
      </p:sp>
      <p:sp>
        <p:nvSpPr>
          <p:cNvPr id="16" name="본문 첫 번째 줄…"/>
          <p:cNvSpPr txBox="1">
            <a:spLocks noGrp="1"/>
          </p:cNvSpPr>
          <p:nvPr>
            <p:ph type="body" sz="quarter" idx="1"/>
          </p:nvPr>
        </p:nvSpPr>
        <p:spPr>
          <a:xfrm>
            <a:off x="1949450" y="5486400"/>
            <a:ext cx="9105900" cy="2667000"/>
          </a:xfrm>
          <a:prstGeom prst="rect">
            <a:avLst/>
          </a:prstGeom>
        </p:spPr>
        <p:txBody>
          <a:bodyPr/>
          <a:lstStyle>
            <a:lvl1pPr marL="0" indent="0" algn="ctr">
              <a:spcBef>
                <a:spcPts val="500"/>
              </a:spcBef>
              <a:buSzTx/>
              <a:buFontTx/>
              <a:buNone/>
              <a:defRPr sz="2600"/>
            </a:lvl1pPr>
            <a:lvl2pPr marL="0" indent="0" algn="ctr">
              <a:spcBef>
                <a:spcPts val="500"/>
              </a:spcBef>
              <a:buSzTx/>
              <a:buFontTx/>
              <a:buNone/>
              <a:defRPr sz="2600"/>
            </a:lvl2pPr>
            <a:lvl3pPr marL="0" indent="0" algn="ctr">
              <a:spcBef>
                <a:spcPts val="500"/>
              </a:spcBef>
              <a:buSzTx/>
              <a:buFontTx/>
              <a:buNone/>
              <a:defRPr sz="2600"/>
            </a:lvl3pPr>
            <a:lvl4pPr marL="0" indent="0" algn="ctr">
              <a:spcBef>
                <a:spcPts val="500"/>
              </a:spcBef>
              <a:buSzTx/>
              <a:buFontTx/>
              <a:buNone/>
              <a:defRPr sz="2600"/>
            </a:lvl4pPr>
            <a:lvl5pPr marL="0" indent="0" algn="ctr">
              <a:spcBef>
                <a:spcPts val="500"/>
              </a:spcBef>
              <a:buSzTx/>
              <a:buFontTx/>
              <a:buNone/>
              <a:defRPr sz="26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17" name="직사각형 8"/>
          <p:cNvSpPr/>
          <p:nvPr/>
        </p:nvSpPr>
        <p:spPr>
          <a:xfrm>
            <a:off x="0" y="3314"/>
            <a:ext cx="13004802" cy="114303"/>
          </a:xfrm>
          <a:prstGeom prst="rect">
            <a:avLst/>
          </a:prstGeom>
          <a:solidFill>
            <a:srgbClr val="194181"/>
          </a:solidFill>
          <a:ln w="12700">
            <a:miter lim="400000"/>
          </a:ln>
        </p:spPr>
        <p:txBody>
          <a:bodyPr lIns="50800" tIns="50800" rIns="50800" bIns="50800" anchor="ctr"/>
          <a:lstStyle/>
          <a:p>
            <a:pPr marL="228600" indent="-228600" defTabSz="914400">
              <a:defRPr sz="1100">
                <a:latin typeface="맑은 고딕"/>
                <a:ea typeface="맑은 고딕"/>
                <a:cs typeface="맑은 고딕"/>
                <a:sym typeface="맑은 고딕"/>
              </a:defRPr>
            </a:pPr>
            <a:endParaRPr/>
          </a:p>
        </p:txBody>
      </p:sp>
      <p:sp>
        <p:nvSpPr>
          <p:cNvPr id="18" name="Line 462"/>
          <p:cNvSpPr/>
          <p:nvPr/>
        </p:nvSpPr>
        <p:spPr>
          <a:xfrm>
            <a:off x="-1" y="1625600"/>
            <a:ext cx="6172202" cy="0"/>
          </a:xfrm>
          <a:prstGeom prst="line">
            <a:avLst/>
          </a:prstGeom>
          <a:ln w="12700">
            <a:solidFill>
              <a:srgbClr val="000000"/>
            </a:solidFill>
            <a:prstDash val="sysDot"/>
          </a:ln>
        </p:spPr>
        <p:txBody>
          <a:bodyPr lIns="45718" tIns="45718" rIns="45718" bIns="45718"/>
          <a:lstStyle/>
          <a:p>
            <a:endParaRPr/>
          </a:p>
        </p:txBody>
      </p:sp>
      <p:sp>
        <p:nvSpPr>
          <p:cNvPr id="19" name="Line 488"/>
          <p:cNvSpPr/>
          <p:nvPr/>
        </p:nvSpPr>
        <p:spPr>
          <a:xfrm flipV="1">
            <a:off x="-1" y="4368799"/>
            <a:ext cx="6172202" cy="2"/>
          </a:xfrm>
          <a:prstGeom prst="line">
            <a:avLst/>
          </a:prstGeom>
          <a:ln w="12700">
            <a:solidFill>
              <a:srgbClr val="000000"/>
            </a:solidFill>
            <a:prstDash val="sysDot"/>
          </a:ln>
        </p:spPr>
        <p:txBody>
          <a:bodyPr lIns="45718" tIns="45718" rIns="45718" bIns="45718"/>
          <a:lstStyle/>
          <a:p>
            <a:endParaRPr/>
          </a:p>
        </p:txBody>
      </p:sp>
      <p:sp>
        <p:nvSpPr>
          <p:cNvPr id="20" name="직사각형 10"/>
          <p:cNvSpPr/>
          <p:nvPr/>
        </p:nvSpPr>
        <p:spPr>
          <a:xfrm>
            <a:off x="1486" y="9639300"/>
            <a:ext cx="13004802" cy="114300"/>
          </a:xfrm>
          <a:prstGeom prst="rect">
            <a:avLst/>
          </a:prstGeom>
          <a:solidFill>
            <a:srgbClr val="194181"/>
          </a:solidFill>
          <a:ln w="12700">
            <a:miter lim="400000"/>
          </a:ln>
        </p:spPr>
        <p:txBody>
          <a:bodyPr lIns="50800" tIns="50800" rIns="50800" bIns="50800" anchor="ctr"/>
          <a:lstStyle/>
          <a:p>
            <a:pPr marL="228600" indent="-228600" defTabSz="914400">
              <a:defRPr sz="1100">
                <a:latin typeface="맑은 고딕"/>
                <a:ea typeface="맑은 고딕"/>
                <a:cs typeface="맑은 고딕"/>
                <a:sym typeface="맑은 고딕"/>
              </a:defRPr>
            </a:pPr>
            <a:endParaRPr/>
          </a:p>
        </p:txBody>
      </p:sp>
      <p:pic>
        <p:nvPicPr>
          <p:cNvPr id="21" name="Picture 2" descr="Picture 2"/>
          <p:cNvPicPr>
            <a:picLocks noChangeAspect="1"/>
          </p:cNvPicPr>
          <p:nvPr/>
        </p:nvPicPr>
        <p:blipFill>
          <a:blip r:embed="rId2"/>
          <a:stretch>
            <a:fillRect/>
          </a:stretch>
        </p:blipFill>
        <p:spPr>
          <a:xfrm>
            <a:off x="11137900" y="9067800"/>
            <a:ext cx="1828800" cy="457202"/>
          </a:xfrm>
          <a:prstGeom prst="rect">
            <a:avLst/>
          </a:prstGeom>
          <a:ln w="12700">
            <a:miter lim="400000"/>
          </a:ln>
        </p:spPr>
      </p:pic>
      <p:pic>
        <p:nvPicPr>
          <p:cNvPr id="22" name="Picture 2" descr="Picture 2"/>
          <p:cNvPicPr>
            <a:picLocks noChangeAspect="1"/>
          </p:cNvPicPr>
          <p:nvPr/>
        </p:nvPicPr>
        <p:blipFill>
          <a:blip r:embed="rId3"/>
          <a:stretch>
            <a:fillRect/>
          </a:stretch>
        </p:blipFill>
        <p:spPr>
          <a:xfrm>
            <a:off x="10998200" y="266700"/>
            <a:ext cx="2006600" cy="515210"/>
          </a:xfrm>
          <a:prstGeom prst="rect">
            <a:avLst/>
          </a:prstGeom>
          <a:ln w="12700">
            <a:miter lim="400000"/>
          </a:ln>
        </p:spPr>
      </p:pic>
      <p:sp>
        <p:nvSpPr>
          <p:cNvPr id="23" name="슬라이드 번호"/>
          <p:cNvSpPr txBox="1">
            <a:spLocks noGrp="1"/>
          </p:cNvSpPr>
          <p:nvPr>
            <p:ph type="sldNum" sz="quarter" idx="2"/>
          </p:nvPr>
        </p:nvSpPr>
        <p:spPr>
          <a:xfrm>
            <a:off x="6328884" y="9296400"/>
            <a:ext cx="340259" cy="324306"/>
          </a:xfrm>
          <a:prstGeom prst="rect">
            <a:avLst/>
          </a:prstGeom>
        </p:spPr>
        <p:txBody>
          <a:bodyPr/>
          <a:lstStyle>
            <a:lvl1pPr>
              <a:defRPr sz="1600">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Smart Factory)">
    <p:spTree>
      <p:nvGrpSpPr>
        <p:cNvPr id="1" name=""/>
        <p:cNvGrpSpPr/>
        <p:nvPr/>
      </p:nvGrpSpPr>
      <p:grpSpPr>
        <a:xfrm>
          <a:off x="0" y="0"/>
          <a:ext cx="0" cy="0"/>
          <a:chOff x="0" y="0"/>
          <a:chExt cx="0" cy="0"/>
        </a:xfrm>
      </p:grpSpPr>
      <p:sp>
        <p:nvSpPr>
          <p:cNvPr id="30" name="제목 텍스트"/>
          <p:cNvSpPr txBox="1">
            <a:spLocks noGrp="1"/>
          </p:cNvSpPr>
          <p:nvPr>
            <p:ph type="title"/>
          </p:nvPr>
        </p:nvSpPr>
        <p:spPr>
          <a:xfrm>
            <a:off x="977900" y="1917700"/>
            <a:ext cx="11049000" cy="2095500"/>
          </a:xfrm>
          <a:prstGeom prst="rect">
            <a:avLst/>
          </a:prstGeom>
        </p:spPr>
        <p:txBody>
          <a:bodyPr/>
          <a:lstStyle>
            <a:lvl1pPr algn="ctr">
              <a:defRPr sz="6800">
                <a:latin typeface="Trebuchet MS"/>
                <a:ea typeface="Trebuchet MS"/>
                <a:cs typeface="Trebuchet MS"/>
                <a:sym typeface="Trebuchet MS"/>
              </a:defRPr>
            </a:lvl1pPr>
          </a:lstStyle>
          <a:p>
            <a:r>
              <a:t>제목 텍스트</a:t>
            </a:r>
          </a:p>
        </p:txBody>
      </p:sp>
      <p:sp>
        <p:nvSpPr>
          <p:cNvPr id="31" name="본문 첫 번째 줄…"/>
          <p:cNvSpPr txBox="1">
            <a:spLocks noGrp="1"/>
          </p:cNvSpPr>
          <p:nvPr>
            <p:ph type="body" sz="half" idx="1"/>
          </p:nvPr>
        </p:nvSpPr>
        <p:spPr>
          <a:xfrm>
            <a:off x="1949450" y="4368800"/>
            <a:ext cx="9105900" cy="3886200"/>
          </a:xfrm>
          <a:prstGeom prst="rect">
            <a:avLst/>
          </a:prstGeom>
        </p:spPr>
        <p:txBody>
          <a:bodyPr anchor="ctr"/>
          <a:lstStyle>
            <a:lvl1pPr marL="0" indent="0" algn="ctr">
              <a:spcBef>
                <a:spcPts val="500"/>
              </a:spcBef>
              <a:buSzTx/>
              <a:buFontTx/>
              <a:buNone/>
              <a:defRPr sz="2800" b="0">
                <a:latin typeface="Times New Roman"/>
                <a:ea typeface="Times New Roman"/>
                <a:cs typeface="Times New Roman"/>
                <a:sym typeface="Times New Roman"/>
              </a:defRPr>
            </a:lvl1pPr>
            <a:lvl2pPr marL="0" indent="0" algn="ctr">
              <a:spcBef>
                <a:spcPts val="500"/>
              </a:spcBef>
              <a:buSzTx/>
              <a:buFontTx/>
              <a:buNone/>
              <a:defRPr sz="2800" b="0">
                <a:latin typeface="Times New Roman"/>
                <a:ea typeface="Times New Roman"/>
                <a:cs typeface="Times New Roman"/>
                <a:sym typeface="Times New Roman"/>
              </a:defRPr>
            </a:lvl2pPr>
            <a:lvl3pPr marL="0" indent="0" algn="ctr">
              <a:spcBef>
                <a:spcPts val="500"/>
              </a:spcBef>
              <a:buSzTx/>
              <a:buFontTx/>
              <a:buNone/>
              <a:defRPr sz="2800" b="0">
                <a:latin typeface="Times New Roman"/>
                <a:ea typeface="Times New Roman"/>
                <a:cs typeface="Times New Roman"/>
                <a:sym typeface="Times New Roman"/>
              </a:defRPr>
            </a:lvl3pPr>
            <a:lvl4pPr marL="0" indent="0" algn="ctr">
              <a:spcBef>
                <a:spcPts val="500"/>
              </a:spcBef>
              <a:buSzTx/>
              <a:buFontTx/>
              <a:buNone/>
              <a:defRPr sz="2800" b="0">
                <a:latin typeface="Times New Roman"/>
                <a:ea typeface="Times New Roman"/>
                <a:cs typeface="Times New Roman"/>
                <a:sym typeface="Times New Roman"/>
              </a:defRPr>
            </a:lvl4pPr>
            <a:lvl5pPr marL="0" indent="0" algn="ctr">
              <a:spcBef>
                <a:spcPts val="500"/>
              </a:spcBef>
              <a:buSzTx/>
              <a:buFontTx/>
              <a:buNone/>
              <a:defRPr sz="2800" b="0">
                <a:latin typeface="Times New Roman"/>
                <a:ea typeface="Times New Roman"/>
                <a:cs typeface="Times New Roman"/>
                <a:sym typeface="Times New Roman"/>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32" name="직사각형 8"/>
          <p:cNvSpPr/>
          <p:nvPr/>
        </p:nvSpPr>
        <p:spPr>
          <a:xfrm>
            <a:off x="0" y="3314"/>
            <a:ext cx="13004802" cy="114303"/>
          </a:xfrm>
          <a:prstGeom prst="rect">
            <a:avLst/>
          </a:prstGeom>
          <a:solidFill>
            <a:srgbClr val="194181"/>
          </a:solidFill>
          <a:ln w="12700">
            <a:miter lim="400000"/>
          </a:ln>
        </p:spPr>
        <p:txBody>
          <a:bodyPr lIns="50800" tIns="50800" rIns="50800" bIns="50800" anchor="ctr"/>
          <a:lstStyle/>
          <a:p>
            <a:pPr marL="228600" indent="-228600" defTabSz="914400">
              <a:defRPr sz="1100">
                <a:latin typeface="맑은 고딕"/>
                <a:ea typeface="맑은 고딕"/>
                <a:cs typeface="맑은 고딕"/>
                <a:sym typeface="맑은 고딕"/>
              </a:defRPr>
            </a:pPr>
            <a:endParaRPr/>
          </a:p>
        </p:txBody>
      </p:sp>
      <p:sp>
        <p:nvSpPr>
          <p:cNvPr id="33" name="Line 462"/>
          <p:cNvSpPr/>
          <p:nvPr/>
        </p:nvSpPr>
        <p:spPr>
          <a:xfrm>
            <a:off x="-1" y="1625600"/>
            <a:ext cx="6172202" cy="0"/>
          </a:xfrm>
          <a:prstGeom prst="line">
            <a:avLst/>
          </a:prstGeom>
          <a:ln w="12700">
            <a:solidFill>
              <a:srgbClr val="000000"/>
            </a:solidFill>
            <a:prstDash val="sysDot"/>
          </a:ln>
        </p:spPr>
        <p:txBody>
          <a:bodyPr lIns="45718" tIns="45718" rIns="45718" bIns="45718"/>
          <a:lstStyle/>
          <a:p>
            <a:endParaRPr/>
          </a:p>
        </p:txBody>
      </p:sp>
      <p:sp>
        <p:nvSpPr>
          <p:cNvPr id="34" name="Line 488"/>
          <p:cNvSpPr/>
          <p:nvPr/>
        </p:nvSpPr>
        <p:spPr>
          <a:xfrm flipV="1">
            <a:off x="-1" y="4368799"/>
            <a:ext cx="6172202" cy="2"/>
          </a:xfrm>
          <a:prstGeom prst="line">
            <a:avLst/>
          </a:prstGeom>
          <a:ln w="12700">
            <a:solidFill>
              <a:srgbClr val="000000"/>
            </a:solidFill>
            <a:prstDash val="sysDot"/>
          </a:ln>
        </p:spPr>
        <p:txBody>
          <a:bodyPr lIns="45718" tIns="45718" rIns="45718" bIns="45718"/>
          <a:lstStyle/>
          <a:p>
            <a:endParaRPr/>
          </a:p>
        </p:txBody>
      </p:sp>
      <p:sp>
        <p:nvSpPr>
          <p:cNvPr id="35" name="직사각형 10"/>
          <p:cNvSpPr/>
          <p:nvPr/>
        </p:nvSpPr>
        <p:spPr>
          <a:xfrm>
            <a:off x="1486" y="9639300"/>
            <a:ext cx="13004802" cy="114300"/>
          </a:xfrm>
          <a:prstGeom prst="rect">
            <a:avLst/>
          </a:prstGeom>
          <a:solidFill>
            <a:srgbClr val="194181"/>
          </a:solidFill>
          <a:ln w="12700">
            <a:miter lim="400000"/>
          </a:ln>
        </p:spPr>
        <p:txBody>
          <a:bodyPr lIns="50800" tIns="50800" rIns="50800" bIns="50800" anchor="ctr"/>
          <a:lstStyle/>
          <a:p>
            <a:pPr marL="228600" indent="-228600" defTabSz="914400">
              <a:defRPr sz="1100">
                <a:latin typeface="맑은 고딕"/>
                <a:ea typeface="맑은 고딕"/>
                <a:cs typeface="맑은 고딕"/>
                <a:sym typeface="맑은 고딕"/>
              </a:defRPr>
            </a:pPr>
            <a:endParaRPr/>
          </a:p>
        </p:txBody>
      </p:sp>
      <p:pic>
        <p:nvPicPr>
          <p:cNvPr id="36" name="Picture 2" descr="Picture 2"/>
          <p:cNvPicPr>
            <a:picLocks noChangeAspect="1"/>
          </p:cNvPicPr>
          <p:nvPr/>
        </p:nvPicPr>
        <p:blipFill>
          <a:blip r:embed="rId2"/>
          <a:stretch>
            <a:fillRect/>
          </a:stretch>
        </p:blipFill>
        <p:spPr>
          <a:xfrm>
            <a:off x="11137900" y="9067800"/>
            <a:ext cx="1828800" cy="457202"/>
          </a:xfrm>
          <a:prstGeom prst="rect">
            <a:avLst/>
          </a:prstGeom>
          <a:ln w="12700">
            <a:miter lim="400000"/>
          </a:ln>
        </p:spPr>
      </p:pic>
      <p:pic>
        <p:nvPicPr>
          <p:cNvPr id="37" name="Picture 2" descr="Picture 2"/>
          <p:cNvPicPr>
            <a:picLocks noChangeAspect="1"/>
          </p:cNvPicPr>
          <p:nvPr/>
        </p:nvPicPr>
        <p:blipFill>
          <a:blip r:embed="rId3"/>
          <a:stretch>
            <a:fillRect/>
          </a:stretch>
        </p:blipFill>
        <p:spPr>
          <a:xfrm>
            <a:off x="10998200" y="266700"/>
            <a:ext cx="2006600" cy="515210"/>
          </a:xfrm>
          <a:prstGeom prst="rect">
            <a:avLst/>
          </a:prstGeom>
          <a:ln w="12700">
            <a:miter lim="400000"/>
          </a:ln>
        </p:spPr>
      </p:pic>
      <p:sp>
        <p:nvSpPr>
          <p:cNvPr id="38" name="Hanyang University - MNILAB"/>
          <p:cNvSpPr txBox="1"/>
          <p:nvPr/>
        </p:nvSpPr>
        <p:spPr>
          <a:xfrm>
            <a:off x="304800" y="9230555"/>
            <a:ext cx="4991100" cy="2371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1000">
                <a:latin typeface="Arial"/>
                <a:ea typeface="Arial"/>
                <a:cs typeface="Arial"/>
                <a:sym typeface="Arial"/>
              </a:defRPr>
            </a:lvl1pPr>
          </a:lstStyle>
          <a:p>
            <a:r>
              <a:t>Hanyang University - MNILAB</a:t>
            </a:r>
          </a:p>
        </p:txBody>
      </p:sp>
      <p:sp>
        <p:nvSpPr>
          <p:cNvPr id="39" name="슬라이드 번호"/>
          <p:cNvSpPr txBox="1">
            <a:spLocks noGrp="1"/>
          </p:cNvSpPr>
          <p:nvPr>
            <p:ph type="sldNum" sz="quarter" idx="2"/>
          </p:nvPr>
        </p:nvSpPr>
        <p:spPr>
          <a:xfrm>
            <a:off x="6328884" y="9296400"/>
            <a:ext cx="340259" cy="324306"/>
          </a:xfrm>
          <a:prstGeom prst="rect">
            <a:avLst/>
          </a:prstGeom>
        </p:spPr>
        <p:txBody>
          <a:bodyPr/>
          <a:lstStyle>
            <a:lvl1pPr>
              <a:defRPr sz="1600">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Original)">
    <p:spTree>
      <p:nvGrpSpPr>
        <p:cNvPr id="1" name=""/>
        <p:cNvGrpSpPr/>
        <p:nvPr/>
      </p:nvGrpSpPr>
      <p:grpSpPr>
        <a:xfrm>
          <a:off x="0" y="0"/>
          <a:ext cx="0" cy="0"/>
          <a:chOff x="0" y="0"/>
          <a:chExt cx="0" cy="0"/>
        </a:xfrm>
      </p:grpSpPr>
      <p:sp>
        <p:nvSpPr>
          <p:cNvPr id="46" name="제목 텍스트"/>
          <p:cNvSpPr txBox="1">
            <a:spLocks noGrp="1"/>
          </p:cNvSpPr>
          <p:nvPr>
            <p:ph type="title"/>
          </p:nvPr>
        </p:nvSpPr>
        <p:spPr>
          <a:prstGeom prst="rect">
            <a:avLst/>
          </a:prstGeom>
        </p:spPr>
        <p:txBody>
          <a:bodyPr/>
          <a:lstStyle/>
          <a:p>
            <a:r>
              <a:t>제목 텍스트</a:t>
            </a:r>
          </a:p>
        </p:txBody>
      </p:sp>
      <p:sp>
        <p:nvSpPr>
          <p:cNvPr id="47" name="본문 첫 번째 줄…"/>
          <p:cNvSpPr txBox="1">
            <a:spLocks noGrp="1"/>
          </p:cNvSpPr>
          <p:nvPr>
            <p:ph type="body" idx="1"/>
          </p:nvPr>
        </p:nvSpPr>
        <p:spPr>
          <a:prstGeom prst="rect">
            <a:avLst/>
          </a:prstGeom>
        </p:spPr>
        <p:txBody>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48"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DTN)">
    <p:spTree>
      <p:nvGrpSpPr>
        <p:cNvPr id="1" name=""/>
        <p:cNvGrpSpPr/>
        <p:nvPr/>
      </p:nvGrpSpPr>
      <p:grpSpPr>
        <a:xfrm>
          <a:off x="0" y="0"/>
          <a:ext cx="0" cy="0"/>
          <a:chOff x="0" y="0"/>
          <a:chExt cx="0" cy="0"/>
        </a:xfrm>
      </p:grpSpPr>
      <p:sp>
        <p:nvSpPr>
          <p:cNvPr id="55" name="제목 텍스트"/>
          <p:cNvSpPr txBox="1">
            <a:spLocks noGrp="1"/>
          </p:cNvSpPr>
          <p:nvPr>
            <p:ph type="title"/>
          </p:nvPr>
        </p:nvSpPr>
        <p:spPr>
          <a:prstGeom prst="rect">
            <a:avLst/>
          </a:prstGeom>
        </p:spPr>
        <p:txBody>
          <a:bodyPr/>
          <a:lstStyle/>
          <a:p>
            <a:r>
              <a:t>제목 텍스트</a:t>
            </a:r>
          </a:p>
        </p:txBody>
      </p:sp>
      <p:sp>
        <p:nvSpPr>
          <p:cNvPr id="56" name="본문 첫 번째 줄…"/>
          <p:cNvSpPr txBox="1">
            <a:spLocks noGrp="1"/>
          </p:cNvSpPr>
          <p:nvPr>
            <p:ph type="body" idx="1"/>
          </p:nvPr>
        </p:nvSpPr>
        <p:spPr>
          <a:prstGeom prst="rect">
            <a:avLst/>
          </a:prstGeom>
        </p:spPr>
        <p:txBody>
          <a:bodyPr/>
          <a:lstStyle>
            <a:lvl2pPr indent="-573484"/>
            <a:lvl3pPr marL="1397609" indent="-508609"/>
            <a:lvl4pPr marL="1976327" indent="-642827"/>
            <a:lvl5pPr marL="3134077" indent="-911577"/>
          </a:lstStyle>
          <a:p>
            <a:r>
              <a:t>본문 첫 번째 줄</a:t>
            </a:r>
          </a:p>
          <a:p>
            <a:pPr lvl="1"/>
            <a:r>
              <a:t>본문 두 번째 줄</a:t>
            </a:r>
          </a:p>
          <a:p>
            <a:pPr lvl="2"/>
            <a:r>
              <a:t>본문 세 번째 줄</a:t>
            </a:r>
          </a:p>
          <a:p>
            <a:pPr lvl="3"/>
            <a:r>
              <a:t>본문 네 번째 줄</a:t>
            </a:r>
          </a:p>
          <a:p>
            <a:pPr lvl="4"/>
            <a:r>
              <a:t>본문 다섯 번째 줄</a:t>
            </a:r>
          </a:p>
        </p:txBody>
      </p:sp>
      <p:sp>
        <p:nvSpPr>
          <p:cNvPr id="57"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Bullets 1 (Smart Factory)">
    <p:spTree>
      <p:nvGrpSpPr>
        <p:cNvPr id="1" name=""/>
        <p:cNvGrpSpPr/>
        <p:nvPr/>
      </p:nvGrpSpPr>
      <p:grpSpPr>
        <a:xfrm>
          <a:off x="0" y="0"/>
          <a:ext cx="0" cy="0"/>
          <a:chOff x="0" y="0"/>
          <a:chExt cx="0" cy="0"/>
        </a:xfrm>
      </p:grpSpPr>
      <p:sp>
        <p:nvSpPr>
          <p:cNvPr id="64" name="제목 텍스트"/>
          <p:cNvSpPr txBox="1">
            <a:spLocks noGrp="1"/>
          </p:cNvSpPr>
          <p:nvPr>
            <p:ph type="title"/>
          </p:nvPr>
        </p:nvSpPr>
        <p:spPr>
          <a:xfrm>
            <a:off x="463550" y="254000"/>
            <a:ext cx="12077700" cy="1231900"/>
          </a:xfrm>
          <a:prstGeom prst="rect">
            <a:avLst/>
          </a:prstGeom>
        </p:spPr>
        <p:txBody>
          <a:bodyPr/>
          <a:lstStyle>
            <a:lvl1pPr>
              <a:defRPr sz="5200">
                <a:latin typeface="Trebuchet MS"/>
                <a:ea typeface="Trebuchet MS"/>
                <a:cs typeface="Trebuchet MS"/>
                <a:sym typeface="Trebuchet MS"/>
              </a:defRPr>
            </a:lvl1pPr>
          </a:lstStyle>
          <a:p>
            <a:r>
              <a:t>제목 텍스트</a:t>
            </a:r>
          </a:p>
        </p:txBody>
      </p:sp>
      <p:sp>
        <p:nvSpPr>
          <p:cNvPr id="65" name="본문 첫 번째 줄…"/>
          <p:cNvSpPr txBox="1">
            <a:spLocks noGrp="1"/>
          </p:cNvSpPr>
          <p:nvPr>
            <p:ph type="body" idx="1"/>
          </p:nvPr>
        </p:nvSpPr>
        <p:spPr>
          <a:xfrm>
            <a:off x="673100" y="1562100"/>
            <a:ext cx="12204700" cy="7581900"/>
          </a:xfrm>
          <a:prstGeom prst="rect">
            <a:avLst/>
          </a:prstGeom>
        </p:spPr>
        <p:txBody>
          <a:bodyPr/>
          <a:lstStyle>
            <a:lvl1pPr>
              <a:buFont typeface="Times New Roman"/>
              <a:defRPr>
                <a:latin typeface="Times New Roman"/>
                <a:ea typeface="Times New Roman"/>
                <a:cs typeface="Times New Roman"/>
                <a:sym typeface="Times New Roman"/>
              </a:defRPr>
            </a:lvl1pPr>
            <a:lvl2pPr indent="-573484">
              <a:buFont typeface="Times New Roman"/>
              <a:defRPr>
                <a:latin typeface="Times New Roman"/>
                <a:ea typeface="Times New Roman"/>
                <a:cs typeface="Times New Roman"/>
                <a:sym typeface="Times New Roman"/>
              </a:defRPr>
            </a:lvl2pPr>
            <a:lvl3pPr marL="1397609" indent="-508609">
              <a:buFont typeface="Times New Roman"/>
              <a:defRPr>
                <a:latin typeface="Times New Roman"/>
                <a:ea typeface="Times New Roman"/>
                <a:cs typeface="Times New Roman"/>
                <a:sym typeface="Times New Roman"/>
              </a:defRPr>
            </a:lvl3pPr>
            <a:lvl4pPr marL="1976327" indent="-642827">
              <a:buFont typeface="Times New Roman"/>
              <a:defRPr>
                <a:latin typeface="Times New Roman"/>
                <a:ea typeface="Times New Roman"/>
                <a:cs typeface="Times New Roman"/>
                <a:sym typeface="Times New Roman"/>
              </a:defRPr>
            </a:lvl4pPr>
            <a:lvl5pPr marL="3134077" indent="-911577">
              <a:buFont typeface="Times New Roman"/>
              <a:defRPr>
                <a:latin typeface="Times New Roman"/>
                <a:ea typeface="Times New Roman"/>
                <a:cs typeface="Times New Roman"/>
                <a:sym typeface="Times New Roman"/>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66" name="직선 연결선 8"/>
          <p:cNvSpPr/>
          <p:nvPr/>
        </p:nvSpPr>
        <p:spPr>
          <a:xfrm>
            <a:off x="-3091" y="19224"/>
            <a:ext cx="13010983" cy="1"/>
          </a:xfrm>
          <a:prstGeom prst="line">
            <a:avLst/>
          </a:prstGeom>
          <a:ln w="40640">
            <a:solidFill>
              <a:srgbClr val="4A7EBB"/>
            </a:solidFill>
          </a:ln>
        </p:spPr>
        <p:txBody>
          <a:bodyPr lIns="45718" tIns="45718" rIns="45718" bIns="45718"/>
          <a:lstStyle/>
          <a:p>
            <a:endParaRPr/>
          </a:p>
        </p:txBody>
      </p:sp>
      <p:sp>
        <p:nvSpPr>
          <p:cNvPr id="67" name="직선 연결선 11"/>
          <p:cNvSpPr/>
          <p:nvPr/>
        </p:nvSpPr>
        <p:spPr>
          <a:xfrm>
            <a:off x="-1" y="9036050"/>
            <a:ext cx="13004802" cy="0"/>
          </a:xfrm>
          <a:prstGeom prst="line">
            <a:avLst/>
          </a:prstGeom>
          <a:ln w="25400">
            <a:solidFill>
              <a:srgbClr val="4A7EBB"/>
            </a:solidFill>
          </a:ln>
        </p:spPr>
        <p:txBody>
          <a:bodyPr lIns="45718" tIns="45718" rIns="45718" bIns="45718"/>
          <a:lstStyle/>
          <a:p>
            <a:endParaRPr/>
          </a:p>
        </p:txBody>
      </p:sp>
      <p:pic>
        <p:nvPicPr>
          <p:cNvPr id="68" name="Picture 2" descr="Picture 2"/>
          <p:cNvPicPr>
            <a:picLocks noChangeAspect="1"/>
          </p:cNvPicPr>
          <p:nvPr/>
        </p:nvPicPr>
        <p:blipFill>
          <a:blip r:embed="rId2"/>
          <a:stretch>
            <a:fillRect/>
          </a:stretch>
        </p:blipFill>
        <p:spPr>
          <a:xfrm>
            <a:off x="10960100" y="9118600"/>
            <a:ext cx="2006600" cy="515210"/>
          </a:xfrm>
          <a:prstGeom prst="rect">
            <a:avLst/>
          </a:prstGeom>
          <a:ln w="12700">
            <a:miter lim="400000"/>
          </a:ln>
        </p:spPr>
      </p:pic>
      <p:sp>
        <p:nvSpPr>
          <p:cNvPr id="69" name="Hanyang University - MNILAB"/>
          <p:cNvSpPr txBox="1"/>
          <p:nvPr/>
        </p:nvSpPr>
        <p:spPr>
          <a:xfrm>
            <a:off x="304800" y="9230555"/>
            <a:ext cx="4991100" cy="2371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1000">
                <a:latin typeface="Arial"/>
                <a:ea typeface="Arial"/>
                <a:cs typeface="Arial"/>
                <a:sym typeface="Arial"/>
              </a:defRPr>
            </a:lvl1pPr>
          </a:lstStyle>
          <a:p>
            <a:r>
              <a:t>Hanyang University - MNILAB</a:t>
            </a:r>
          </a:p>
        </p:txBody>
      </p:sp>
      <p:sp>
        <p:nvSpPr>
          <p:cNvPr id="70"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2 (Smart Factory)">
    <p:spTree>
      <p:nvGrpSpPr>
        <p:cNvPr id="1" name=""/>
        <p:cNvGrpSpPr/>
        <p:nvPr/>
      </p:nvGrpSpPr>
      <p:grpSpPr>
        <a:xfrm>
          <a:off x="0" y="0"/>
          <a:ext cx="0" cy="0"/>
          <a:chOff x="0" y="0"/>
          <a:chExt cx="0" cy="0"/>
        </a:xfrm>
      </p:grpSpPr>
      <p:sp>
        <p:nvSpPr>
          <p:cNvPr id="77" name="제목 텍스트"/>
          <p:cNvSpPr txBox="1">
            <a:spLocks noGrp="1"/>
          </p:cNvSpPr>
          <p:nvPr>
            <p:ph type="title"/>
          </p:nvPr>
        </p:nvSpPr>
        <p:spPr>
          <a:prstGeom prst="rect">
            <a:avLst/>
          </a:prstGeom>
        </p:spPr>
        <p:txBody>
          <a:bodyPr/>
          <a:lstStyle>
            <a:lvl1pPr>
              <a:defRPr>
                <a:latin typeface="Trebuchet MS"/>
                <a:ea typeface="Trebuchet MS"/>
                <a:cs typeface="Trebuchet MS"/>
                <a:sym typeface="Trebuchet MS"/>
              </a:defRPr>
            </a:lvl1pPr>
          </a:lstStyle>
          <a:p>
            <a:r>
              <a:t>제목 텍스트</a:t>
            </a:r>
          </a:p>
        </p:txBody>
      </p:sp>
      <p:sp>
        <p:nvSpPr>
          <p:cNvPr id="78" name="본문 첫 번째 줄…"/>
          <p:cNvSpPr txBox="1">
            <a:spLocks noGrp="1"/>
          </p:cNvSpPr>
          <p:nvPr>
            <p:ph type="body" idx="1"/>
          </p:nvPr>
        </p:nvSpPr>
        <p:spPr>
          <a:prstGeom prst="rect">
            <a:avLst/>
          </a:prstGeom>
        </p:spPr>
        <p:txBody>
          <a:bodyPr/>
          <a:lstStyle>
            <a:lvl1pPr>
              <a:buFont typeface="Times New Roman"/>
              <a:defRPr>
                <a:latin typeface="Times New Roman"/>
                <a:ea typeface="Times New Roman"/>
                <a:cs typeface="Times New Roman"/>
                <a:sym typeface="Times New Roman"/>
              </a:defRPr>
            </a:lvl1pPr>
            <a:lvl2pPr indent="-573484">
              <a:buFont typeface="Times New Roman"/>
              <a:defRPr>
                <a:latin typeface="Times New Roman"/>
                <a:ea typeface="Times New Roman"/>
                <a:cs typeface="Times New Roman"/>
                <a:sym typeface="Times New Roman"/>
              </a:defRPr>
            </a:lvl2pPr>
            <a:lvl3pPr marL="1397609" indent="-508609">
              <a:buFont typeface="Times New Roman"/>
              <a:defRPr>
                <a:latin typeface="Times New Roman"/>
                <a:ea typeface="Times New Roman"/>
                <a:cs typeface="Times New Roman"/>
                <a:sym typeface="Times New Roman"/>
              </a:defRPr>
            </a:lvl3pPr>
            <a:lvl4pPr marL="1976327" indent="-642827">
              <a:buFont typeface="Times New Roman"/>
              <a:defRPr>
                <a:latin typeface="Times New Roman"/>
                <a:ea typeface="Times New Roman"/>
                <a:cs typeface="Times New Roman"/>
                <a:sym typeface="Times New Roman"/>
              </a:defRPr>
            </a:lvl4pPr>
            <a:lvl5pPr marL="3134077" indent="-911577">
              <a:buFont typeface="Times New Roman"/>
              <a:defRPr>
                <a:latin typeface="Times New Roman"/>
                <a:ea typeface="Times New Roman"/>
                <a:cs typeface="Times New Roman"/>
                <a:sym typeface="Times New Roman"/>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79" name="Hanyang University - MNILAB"/>
          <p:cNvSpPr txBox="1"/>
          <p:nvPr/>
        </p:nvSpPr>
        <p:spPr>
          <a:xfrm>
            <a:off x="304800" y="9230555"/>
            <a:ext cx="4991100" cy="2371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1000">
                <a:latin typeface="Arial"/>
                <a:ea typeface="Arial"/>
                <a:cs typeface="Arial"/>
                <a:sym typeface="Arial"/>
              </a:defRPr>
            </a:lvl1pPr>
          </a:lstStyle>
          <a:p>
            <a:r>
              <a:t>Hanyang University - MNILAB</a:t>
            </a:r>
          </a:p>
        </p:txBody>
      </p:sp>
      <p:sp>
        <p:nvSpPr>
          <p:cNvPr id="80"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7" name="슬라이드 번호"/>
          <p:cNvSpPr txBox="1">
            <a:spLocks noGrp="1"/>
          </p:cNvSpPr>
          <p:nvPr>
            <p:ph type="sldNum" sz="quarter" idx="2"/>
          </p:nvPr>
        </p:nvSpPr>
        <p:spPr>
          <a:xfrm>
            <a:off x="6328884" y="9296400"/>
            <a:ext cx="340259" cy="324306"/>
          </a:xfrm>
          <a:prstGeom prst="rect">
            <a:avLst/>
          </a:prstGeom>
        </p:spPr>
        <p:txBody>
          <a:bodyPr/>
          <a:lstStyle>
            <a:lvl1pPr>
              <a:defRPr sz="16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직선 연결선 8"/>
          <p:cNvSpPr/>
          <p:nvPr/>
        </p:nvSpPr>
        <p:spPr>
          <a:xfrm>
            <a:off x="-3091" y="19224"/>
            <a:ext cx="13010983" cy="1"/>
          </a:xfrm>
          <a:prstGeom prst="line">
            <a:avLst/>
          </a:prstGeom>
          <a:ln w="40640">
            <a:solidFill>
              <a:srgbClr val="4A7EBB"/>
            </a:solidFill>
          </a:ln>
        </p:spPr>
        <p:txBody>
          <a:bodyPr lIns="45718" tIns="45718" rIns="45718" bIns="45718"/>
          <a:lstStyle/>
          <a:p>
            <a:endParaRPr/>
          </a:p>
        </p:txBody>
      </p:sp>
      <p:sp>
        <p:nvSpPr>
          <p:cNvPr id="3" name="Line 1033"/>
          <p:cNvSpPr/>
          <p:nvPr/>
        </p:nvSpPr>
        <p:spPr>
          <a:xfrm>
            <a:off x="0" y="1041400"/>
            <a:ext cx="13004800" cy="0"/>
          </a:xfrm>
          <a:prstGeom prst="line">
            <a:avLst/>
          </a:prstGeom>
          <a:ln w="12700">
            <a:solidFill>
              <a:srgbClr val="000000"/>
            </a:solidFill>
          </a:ln>
        </p:spPr>
        <p:txBody>
          <a:bodyPr lIns="45718" tIns="45718" rIns="45718" bIns="45718"/>
          <a:lstStyle/>
          <a:p>
            <a:endParaRPr/>
          </a:p>
        </p:txBody>
      </p:sp>
      <p:sp>
        <p:nvSpPr>
          <p:cNvPr id="4" name="직선 연결선 11"/>
          <p:cNvSpPr/>
          <p:nvPr/>
        </p:nvSpPr>
        <p:spPr>
          <a:xfrm>
            <a:off x="-1" y="9036050"/>
            <a:ext cx="13004802" cy="0"/>
          </a:xfrm>
          <a:prstGeom prst="line">
            <a:avLst/>
          </a:prstGeom>
          <a:ln w="25400">
            <a:solidFill>
              <a:srgbClr val="4A7EBB"/>
            </a:solidFill>
          </a:ln>
        </p:spPr>
        <p:txBody>
          <a:bodyPr lIns="45718" tIns="45718" rIns="45718" bIns="45718"/>
          <a:lstStyle/>
          <a:p>
            <a:endParaRPr/>
          </a:p>
        </p:txBody>
      </p:sp>
      <p:pic>
        <p:nvPicPr>
          <p:cNvPr id="5" name="Picture 2" descr="Picture 2"/>
          <p:cNvPicPr>
            <a:picLocks noChangeAspect="1"/>
          </p:cNvPicPr>
          <p:nvPr/>
        </p:nvPicPr>
        <p:blipFill>
          <a:blip r:embed="rId9"/>
          <a:stretch>
            <a:fillRect/>
          </a:stretch>
        </p:blipFill>
        <p:spPr>
          <a:xfrm>
            <a:off x="10960100" y="9118600"/>
            <a:ext cx="2006600" cy="515210"/>
          </a:xfrm>
          <a:prstGeom prst="rect">
            <a:avLst/>
          </a:prstGeom>
          <a:ln w="12700">
            <a:miter lim="400000"/>
          </a:ln>
        </p:spPr>
      </p:pic>
      <p:sp>
        <p:nvSpPr>
          <p:cNvPr id="6" name="제목 텍스트"/>
          <p:cNvSpPr txBox="1">
            <a:spLocks noGrp="1"/>
          </p:cNvSpPr>
          <p:nvPr>
            <p:ph type="title"/>
          </p:nvPr>
        </p:nvSpPr>
        <p:spPr>
          <a:xfrm>
            <a:off x="400050" y="266700"/>
            <a:ext cx="12204700" cy="546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제목 텍스트</a:t>
            </a:r>
          </a:p>
        </p:txBody>
      </p:sp>
      <p:sp>
        <p:nvSpPr>
          <p:cNvPr id="7" name="본문 첫 번째 줄…"/>
          <p:cNvSpPr txBox="1">
            <a:spLocks noGrp="1"/>
          </p:cNvSpPr>
          <p:nvPr>
            <p:ph type="body" idx="1"/>
          </p:nvPr>
        </p:nvSpPr>
        <p:spPr>
          <a:xfrm>
            <a:off x="400050" y="1244600"/>
            <a:ext cx="12204700" cy="7581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8" name="슬라이드 번호"/>
          <p:cNvSpPr txBox="1">
            <a:spLocks noGrp="1"/>
          </p:cNvSpPr>
          <p:nvPr>
            <p:ph type="sldNum" sz="quarter" idx="2"/>
          </p:nvPr>
        </p:nvSpPr>
        <p:spPr>
          <a:xfrm>
            <a:off x="6364799" y="9258300"/>
            <a:ext cx="283770" cy="287680"/>
          </a:xfrm>
          <a:prstGeom prst="rect">
            <a:avLst/>
          </a:prstGeom>
          <a:ln w="12700">
            <a:miter lim="400000"/>
          </a:ln>
        </p:spPr>
        <p:txBody>
          <a:bodyPr wrap="none" lIns="50800" tIns="50800" rIns="50800" bIns="50800">
            <a:spAutoFit/>
          </a:bodyPr>
          <a:lstStyle>
            <a:lvl1pPr>
              <a:defRPr sz="1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584200" rtl="0" latinLnBrk="0">
        <a:lnSpc>
          <a:spcPct val="100000"/>
        </a:lnSpc>
        <a:spcBef>
          <a:spcPts val="0"/>
        </a:spcBef>
        <a:spcAft>
          <a:spcPts val="0"/>
        </a:spcAft>
        <a:buClrTx/>
        <a:buSzTx/>
        <a:buFontTx/>
        <a:buNone/>
        <a:tabLst/>
        <a:defRPr sz="4600" b="1" i="0" u="none" strike="noStrike" cap="none" spc="0" baseline="0">
          <a:ln>
            <a:noFill/>
          </a:ln>
          <a:solidFill>
            <a:srgbClr val="000000"/>
          </a:solidFill>
          <a:uFillTx/>
          <a:latin typeface="+mn-lt"/>
          <a:ea typeface="+mn-ea"/>
          <a:cs typeface="+mn-cs"/>
          <a:sym typeface="Helvetica"/>
        </a:defRPr>
      </a:lvl1pPr>
      <a:lvl2pPr marL="0" marR="0" indent="0" algn="l" defTabSz="584200" rtl="0" latinLnBrk="0">
        <a:lnSpc>
          <a:spcPct val="100000"/>
        </a:lnSpc>
        <a:spcBef>
          <a:spcPts val="0"/>
        </a:spcBef>
        <a:spcAft>
          <a:spcPts val="0"/>
        </a:spcAft>
        <a:buClrTx/>
        <a:buSzTx/>
        <a:buFontTx/>
        <a:buNone/>
        <a:tabLst/>
        <a:defRPr sz="4600" b="1" i="0" u="none" strike="noStrike" cap="none" spc="0" baseline="0">
          <a:ln>
            <a:noFill/>
          </a:ln>
          <a:solidFill>
            <a:srgbClr val="000000"/>
          </a:solidFill>
          <a:uFillTx/>
          <a:latin typeface="+mn-lt"/>
          <a:ea typeface="+mn-ea"/>
          <a:cs typeface="+mn-cs"/>
          <a:sym typeface="Helvetica"/>
        </a:defRPr>
      </a:lvl2pPr>
      <a:lvl3pPr marL="0" marR="0" indent="0" algn="l" defTabSz="584200" rtl="0" latinLnBrk="0">
        <a:lnSpc>
          <a:spcPct val="100000"/>
        </a:lnSpc>
        <a:spcBef>
          <a:spcPts val="0"/>
        </a:spcBef>
        <a:spcAft>
          <a:spcPts val="0"/>
        </a:spcAft>
        <a:buClrTx/>
        <a:buSzTx/>
        <a:buFontTx/>
        <a:buNone/>
        <a:tabLst/>
        <a:defRPr sz="4600" b="1" i="0" u="none" strike="noStrike" cap="none" spc="0" baseline="0">
          <a:ln>
            <a:noFill/>
          </a:ln>
          <a:solidFill>
            <a:srgbClr val="000000"/>
          </a:solidFill>
          <a:uFillTx/>
          <a:latin typeface="+mn-lt"/>
          <a:ea typeface="+mn-ea"/>
          <a:cs typeface="+mn-cs"/>
          <a:sym typeface="Helvetica"/>
        </a:defRPr>
      </a:lvl3pPr>
      <a:lvl4pPr marL="0" marR="0" indent="0" algn="l" defTabSz="584200" rtl="0" latinLnBrk="0">
        <a:lnSpc>
          <a:spcPct val="100000"/>
        </a:lnSpc>
        <a:spcBef>
          <a:spcPts val="0"/>
        </a:spcBef>
        <a:spcAft>
          <a:spcPts val="0"/>
        </a:spcAft>
        <a:buClrTx/>
        <a:buSzTx/>
        <a:buFontTx/>
        <a:buNone/>
        <a:tabLst/>
        <a:defRPr sz="4600" b="1" i="0" u="none" strike="noStrike" cap="none" spc="0" baseline="0">
          <a:ln>
            <a:noFill/>
          </a:ln>
          <a:solidFill>
            <a:srgbClr val="000000"/>
          </a:solidFill>
          <a:uFillTx/>
          <a:latin typeface="+mn-lt"/>
          <a:ea typeface="+mn-ea"/>
          <a:cs typeface="+mn-cs"/>
          <a:sym typeface="Helvetica"/>
        </a:defRPr>
      </a:lvl4pPr>
      <a:lvl5pPr marL="0" marR="0" indent="0" algn="l" defTabSz="584200" rtl="0" latinLnBrk="0">
        <a:lnSpc>
          <a:spcPct val="100000"/>
        </a:lnSpc>
        <a:spcBef>
          <a:spcPts val="0"/>
        </a:spcBef>
        <a:spcAft>
          <a:spcPts val="0"/>
        </a:spcAft>
        <a:buClrTx/>
        <a:buSzTx/>
        <a:buFontTx/>
        <a:buNone/>
        <a:tabLst/>
        <a:defRPr sz="4600" b="1" i="0" u="none" strike="noStrike" cap="none" spc="0" baseline="0">
          <a:ln>
            <a:noFill/>
          </a:ln>
          <a:solidFill>
            <a:srgbClr val="000000"/>
          </a:solidFill>
          <a:uFillTx/>
          <a:latin typeface="+mn-lt"/>
          <a:ea typeface="+mn-ea"/>
          <a:cs typeface="+mn-cs"/>
          <a:sym typeface="Helvetica"/>
        </a:defRPr>
      </a:lvl5pPr>
      <a:lvl6pPr marL="0" marR="0" indent="0" algn="l" defTabSz="584200" rtl="0" latinLnBrk="0">
        <a:lnSpc>
          <a:spcPct val="100000"/>
        </a:lnSpc>
        <a:spcBef>
          <a:spcPts val="0"/>
        </a:spcBef>
        <a:spcAft>
          <a:spcPts val="0"/>
        </a:spcAft>
        <a:buClrTx/>
        <a:buSzTx/>
        <a:buFontTx/>
        <a:buNone/>
        <a:tabLst/>
        <a:defRPr sz="4600" b="1" i="0" u="none" strike="noStrike" cap="none" spc="0" baseline="0">
          <a:ln>
            <a:noFill/>
          </a:ln>
          <a:solidFill>
            <a:srgbClr val="000000"/>
          </a:solidFill>
          <a:uFillTx/>
          <a:latin typeface="+mn-lt"/>
          <a:ea typeface="+mn-ea"/>
          <a:cs typeface="+mn-cs"/>
          <a:sym typeface="Helvetica"/>
        </a:defRPr>
      </a:lvl6pPr>
      <a:lvl7pPr marL="0" marR="0" indent="0" algn="l" defTabSz="584200" rtl="0" latinLnBrk="0">
        <a:lnSpc>
          <a:spcPct val="100000"/>
        </a:lnSpc>
        <a:spcBef>
          <a:spcPts val="0"/>
        </a:spcBef>
        <a:spcAft>
          <a:spcPts val="0"/>
        </a:spcAft>
        <a:buClrTx/>
        <a:buSzTx/>
        <a:buFontTx/>
        <a:buNone/>
        <a:tabLst/>
        <a:defRPr sz="4600" b="1" i="0" u="none" strike="noStrike" cap="none" spc="0" baseline="0">
          <a:ln>
            <a:noFill/>
          </a:ln>
          <a:solidFill>
            <a:srgbClr val="000000"/>
          </a:solidFill>
          <a:uFillTx/>
          <a:latin typeface="+mn-lt"/>
          <a:ea typeface="+mn-ea"/>
          <a:cs typeface="+mn-cs"/>
          <a:sym typeface="Helvetica"/>
        </a:defRPr>
      </a:lvl7pPr>
      <a:lvl8pPr marL="0" marR="0" indent="0" algn="l" defTabSz="584200" rtl="0" latinLnBrk="0">
        <a:lnSpc>
          <a:spcPct val="100000"/>
        </a:lnSpc>
        <a:spcBef>
          <a:spcPts val="0"/>
        </a:spcBef>
        <a:spcAft>
          <a:spcPts val="0"/>
        </a:spcAft>
        <a:buClrTx/>
        <a:buSzTx/>
        <a:buFontTx/>
        <a:buNone/>
        <a:tabLst/>
        <a:defRPr sz="4600" b="1" i="0" u="none" strike="noStrike" cap="none" spc="0" baseline="0">
          <a:ln>
            <a:noFill/>
          </a:ln>
          <a:solidFill>
            <a:srgbClr val="000000"/>
          </a:solidFill>
          <a:uFillTx/>
          <a:latin typeface="+mn-lt"/>
          <a:ea typeface="+mn-ea"/>
          <a:cs typeface="+mn-cs"/>
          <a:sym typeface="Helvetica"/>
        </a:defRPr>
      </a:lvl8pPr>
      <a:lvl9pPr marL="0" marR="0" indent="0" algn="l" defTabSz="584200" rtl="0" latinLnBrk="0">
        <a:lnSpc>
          <a:spcPct val="100000"/>
        </a:lnSpc>
        <a:spcBef>
          <a:spcPts val="0"/>
        </a:spcBef>
        <a:spcAft>
          <a:spcPts val="0"/>
        </a:spcAft>
        <a:buClrTx/>
        <a:buSzTx/>
        <a:buFontTx/>
        <a:buNone/>
        <a:tabLst/>
        <a:defRPr sz="4600" b="1" i="0" u="none" strike="noStrike" cap="none" spc="0" baseline="0">
          <a:ln>
            <a:noFill/>
          </a:ln>
          <a:solidFill>
            <a:srgbClr val="000000"/>
          </a:solidFill>
          <a:uFillTx/>
          <a:latin typeface="+mn-lt"/>
          <a:ea typeface="+mn-ea"/>
          <a:cs typeface="+mn-cs"/>
          <a:sym typeface="Helvetica"/>
        </a:defRPr>
      </a:lvl9pPr>
    </p:titleStyle>
    <p:bodyStyle>
      <a:lvl1pPr marL="482600" marR="0" indent="-482600" algn="l" defTabSz="584200" rtl="0" latinLnBrk="0">
        <a:lnSpc>
          <a:spcPct val="120000"/>
        </a:lnSpc>
        <a:spcBef>
          <a:spcPts val="800"/>
        </a:spcBef>
        <a:spcAft>
          <a:spcPts val="0"/>
        </a:spcAft>
        <a:buClrTx/>
        <a:buSzPct val="100000"/>
        <a:buFont typeface="Helvetica"/>
        <a:buChar char="❑"/>
        <a:tabLst/>
        <a:defRPr sz="3400" b="1" i="0" u="none" strike="noStrike" cap="none" spc="0" baseline="0">
          <a:ln>
            <a:noFill/>
          </a:ln>
          <a:solidFill>
            <a:srgbClr val="000000"/>
          </a:solidFill>
          <a:uFillTx/>
          <a:latin typeface="+mn-lt"/>
          <a:ea typeface="+mn-ea"/>
          <a:cs typeface="+mn-cs"/>
          <a:sym typeface="Helvetica"/>
        </a:defRPr>
      </a:lvl1pPr>
      <a:lvl2pPr marL="1017983" marR="0" indent="-573483"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2pPr>
      <a:lvl3pPr marL="1397610" marR="0" indent="-508610"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3pPr>
      <a:lvl4pPr marL="1976327" marR="0" indent="-642827"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4pPr>
      <a:lvl5pPr marL="3134076" marR="0" indent="-911576" algn="l" defTabSz="584200" rtl="0" latinLnBrk="0">
        <a:lnSpc>
          <a:spcPct val="120000"/>
        </a:lnSpc>
        <a:spcBef>
          <a:spcPts val="800"/>
        </a:spcBef>
        <a:spcAft>
          <a:spcPts val="0"/>
        </a:spcAft>
        <a:buClrTx/>
        <a:buSzPct val="100000"/>
        <a:buFont typeface="Helvetica"/>
        <a:buChar char="➔"/>
        <a:tabLst/>
        <a:defRPr sz="3400" b="1" i="0" u="none" strike="noStrike" cap="none" spc="0" baseline="0">
          <a:ln>
            <a:noFill/>
          </a:ln>
          <a:solidFill>
            <a:srgbClr val="000000"/>
          </a:solidFill>
          <a:uFillTx/>
          <a:latin typeface="+mn-lt"/>
          <a:ea typeface="+mn-ea"/>
          <a:cs typeface="+mn-cs"/>
          <a:sym typeface="Helvetica"/>
        </a:defRPr>
      </a:lvl5pPr>
      <a:lvl6pPr marL="2694781" marR="0" indent="-472281"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6pPr>
      <a:lvl7pPr marL="3139281" marR="0" indent="-472281"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7pPr>
      <a:lvl8pPr marL="3583780" marR="0" indent="-472281"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8pPr>
      <a:lvl9pPr marL="4028280" marR="0" indent="-472280"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9pPr>
    </p:bodyStyle>
    <p:otherStyle>
      <a:lvl1pPr marL="0" marR="0" indent="0" algn="ct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Weekly Report"/>
          <p:cNvSpPr txBox="1">
            <a:spLocks noGrp="1"/>
          </p:cNvSpPr>
          <p:nvPr>
            <p:ph type="title"/>
          </p:nvPr>
        </p:nvSpPr>
        <p:spPr>
          <a:prstGeom prst="rect">
            <a:avLst/>
          </a:prstGeom>
        </p:spPr>
        <p:txBody>
          <a:bodyPr>
            <a:noAutofit/>
          </a:bodyPr>
          <a:lstStyle/>
          <a:p>
            <a:r>
              <a:rPr lang="en-US" sz="4800" dirty="0"/>
              <a:t>Machine Learning Applied to Electrified Vehicle Battery State of Charge and State of Health Estimation : State-of-the-Art</a:t>
            </a:r>
            <a:endParaRPr sz="4800" dirty="0"/>
          </a:p>
        </p:txBody>
      </p:sp>
      <p:sp>
        <p:nvSpPr>
          <p:cNvPr id="5" name="2020.02.19…"/>
          <p:cNvSpPr txBox="1">
            <a:spLocks/>
          </p:cNvSpPr>
          <p:nvPr/>
        </p:nvSpPr>
        <p:spPr>
          <a:xfrm>
            <a:off x="2101850" y="4521200"/>
            <a:ext cx="9105900" cy="3886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ctr" defTabSz="584200" rtl="0" latinLnBrk="0">
              <a:lnSpc>
                <a:spcPct val="120000"/>
              </a:lnSpc>
              <a:spcBef>
                <a:spcPts val="500"/>
              </a:spcBef>
              <a:spcAft>
                <a:spcPts val="0"/>
              </a:spcAft>
              <a:buClrTx/>
              <a:buSzTx/>
              <a:buFontTx/>
              <a:buNone/>
              <a:tabLst/>
              <a:defRPr sz="2800" b="0" i="0" u="none" strike="noStrike" cap="none" spc="0" baseline="0">
                <a:ln>
                  <a:noFill/>
                </a:ln>
                <a:solidFill>
                  <a:srgbClr val="000000"/>
                </a:solidFill>
                <a:uFillTx/>
                <a:latin typeface="Times New Roman"/>
                <a:ea typeface="Times New Roman"/>
                <a:cs typeface="Times New Roman"/>
                <a:sym typeface="Times New Roman"/>
              </a:defRPr>
            </a:lvl1pPr>
            <a:lvl2pPr marL="0" marR="0" indent="0" algn="ctr" defTabSz="584200" rtl="0" latinLnBrk="0">
              <a:lnSpc>
                <a:spcPct val="120000"/>
              </a:lnSpc>
              <a:spcBef>
                <a:spcPts val="500"/>
              </a:spcBef>
              <a:spcAft>
                <a:spcPts val="0"/>
              </a:spcAft>
              <a:buClrTx/>
              <a:buSzTx/>
              <a:buFontTx/>
              <a:buNone/>
              <a:tabLst/>
              <a:defRPr sz="2800" b="0" i="0" u="none" strike="noStrike" cap="none" spc="0" baseline="0">
                <a:ln>
                  <a:noFill/>
                </a:ln>
                <a:solidFill>
                  <a:srgbClr val="000000"/>
                </a:solidFill>
                <a:uFillTx/>
                <a:latin typeface="Times New Roman"/>
                <a:ea typeface="Times New Roman"/>
                <a:cs typeface="Times New Roman"/>
                <a:sym typeface="Times New Roman"/>
              </a:defRPr>
            </a:lvl2pPr>
            <a:lvl3pPr marL="0" marR="0" indent="0" algn="ctr" defTabSz="584200" rtl="0" latinLnBrk="0">
              <a:lnSpc>
                <a:spcPct val="120000"/>
              </a:lnSpc>
              <a:spcBef>
                <a:spcPts val="500"/>
              </a:spcBef>
              <a:spcAft>
                <a:spcPts val="0"/>
              </a:spcAft>
              <a:buClrTx/>
              <a:buSzTx/>
              <a:buFontTx/>
              <a:buNone/>
              <a:tabLst/>
              <a:defRPr sz="2800" b="0" i="0" u="none" strike="noStrike" cap="none" spc="0" baseline="0">
                <a:ln>
                  <a:noFill/>
                </a:ln>
                <a:solidFill>
                  <a:srgbClr val="000000"/>
                </a:solidFill>
                <a:uFillTx/>
                <a:latin typeface="Times New Roman"/>
                <a:ea typeface="Times New Roman"/>
                <a:cs typeface="Times New Roman"/>
                <a:sym typeface="Times New Roman"/>
              </a:defRPr>
            </a:lvl3pPr>
            <a:lvl4pPr marL="0" marR="0" indent="0" algn="ctr" defTabSz="584200" rtl="0" latinLnBrk="0">
              <a:lnSpc>
                <a:spcPct val="120000"/>
              </a:lnSpc>
              <a:spcBef>
                <a:spcPts val="500"/>
              </a:spcBef>
              <a:spcAft>
                <a:spcPts val="0"/>
              </a:spcAft>
              <a:buClrTx/>
              <a:buSzTx/>
              <a:buFontTx/>
              <a:buNone/>
              <a:tabLst/>
              <a:defRPr sz="2800" b="0" i="0" u="none" strike="noStrike" cap="none" spc="0" baseline="0">
                <a:ln>
                  <a:noFill/>
                </a:ln>
                <a:solidFill>
                  <a:srgbClr val="000000"/>
                </a:solidFill>
                <a:uFillTx/>
                <a:latin typeface="Times New Roman"/>
                <a:ea typeface="Times New Roman"/>
                <a:cs typeface="Times New Roman"/>
                <a:sym typeface="Times New Roman"/>
              </a:defRPr>
            </a:lvl4pPr>
            <a:lvl5pPr marL="0" marR="0" indent="0" algn="ctr" defTabSz="584200" rtl="0" latinLnBrk="0">
              <a:lnSpc>
                <a:spcPct val="120000"/>
              </a:lnSpc>
              <a:spcBef>
                <a:spcPts val="500"/>
              </a:spcBef>
              <a:spcAft>
                <a:spcPts val="0"/>
              </a:spcAft>
              <a:buClrTx/>
              <a:buSzTx/>
              <a:buFontTx/>
              <a:buNone/>
              <a:tabLst/>
              <a:defRPr sz="2800" b="0" i="0" u="none" strike="noStrike" cap="none" spc="0" baseline="0">
                <a:ln>
                  <a:noFill/>
                </a:ln>
                <a:solidFill>
                  <a:srgbClr val="000000"/>
                </a:solidFill>
                <a:uFillTx/>
                <a:latin typeface="Times New Roman"/>
                <a:ea typeface="Times New Roman"/>
                <a:cs typeface="Times New Roman"/>
                <a:sym typeface="Times New Roman"/>
              </a:defRPr>
            </a:lvl5pPr>
            <a:lvl6pPr marL="2694781" marR="0" indent="-472281"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6pPr>
            <a:lvl7pPr marL="3139281" marR="0" indent="-472281"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7pPr>
            <a:lvl8pPr marL="3583780" marR="0" indent="-472281"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8pPr>
            <a:lvl9pPr marL="4028280" marR="0" indent="-472280" algn="l" defTabSz="584200" rtl="0" latinLnBrk="0">
              <a:lnSpc>
                <a:spcPct val="120000"/>
              </a:lnSpc>
              <a:spcBef>
                <a:spcPts val="800"/>
              </a:spcBef>
              <a:spcAft>
                <a:spcPts val="0"/>
              </a:spcAft>
              <a:buClrTx/>
              <a:buSzPct val="145000"/>
              <a:buFont typeface="Helvetica"/>
              <a:buChar char="•"/>
              <a:tabLst/>
              <a:defRPr sz="3400" b="1" i="0" u="none" strike="noStrike" cap="none" spc="0" baseline="0">
                <a:ln>
                  <a:noFill/>
                </a:ln>
                <a:solidFill>
                  <a:srgbClr val="000000"/>
                </a:solidFill>
                <a:uFillTx/>
                <a:latin typeface="+mn-lt"/>
                <a:ea typeface="+mn-ea"/>
                <a:cs typeface="+mn-cs"/>
                <a:sym typeface="Helvetica"/>
              </a:defRPr>
            </a:lvl9pPr>
          </a:lstStyle>
          <a:p>
            <a:pPr hangingPunct="1"/>
            <a:r>
              <a:rPr lang="en-US" dirty="0"/>
              <a:t>2020.07.08</a:t>
            </a:r>
          </a:p>
          <a:p>
            <a:pPr hangingPunct="1"/>
            <a:endParaRPr lang="en-US" dirty="0"/>
          </a:p>
          <a:p>
            <a:pPr hangingPunct="1"/>
            <a:r>
              <a:rPr lang="en-US" dirty="0" err="1"/>
              <a:t>Youngjo</a:t>
            </a:r>
            <a:r>
              <a:rPr lang="en-US" dirty="0"/>
              <a:t> Cha</a:t>
            </a:r>
          </a:p>
          <a:p>
            <a:pPr hangingPunct="1"/>
            <a:endParaRPr lang="en-US" dirty="0"/>
          </a:p>
          <a:p>
            <a:pPr hangingPunct="1"/>
            <a:r>
              <a:rPr lang="en-US" dirty="0"/>
              <a:t>Mobile &amp; Network Intelligence Laboratory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320CFB-13C2-CA4F-863D-3CAF362887E2}"/>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07B4A0A3-98B9-544E-A49D-6F264B8AFF5B}"/>
              </a:ext>
            </a:extLst>
          </p:cNvPr>
          <p:cNvSpPr>
            <a:spLocks noGrp="1"/>
          </p:cNvSpPr>
          <p:nvPr>
            <p:ph type="body" idx="1"/>
          </p:nvPr>
        </p:nvSpPr>
        <p:spPr/>
        <p:txBody>
          <a:bodyPr/>
          <a:lstStyle/>
          <a:p>
            <a:r>
              <a:rPr kumimoji="1" lang="en-US" altLang="ko-Kore-KR" b="0" dirty="0"/>
              <a:t>In [13], the authors have shown that the FNN is capable of estimating battery SOC at different temperatures, including temperatures as low as -20℃.</a:t>
            </a:r>
          </a:p>
          <a:p>
            <a:endParaRPr kumimoji="1" lang="en-US" altLang="ko-Kore-KR" b="0" dirty="0"/>
          </a:p>
          <a:p>
            <a:endParaRPr kumimoji="1" lang="en-US" altLang="ko-Kore-KR" b="0" dirty="0"/>
          </a:p>
          <a:p>
            <a:endParaRPr kumimoji="1" lang="en-US" altLang="ko-Kore-KR" b="0" dirty="0"/>
          </a:p>
          <a:p>
            <a:endParaRPr lang="en" altLang="ko-Kore-KR" sz="2400" b="0" dirty="0"/>
          </a:p>
          <a:p>
            <a:endParaRPr lang="en" altLang="ko-Kore-KR" sz="2400" b="0" dirty="0"/>
          </a:p>
          <a:p>
            <a:r>
              <a:rPr lang="en" altLang="ko-Kore-KR" sz="2400" b="0" dirty="0"/>
              <a:t>E.Chemali,P.J.Kollmeyer,M.Preindl,andA.</a:t>
            </a:r>
            <a:r>
              <a:rPr lang="en" altLang="ko-Kore-KR" sz="2400" b="0" dirty="0" err="1"/>
              <a:t>Emadi</a:t>
            </a:r>
            <a:r>
              <a:rPr lang="en" altLang="ko-Kore-KR" sz="2400" b="0" dirty="0"/>
              <a:t>,“State-of-charge estimation of Li-ion batteries using deep neural networks: A machine learning approach,” J. Power Sources, vol. 400, pp. 242–255, Oct. 2018. </a:t>
            </a:r>
          </a:p>
          <a:p>
            <a:endParaRPr kumimoji="1" lang="en-US" altLang="ko-Kore-KR" b="0" dirty="0"/>
          </a:p>
        </p:txBody>
      </p:sp>
    </p:spTree>
    <p:extLst>
      <p:ext uri="{BB962C8B-B14F-4D97-AF65-F5344CB8AC3E}">
        <p14:creationId xmlns:p14="http://schemas.microsoft.com/office/powerpoint/2010/main" val="374774777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BD4966-E371-C944-A77A-199572F77844}"/>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65A8AC89-736B-2740-9C45-B54C3420F894}"/>
              </a:ext>
            </a:extLst>
          </p:cNvPr>
          <p:cNvSpPr>
            <a:spLocks noGrp="1"/>
          </p:cNvSpPr>
          <p:nvPr>
            <p:ph type="body" idx="1"/>
          </p:nvPr>
        </p:nvSpPr>
        <p:spPr/>
        <p:txBody>
          <a:bodyPr/>
          <a:lstStyle/>
          <a:p>
            <a:r>
              <a:rPr kumimoji="1" lang="en-US" altLang="ko-Kore-KR" b="0" dirty="0"/>
              <a:t>Although FNNs are not capable of storing and using past information from a time series, it it possible to encode this information partially by creating new input features based on the moving average of the battery terminal voltage and current.</a:t>
            </a:r>
          </a:p>
          <a:p>
            <a:endParaRPr kumimoji="1" lang="ko-Kore-KR" altLang="en-US" b="0" dirty="0"/>
          </a:p>
        </p:txBody>
      </p:sp>
    </p:spTree>
    <p:extLst>
      <p:ext uri="{BB962C8B-B14F-4D97-AF65-F5344CB8AC3E}">
        <p14:creationId xmlns:p14="http://schemas.microsoft.com/office/powerpoint/2010/main" val="42725656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7134D-C933-B247-B0CD-9DD52AD50DC1}"/>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pic>
        <p:nvPicPr>
          <p:cNvPr id="5" name="그림 4" descr="스크린샷이(가) 표시된 사진&#10;&#10;자동 생성된 설명">
            <a:extLst>
              <a:ext uri="{FF2B5EF4-FFF2-40B4-BE49-F238E27FC236}">
                <a16:creationId xmlns:a16="http://schemas.microsoft.com/office/drawing/2014/main" id="{531DCD9C-B05B-D143-906E-436A93484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283" y="1798082"/>
            <a:ext cx="10872233" cy="7047247"/>
          </a:xfrm>
          <a:prstGeom prst="rect">
            <a:avLst/>
          </a:prstGeom>
        </p:spPr>
      </p:pic>
    </p:spTree>
    <p:extLst>
      <p:ext uri="{BB962C8B-B14F-4D97-AF65-F5344CB8AC3E}">
        <p14:creationId xmlns:p14="http://schemas.microsoft.com/office/powerpoint/2010/main" val="223662435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A49453-D792-8246-A60D-9AD1089A30B6}"/>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417AC1EA-A40A-BC4F-AB2D-CF934790E2C1}"/>
              </a:ext>
            </a:extLst>
          </p:cNvPr>
          <p:cNvSpPr>
            <a:spLocks noGrp="1"/>
          </p:cNvSpPr>
          <p:nvPr>
            <p:ph type="body" idx="1"/>
          </p:nvPr>
        </p:nvSpPr>
        <p:spPr/>
        <p:txBody>
          <a:bodyPr/>
          <a:lstStyle/>
          <a:p>
            <a:r>
              <a:rPr kumimoji="1" lang="en-US" altLang="ko-Kore-KR" b="0" dirty="0"/>
              <a:t>In [19] the authors have used the internal resistance data, obtained from a tester in the lab, along with the voltage, current and battery temperature, to train and test an FNN to estimate SOC, although the use of the internal resistance would be a valuable input feature, not only for SOC but also for SOH estimation, its direct measurement in a vehicle would be difficult due to practical reasons.</a:t>
            </a:r>
          </a:p>
          <a:p>
            <a:endParaRPr kumimoji="1" lang="en-US" altLang="ko-Kore-KR" b="0" dirty="0"/>
          </a:p>
          <a:p>
            <a:r>
              <a:rPr lang="en" altLang="ko-Kore-KR" sz="2400" b="0" dirty="0"/>
              <a:t>[19] Y. Hu and Z. Wang, “Study on soc estimation of lithium battery based on improved bp neural network,” 2019 8th Int. </a:t>
            </a:r>
            <a:r>
              <a:rPr lang="en" altLang="ko-Kore-KR" sz="2400" b="0" dirty="0" err="1"/>
              <a:t>Symp</a:t>
            </a:r>
            <a:r>
              <a:rPr lang="en" altLang="ko-Kore-KR" sz="2400" b="0" dirty="0"/>
              <a:t>. Next </a:t>
            </a:r>
            <a:r>
              <a:rPr lang="en" altLang="ko-Kore-KR" sz="2400" b="0" dirty="0" err="1"/>
              <a:t>Gener</a:t>
            </a:r>
            <a:r>
              <a:rPr lang="en" altLang="ko-Kore-KR" sz="2400" b="0" dirty="0"/>
              <a:t>. Electron. ISNE 2019, pp. 1–3, 2019. </a:t>
            </a:r>
          </a:p>
          <a:p>
            <a:endParaRPr kumimoji="1" lang="en-US" altLang="ko-Kore-KR" b="0" dirty="0"/>
          </a:p>
        </p:txBody>
      </p:sp>
    </p:spTree>
    <p:extLst>
      <p:ext uri="{BB962C8B-B14F-4D97-AF65-F5344CB8AC3E}">
        <p14:creationId xmlns:p14="http://schemas.microsoft.com/office/powerpoint/2010/main" val="34284377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47F1E9-639D-CF4C-A1CD-38FCBB7158E4}"/>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98EAEBED-8A4F-0F42-BCEC-F512CD6B299B}"/>
              </a:ext>
            </a:extLst>
          </p:cNvPr>
          <p:cNvSpPr>
            <a:spLocks noGrp="1"/>
          </p:cNvSpPr>
          <p:nvPr>
            <p:ph type="body" idx="1"/>
          </p:nvPr>
        </p:nvSpPr>
        <p:spPr/>
        <p:txBody>
          <a:bodyPr/>
          <a:lstStyle/>
          <a:p>
            <a:r>
              <a:rPr kumimoji="1" lang="en-US" altLang="ko-Kore-KR" b="0" dirty="0"/>
              <a:t>Alternatively, using a model to estimate the battery’s internal resistance is possible and can be implemented onboard to provide real-time input information.</a:t>
            </a:r>
            <a:endParaRPr kumimoji="1" lang="ko-Kore-KR" altLang="en-US" b="0" dirty="0"/>
          </a:p>
        </p:txBody>
      </p:sp>
    </p:spTree>
    <p:extLst>
      <p:ext uri="{BB962C8B-B14F-4D97-AF65-F5344CB8AC3E}">
        <p14:creationId xmlns:p14="http://schemas.microsoft.com/office/powerpoint/2010/main" val="22150720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E7191C-7EC6-2745-AEA6-B24717504711}"/>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5244E60F-E793-C94D-915B-C8B1CF9464B1}"/>
              </a:ext>
            </a:extLst>
          </p:cNvPr>
          <p:cNvSpPr>
            <a:spLocks noGrp="1"/>
          </p:cNvSpPr>
          <p:nvPr>
            <p:ph type="body" idx="1"/>
          </p:nvPr>
        </p:nvSpPr>
        <p:spPr/>
        <p:txBody>
          <a:bodyPr/>
          <a:lstStyle/>
          <a:p>
            <a:r>
              <a:rPr kumimoji="1" lang="en-US" altLang="ko-Kore-KR" b="0" dirty="0"/>
              <a:t>The authors in [21] introduced a process to systemically alter the FNN structure using offline optimization algorithms to find the optimal FNN structure.</a:t>
            </a:r>
          </a:p>
          <a:p>
            <a:endParaRPr kumimoji="1" lang="en-US" altLang="ko-Kore-KR" b="0" dirty="0"/>
          </a:p>
          <a:p>
            <a:r>
              <a:rPr lang="en" altLang="ko-Kore-KR" sz="2400" b="0" dirty="0"/>
              <a:t>[21] M. A. Hannan, M. S. H. H. </a:t>
            </a:r>
            <a:r>
              <a:rPr lang="en" altLang="ko-Kore-KR" sz="2400" b="0" dirty="0" err="1"/>
              <a:t>Lipu</a:t>
            </a:r>
            <a:r>
              <a:rPr lang="en" altLang="ko-Kore-KR" sz="2400" b="0" dirty="0"/>
              <a:t>, A. Hussain, M. H. Saad, and A. </a:t>
            </a:r>
            <a:r>
              <a:rPr lang="en" altLang="ko-Kore-KR" sz="2400" b="0" dirty="0" err="1"/>
              <a:t>Ayob</a:t>
            </a:r>
            <a:r>
              <a:rPr lang="en" altLang="ko-Kore-KR" sz="2400" b="0" dirty="0"/>
              <a:t>, “Neural network approach for estimating state of charge of lithium-ion battery using backtracking search algorithm,” IEEE Access, vol. 6, no. c, pp. 10069–10079, 2018. </a:t>
            </a:r>
          </a:p>
          <a:p>
            <a:endParaRPr kumimoji="1" lang="en-US" altLang="ko-Kore-KR" b="0" dirty="0"/>
          </a:p>
        </p:txBody>
      </p:sp>
    </p:spTree>
    <p:extLst>
      <p:ext uri="{BB962C8B-B14F-4D97-AF65-F5344CB8AC3E}">
        <p14:creationId xmlns:p14="http://schemas.microsoft.com/office/powerpoint/2010/main" val="22734356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2F7642-14AF-8243-839F-5E75F8F59B9B}"/>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999860C6-977E-0F44-9609-DB21AF3FAD85}"/>
              </a:ext>
            </a:extLst>
          </p:cNvPr>
          <p:cNvSpPr>
            <a:spLocks noGrp="1"/>
          </p:cNvSpPr>
          <p:nvPr>
            <p:ph type="body" idx="1"/>
          </p:nvPr>
        </p:nvSpPr>
        <p:spPr/>
        <p:txBody>
          <a:bodyPr/>
          <a:lstStyle/>
          <a:p>
            <a:r>
              <a:rPr kumimoji="1" lang="en-US" altLang="ko-Kore-KR" b="0" dirty="0"/>
              <a:t>The backtracking search algorithm(BSA) was set to optimize the number of neurons in the hidden layer and the learning rate value.</a:t>
            </a:r>
          </a:p>
          <a:p>
            <a:pPr lvl="1"/>
            <a:r>
              <a:rPr kumimoji="1" lang="en-US" altLang="ko-Kore-KR" b="0" dirty="0"/>
              <a:t>1) the data was collected, then filtered and normalized.</a:t>
            </a:r>
          </a:p>
          <a:p>
            <a:pPr lvl="1"/>
            <a:r>
              <a:rPr kumimoji="1" lang="en-US" altLang="ko-Kore-KR" b="0" dirty="0"/>
              <a:t>2) the SOC is estimated using a chosen primary structure</a:t>
            </a:r>
            <a:r>
              <a:rPr kumimoji="1" lang="ko-KR" altLang="en-US" b="0" dirty="0"/>
              <a:t> </a:t>
            </a:r>
            <a:r>
              <a:rPr kumimoji="1" lang="en-US" altLang="ko-KR" b="0" dirty="0"/>
              <a:t>to calculate the initial cost(root mean squared error) to be used in the next stage.</a:t>
            </a:r>
          </a:p>
          <a:p>
            <a:pPr lvl="1"/>
            <a:r>
              <a:rPr kumimoji="1" lang="en-US" altLang="ko-Kore-KR" b="0" dirty="0"/>
              <a:t>3) the backtracking algorithm is applied to find the number of neurons in the hidden layer, and the learning rate in which makes the SOC estimation error the lowest.</a:t>
            </a:r>
            <a:endParaRPr kumimoji="1" lang="ko-Kore-KR" altLang="en-US" b="0" dirty="0"/>
          </a:p>
        </p:txBody>
      </p:sp>
    </p:spTree>
    <p:extLst>
      <p:ext uri="{BB962C8B-B14F-4D97-AF65-F5344CB8AC3E}">
        <p14:creationId xmlns:p14="http://schemas.microsoft.com/office/powerpoint/2010/main" val="10199338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E0F582-A103-1D4B-81C5-071A11FC3990}"/>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9D2449E9-6C14-D946-A03F-0D6C2D405EC0}"/>
              </a:ext>
            </a:extLst>
          </p:cNvPr>
          <p:cNvSpPr>
            <a:spLocks noGrp="1"/>
          </p:cNvSpPr>
          <p:nvPr>
            <p:ph type="body" idx="1"/>
          </p:nvPr>
        </p:nvSpPr>
        <p:spPr/>
        <p:txBody>
          <a:bodyPr/>
          <a:lstStyle/>
          <a:p>
            <a:r>
              <a:rPr kumimoji="1" lang="en-US" altLang="ko-Kore-KR" b="0" dirty="0"/>
              <a:t>There is a great potential of using optimization algorithms to help determine the FNN structure and therefore reducing the necessity of previous engineering experience to set the “correct” FNN training parameters.</a:t>
            </a:r>
            <a:endParaRPr kumimoji="1" lang="ko-Kore-KR" altLang="en-US" b="0" dirty="0"/>
          </a:p>
        </p:txBody>
      </p:sp>
    </p:spTree>
    <p:extLst>
      <p:ext uri="{BB962C8B-B14F-4D97-AF65-F5344CB8AC3E}">
        <p14:creationId xmlns:p14="http://schemas.microsoft.com/office/powerpoint/2010/main" val="14067796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A0C3BB-2168-FD4C-88DB-0E4B1EA0F85F}"/>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D52EE7BC-8B60-8D45-AF8A-1EC6CB84E40E}"/>
              </a:ext>
            </a:extLst>
          </p:cNvPr>
          <p:cNvSpPr>
            <a:spLocks noGrp="1"/>
          </p:cNvSpPr>
          <p:nvPr>
            <p:ph type="body" idx="1"/>
          </p:nvPr>
        </p:nvSpPr>
        <p:spPr/>
        <p:txBody>
          <a:bodyPr/>
          <a:lstStyle/>
          <a:p>
            <a:r>
              <a:rPr kumimoji="1" lang="en-US" altLang="ko-Kore-KR" b="0" dirty="0"/>
              <a:t>Another unique approach was presented by the authors in [22], where they have trained a model composed of three parallel FNNs, each individually trained with distinct training data from three operation modes, idling, charging, and discharging.</a:t>
            </a:r>
          </a:p>
          <a:p>
            <a:endParaRPr kumimoji="1" lang="en-US" altLang="ko-Kore-KR" b="0" dirty="0"/>
          </a:p>
          <a:p>
            <a:endParaRPr kumimoji="1" lang="en-US" altLang="ko-Kore-KR" b="0" dirty="0"/>
          </a:p>
          <a:p>
            <a:r>
              <a:rPr lang="en" altLang="ko-Kore-KR" sz="2400" b="0" dirty="0"/>
              <a:t>[22] S. Tong, J. H. </a:t>
            </a:r>
            <a:r>
              <a:rPr lang="en" altLang="ko-Kore-KR" sz="2400" b="0" dirty="0" err="1"/>
              <a:t>Lacap</a:t>
            </a:r>
            <a:r>
              <a:rPr lang="en" altLang="ko-Kore-KR" sz="2400" b="0" dirty="0"/>
              <a:t>, and J. W. Park, “Battery state of charge estimation using a load-classifying neural network,” J. Energy Storage, vol. 7, pp. 236–243, 2016. </a:t>
            </a:r>
          </a:p>
          <a:p>
            <a:endParaRPr kumimoji="1" lang="ko-Kore-KR" altLang="en-US" b="0" dirty="0"/>
          </a:p>
        </p:txBody>
      </p:sp>
    </p:spTree>
    <p:extLst>
      <p:ext uri="{BB962C8B-B14F-4D97-AF65-F5344CB8AC3E}">
        <p14:creationId xmlns:p14="http://schemas.microsoft.com/office/powerpoint/2010/main" val="422111914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2">
            <a:extLst>
              <a:ext uri="{FF2B5EF4-FFF2-40B4-BE49-F238E27FC236}">
                <a16:creationId xmlns:a16="http://schemas.microsoft.com/office/drawing/2014/main" id="{BF6AF3DD-811C-F242-AB18-895322DAD901}"/>
              </a:ext>
            </a:extLst>
          </p:cNvPr>
          <p:cNvSpPr>
            <a:spLocks noGrp="1"/>
          </p:cNvSpPr>
          <p:nvPr>
            <p:ph type="body" idx="1"/>
          </p:nvPr>
        </p:nvSpPr>
        <p:spPr>
          <a:xfrm>
            <a:off x="673100" y="1562100"/>
            <a:ext cx="12204700" cy="7581900"/>
          </a:xfrm>
        </p:spPr>
        <p:txBody>
          <a:bodyPr/>
          <a:lstStyle/>
          <a:p>
            <a:r>
              <a:rPr kumimoji="1" lang="en-US" altLang="ko-Kore-KR" b="0" dirty="0"/>
              <a:t>A radial basis function neural network is a class of FNN that contains only an input layer, one hidden layer, and an output layer implementing linear summation.</a:t>
            </a:r>
          </a:p>
          <a:p>
            <a:r>
              <a:rPr kumimoji="1" lang="en-US" altLang="ko-Kore-KR" b="0" dirty="0"/>
              <a:t>the hidden layer neurons in an RBF compute a Euclidean distance, multiply it by a (standard deviation related) scaling factor, and map it through a Gaussian function.</a:t>
            </a:r>
          </a:p>
          <a:p>
            <a:endParaRPr kumimoji="1" lang="en-US" altLang="ko-Kore-KR" b="0" dirty="0"/>
          </a:p>
          <a:p>
            <a:r>
              <a:rPr kumimoji="1" lang="ko-KR" altLang="en-US" b="0" dirty="0"/>
              <a:t>    </a:t>
            </a:r>
            <a:r>
              <a:rPr kumimoji="1" lang="ko-KR" altLang="en-US" b="0" dirty="0" err="1"/>
              <a:t>ㅇ</a:t>
            </a:r>
            <a:endParaRPr kumimoji="1" lang="en-US" altLang="ko-KR" b="0" dirty="0"/>
          </a:p>
          <a:p>
            <a:endParaRPr kumimoji="1" lang="en-US" altLang="ko-Kore-KR" b="0" dirty="0"/>
          </a:p>
          <a:p>
            <a:r>
              <a:rPr kumimoji="1" lang="en-US" altLang="ko-Kore-KR" b="0" dirty="0"/>
              <a:t>referred to as a radiated Gaussian kernel function </a:t>
            </a:r>
          </a:p>
          <a:p>
            <a:endParaRPr kumimoji="1" lang="ko-Kore-KR" altLang="en-US" b="0" dirty="0"/>
          </a:p>
        </p:txBody>
      </p:sp>
      <p:sp>
        <p:nvSpPr>
          <p:cNvPr id="2" name="제목 1">
            <a:extLst>
              <a:ext uri="{FF2B5EF4-FFF2-40B4-BE49-F238E27FC236}">
                <a16:creationId xmlns:a16="http://schemas.microsoft.com/office/drawing/2014/main" id="{60CECD2F-B68A-5B4B-A62B-D3BF681C61FE}"/>
              </a:ext>
            </a:extLst>
          </p:cNvPr>
          <p:cNvSpPr>
            <a:spLocks noGrp="1"/>
          </p:cNvSpPr>
          <p:nvPr>
            <p:ph type="title"/>
          </p:nvPr>
        </p:nvSpPr>
        <p:spPr/>
        <p:txBody>
          <a:bodyPr>
            <a:normAutofit fontScale="90000"/>
          </a:bodyPr>
          <a:lstStyle/>
          <a:p>
            <a:r>
              <a:rPr kumimoji="1" lang="en-US" altLang="ko-Kore-KR" dirty="0"/>
              <a:t>B. Radial Basis Function</a:t>
            </a:r>
            <a:r>
              <a:rPr kumimoji="1" lang="ko-KR" altLang="en-US" dirty="0"/>
              <a:t> </a:t>
            </a:r>
            <a:r>
              <a:rPr kumimoji="1" lang="en-US" altLang="ko-KR" dirty="0"/>
              <a:t>Neural Network</a:t>
            </a:r>
            <a:endParaRPr kumimoji="1" lang="ko-Kore-KR" altLang="en-US" dirty="0"/>
          </a:p>
        </p:txBody>
      </p:sp>
      <p:pic>
        <p:nvPicPr>
          <p:cNvPr id="5" name="그림 4">
            <a:extLst>
              <a:ext uri="{FF2B5EF4-FFF2-40B4-BE49-F238E27FC236}">
                <a16:creationId xmlns:a16="http://schemas.microsoft.com/office/drawing/2014/main" id="{DC6B0375-0542-5849-8176-6D74AB09A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951" y="6015073"/>
            <a:ext cx="6254262" cy="1231900"/>
          </a:xfrm>
          <a:prstGeom prst="rect">
            <a:avLst/>
          </a:prstGeom>
        </p:spPr>
      </p:pic>
    </p:spTree>
    <p:extLst>
      <p:ext uri="{BB962C8B-B14F-4D97-AF65-F5344CB8AC3E}">
        <p14:creationId xmlns:p14="http://schemas.microsoft.com/office/powerpoint/2010/main" val="399825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rrent Status"/>
          <p:cNvSpPr txBox="1">
            <a:spLocks noGrp="1"/>
          </p:cNvSpPr>
          <p:nvPr>
            <p:ph type="title"/>
          </p:nvPr>
        </p:nvSpPr>
        <p:spPr>
          <a:prstGeom prst="rect">
            <a:avLst/>
          </a:prstGeom>
        </p:spPr>
        <p:txBody>
          <a:bodyPr>
            <a:normAutofit/>
          </a:bodyPr>
          <a:lstStyle/>
          <a:p>
            <a:r>
              <a:rPr lang="en-US" sz="4000" dirty="0"/>
              <a:t>2. Battery State of Charge Estimation</a:t>
            </a:r>
            <a:endParaRPr sz="4000" dirty="0"/>
          </a:p>
        </p:txBody>
      </p:sp>
      <p:sp>
        <p:nvSpPr>
          <p:cNvPr id="101" name="Slide Number"/>
          <p:cNvSpPr txBox="1">
            <a:spLocks noGrp="1"/>
          </p:cNvSpPr>
          <p:nvPr>
            <p:ph type="sldNum" sz="quarter" idx="4294967295"/>
          </p:nvPr>
        </p:nvSpPr>
        <p:spPr>
          <a:xfrm>
            <a:off x="6407167" y="9258300"/>
            <a:ext cx="199035" cy="2876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8" name="Paper Information…"/>
          <p:cNvSpPr txBox="1">
            <a:spLocks noGrp="1"/>
          </p:cNvSpPr>
          <p:nvPr>
            <p:ph type="body" idx="1"/>
          </p:nvPr>
        </p:nvSpPr>
        <p:spPr>
          <a:xfrm>
            <a:off x="673100" y="1562100"/>
            <a:ext cx="12204700" cy="7581900"/>
          </a:xfrm>
          <a:prstGeom prst="rect">
            <a:avLst/>
          </a:prstGeom>
        </p:spPr>
        <p:txBody>
          <a:bodyPr/>
          <a:lstStyle/>
          <a:p>
            <a:r>
              <a:rPr lang="en-US" altLang="ko-KR" b="0" dirty="0"/>
              <a:t>This is not an easy task due to the nonlinear nature of the battery.</a:t>
            </a:r>
          </a:p>
          <a:p>
            <a:r>
              <a:rPr lang="en-US" altLang="ko-KR" b="0" dirty="0"/>
              <a:t>An accurate estimation of the SOC is crucial to improve vehicle performance, safety, passenger comfort, and to minimize costs associated with over design or oversizing of the pack.</a:t>
            </a:r>
          </a:p>
        </p:txBody>
      </p:sp>
    </p:spTree>
    <p:extLst>
      <p:ext uri="{BB962C8B-B14F-4D97-AF65-F5344CB8AC3E}">
        <p14:creationId xmlns:p14="http://schemas.microsoft.com/office/powerpoint/2010/main" val="36333253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CECD2F-B68A-5B4B-A62B-D3BF681C61FE}"/>
              </a:ext>
            </a:extLst>
          </p:cNvPr>
          <p:cNvSpPr>
            <a:spLocks noGrp="1"/>
          </p:cNvSpPr>
          <p:nvPr>
            <p:ph type="title"/>
          </p:nvPr>
        </p:nvSpPr>
        <p:spPr/>
        <p:txBody>
          <a:bodyPr>
            <a:normAutofit fontScale="90000"/>
          </a:bodyPr>
          <a:lstStyle/>
          <a:p>
            <a:r>
              <a:rPr kumimoji="1" lang="en-US" altLang="ko-Kore-KR" dirty="0"/>
              <a:t>B. Radial Basis Function</a:t>
            </a:r>
            <a:r>
              <a:rPr kumimoji="1" lang="ko-KR" altLang="en-US" dirty="0"/>
              <a:t> </a:t>
            </a:r>
            <a:r>
              <a:rPr kumimoji="1" lang="en-US" altLang="ko-KR" dirty="0"/>
              <a:t>Neural Network</a:t>
            </a:r>
            <a:endParaRPr kumimoji="1" lang="ko-Kore-KR" altLang="en-US" dirty="0"/>
          </a:p>
        </p:txBody>
      </p:sp>
      <p:pic>
        <p:nvPicPr>
          <p:cNvPr id="6" name="그림 5" descr="텍스트, 지도이(가) 표시된 사진&#10;&#10;자동 생성된 설명">
            <a:extLst>
              <a:ext uri="{FF2B5EF4-FFF2-40B4-BE49-F238E27FC236}">
                <a16:creationId xmlns:a16="http://schemas.microsoft.com/office/drawing/2014/main" id="{4F8D1392-A6F5-114E-A186-53B3B9390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894" y="1485900"/>
            <a:ext cx="8005011" cy="7344220"/>
          </a:xfrm>
          <a:prstGeom prst="rect">
            <a:avLst/>
          </a:prstGeom>
        </p:spPr>
      </p:pic>
    </p:spTree>
    <p:extLst>
      <p:ext uri="{BB962C8B-B14F-4D97-AF65-F5344CB8AC3E}">
        <p14:creationId xmlns:p14="http://schemas.microsoft.com/office/powerpoint/2010/main" val="81945569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A9C8B0-82CE-3B4A-9E51-B6E03330CB78}"/>
              </a:ext>
            </a:extLst>
          </p:cNvPr>
          <p:cNvSpPr>
            <a:spLocks noGrp="1"/>
          </p:cNvSpPr>
          <p:nvPr>
            <p:ph type="title"/>
          </p:nvPr>
        </p:nvSpPr>
        <p:spPr/>
        <p:txBody>
          <a:bodyPr>
            <a:normAutofit fontScale="90000"/>
          </a:bodyPr>
          <a:lstStyle/>
          <a:p>
            <a:r>
              <a:rPr kumimoji="1" lang="en-US" altLang="ko-Kore-KR" dirty="0"/>
              <a:t>B. Radial Basis Function</a:t>
            </a:r>
            <a:r>
              <a:rPr kumimoji="1" lang="ko-KR" altLang="en-US" dirty="0"/>
              <a:t> </a:t>
            </a:r>
            <a:r>
              <a:rPr kumimoji="1" lang="en-US" altLang="ko-KR" dirty="0"/>
              <a:t>Neural Network</a:t>
            </a:r>
            <a:endParaRPr kumimoji="1" lang="ko-Kore-KR" altLang="en-US" dirty="0"/>
          </a:p>
        </p:txBody>
      </p:sp>
      <p:sp>
        <p:nvSpPr>
          <p:cNvPr id="3" name="텍스트 개체 틀 2">
            <a:extLst>
              <a:ext uri="{FF2B5EF4-FFF2-40B4-BE49-F238E27FC236}">
                <a16:creationId xmlns:a16="http://schemas.microsoft.com/office/drawing/2014/main" id="{172B95B1-AC59-CA4C-B196-9A8409AB16CE}"/>
              </a:ext>
            </a:extLst>
          </p:cNvPr>
          <p:cNvSpPr>
            <a:spLocks noGrp="1"/>
          </p:cNvSpPr>
          <p:nvPr>
            <p:ph type="body" idx="1"/>
          </p:nvPr>
        </p:nvSpPr>
        <p:spPr/>
        <p:txBody>
          <a:bodyPr>
            <a:normAutofit/>
          </a:bodyPr>
          <a:lstStyle/>
          <a:p>
            <a:r>
              <a:rPr kumimoji="1" lang="en-US" altLang="ko-Kore-KR" b="0" dirty="0"/>
              <a:t>In [27], the authors used the RBF to learn the dynamics of a lithium polymer battery cell trained offline with experimental battery data to estimate the SOC.</a:t>
            </a:r>
          </a:p>
          <a:p>
            <a:endParaRPr kumimoji="1" lang="en-US" altLang="ko-Kore-KR" b="0" dirty="0"/>
          </a:p>
          <a:p>
            <a:endParaRPr kumimoji="1" lang="en-US" altLang="ko-Kore-KR" b="0" dirty="0"/>
          </a:p>
          <a:p>
            <a:endParaRPr kumimoji="1" lang="en-US" altLang="ko-Kore-KR" b="0" dirty="0"/>
          </a:p>
          <a:p>
            <a:r>
              <a:rPr lang="en" altLang="ko-Kore-KR" sz="2400" b="0" dirty="0"/>
              <a:t>[27] X. Chen, W. Shen, M. Dai, Z. Cao, J. </a:t>
            </a:r>
            <a:r>
              <a:rPr lang="en" altLang="ko-Kore-KR" sz="2400" b="0" dirty="0" err="1"/>
              <a:t>Jin</a:t>
            </a:r>
            <a:r>
              <a:rPr lang="en" altLang="ko-Kore-KR" sz="2400" b="0" dirty="0"/>
              <a:t>, and A. Kapoor, “Robust Adaptive Sliding-Mode Observer Using RBF Neural Network </a:t>
            </a:r>
            <a:r>
              <a:rPr lang="en" altLang="ko-Kore-KR" sz="2400" b="0" dirty="0" err="1"/>
              <a:t>fo</a:t>
            </a:r>
            <a:r>
              <a:rPr lang="en-US" altLang="ko-Kore-KR" sz="2400" b="0" dirty="0"/>
              <a:t>r </a:t>
            </a:r>
            <a:r>
              <a:rPr lang="en" altLang="ko-Kore-KR" sz="2400" b="0" dirty="0"/>
              <a:t>Lithium-Ion Battery State of Charge Estimation in Electric Vehicles,” IEEE Trans. </a:t>
            </a:r>
            <a:r>
              <a:rPr lang="en" altLang="ko-Kore-KR" sz="2400" b="0" dirty="0" err="1"/>
              <a:t>Veh</a:t>
            </a:r>
            <a:r>
              <a:rPr lang="en" altLang="ko-Kore-KR" sz="2400" b="0" dirty="0"/>
              <a:t>. Technol., vol. 65, no. 4, pp. 1936–1947, Apr. 2016. </a:t>
            </a:r>
          </a:p>
          <a:p>
            <a:endParaRPr lang="en" altLang="ko-Kore-KR" dirty="0"/>
          </a:p>
          <a:p>
            <a:endParaRPr kumimoji="1" lang="en-US" altLang="ko-Kore-KR" b="0" dirty="0"/>
          </a:p>
        </p:txBody>
      </p:sp>
    </p:spTree>
    <p:extLst>
      <p:ext uri="{BB962C8B-B14F-4D97-AF65-F5344CB8AC3E}">
        <p14:creationId xmlns:p14="http://schemas.microsoft.com/office/powerpoint/2010/main" val="125082095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CECD2F-B68A-5B4B-A62B-D3BF681C61FE}"/>
              </a:ext>
            </a:extLst>
          </p:cNvPr>
          <p:cNvSpPr>
            <a:spLocks noGrp="1"/>
          </p:cNvSpPr>
          <p:nvPr>
            <p:ph type="title"/>
          </p:nvPr>
        </p:nvSpPr>
        <p:spPr/>
        <p:txBody>
          <a:bodyPr>
            <a:normAutofit fontScale="90000"/>
          </a:bodyPr>
          <a:lstStyle/>
          <a:p>
            <a:r>
              <a:rPr kumimoji="1" lang="en-US" altLang="ko-Kore-KR" dirty="0"/>
              <a:t>B. Radial Basis Function</a:t>
            </a:r>
            <a:r>
              <a:rPr kumimoji="1" lang="ko-KR" altLang="en-US" dirty="0"/>
              <a:t> </a:t>
            </a:r>
            <a:r>
              <a:rPr kumimoji="1" lang="en-US" altLang="ko-KR" dirty="0"/>
              <a:t>Neural Network</a:t>
            </a:r>
            <a:endParaRPr kumimoji="1" lang="ko-Kore-KR" altLang="en-US" dirty="0"/>
          </a:p>
        </p:txBody>
      </p:sp>
      <p:sp>
        <p:nvSpPr>
          <p:cNvPr id="4" name="텍스트 개체 틀 2">
            <a:extLst>
              <a:ext uri="{FF2B5EF4-FFF2-40B4-BE49-F238E27FC236}">
                <a16:creationId xmlns:a16="http://schemas.microsoft.com/office/drawing/2014/main" id="{D2939CC3-BACA-1F45-B38C-7D9061730B97}"/>
              </a:ext>
            </a:extLst>
          </p:cNvPr>
          <p:cNvSpPr>
            <a:spLocks noGrp="1"/>
          </p:cNvSpPr>
          <p:nvPr>
            <p:ph type="body" idx="1"/>
          </p:nvPr>
        </p:nvSpPr>
        <p:spPr>
          <a:xfrm>
            <a:off x="673100" y="1562100"/>
            <a:ext cx="12204700" cy="7581900"/>
          </a:xfrm>
        </p:spPr>
        <p:txBody>
          <a:bodyPr/>
          <a:lstStyle/>
          <a:p>
            <a:r>
              <a:rPr kumimoji="1" lang="en-US" altLang="ko-Kore-KR" b="0" dirty="0"/>
              <a:t>In [29], a multi-cell Li-ion battery pack SOC estimation framework was presented, and an RBF was used to quantify the uncertainties necessary to build a response surface model of model bias.</a:t>
            </a:r>
          </a:p>
          <a:p>
            <a:endParaRPr kumimoji="1" lang="en-US" altLang="ko-Kore-KR" b="0" dirty="0"/>
          </a:p>
          <a:p>
            <a:endParaRPr kumimoji="1" lang="en-US" altLang="ko-Kore-KR" b="0" dirty="0"/>
          </a:p>
          <a:p>
            <a:endParaRPr kumimoji="1" lang="en-US" altLang="ko-Kore-KR" b="0" dirty="0"/>
          </a:p>
          <a:p>
            <a:r>
              <a:rPr lang="en" altLang="ko-Kore-KR" sz="2400" b="0" dirty="0"/>
              <a:t>F. Sun, R. </a:t>
            </a:r>
            <a:r>
              <a:rPr lang="en" altLang="ko-Kore-KR" sz="2400" b="0" dirty="0" err="1"/>
              <a:t>Xiong</a:t>
            </a:r>
            <a:r>
              <a:rPr lang="en" altLang="ko-Kore-KR" sz="2400" b="0" dirty="0"/>
              <a:t>, and H. He, “A systematic state-of-charge estimation framework for multi-cell battery pack in electric vehicles using bias correction technique,” Appl. Energy, vol. 162, pp. 1399–1409, 2016. </a:t>
            </a:r>
          </a:p>
          <a:p>
            <a:endParaRPr kumimoji="1" lang="en-US" altLang="ko-Kore-KR" b="0" dirty="0"/>
          </a:p>
          <a:p>
            <a:endParaRPr kumimoji="1" lang="ko-Kore-KR" altLang="en-US" b="0" dirty="0"/>
          </a:p>
        </p:txBody>
      </p:sp>
    </p:spTree>
    <p:extLst>
      <p:ext uri="{BB962C8B-B14F-4D97-AF65-F5344CB8AC3E}">
        <p14:creationId xmlns:p14="http://schemas.microsoft.com/office/powerpoint/2010/main" val="362760266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80FD19-49E8-5B4B-A9D4-164CB8961E4D}"/>
              </a:ext>
            </a:extLst>
          </p:cNvPr>
          <p:cNvSpPr>
            <a:spLocks noGrp="1"/>
          </p:cNvSpPr>
          <p:nvPr>
            <p:ph type="title"/>
          </p:nvPr>
        </p:nvSpPr>
        <p:spPr/>
        <p:txBody>
          <a:bodyPr>
            <a:normAutofit fontScale="90000"/>
          </a:bodyPr>
          <a:lstStyle/>
          <a:p>
            <a:r>
              <a:rPr kumimoji="1" lang="en-US" altLang="ko-Kore-KR" dirty="0"/>
              <a:t>B. Radial Basis Function</a:t>
            </a:r>
            <a:r>
              <a:rPr kumimoji="1" lang="ko-KR" altLang="en-US" dirty="0"/>
              <a:t> </a:t>
            </a:r>
            <a:r>
              <a:rPr kumimoji="1" lang="en-US" altLang="ko-KR" dirty="0"/>
              <a:t>Neural Network</a:t>
            </a:r>
            <a:endParaRPr kumimoji="1" lang="ko-Kore-KR" altLang="en-US" dirty="0"/>
          </a:p>
        </p:txBody>
      </p:sp>
      <p:sp>
        <p:nvSpPr>
          <p:cNvPr id="3" name="텍스트 개체 틀 2">
            <a:extLst>
              <a:ext uri="{FF2B5EF4-FFF2-40B4-BE49-F238E27FC236}">
                <a16:creationId xmlns:a16="http://schemas.microsoft.com/office/drawing/2014/main" id="{2C49E59C-14B6-324B-8A63-2A16A4413E68}"/>
              </a:ext>
            </a:extLst>
          </p:cNvPr>
          <p:cNvSpPr>
            <a:spLocks noGrp="1"/>
          </p:cNvSpPr>
          <p:nvPr>
            <p:ph type="body" idx="1"/>
          </p:nvPr>
        </p:nvSpPr>
        <p:spPr/>
        <p:txBody>
          <a:bodyPr/>
          <a:lstStyle/>
          <a:p>
            <a:r>
              <a:rPr kumimoji="1" lang="en-US" altLang="ko-Kore-KR" b="0" dirty="0"/>
              <a:t>After quantifying the parameter uncertainties using the RBF, it was possible to apply the average pack model to each cell and have a better estimation of the terminal voltage.</a:t>
            </a:r>
            <a:endParaRPr kumimoji="1" lang="ko-Kore-KR" altLang="en-US" b="0" dirty="0"/>
          </a:p>
        </p:txBody>
      </p:sp>
    </p:spTree>
    <p:extLst>
      <p:ext uri="{BB962C8B-B14F-4D97-AF65-F5344CB8AC3E}">
        <p14:creationId xmlns:p14="http://schemas.microsoft.com/office/powerpoint/2010/main" val="85513571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AA8F5F-403A-4D4E-BA6B-F9F9F1147102}"/>
              </a:ext>
            </a:extLst>
          </p:cNvPr>
          <p:cNvSpPr>
            <a:spLocks noGrp="1"/>
          </p:cNvSpPr>
          <p:nvPr>
            <p:ph type="title"/>
          </p:nvPr>
        </p:nvSpPr>
        <p:spPr/>
        <p:txBody>
          <a:bodyPr/>
          <a:lstStyle/>
          <a:p>
            <a:r>
              <a:rPr kumimoji="1" lang="en-US" altLang="ko-Kore-KR" dirty="0"/>
              <a:t>C. Extreme Learning Machine</a:t>
            </a:r>
            <a:endParaRPr kumimoji="1" lang="ko-Kore-KR" altLang="en-US" dirty="0"/>
          </a:p>
        </p:txBody>
      </p:sp>
      <p:sp>
        <p:nvSpPr>
          <p:cNvPr id="3" name="텍스트 개체 틀 2">
            <a:extLst>
              <a:ext uri="{FF2B5EF4-FFF2-40B4-BE49-F238E27FC236}">
                <a16:creationId xmlns:a16="http://schemas.microsoft.com/office/drawing/2014/main" id="{00B65AD3-5484-6D41-AD4F-77C6DCBC7BF7}"/>
              </a:ext>
            </a:extLst>
          </p:cNvPr>
          <p:cNvSpPr>
            <a:spLocks noGrp="1"/>
          </p:cNvSpPr>
          <p:nvPr>
            <p:ph type="body" idx="1"/>
          </p:nvPr>
        </p:nvSpPr>
        <p:spPr/>
        <p:txBody>
          <a:bodyPr/>
          <a:lstStyle/>
          <a:p>
            <a:r>
              <a:rPr kumimoji="1" lang="en-US" altLang="ko-Kore-KR" b="0" dirty="0"/>
              <a:t>The extreme learning machine(ELM) structure is very similar to an FNN, but the main difference consists of its training algorithm, which instead of using backpropagation, the ELM uses the Moore-Penrose generalized inverse or pseudoinverse matrix.</a:t>
            </a:r>
          </a:p>
          <a:p>
            <a:r>
              <a:rPr kumimoji="1" lang="en-US" altLang="ko-Kore-KR" b="0" dirty="0"/>
              <a:t>The ELM method was compared with an RBF showing lower computational load and better SOC estimation error.</a:t>
            </a:r>
            <a:endParaRPr kumimoji="1" lang="ko-Kore-KR" altLang="en-US" b="0" dirty="0"/>
          </a:p>
        </p:txBody>
      </p:sp>
    </p:spTree>
    <p:extLst>
      <p:ext uri="{BB962C8B-B14F-4D97-AF65-F5344CB8AC3E}">
        <p14:creationId xmlns:p14="http://schemas.microsoft.com/office/powerpoint/2010/main" val="406173348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968571-A64A-6145-9FC0-7351CF3EDBE7}"/>
              </a:ext>
            </a:extLst>
          </p:cNvPr>
          <p:cNvSpPr>
            <a:spLocks noGrp="1"/>
          </p:cNvSpPr>
          <p:nvPr>
            <p:ph type="title"/>
          </p:nvPr>
        </p:nvSpPr>
        <p:spPr/>
        <p:txBody>
          <a:bodyPr/>
          <a:lstStyle/>
          <a:p>
            <a:r>
              <a:rPr kumimoji="1" lang="en-US" altLang="ko-Kore-KR" dirty="0"/>
              <a:t>C. Extreme Learning Machine</a:t>
            </a:r>
            <a:endParaRPr kumimoji="1" lang="ko-Kore-KR" altLang="en-US" dirty="0"/>
          </a:p>
        </p:txBody>
      </p:sp>
      <p:pic>
        <p:nvPicPr>
          <p:cNvPr id="5" name="그림 4" descr="텍스트, 지도이(가) 표시된 사진&#10;&#10;자동 생성된 설명">
            <a:extLst>
              <a:ext uri="{FF2B5EF4-FFF2-40B4-BE49-F238E27FC236}">
                <a16:creationId xmlns:a16="http://schemas.microsoft.com/office/drawing/2014/main" id="{6F73BBB4-2E7E-C845-AD02-AAA86ED78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36" y="1980610"/>
            <a:ext cx="10493291" cy="6227726"/>
          </a:xfrm>
          <a:prstGeom prst="rect">
            <a:avLst/>
          </a:prstGeom>
        </p:spPr>
      </p:pic>
    </p:spTree>
    <p:extLst>
      <p:ext uri="{BB962C8B-B14F-4D97-AF65-F5344CB8AC3E}">
        <p14:creationId xmlns:p14="http://schemas.microsoft.com/office/powerpoint/2010/main" val="35262204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DDC5A9-5F13-FD4A-A6CE-10AB8BE0BCFF}"/>
              </a:ext>
            </a:extLst>
          </p:cNvPr>
          <p:cNvSpPr>
            <a:spLocks noGrp="1"/>
          </p:cNvSpPr>
          <p:nvPr>
            <p:ph type="title"/>
          </p:nvPr>
        </p:nvSpPr>
        <p:spPr/>
        <p:txBody>
          <a:bodyPr/>
          <a:lstStyle/>
          <a:p>
            <a:r>
              <a:rPr kumimoji="1" lang="en-US" altLang="ko-Kore-KR" dirty="0"/>
              <a:t>C. Extreme Learning Machine</a:t>
            </a:r>
            <a:endParaRPr kumimoji="1" lang="ko-Kore-KR" altLang="en-US" dirty="0"/>
          </a:p>
        </p:txBody>
      </p:sp>
      <p:sp>
        <p:nvSpPr>
          <p:cNvPr id="3" name="텍스트 개체 틀 2">
            <a:extLst>
              <a:ext uri="{FF2B5EF4-FFF2-40B4-BE49-F238E27FC236}">
                <a16:creationId xmlns:a16="http://schemas.microsoft.com/office/drawing/2014/main" id="{6B4C14BF-7E4A-7546-9CFB-E31EF83023EF}"/>
              </a:ext>
            </a:extLst>
          </p:cNvPr>
          <p:cNvSpPr>
            <a:spLocks noGrp="1"/>
          </p:cNvSpPr>
          <p:nvPr>
            <p:ph type="body" idx="1"/>
          </p:nvPr>
        </p:nvSpPr>
        <p:spPr/>
        <p:txBody>
          <a:bodyPr/>
          <a:lstStyle/>
          <a:p>
            <a:r>
              <a:rPr kumimoji="1" lang="en-US" altLang="ko-Kore-KR" b="0" dirty="0"/>
              <a:t>The ELM were up to 50% faster when compared to the RBF estimation time and have provided lower estimation error.</a:t>
            </a:r>
          </a:p>
        </p:txBody>
      </p:sp>
    </p:spTree>
    <p:extLst>
      <p:ext uri="{BB962C8B-B14F-4D97-AF65-F5344CB8AC3E}">
        <p14:creationId xmlns:p14="http://schemas.microsoft.com/office/powerpoint/2010/main" val="142014019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AB4E80-327A-D947-B456-55ADB7EF787E}"/>
              </a:ext>
            </a:extLst>
          </p:cNvPr>
          <p:cNvSpPr>
            <a:spLocks noGrp="1"/>
          </p:cNvSpPr>
          <p:nvPr>
            <p:ph type="title"/>
          </p:nvPr>
        </p:nvSpPr>
        <p:spPr/>
        <p:txBody>
          <a:bodyPr/>
          <a:lstStyle/>
          <a:p>
            <a:r>
              <a:rPr kumimoji="1" lang="en-US" altLang="ko-Kore-KR" dirty="0"/>
              <a:t>D. Support Vector Machine</a:t>
            </a:r>
            <a:endParaRPr kumimoji="1" lang="ko-Kore-KR" altLang="en-US" dirty="0"/>
          </a:p>
        </p:txBody>
      </p:sp>
      <p:sp>
        <p:nvSpPr>
          <p:cNvPr id="3" name="텍스트 개체 틀 2">
            <a:extLst>
              <a:ext uri="{FF2B5EF4-FFF2-40B4-BE49-F238E27FC236}">
                <a16:creationId xmlns:a16="http://schemas.microsoft.com/office/drawing/2014/main" id="{AC91B741-0F25-1C4D-B184-DB2659A00A9F}"/>
              </a:ext>
            </a:extLst>
          </p:cNvPr>
          <p:cNvSpPr>
            <a:spLocks noGrp="1"/>
          </p:cNvSpPr>
          <p:nvPr>
            <p:ph type="body" idx="1"/>
          </p:nvPr>
        </p:nvSpPr>
        <p:spPr/>
        <p:txBody>
          <a:bodyPr/>
          <a:lstStyle/>
          <a:p>
            <a:r>
              <a:rPr kumimoji="1" lang="en-US" altLang="ko-Kore-KR" b="0" dirty="0"/>
              <a:t>The SVM was initially created to solve logistic/classification problems.</a:t>
            </a:r>
          </a:p>
          <a:p>
            <a:r>
              <a:rPr kumimoji="1" lang="en-US" altLang="ko-Kore-KR" b="0" dirty="0"/>
              <a:t>In most cases, battery SOC estimation requires a regression learning method, which sequentially minimized the error function.</a:t>
            </a:r>
          </a:p>
          <a:p>
            <a:r>
              <a:rPr kumimoji="1" lang="en-US" altLang="ko-Kore-KR" b="0" dirty="0"/>
              <a:t>The generalized regression variation of SVM, known as support vector regression (SVR), can be employed. </a:t>
            </a:r>
          </a:p>
          <a:p>
            <a:r>
              <a:rPr kumimoji="1" lang="en-US" altLang="ko-Kore-KR" b="0" dirty="0"/>
              <a:t>This technique aims to solve a regression problem for data that is not linearly separable.</a:t>
            </a:r>
            <a:endParaRPr kumimoji="1" lang="ko-Kore-KR" altLang="en-US" b="0" dirty="0"/>
          </a:p>
        </p:txBody>
      </p:sp>
    </p:spTree>
    <p:extLst>
      <p:ext uri="{BB962C8B-B14F-4D97-AF65-F5344CB8AC3E}">
        <p14:creationId xmlns:p14="http://schemas.microsoft.com/office/powerpoint/2010/main" val="36010093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A87279-A2F1-8940-90AA-D87371B6FDCE}"/>
              </a:ext>
            </a:extLst>
          </p:cNvPr>
          <p:cNvSpPr>
            <a:spLocks noGrp="1"/>
          </p:cNvSpPr>
          <p:nvPr>
            <p:ph type="title"/>
          </p:nvPr>
        </p:nvSpPr>
        <p:spPr/>
        <p:txBody>
          <a:bodyPr/>
          <a:lstStyle/>
          <a:p>
            <a:r>
              <a:rPr kumimoji="1" lang="en-US" altLang="ko-Kore-KR" dirty="0"/>
              <a:t>D. Support Vector Machine</a:t>
            </a:r>
            <a:endParaRPr kumimoji="1" lang="ko-Kore-KR" altLang="en-US" dirty="0"/>
          </a:p>
        </p:txBody>
      </p:sp>
      <p:sp>
        <p:nvSpPr>
          <p:cNvPr id="3" name="텍스트 개체 틀 2">
            <a:extLst>
              <a:ext uri="{FF2B5EF4-FFF2-40B4-BE49-F238E27FC236}">
                <a16:creationId xmlns:a16="http://schemas.microsoft.com/office/drawing/2014/main" id="{48CF4CD9-D5C2-E442-9552-C2D9A1805A5D}"/>
              </a:ext>
            </a:extLst>
          </p:cNvPr>
          <p:cNvSpPr>
            <a:spLocks noGrp="1"/>
          </p:cNvSpPr>
          <p:nvPr>
            <p:ph type="body" idx="1"/>
          </p:nvPr>
        </p:nvSpPr>
        <p:spPr/>
        <p:txBody>
          <a:bodyPr/>
          <a:lstStyle/>
          <a:p>
            <a:r>
              <a:rPr kumimoji="1" lang="en-US" altLang="ko-Kore-KR" b="0" dirty="0"/>
              <a:t>However, a crucial distinction is that SVC aims to employ simplified optimization routines such as quadratic programming with linear constraints to fit the SVR parameters.</a:t>
            </a:r>
            <a:endParaRPr kumimoji="1" lang="ko-Kore-KR" altLang="en-US" b="0" dirty="0"/>
          </a:p>
        </p:txBody>
      </p:sp>
    </p:spTree>
    <p:extLst>
      <p:ext uri="{BB962C8B-B14F-4D97-AF65-F5344CB8AC3E}">
        <p14:creationId xmlns:p14="http://schemas.microsoft.com/office/powerpoint/2010/main" val="156071509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3C8B76-564D-D943-91E1-F89B4D3687ED}"/>
              </a:ext>
            </a:extLst>
          </p:cNvPr>
          <p:cNvSpPr>
            <a:spLocks noGrp="1"/>
          </p:cNvSpPr>
          <p:nvPr>
            <p:ph type="title"/>
          </p:nvPr>
        </p:nvSpPr>
        <p:spPr/>
        <p:txBody>
          <a:bodyPr/>
          <a:lstStyle/>
          <a:p>
            <a:r>
              <a:rPr kumimoji="1" lang="en-US" altLang="ko-Kore-KR" dirty="0"/>
              <a:t>D. Support Vector Machine</a:t>
            </a:r>
            <a:endParaRPr kumimoji="1" lang="ko-Kore-KR" altLang="en-US" dirty="0"/>
          </a:p>
        </p:txBody>
      </p:sp>
      <p:sp>
        <p:nvSpPr>
          <p:cNvPr id="3" name="텍스트 개체 틀 2">
            <a:extLst>
              <a:ext uri="{FF2B5EF4-FFF2-40B4-BE49-F238E27FC236}">
                <a16:creationId xmlns:a16="http://schemas.microsoft.com/office/drawing/2014/main" id="{F4BD47E4-54F4-0648-8748-55AAB094C384}"/>
              </a:ext>
            </a:extLst>
          </p:cNvPr>
          <p:cNvSpPr>
            <a:spLocks noGrp="1"/>
          </p:cNvSpPr>
          <p:nvPr>
            <p:ph type="body" idx="1"/>
          </p:nvPr>
        </p:nvSpPr>
        <p:spPr/>
        <p:txBody>
          <a:bodyPr/>
          <a:lstStyle/>
          <a:p>
            <a:r>
              <a:rPr kumimoji="1" lang="en-US" altLang="ko-Kore-KR" b="0" dirty="0"/>
              <a:t>In [33], an SVM was applied to estimate the SOC of a 60Ah LFP.</a:t>
            </a:r>
          </a:p>
          <a:p>
            <a:pPr marL="0" indent="0">
              <a:buNone/>
            </a:pPr>
            <a:endParaRPr kumimoji="1" lang="en-US" altLang="ko-Kore-KR" b="0" dirty="0"/>
          </a:p>
          <a:p>
            <a:r>
              <a:rPr lang="en" altLang="ko-Kore-KR" sz="2400" b="0" dirty="0"/>
              <a:t>[33]  J. C. Alvarez, “Support Vector Machines Used to Estimate the Battery State of Charge,” IEEE Trans. Power Electron., vol. 28, no. 12, pp. 5919– 5926, 2013. </a:t>
            </a:r>
          </a:p>
          <a:p>
            <a:endParaRPr kumimoji="1" lang="ko-Kore-KR" altLang="en-US" b="0" dirty="0"/>
          </a:p>
        </p:txBody>
      </p:sp>
    </p:spTree>
    <p:extLst>
      <p:ext uri="{BB962C8B-B14F-4D97-AF65-F5344CB8AC3E}">
        <p14:creationId xmlns:p14="http://schemas.microsoft.com/office/powerpoint/2010/main" val="375590635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rrent Status"/>
          <p:cNvSpPr txBox="1">
            <a:spLocks noGrp="1"/>
          </p:cNvSpPr>
          <p:nvPr>
            <p:ph type="title"/>
          </p:nvPr>
        </p:nvSpPr>
        <p:spPr>
          <a:prstGeom prst="rect">
            <a:avLst/>
          </a:prstGeom>
        </p:spPr>
        <p:txBody>
          <a:bodyPr>
            <a:normAutofit/>
          </a:bodyPr>
          <a:lstStyle/>
          <a:p>
            <a:r>
              <a:rPr lang="en-US" sz="4000" dirty="0"/>
              <a:t>2. Battery State of Charge Estimation</a:t>
            </a:r>
            <a:endParaRPr sz="4000" dirty="0"/>
          </a:p>
        </p:txBody>
      </p:sp>
      <p:sp>
        <p:nvSpPr>
          <p:cNvPr id="101" name="Slide Number"/>
          <p:cNvSpPr txBox="1">
            <a:spLocks noGrp="1"/>
          </p:cNvSpPr>
          <p:nvPr>
            <p:ph type="sldNum" sz="quarter" idx="4294967295"/>
          </p:nvPr>
        </p:nvSpPr>
        <p:spPr>
          <a:xfrm>
            <a:off x="6407167" y="9258300"/>
            <a:ext cx="199035" cy="2876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8" name="Paper Information…"/>
          <p:cNvSpPr txBox="1">
            <a:spLocks noGrp="1"/>
          </p:cNvSpPr>
          <p:nvPr>
            <p:ph type="body" idx="1"/>
          </p:nvPr>
        </p:nvSpPr>
        <p:spPr>
          <a:xfrm>
            <a:off x="673100" y="1562100"/>
            <a:ext cx="12204700" cy="7581900"/>
          </a:xfrm>
          <a:prstGeom prst="rect">
            <a:avLst/>
          </a:prstGeom>
        </p:spPr>
        <p:txBody>
          <a:bodyPr/>
          <a:lstStyle/>
          <a:p>
            <a:r>
              <a:rPr lang="en-US" altLang="ko-KR" dirty="0"/>
              <a:t>ML SOC estimation methods</a:t>
            </a:r>
          </a:p>
          <a:p>
            <a:pPr lvl="1"/>
            <a:r>
              <a:rPr lang="en-US" altLang="ko-KR" b="0" dirty="0"/>
              <a:t>A. Feedforward neural network (FNN)</a:t>
            </a:r>
          </a:p>
          <a:p>
            <a:pPr lvl="1"/>
            <a:r>
              <a:rPr lang="en-US" altLang="ko-KR" b="0" dirty="0"/>
              <a:t>B. Radial basis function (RBF) neural network</a:t>
            </a:r>
          </a:p>
          <a:p>
            <a:pPr lvl="1"/>
            <a:r>
              <a:rPr lang="en-US" altLang="ko-KR" b="0" dirty="0"/>
              <a:t>C. Extreme learning machine (ELM)</a:t>
            </a:r>
          </a:p>
          <a:p>
            <a:pPr lvl="1"/>
            <a:r>
              <a:rPr lang="en-US" altLang="ko-KR" b="0" dirty="0"/>
              <a:t>D. Support vector machine (SVM)</a:t>
            </a:r>
          </a:p>
          <a:p>
            <a:pPr lvl="1"/>
            <a:r>
              <a:rPr lang="en-US" altLang="ko-KR" b="0" dirty="0"/>
              <a:t>E. Recurrent neural network (RNN)</a:t>
            </a:r>
          </a:p>
        </p:txBody>
      </p:sp>
    </p:spTree>
    <p:extLst>
      <p:ext uri="{BB962C8B-B14F-4D97-AF65-F5344CB8AC3E}">
        <p14:creationId xmlns:p14="http://schemas.microsoft.com/office/powerpoint/2010/main" val="38576053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rrent Status"/>
          <p:cNvSpPr txBox="1">
            <a:spLocks noGrp="1"/>
          </p:cNvSpPr>
          <p:nvPr>
            <p:ph type="title"/>
          </p:nvPr>
        </p:nvSpPr>
        <p:spPr>
          <a:prstGeom prst="rect">
            <a:avLst/>
          </a:prstGeom>
        </p:spPr>
        <p:txBody>
          <a:bodyPr>
            <a:normAutofit/>
          </a:bodyPr>
          <a:lstStyle/>
          <a:p>
            <a:r>
              <a:rPr lang="en-US" sz="4000" dirty="0"/>
              <a:t>A. Feedforward Artificial Neural Network</a:t>
            </a:r>
            <a:endParaRPr sz="4000" dirty="0"/>
          </a:p>
        </p:txBody>
      </p:sp>
      <p:sp>
        <p:nvSpPr>
          <p:cNvPr id="101" name="Slide Number"/>
          <p:cNvSpPr txBox="1">
            <a:spLocks noGrp="1"/>
          </p:cNvSpPr>
          <p:nvPr>
            <p:ph type="sldNum" sz="quarter" idx="4294967295"/>
          </p:nvPr>
        </p:nvSpPr>
        <p:spPr>
          <a:xfrm>
            <a:off x="6407167" y="9258300"/>
            <a:ext cx="199035" cy="2876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pic>
        <p:nvPicPr>
          <p:cNvPr id="4" name="그림 3">
            <a:extLst>
              <a:ext uri="{FF2B5EF4-FFF2-40B4-BE49-F238E27FC236}">
                <a16:creationId xmlns:a16="http://schemas.microsoft.com/office/drawing/2014/main" id="{9D0F4417-7A5D-094D-95B6-6F389FDC8D75}"/>
              </a:ext>
            </a:extLst>
          </p:cNvPr>
          <p:cNvPicPr>
            <a:picLocks noChangeAspect="1"/>
          </p:cNvPicPr>
          <p:nvPr/>
        </p:nvPicPr>
        <p:blipFill rotWithShape="1">
          <a:blip r:embed="rId3">
            <a:extLst>
              <a:ext uri="{28A0092B-C50C-407E-A947-70E740481C1C}">
                <a14:useLocalDpi xmlns:a14="http://schemas.microsoft.com/office/drawing/2010/main" val="0"/>
              </a:ext>
            </a:extLst>
          </a:blip>
          <a:srcRect l="21151"/>
          <a:stretch/>
        </p:blipFill>
        <p:spPr>
          <a:xfrm>
            <a:off x="8208335" y="5599814"/>
            <a:ext cx="4626344" cy="1975522"/>
          </a:xfrm>
          <a:prstGeom prst="rect">
            <a:avLst/>
          </a:prstGeom>
        </p:spPr>
      </p:pic>
      <p:pic>
        <p:nvPicPr>
          <p:cNvPr id="3" name="그림 2" descr="시계이(가) 표시된 사진&#10;&#10;자동 생성된 설명">
            <a:extLst>
              <a:ext uri="{FF2B5EF4-FFF2-40B4-BE49-F238E27FC236}">
                <a16:creationId xmlns:a16="http://schemas.microsoft.com/office/drawing/2014/main" id="{FCB37E2F-5E28-4644-93DA-1524DC9E10B1}"/>
              </a:ext>
            </a:extLst>
          </p:cNvPr>
          <p:cNvPicPr>
            <a:picLocks noChangeAspect="1"/>
          </p:cNvPicPr>
          <p:nvPr/>
        </p:nvPicPr>
        <p:blipFill rotWithShape="1">
          <a:blip r:embed="rId4">
            <a:extLst>
              <a:ext uri="{28A0092B-C50C-407E-A947-70E740481C1C}">
                <a14:useLocalDpi xmlns:a14="http://schemas.microsoft.com/office/drawing/2010/main" val="0"/>
              </a:ext>
            </a:extLst>
          </a:blip>
          <a:srcRect r="9709"/>
          <a:stretch/>
        </p:blipFill>
        <p:spPr>
          <a:xfrm>
            <a:off x="463550" y="1748894"/>
            <a:ext cx="7293935" cy="6255812"/>
          </a:xfrm>
          <a:prstGeom prst="rect">
            <a:avLst/>
          </a:prstGeom>
        </p:spPr>
      </p:pic>
    </p:spTree>
    <p:extLst>
      <p:ext uri="{BB962C8B-B14F-4D97-AF65-F5344CB8AC3E}">
        <p14:creationId xmlns:p14="http://schemas.microsoft.com/office/powerpoint/2010/main" val="42565343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rrent Status"/>
          <p:cNvSpPr txBox="1">
            <a:spLocks noGrp="1"/>
          </p:cNvSpPr>
          <p:nvPr>
            <p:ph type="title"/>
          </p:nvPr>
        </p:nvSpPr>
        <p:spPr>
          <a:prstGeom prst="rect">
            <a:avLst/>
          </a:prstGeom>
        </p:spPr>
        <p:txBody>
          <a:bodyPr>
            <a:normAutofit/>
          </a:bodyPr>
          <a:lstStyle/>
          <a:p>
            <a:r>
              <a:rPr lang="en-US" altLang="ko-KR" sz="4000" dirty="0"/>
              <a:t>1)</a:t>
            </a:r>
            <a:r>
              <a:rPr lang="ko-KR" altLang="en-US" sz="4000" dirty="0"/>
              <a:t> </a:t>
            </a:r>
            <a:r>
              <a:rPr lang="en-US" altLang="ko-KR" sz="4000" dirty="0"/>
              <a:t>FNN Combined With Filters And Other Models</a:t>
            </a:r>
            <a:endParaRPr sz="4000" u="sng" dirty="0"/>
          </a:p>
        </p:txBody>
      </p:sp>
      <p:sp>
        <p:nvSpPr>
          <p:cNvPr id="101" name="Slide Number"/>
          <p:cNvSpPr txBox="1">
            <a:spLocks noGrp="1"/>
          </p:cNvSpPr>
          <p:nvPr>
            <p:ph type="sldNum" sz="quarter" idx="4294967295"/>
          </p:nvPr>
        </p:nvSpPr>
        <p:spPr>
          <a:xfrm>
            <a:off x="6407167" y="9258300"/>
            <a:ext cx="199035" cy="2876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7" name="텍스트 개체 틀 6">
            <a:extLst>
              <a:ext uri="{FF2B5EF4-FFF2-40B4-BE49-F238E27FC236}">
                <a16:creationId xmlns:a16="http://schemas.microsoft.com/office/drawing/2014/main" id="{8A0E5426-043A-0B48-AFC8-C4A279C9C1D7}"/>
              </a:ext>
            </a:extLst>
          </p:cNvPr>
          <p:cNvSpPr>
            <a:spLocks noGrp="1"/>
          </p:cNvSpPr>
          <p:nvPr>
            <p:ph type="body" idx="1"/>
          </p:nvPr>
        </p:nvSpPr>
        <p:spPr/>
        <p:txBody>
          <a:bodyPr/>
          <a:lstStyle/>
          <a:p>
            <a:r>
              <a:rPr lang="en-US" altLang="ko-Kore-KR" dirty="0"/>
              <a:t>[14] : </a:t>
            </a:r>
            <a:r>
              <a:rPr lang="en-US" altLang="ko-Kore-KR" b="0" dirty="0"/>
              <a:t>a hybrid approach, which has combined the use of an ECM and FNN. which, instead of using a lookup table(LUT) to correlate the battery SOC to the battery OCV, an FNN model was trained to make this correlation.</a:t>
            </a:r>
          </a:p>
          <a:p>
            <a:endParaRPr lang="en" altLang="ko-Kore-KR" sz="2400" b="0" dirty="0"/>
          </a:p>
          <a:p>
            <a:endParaRPr lang="en" altLang="ko-Kore-KR" sz="2400" b="0" dirty="0"/>
          </a:p>
          <a:p>
            <a:endParaRPr lang="en" altLang="ko-Kore-KR" sz="2400" b="0" dirty="0"/>
          </a:p>
          <a:p>
            <a:pPr marL="0" indent="0">
              <a:buNone/>
            </a:pPr>
            <a:endParaRPr lang="en" altLang="ko-Kore-KR" sz="2400" b="0" dirty="0"/>
          </a:p>
          <a:p>
            <a:r>
              <a:rPr lang="en" altLang="ko-Kore-KR" sz="2400" b="0" dirty="0"/>
              <a:t>[14] X. Dang, L. Yan, H. Jiang, X. Wu, and H. Sun, “Open-circuit voltage- based state of charge estimation of lithium-ion power battery by combining controlled auto-regressive and moving average modeling with feedforward-feedback compensation method,” Int. J. </a:t>
            </a:r>
            <a:r>
              <a:rPr lang="en" altLang="ko-Kore-KR" sz="2400" b="0" dirty="0" err="1"/>
              <a:t>Electr</a:t>
            </a:r>
            <a:r>
              <a:rPr lang="en" altLang="ko-Kore-KR" sz="2400" b="0" dirty="0"/>
              <a:t>. Power Energy Syst., vol. 90, pp. 27–36, 2017. </a:t>
            </a:r>
          </a:p>
          <a:p>
            <a:pPr marL="0" indent="0">
              <a:buNone/>
            </a:pPr>
            <a:endParaRPr lang="ko-Kore-KR" altLang="en-US" dirty="0"/>
          </a:p>
        </p:txBody>
      </p:sp>
    </p:spTree>
    <p:extLst>
      <p:ext uri="{BB962C8B-B14F-4D97-AF65-F5344CB8AC3E}">
        <p14:creationId xmlns:p14="http://schemas.microsoft.com/office/powerpoint/2010/main" val="4266236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rrent Status"/>
          <p:cNvSpPr txBox="1">
            <a:spLocks noGrp="1"/>
          </p:cNvSpPr>
          <p:nvPr>
            <p:ph type="title"/>
          </p:nvPr>
        </p:nvSpPr>
        <p:spPr>
          <a:prstGeom prst="rect">
            <a:avLst/>
          </a:prstGeom>
        </p:spPr>
        <p:txBody>
          <a:bodyPr>
            <a:normAutofit/>
          </a:bodyPr>
          <a:lstStyle/>
          <a:p>
            <a:r>
              <a:rPr lang="en-US" altLang="ko-KR" sz="4000" dirty="0"/>
              <a:t>1)</a:t>
            </a:r>
            <a:r>
              <a:rPr lang="ko-KR" altLang="en-US" sz="4000" dirty="0"/>
              <a:t> </a:t>
            </a:r>
            <a:r>
              <a:rPr lang="en-US" altLang="ko-KR" sz="4000" dirty="0"/>
              <a:t>FNN Combined With Filters And Other Models</a:t>
            </a:r>
            <a:endParaRPr sz="4000" u="sng" dirty="0"/>
          </a:p>
        </p:txBody>
      </p:sp>
      <p:sp>
        <p:nvSpPr>
          <p:cNvPr id="101" name="Slide Number"/>
          <p:cNvSpPr txBox="1">
            <a:spLocks noGrp="1"/>
          </p:cNvSpPr>
          <p:nvPr>
            <p:ph type="sldNum" sz="quarter" idx="4294967295"/>
          </p:nvPr>
        </p:nvSpPr>
        <p:spPr>
          <a:xfrm>
            <a:off x="6407167" y="9258300"/>
            <a:ext cx="199035" cy="2876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7" name="텍스트 개체 틀 6">
            <a:extLst>
              <a:ext uri="{FF2B5EF4-FFF2-40B4-BE49-F238E27FC236}">
                <a16:creationId xmlns:a16="http://schemas.microsoft.com/office/drawing/2014/main" id="{8A0E5426-043A-0B48-AFC8-C4A279C9C1D7}"/>
              </a:ext>
            </a:extLst>
          </p:cNvPr>
          <p:cNvSpPr>
            <a:spLocks noGrp="1"/>
          </p:cNvSpPr>
          <p:nvPr>
            <p:ph type="body" idx="1"/>
          </p:nvPr>
        </p:nvSpPr>
        <p:spPr/>
        <p:txBody>
          <a:bodyPr>
            <a:normAutofit/>
          </a:bodyPr>
          <a:lstStyle/>
          <a:p>
            <a:r>
              <a:rPr lang="en-US" altLang="ko-KR" dirty="0"/>
              <a:t>[15]</a:t>
            </a:r>
            <a:r>
              <a:rPr lang="ko-KR" altLang="en-US" b="0" dirty="0"/>
              <a:t> </a:t>
            </a:r>
            <a:r>
              <a:rPr lang="en-US" altLang="ko-KR" b="0" dirty="0"/>
              <a:t>:</a:t>
            </a:r>
            <a:r>
              <a:rPr lang="ko-KR" altLang="en-US" b="0" dirty="0"/>
              <a:t> </a:t>
            </a:r>
            <a:r>
              <a:rPr lang="en-US" altLang="ko-KR" b="0" dirty="0"/>
              <a:t>and FNN was built to estimate the SOC of an LFP battery and an Unscented Kalman filter was then used to improve the SOC estimation accuracy.</a:t>
            </a:r>
          </a:p>
          <a:p>
            <a:r>
              <a:rPr lang="en-US" altLang="ko-Kore-KR" b="0" dirty="0"/>
              <a:t>The FNN presented in [15] is a supervised ML algorithm, which is characterized by the use of known reference or target employed to calculate the ML output estimation error.</a:t>
            </a:r>
            <a:r>
              <a:rPr lang="en-US" altLang="ko-Kore-KR" dirty="0"/>
              <a:t>   </a:t>
            </a:r>
          </a:p>
          <a:p>
            <a:endParaRPr lang="en-US" altLang="ko-Kore-KR" dirty="0"/>
          </a:p>
          <a:p>
            <a:pPr marL="0" indent="0">
              <a:buNone/>
            </a:pPr>
            <a:endParaRPr lang="en-US" altLang="ko-Kore-KR" dirty="0"/>
          </a:p>
          <a:p>
            <a:r>
              <a:rPr lang="en" altLang="ko-Kore-KR" sz="2400" b="0" dirty="0"/>
              <a:t>[15] W. He, N. </a:t>
            </a:r>
            <a:r>
              <a:rPr lang="en" altLang="ko-Kore-KR" sz="2400" b="0" dirty="0" err="1"/>
              <a:t>Williard</a:t>
            </a:r>
            <a:r>
              <a:rPr lang="en" altLang="ko-Kore-KR" sz="2400" b="0" dirty="0"/>
              <a:t>, C. Chen, and M. </a:t>
            </a:r>
            <a:r>
              <a:rPr lang="en" altLang="ko-Kore-KR" sz="2400" b="0" dirty="0" err="1"/>
              <a:t>Pecht</a:t>
            </a:r>
            <a:r>
              <a:rPr lang="en" altLang="ko-Kore-KR" sz="2400" b="0" dirty="0"/>
              <a:t>, “State of charge estimation for Li-ion batteries using neural network modeling and unscented Kalman filter-based error cancellation,” Int. J. </a:t>
            </a:r>
            <a:r>
              <a:rPr lang="en" altLang="ko-Kore-KR" sz="2400" b="0" dirty="0" err="1"/>
              <a:t>Electr</a:t>
            </a:r>
            <a:r>
              <a:rPr lang="en" altLang="ko-Kore-KR" sz="2400" b="0" dirty="0"/>
              <a:t>. Power Energy Syst., vol. 62, pp. 783–791, 2014. </a:t>
            </a:r>
          </a:p>
          <a:p>
            <a:endParaRPr lang="ko-Kore-KR" altLang="en-US" dirty="0"/>
          </a:p>
        </p:txBody>
      </p:sp>
    </p:spTree>
    <p:extLst>
      <p:ext uri="{BB962C8B-B14F-4D97-AF65-F5344CB8AC3E}">
        <p14:creationId xmlns:p14="http://schemas.microsoft.com/office/powerpoint/2010/main" val="10211289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D86AFC-1CE6-974B-958C-D91582B1BE4B}"/>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C1351680-1152-BA4F-B4B5-420B16FE4E88}"/>
              </a:ext>
            </a:extLst>
          </p:cNvPr>
          <p:cNvSpPr>
            <a:spLocks noGrp="1"/>
          </p:cNvSpPr>
          <p:nvPr>
            <p:ph type="body" idx="1"/>
          </p:nvPr>
        </p:nvSpPr>
        <p:spPr/>
        <p:txBody>
          <a:bodyPr>
            <a:normAutofit/>
          </a:bodyPr>
          <a:lstStyle/>
          <a:p>
            <a:r>
              <a:rPr kumimoji="1" lang="en-US" altLang="ko-Kore-KR" b="0" dirty="0"/>
              <a:t>A work using an FNN, but without the use of Kalman filter, was presented in [11] for a 12V hybrid energy storage system.</a:t>
            </a:r>
          </a:p>
          <a:p>
            <a:r>
              <a:rPr kumimoji="1" lang="en-US" altLang="ko-Kore-KR" b="0" dirty="0"/>
              <a:t>An FNN was developed to simultaneously estimate the SOC of both batteries using the same neural network structure.</a:t>
            </a:r>
          </a:p>
          <a:p>
            <a:endParaRPr kumimoji="1" lang="en-US" altLang="ko-Kore-KR" b="0" dirty="0"/>
          </a:p>
          <a:p>
            <a:endParaRPr kumimoji="1" lang="en-US" altLang="ko-Kore-KR" b="0" dirty="0"/>
          </a:p>
          <a:p>
            <a:endParaRPr kumimoji="1" lang="en-US" altLang="ko-Kore-KR" b="0" dirty="0"/>
          </a:p>
          <a:p>
            <a:r>
              <a:rPr lang="en" altLang="ko-Kore-KR" sz="2400" b="0" dirty="0"/>
              <a:t>[11] C. Vidal, M. </a:t>
            </a:r>
            <a:r>
              <a:rPr lang="en" altLang="ko-Kore-KR" sz="2400" b="0" dirty="0" err="1"/>
              <a:t>Haussman</a:t>
            </a:r>
            <a:r>
              <a:rPr lang="en" altLang="ko-Kore-KR" sz="2400" b="0" dirty="0"/>
              <a:t>, D. Barroso, P. </a:t>
            </a:r>
            <a:r>
              <a:rPr lang="en" altLang="ko-Kore-KR" sz="2400" b="0" dirty="0" err="1"/>
              <a:t>Mahvelatishamsabadi</a:t>
            </a:r>
            <a:r>
              <a:rPr lang="en" altLang="ko-Kore-KR" sz="2400" b="0" dirty="0"/>
              <a:t>, A. Biswas, E. </a:t>
            </a:r>
            <a:r>
              <a:rPr lang="en" altLang="ko-Kore-KR" sz="2400" b="0" dirty="0" err="1"/>
              <a:t>Chemali</a:t>
            </a:r>
            <a:r>
              <a:rPr lang="en" altLang="ko-Kore-KR" sz="2400" b="0" dirty="0"/>
              <a:t>, R. Ahmed, and A. </a:t>
            </a:r>
            <a:r>
              <a:rPr lang="en" altLang="ko-Kore-KR" sz="2400" b="0" dirty="0" err="1"/>
              <a:t>Emadi</a:t>
            </a:r>
            <a:r>
              <a:rPr lang="en" altLang="ko-Kore-KR" sz="2400" b="0" dirty="0"/>
              <a:t>, “Hybrid energy storage system State-Of-Charge estimation using artificial neural network for micro- hybrid application,” in Proc. </a:t>
            </a:r>
            <a:r>
              <a:rPr lang="en" altLang="ko-Kore-KR" sz="2400" b="0" i="1" dirty="0"/>
              <a:t>2018 IEEE Transportation Electrification </a:t>
            </a:r>
            <a:endParaRPr lang="en" altLang="ko-Kore-KR" sz="2400" b="0" dirty="0"/>
          </a:p>
          <a:p>
            <a:endParaRPr kumimoji="1" lang="en-US" altLang="ko-Kore-KR" b="0" dirty="0"/>
          </a:p>
        </p:txBody>
      </p:sp>
    </p:spTree>
    <p:extLst>
      <p:ext uri="{BB962C8B-B14F-4D97-AF65-F5344CB8AC3E}">
        <p14:creationId xmlns:p14="http://schemas.microsoft.com/office/powerpoint/2010/main" val="26263496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4FA47B-5F91-4C46-9662-19ADB97C91F3}"/>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1A1EA66E-B3A9-C043-A8AF-63BCBDE588CE}"/>
              </a:ext>
            </a:extLst>
          </p:cNvPr>
          <p:cNvSpPr>
            <a:spLocks noGrp="1"/>
          </p:cNvSpPr>
          <p:nvPr>
            <p:ph type="body" idx="1"/>
          </p:nvPr>
        </p:nvSpPr>
        <p:spPr/>
        <p:txBody>
          <a:bodyPr/>
          <a:lstStyle/>
          <a:p>
            <a:r>
              <a:rPr kumimoji="1" lang="en-US" altLang="ko-Kore-KR" b="0" dirty="0"/>
              <a:t>However, a benchmark comparison with two separate single-output NN models that estimate SOC of each cell type was not performed.</a:t>
            </a:r>
            <a:endParaRPr kumimoji="1" lang="ko-Kore-KR" altLang="en-US" b="0" dirty="0"/>
          </a:p>
          <a:p>
            <a:endParaRPr kumimoji="1" lang="ko-Kore-KR" altLang="en-US" b="0" dirty="0"/>
          </a:p>
        </p:txBody>
      </p:sp>
    </p:spTree>
    <p:extLst>
      <p:ext uri="{BB962C8B-B14F-4D97-AF65-F5344CB8AC3E}">
        <p14:creationId xmlns:p14="http://schemas.microsoft.com/office/powerpoint/2010/main" val="10076329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1D79D1-3657-AC41-99D8-172CD4471EE3}"/>
              </a:ext>
            </a:extLst>
          </p:cNvPr>
          <p:cNvSpPr>
            <a:spLocks noGrp="1"/>
          </p:cNvSpPr>
          <p:nvPr>
            <p:ph type="title"/>
          </p:nvPr>
        </p:nvSpPr>
        <p:spPr/>
        <p:txBody>
          <a:bodyPr>
            <a:normAutofit fontScale="90000"/>
          </a:bodyPr>
          <a:lstStyle/>
          <a:p>
            <a:r>
              <a:rPr kumimoji="1" lang="en-US" altLang="ko-Kore-KR" dirty="0"/>
              <a:t>2) FNN Directly Used For SOC Estimation</a:t>
            </a:r>
            <a:endParaRPr kumimoji="1" lang="ko-Kore-KR" altLang="en-US" dirty="0"/>
          </a:p>
        </p:txBody>
      </p:sp>
      <p:sp>
        <p:nvSpPr>
          <p:cNvPr id="3" name="텍스트 개체 틀 2">
            <a:extLst>
              <a:ext uri="{FF2B5EF4-FFF2-40B4-BE49-F238E27FC236}">
                <a16:creationId xmlns:a16="http://schemas.microsoft.com/office/drawing/2014/main" id="{1EE0E221-ACBA-B348-9609-9BB9C11D9D65}"/>
              </a:ext>
            </a:extLst>
          </p:cNvPr>
          <p:cNvSpPr>
            <a:spLocks noGrp="1"/>
          </p:cNvSpPr>
          <p:nvPr>
            <p:ph type="body" idx="1"/>
          </p:nvPr>
        </p:nvSpPr>
        <p:spPr/>
        <p:txBody>
          <a:bodyPr>
            <a:normAutofit/>
          </a:bodyPr>
          <a:lstStyle/>
          <a:p>
            <a:r>
              <a:rPr kumimoji="1" lang="en-US" altLang="ko-Kore-KR" b="0" dirty="0"/>
              <a:t>Because different sources influence the Li-ion batteries’ characteristics, e.g., SOC, SOH, current, and temperature, the authors in [17], have considered the use of the battery polarization states as inputs for an FNN model trained to estimate battery SOC.</a:t>
            </a:r>
          </a:p>
          <a:p>
            <a:endParaRPr kumimoji="1" lang="en-US" altLang="ko-Kore-KR" b="0" dirty="0"/>
          </a:p>
          <a:p>
            <a:r>
              <a:rPr kumimoji="1" lang="ko-KR" altLang="en-US" b="0" dirty="0"/>
              <a:t>    </a:t>
            </a:r>
            <a:endParaRPr kumimoji="1" lang="en-US" altLang="ko-KR" b="0" dirty="0"/>
          </a:p>
          <a:p>
            <a:endParaRPr kumimoji="1" lang="en-US" altLang="ko-Kore-KR" b="0" dirty="0"/>
          </a:p>
          <a:p>
            <a:endParaRPr kumimoji="1" lang="en-US" altLang="ko-Kore-KR" b="0" dirty="0"/>
          </a:p>
          <a:p>
            <a:r>
              <a:rPr lang="en" altLang="ko-Kore-KR" sz="2400" b="0" dirty="0"/>
              <a:t>C. Chen, R. </a:t>
            </a:r>
            <a:r>
              <a:rPr lang="en" altLang="ko-Kore-KR" sz="2400" b="0" dirty="0" err="1"/>
              <a:t>Xiong</a:t>
            </a:r>
            <a:r>
              <a:rPr lang="en" altLang="ko-Kore-KR" sz="2400" b="0" dirty="0"/>
              <a:t>, R. Yang, W. Shen, and F. Sun, “State-of-charge estimation of lithium-ion battery using an improved neural network model and extended Kalman filter,” J. Clean. Prod., vol. 234, no. 5, pp. 1153– 1164, 2019. </a:t>
            </a:r>
          </a:p>
          <a:p>
            <a:pPr marL="0" indent="0">
              <a:buNone/>
            </a:pPr>
            <a:endParaRPr kumimoji="1" lang="ko-Kore-KR" altLang="en-US" b="0" dirty="0"/>
          </a:p>
        </p:txBody>
      </p:sp>
      <p:pic>
        <p:nvPicPr>
          <p:cNvPr id="5" name="그림 4">
            <a:extLst>
              <a:ext uri="{FF2B5EF4-FFF2-40B4-BE49-F238E27FC236}">
                <a16:creationId xmlns:a16="http://schemas.microsoft.com/office/drawing/2014/main" id="{2B95BC9A-4559-7544-814E-B3F7C0202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196" y="4625901"/>
            <a:ext cx="11099504" cy="1454298"/>
          </a:xfrm>
          <a:prstGeom prst="rect">
            <a:avLst/>
          </a:prstGeom>
        </p:spPr>
      </p:pic>
    </p:spTree>
    <p:extLst>
      <p:ext uri="{BB962C8B-B14F-4D97-AF65-F5344CB8AC3E}">
        <p14:creationId xmlns:p14="http://schemas.microsoft.com/office/powerpoint/2010/main" val="3067376539"/>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16278</TotalTime>
  <Words>2544</Words>
  <Application>Microsoft Macintosh PowerPoint</Application>
  <PresentationFormat>사용자 지정</PresentationFormat>
  <Paragraphs>157</Paragraphs>
  <Slides>29</Slides>
  <Notes>19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29</vt:i4>
      </vt:variant>
    </vt:vector>
  </HeadingPairs>
  <TitlesOfParts>
    <vt:vector size="39" baseType="lpstr">
      <vt:lpstr>맑은 고딕</vt:lpstr>
      <vt:lpstr>Arial</vt:lpstr>
      <vt:lpstr>Helvetica</vt:lpstr>
      <vt:lpstr>Helvetica Neue</vt:lpstr>
      <vt:lpstr>Helvetica Neue Light</vt:lpstr>
      <vt:lpstr>Helvetica Neue Medium</vt:lpstr>
      <vt:lpstr>Helvetica Neue Thin</vt:lpstr>
      <vt:lpstr>Times New Roman</vt:lpstr>
      <vt:lpstr>Trebuchet MS</vt:lpstr>
      <vt:lpstr>White</vt:lpstr>
      <vt:lpstr>Machine Learning Applied to Electrified Vehicle Battery State of Charge and State of Health Estimation : State-of-the-Art</vt:lpstr>
      <vt:lpstr>2. Battery State of Charge Estimation</vt:lpstr>
      <vt:lpstr>2. Battery State of Charge Estimation</vt:lpstr>
      <vt:lpstr>A. Feedforward Artificial Neural Network</vt:lpstr>
      <vt:lpstr>1) FNN Combined With Filters And Other Models</vt:lpstr>
      <vt:lpstr>1) FNN Combined With Filters And Other Models</vt:lpstr>
      <vt:lpstr>2) FNN Directly Used For SOC Estimation</vt:lpstr>
      <vt:lpstr>2) FNN Directly Used For SOC Estimation</vt:lpstr>
      <vt:lpstr>2) FNN Directly Used For SOC Estimation</vt:lpstr>
      <vt:lpstr>2) FNN Directly Used For SOC Estimation</vt:lpstr>
      <vt:lpstr>2) FNN Directly Used For SOC Estimation</vt:lpstr>
      <vt:lpstr>2) FNN Directly Used For SOC Estimation</vt:lpstr>
      <vt:lpstr>2) FNN Directly Used For SOC Estimation</vt:lpstr>
      <vt:lpstr>2) FNN Directly Used For SOC Estimation</vt:lpstr>
      <vt:lpstr>2) FNN Directly Used For SOC Estimation</vt:lpstr>
      <vt:lpstr>2) FNN Directly Used For SOC Estimation</vt:lpstr>
      <vt:lpstr>2) FNN Directly Used For SOC Estimation</vt:lpstr>
      <vt:lpstr>2) FNN Directly Used For SOC Estimation</vt:lpstr>
      <vt:lpstr>B. Radial Basis Function Neural Network</vt:lpstr>
      <vt:lpstr>B. Radial Basis Function Neural Network</vt:lpstr>
      <vt:lpstr>B. Radial Basis Function Neural Network</vt:lpstr>
      <vt:lpstr>B. Radial Basis Function Neural Network</vt:lpstr>
      <vt:lpstr>B. Radial Basis Function Neural Network</vt:lpstr>
      <vt:lpstr>C. Extreme Learning Machine</vt:lpstr>
      <vt:lpstr>C. Extreme Learning Machine</vt:lpstr>
      <vt:lpstr>C. Extreme Learning Machine</vt:lpstr>
      <vt:lpstr>D. Support Vector Machine</vt:lpstr>
      <vt:lpstr>D. Support Vector Machine</vt:lpstr>
      <vt:lpstr>D. Support Vector Machine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MIMO (Multi-input Multi-output)</dc:title>
  <dc:creator>youngjae</dc:creator>
  <cp:lastModifiedBy>차 영조</cp:lastModifiedBy>
  <cp:revision>393</cp:revision>
  <cp:lastPrinted>2020-07-08T05:42:04Z</cp:lastPrinted>
  <dcterms:modified xsi:type="dcterms:W3CDTF">2020-07-08T06:52:00Z</dcterms:modified>
</cp:coreProperties>
</file>