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9" r:id="rId3"/>
    <p:sldId id="372" r:id="rId4"/>
    <p:sldId id="374" r:id="rId5"/>
    <p:sldId id="381" r:id="rId6"/>
    <p:sldId id="370" r:id="rId7"/>
    <p:sldId id="373" r:id="rId8"/>
    <p:sldId id="375" r:id="rId9"/>
    <p:sldId id="376" r:id="rId10"/>
    <p:sldId id="377" r:id="rId11"/>
    <p:sldId id="382" r:id="rId12"/>
    <p:sldId id="379" r:id="rId13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79180" autoAdjust="0"/>
  </p:normalViewPr>
  <p:slideViewPr>
    <p:cSldViewPr snapToGrid="0">
      <p:cViewPr varScale="1">
        <p:scale>
          <a:sx n="60" d="100"/>
          <a:sy n="60" d="100"/>
        </p:scale>
        <p:origin x="114" y="66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발표계획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Kaggle</a:t>
            </a:r>
            <a:r>
              <a:rPr lang="ko-KR" altLang="en-US" dirty="0"/>
              <a:t>에서 공부했던 알고리즘들 차례로 발표</a:t>
            </a:r>
            <a:r>
              <a:rPr lang="en-US" altLang="ko-KR" dirty="0"/>
              <a:t>(2~3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Inverter dataset</a:t>
            </a:r>
            <a:r>
              <a:rPr lang="ko-KR" altLang="en-US" dirty="0"/>
              <a:t> 소개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en-US" altLang="ko-KR" dirty="0"/>
              <a:t>Dataset</a:t>
            </a:r>
            <a:r>
              <a:rPr lang="ko-KR" altLang="en-US" dirty="0"/>
              <a:t>에 알고리즘 적용해서 실습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Unsupervised </a:t>
            </a:r>
            <a:r>
              <a:rPr lang="ko-KR" altLang="en-US" dirty="0"/>
              <a:t>인 이유</a:t>
            </a:r>
            <a:r>
              <a:rPr lang="en-US" altLang="ko-KR" dirty="0"/>
              <a:t>—</a:t>
            </a:r>
          </a:p>
          <a:p>
            <a:r>
              <a:rPr lang="en-US" altLang="ko-KR" dirty="0"/>
              <a:t>supervised learning</a:t>
            </a:r>
            <a:r>
              <a:rPr lang="ko-KR" altLang="en-US" dirty="0"/>
              <a:t>은 </a:t>
            </a:r>
            <a:r>
              <a:rPr lang="en-US" altLang="ko-KR" dirty="0"/>
              <a:t>label</a:t>
            </a:r>
            <a:r>
              <a:rPr lang="ko-KR" altLang="en-US" dirty="0"/>
              <a:t>을 계속 </a:t>
            </a:r>
            <a:r>
              <a:rPr lang="ko-KR" altLang="en-US" dirty="0" err="1"/>
              <a:t>붙여줘야하는데</a:t>
            </a:r>
            <a:r>
              <a:rPr lang="ko-KR" altLang="en-US" dirty="0"/>
              <a:t> 실생활에서는 그게 힘들다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real-life case</a:t>
            </a:r>
            <a:r>
              <a:rPr lang="ko-KR" altLang="en-US" dirty="0"/>
              <a:t>를 다루기 위해서는 </a:t>
            </a:r>
            <a:r>
              <a:rPr lang="en-US" altLang="ko-KR" dirty="0"/>
              <a:t>unsupervised </a:t>
            </a:r>
            <a:r>
              <a:rPr lang="ko-KR" altLang="en-US" dirty="0"/>
              <a:t>하는게 낫다</a:t>
            </a:r>
            <a:r>
              <a:rPr lang="en-US" altLang="ko-KR" dirty="0"/>
              <a:t>..? </a:t>
            </a:r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포인트에서 </a:t>
            </a:r>
            <a:r>
              <a:rPr lang="ko-KR" altLang="en-US" dirty="0" err="1"/>
              <a:t>센트로이드까지의</a:t>
            </a:r>
            <a:r>
              <a:rPr lang="ko-KR" altLang="en-US" dirty="0"/>
              <a:t> 거리를 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아웃라이어의</a:t>
            </a:r>
            <a:r>
              <a:rPr lang="ko-KR" altLang="en-US" dirty="0"/>
              <a:t> 개수는 위에서 지정해둔 </a:t>
            </a:r>
            <a:r>
              <a:rPr lang="en-US" altLang="ko-KR" dirty="0"/>
              <a:t>fraction(0.01)</a:t>
            </a:r>
            <a:r>
              <a:rPr lang="ko-KR" altLang="en-US" dirty="0"/>
              <a:t>을 곱해서 </a:t>
            </a:r>
            <a:r>
              <a:rPr lang="en-US" altLang="ko-KR" dirty="0"/>
              <a:t>72</a:t>
            </a:r>
            <a:r>
              <a:rPr lang="ko-KR" altLang="en-US" dirty="0"/>
              <a:t>개로 설정한다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threshold</a:t>
            </a:r>
            <a:r>
              <a:rPr lang="ko-KR" altLang="en-US" dirty="0"/>
              <a:t>는 거리가 먼 순서대로의 비율대로 뽑은 거에서 가장 작은 수</a:t>
            </a:r>
            <a:r>
              <a:rPr lang="en-US" altLang="ko-KR" dirty="0"/>
              <a:t>, </a:t>
            </a:r>
            <a:r>
              <a:rPr lang="ko-KR" altLang="en-US" dirty="0" err="1"/>
              <a:t>아웃라이어</a:t>
            </a:r>
            <a:r>
              <a:rPr lang="ko-KR" altLang="en-US" dirty="0"/>
              <a:t> 중에서 제일 거리가 적은 수로 정하고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대략 </a:t>
            </a:r>
            <a:r>
              <a:rPr lang="en-US" altLang="ko-KR" dirty="0"/>
              <a:t>3.5</a:t>
            </a:r>
            <a:r>
              <a:rPr lang="ko-KR" altLang="en-US" dirty="0"/>
              <a:t>정도가 된다</a:t>
            </a:r>
            <a:r>
              <a:rPr lang="en-US" altLang="ko-KR" dirty="0"/>
              <a:t>. (distance </a:t>
            </a:r>
            <a:r>
              <a:rPr lang="ko-KR" altLang="en-US" dirty="0"/>
              <a:t>배열을 </a:t>
            </a:r>
            <a:r>
              <a:rPr lang="ko-KR" altLang="en-US" dirty="0" err="1"/>
              <a:t>확인해봤을때</a:t>
            </a:r>
            <a:r>
              <a:rPr lang="en-US" altLang="ko-KR" dirty="0"/>
              <a:t>, </a:t>
            </a:r>
            <a:r>
              <a:rPr lang="ko-KR" altLang="en-US" dirty="0"/>
              <a:t>다른 평균적인 값들은 </a:t>
            </a:r>
            <a:r>
              <a:rPr lang="en-US" altLang="ko-KR" dirty="0"/>
              <a:t>1~2 </a:t>
            </a:r>
            <a:r>
              <a:rPr lang="ko-KR" altLang="en-US" dirty="0"/>
              <a:t>사이였다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 err="1"/>
              <a:t>distanc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큰 값을 </a:t>
            </a:r>
            <a:r>
              <a:rPr lang="ko-KR" altLang="en-US" dirty="0" err="1"/>
              <a:t>어노멀리라고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75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클러스터 뷰로 </a:t>
            </a:r>
            <a:r>
              <a:rPr lang="ko-KR" altLang="en-US" dirty="0" err="1"/>
              <a:t>어노멀리를</a:t>
            </a:r>
            <a:r>
              <a:rPr lang="ko-KR" altLang="en-US" dirty="0"/>
              <a:t> 표시하면 이렇다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77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그것들을 시간을 기준으로 한 그래프에서 표시하면 빨간 점들</a:t>
            </a:r>
            <a:endParaRPr lang="en-US" altLang="ko-KR" dirty="0"/>
          </a:p>
          <a:p>
            <a:r>
              <a:rPr lang="ko-KR" altLang="en-US" dirty="0"/>
              <a:t>온도를 기준으로 한 그래프에서 표시하면 빨간 곳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결과를 보면</a:t>
            </a:r>
            <a:r>
              <a:rPr lang="en-US" altLang="ko-KR" dirty="0"/>
              <a:t>. </a:t>
            </a:r>
            <a:r>
              <a:rPr lang="ko-KR" altLang="en-US" dirty="0"/>
              <a:t>낮은 온도에 대해서는 </a:t>
            </a:r>
            <a:r>
              <a:rPr lang="en-US" altLang="ko-KR" dirty="0"/>
              <a:t>detection</a:t>
            </a:r>
            <a:r>
              <a:rPr lang="ko-KR" altLang="en-US" dirty="0"/>
              <a:t>을 잘하지만</a:t>
            </a:r>
            <a:r>
              <a:rPr lang="en-US" altLang="ko-KR" dirty="0"/>
              <a:t>, </a:t>
            </a:r>
            <a:r>
              <a:rPr lang="ko-KR" altLang="en-US" dirty="0"/>
              <a:t>높은 온도에 대해서는 </a:t>
            </a:r>
            <a:r>
              <a:rPr lang="en-US" altLang="ko-KR" dirty="0"/>
              <a:t>detection</a:t>
            </a:r>
            <a:r>
              <a:rPr lang="ko-KR" altLang="en-US" dirty="0"/>
              <a:t>을 하지 못하는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32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데이터 피처 엔지니어링과 클러스터 알고리즘에 대해서 발표하겠습니다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알고리즘들은 </a:t>
            </a:r>
            <a:r>
              <a:rPr lang="ko-KR" altLang="en-US" dirty="0" err="1"/>
              <a:t>어노멀리</a:t>
            </a:r>
            <a:r>
              <a:rPr lang="ko-KR" altLang="en-US" dirty="0"/>
              <a:t> </a:t>
            </a:r>
            <a:r>
              <a:rPr lang="ko-KR" altLang="en-US" dirty="0" err="1"/>
              <a:t>디텍션</a:t>
            </a:r>
            <a:r>
              <a:rPr lang="ko-KR" altLang="en-US" dirty="0"/>
              <a:t> 논문에서 제시된 모델과 늘 비교되는 늘 언급되는 알고리즘들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공부할 필요성을 느꼈다</a:t>
            </a:r>
            <a:r>
              <a:rPr lang="en-US" altLang="ko-KR" dirty="0"/>
              <a:t>. </a:t>
            </a:r>
            <a:r>
              <a:rPr lang="ko-KR" altLang="en-US" dirty="0"/>
              <a:t>그리고 실습을 통해 어떤 식으로 데이터셋을 다루고 알고리즘을 어떻게 적용하는지 알게 되었다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03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데이터셋은 </a:t>
            </a:r>
            <a:r>
              <a:rPr lang="en-US" altLang="ko-KR" dirty="0"/>
              <a:t>NAB</a:t>
            </a:r>
            <a:r>
              <a:rPr lang="ko-KR" altLang="en-US" dirty="0"/>
              <a:t>에서 주위 온도를 </a:t>
            </a:r>
            <a:r>
              <a:rPr lang="en-US" altLang="ko-KR" dirty="0"/>
              <a:t>(</a:t>
            </a:r>
            <a:r>
              <a:rPr lang="ko-KR" altLang="en-US" dirty="0"/>
              <a:t>기온인 것 같다</a:t>
            </a:r>
            <a:r>
              <a:rPr lang="en-US" altLang="ko-KR" dirty="0"/>
              <a:t>.) </a:t>
            </a:r>
            <a:r>
              <a:rPr lang="ko-KR" altLang="en-US" dirty="0"/>
              <a:t>측정한 데이터 셋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date</a:t>
            </a:r>
            <a:r>
              <a:rPr lang="ko-KR" altLang="en-US" dirty="0"/>
              <a:t>인 </a:t>
            </a:r>
            <a:r>
              <a:rPr lang="en-US" altLang="ko-KR" dirty="0"/>
              <a:t>timestamp</a:t>
            </a:r>
            <a:r>
              <a:rPr lang="ko-KR" altLang="en-US" dirty="0"/>
              <a:t>와 </a:t>
            </a:r>
            <a:r>
              <a:rPr lang="en-US" altLang="ko-KR" dirty="0"/>
              <a:t>temperature value</a:t>
            </a:r>
            <a:r>
              <a:rPr lang="ko-KR" altLang="en-US" dirty="0"/>
              <a:t>로 이루어져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head</a:t>
            </a:r>
            <a:r>
              <a:rPr lang="ko-KR" altLang="en-US" dirty="0"/>
              <a:t>해보면 상위에 이러한 값들이 구성되어 있고</a:t>
            </a:r>
            <a:r>
              <a:rPr lang="en-US" altLang="ko-KR" dirty="0"/>
              <a:t>, </a:t>
            </a:r>
            <a:r>
              <a:rPr lang="ko-KR" altLang="en-US" dirty="0"/>
              <a:t>평균값은 </a:t>
            </a:r>
            <a:r>
              <a:rPr lang="en-US" altLang="ko-KR" dirty="0"/>
              <a:t>71</a:t>
            </a:r>
            <a:r>
              <a:rPr lang="ko-KR" altLang="en-US" dirty="0"/>
              <a:t>정도 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이게 화씨 기준이고</a:t>
            </a:r>
            <a:r>
              <a:rPr lang="en-US" altLang="ko-KR" dirty="0"/>
              <a:t>, </a:t>
            </a:r>
            <a:r>
              <a:rPr lang="ko-KR" altLang="en-US" dirty="0"/>
              <a:t>섭씨 변환 식을 적용해서 값 구성을 그래프로 </a:t>
            </a:r>
            <a:r>
              <a:rPr lang="ko-KR" altLang="en-US" dirty="0" err="1"/>
              <a:t>나타내보면</a:t>
            </a:r>
            <a:r>
              <a:rPr lang="ko-KR" altLang="en-US" dirty="0"/>
              <a:t> 다음과 같다</a:t>
            </a:r>
            <a:r>
              <a:rPr lang="en-US" altLang="ko-KR" dirty="0"/>
              <a:t>. (</a:t>
            </a:r>
            <a:r>
              <a:rPr lang="ko-KR" altLang="en-US" dirty="0"/>
              <a:t>오른쪽 그림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날짜별로 기온이 나타나져 있다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9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시간별로 기온이 </a:t>
            </a:r>
            <a:r>
              <a:rPr lang="ko-KR" altLang="en-US" dirty="0" err="1"/>
              <a:t>측정되어있으므로</a:t>
            </a:r>
            <a:r>
              <a:rPr lang="ko-KR" altLang="en-US" dirty="0"/>
              <a:t> 밤 </a:t>
            </a:r>
            <a:r>
              <a:rPr lang="en-US" altLang="ko-KR" dirty="0"/>
              <a:t>/ </a:t>
            </a:r>
            <a:r>
              <a:rPr lang="ko-KR" altLang="en-US" dirty="0"/>
              <a:t>낮 시간으로 나눌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날짜 관리를 편하게 하기 위해서 주말 </a:t>
            </a:r>
            <a:r>
              <a:rPr lang="en-US" altLang="ko-KR" dirty="0"/>
              <a:t>/ </a:t>
            </a:r>
            <a:r>
              <a:rPr lang="ko-KR" altLang="en-US" dirty="0"/>
              <a:t>주중 으로 나누었다</a:t>
            </a:r>
            <a:r>
              <a:rPr lang="en-US" altLang="ko-KR" dirty="0"/>
              <a:t>. </a:t>
            </a:r>
            <a:r>
              <a:rPr lang="ko-KR" altLang="en-US" dirty="0"/>
              <a:t>속성을 이용해서 나눌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데이터프레임 </a:t>
            </a:r>
            <a:r>
              <a:rPr lang="en-US" altLang="ko-KR" dirty="0"/>
              <a:t>df</a:t>
            </a:r>
            <a:r>
              <a:rPr lang="ko-KR" altLang="en-US" dirty="0"/>
              <a:t>에 저장해줌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74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밤</a:t>
            </a:r>
            <a:r>
              <a:rPr lang="en-US" altLang="ko-KR" dirty="0"/>
              <a:t>/</a:t>
            </a:r>
            <a:r>
              <a:rPr lang="ko-KR" altLang="en-US" dirty="0"/>
              <a:t>낮</a:t>
            </a:r>
            <a:r>
              <a:rPr lang="en-US" altLang="ko-KR" dirty="0"/>
              <a:t>/</a:t>
            </a:r>
            <a:r>
              <a:rPr lang="ko-KR" altLang="en-US" dirty="0"/>
              <a:t>주말</a:t>
            </a:r>
            <a:r>
              <a:rPr lang="en-US" altLang="ko-KR" dirty="0"/>
              <a:t>/</a:t>
            </a:r>
            <a:r>
              <a:rPr lang="ko-KR" altLang="en-US" dirty="0"/>
              <a:t>주중 </a:t>
            </a:r>
            <a:r>
              <a:rPr lang="en-US" altLang="ko-KR" dirty="0"/>
              <a:t>-&gt; </a:t>
            </a:r>
            <a:r>
              <a:rPr lang="ko-KR" altLang="en-US" dirty="0"/>
              <a:t>조합해서 </a:t>
            </a:r>
            <a:r>
              <a:rPr lang="en-US" altLang="ko-KR" dirty="0"/>
              <a:t>4</a:t>
            </a:r>
            <a:r>
              <a:rPr lang="ko-KR" altLang="en-US" dirty="0"/>
              <a:t>가지 케이스를 만들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카테고리별로 온도 </a:t>
            </a:r>
            <a:r>
              <a:rPr lang="en-US" altLang="ko-KR" dirty="0"/>
              <a:t>– </a:t>
            </a:r>
            <a:r>
              <a:rPr lang="ko-KR" altLang="en-US" dirty="0"/>
              <a:t>구성 수 그래프를 보면 다음과 같다</a:t>
            </a:r>
            <a:r>
              <a:rPr lang="en-US" altLang="ko-KR" dirty="0"/>
              <a:t>. </a:t>
            </a:r>
            <a:r>
              <a:rPr lang="ko-KR" altLang="en-US" dirty="0"/>
              <a:t>주중 낮이  </a:t>
            </a:r>
            <a:r>
              <a:rPr lang="en-US" altLang="ko-KR" dirty="0"/>
              <a:t>stable </a:t>
            </a:r>
            <a:r>
              <a:rPr lang="ko-KR" altLang="en-US" dirty="0"/>
              <a:t>한 것을 알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22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클러스터 </a:t>
            </a:r>
            <a:r>
              <a:rPr lang="ko-KR" altLang="en-US" dirty="0" err="1"/>
              <a:t>베이스드가</a:t>
            </a:r>
            <a:r>
              <a:rPr lang="ko-KR" altLang="en-US" dirty="0"/>
              <a:t> 어떻게 되는지 알아야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 무슨 말인지 알아야 설명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첫번째로 클러스터 </a:t>
            </a:r>
            <a:r>
              <a:rPr lang="ko-KR" altLang="en-US" dirty="0" err="1"/>
              <a:t>베이스드</a:t>
            </a:r>
            <a:r>
              <a:rPr lang="ko-KR" altLang="en-US" dirty="0"/>
              <a:t> 알고리즘을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클러스터를 구성한 뒤 각 점들의 중심점인 </a:t>
            </a:r>
            <a:r>
              <a:rPr lang="en-US" altLang="ko-KR" dirty="0"/>
              <a:t>centroid</a:t>
            </a:r>
            <a:r>
              <a:rPr lang="ko-KR" altLang="en-US" dirty="0"/>
              <a:t>를 찾고</a:t>
            </a:r>
            <a:r>
              <a:rPr lang="en-US" altLang="ko-KR" dirty="0"/>
              <a:t>, </a:t>
            </a:r>
            <a:r>
              <a:rPr lang="ko-KR" altLang="en-US" dirty="0"/>
              <a:t>중심점과의 거리가 일정 </a:t>
            </a:r>
            <a:r>
              <a:rPr lang="en-US" altLang="ko-KR" dirty="0"/>
              <a:t>threshold </a:t>
            </a:r>
            <a:r>
              <a:rPr lang="ko-KR" altLang="en-US" dirty="0"/>
              <a:t>이상인 점을 </a:t>
            </a:r>
            <a:r>
              <a:rPr lang="ko-KR" altLang="en-US" dirty="0" err="1"/>
              <a:t>어노멀리라고</a:t>
            </a:r>
            <a:r>
              <a:rPr lang="ko-KR" altLang="en-US" dirty="0"/>
              <a:t> 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47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</a:t>
            </a:r>
            <a:r>
              <a:rPr lang="en-US" altLang="ko-KR" dirty="0"/>
              <a:t>,  </a:t>
            </a:r>
            <a:r>
              <a:rPr lang="ko-KR" altLang="en-US" dirty="0"/>
              <a:t>중요 피처들을 </a:t>
            </a:r>
            <a:r>
              <a:rPr lang="en-US" altLang="ko-KR" dirty="0"/>
              <a:t>data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 err="1"/>
              <a:t>정규화한다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pca</a:t>
            </a:r>
            <a:r>
              <a:rPr lang="ko-KR" altLang="en-US" dirty="0"/>
              <a:t>를 이용해서</a:t>
            </a:r>
            <a:r>
              <a:rPr lang="en-US" altLang="ko-KR" dirty="0"/>
              <a:t>, </a:t>
            </a:r>
            <a:r>
              <a:rPr lang="ko-KR" altLang="en-US" dirty="0"/>
              <a:t>주성분으로 분석해서 </a:t>
            </a:r>
            <a:r>
              <a:rPr lang="en-US" altLang="ko-KR" dirty="0"/>
              <a:t>2</a:t>
            </a:r>
            <a:r>
              <a:rPr lang="ko-KR" altLang="en-US" dirty="0"/>
              <a:t>개의 중요한 피처를 </a:t>
            </a:r>
            <a:r>
              <a:rPr lang="ko-KR" altLang="en-US" dirty="0" err="1"/>
              <a:t>가지게끔한다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정규화도 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336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몇 개의 클러스터로 나눌지 보기 위해서 </a:t>
            </a: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을 확인하는데</a:t>
            </a:r>
            <a:r>
              <a:rPr lang="en-US" altLang="ko-KR" dirty="0"/>
              <a:t>,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15 centroid</a:t>
            </a:r>
            <a:r>
              <a:rPr lang="ko-KR" altLang="en-US" dirty="0"/>
              <a:t>로 설정했다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3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 centroid</a:t>
            </a:r>
            <a:r>
              <a:rPr lang="ko-KR" altLang="en-US" dirty="0"/>
              <a:t>로 나누어진 모양은 다음과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23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xfrm>
            <a:off x="977900" y="1747579"/>
            <a:ext cx="11049000" cy="2603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/>
              <a:t>Unsupervised Anomaly Detection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2020.09.09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8675-4F4E-4564-BBA3-858B8BFF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Visualization of anomaly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6F874-7A9D-4F1E-87B0-B81B5CC27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the distance between each point and its </a:t>
            </a:r>
            <a:r>
              <a:rPr lang="en-US" altLang="ko-KR" dirty="0">
                <a:solidFill>
                  <a:srgbClr val="FF0000"/>
                </a:solidFill>
              </a:rPr>
              <a:t>nearest centroid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The biggest distances </a:t>
            </a:r>
            <a:r>
              <a:rPr lang="en-US" altLang="ko-KR" dirty="0"/>
              <a:t>are considered as anomaly. </a:t>
            </a:r>
            <a:r>
              <a:rPr lang="en-US" altLang="ko-KR" sz="3200" b="0" dirty="0"/>
              <a:t>(</a:t>
            </a:r>
            <a:r>
              <a:rPr lang="en-US" altLang="ko-KR" sz="3200" b="0" dirty="0" err="1"/>
              <a:t>outliers_fraction</a:t>
            </a:r>
            <a:r>
              <a:rPr lang="en-US" altLang="ko-KR" sz="3200" b="0" dirty="0"/>
              <a:t>  ==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anomaly result (0: normal, </a:t>
            </a:r>
            <a:r>
              <a:rPr lang="en-US" altLang="ko-KR" dirty="0">
                <a:solidFill>
                  <a:srgbClr val="FF0000"/>
                </a:solidFill>
              </a:rPr>
              <a:t>1: anomaly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0965A3-9979-462F-B954-E737447C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05" y="3644900"/>
            <a:ext cx="8484494" cy="123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D31FA0-62AC-4A42-8980-CAEB0D82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05" y="5930280"/>
            <a:ext cx="8484494" cy="56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DD955-28EB-43B6-B5E9-849BBA327960}"/>
              </a:ext>
            </a:extLst>
          </p:cNvPr>
          <p:cNvSpPr txBox="1"/>
          <p:nvPr/>
        </p:nvSpPr>
        <p:spPr>
          <a:xfrm>
            <a:off x="9782355" y="4085872"/>
            <a:ext cx="11041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=&gt; 72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E8296-5023-4251-8B0E-4477AFBDEA0A}"/>
              </a:ext>
            </a:extLst>
          </p:cNvPr>
          <p:cNvSpPr txBox="1"/>
          <p:nvPr/>
        </p:nvSpPr>
        <p:spPr>
          <a:xfrm>
            <a:off x="9782355" y="4557796"/>
            <a:ext cx="18633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=&gt; 3.5012..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3370D-3C17-4F3B-BE63-286934533BC6}"/>
              </a:ext>
            </a:extLst>
          </p:cNvPr>
          <p:cNvSpPr txBox="1"/>
          <p:nvPr/>
        </p:nvSpPr>
        <p:spPr>
          <a:xfrm>
            <a:off x="9637303" y="3644900"/>
            <a:ext cx="312426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=&gt; 2.1494..(</a:t>
            </a:r>
            <a:r>
              <a:rPr lang="en-US" altLang="ko-KR" dirty="0"/>
              <a:t>mean)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6831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53418-1434-4F76-B975-3B69C86A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Visualization of anomaly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5FD1F-9EBE-4A64-8617-7ED138AB9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cluster view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B64ED-4645-423F-A421-E500FD1D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347282"/>
            <a:ext cx="7776764" cy="53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633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8675-4F4E-4564-BBA3-858B8BFF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Visualization of anomaly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6F874-7A9D-4F1E-87B0-B81B5CC2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5829300" cy="7581900"/>
          </a:xfrm>
        </p:spPr>
        <p:txBody>
          <a:bodyPr/>
          <a:lstStyle/>
          <a:p>
            <a:r>
              <a:rPr lang="en-US" altLang="ko-KR" dirty="0"/>
              <a:t>Throughout time (viz 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3FDB1-BBF3-4AF3-A22A-4E52F99EC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283474"/>
            <a:ext cx="5330885" cy="3810750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0014D86-8131-4EF0-9070-2BF80C57CDF8}"/>
              </a:ext>
            </a:extLst>
          </p:cNvPr>
          <p:cNvSpPr txBox="1">
            <a:spLocks/>
          </p:cNvSpPr>
          <p:nvPr/>
        </p:nvSpPr>
        <p:spPr>
          <a:xfrm>
            <a:off x="6846737" y="1562100"/>
            <a:ext cx="58293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Times New Roman"/>
              <a:buChar char="❑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17983" marR="0" indent="-573484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Times New Roman"/>
              <a:buChar char="-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marR="0" indent="-508609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Times New Roman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marR="0" indent="-642827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Times New Roman"/>
              <a:buChar char="-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marR="0" indent="-911577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Times New Roman"/>
              <a:buChar char="➔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altLang="ko-KR" dirty="0"/>
              <a:t>Temperature repartition (viz 2)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420868-E22F-4CAA-84C5-7DA525653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14" y="3283474"/>
            <a:ext cx="5829299" cy="3893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124E2-6F94-4BB4-8AFB-5467E97DCB56}"/>
              </a:ext>
            </a:extLst>
          </p:cNvPr>
          <p:cNvSpPr txBox="1"/>
          <p:nvPr/>
        </p:nvSpPr>
        <p:spPr>
          <a:xfrm>
            <a:off x="672861" y="7561327"/>
            <a:ext cx="1165884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- Cluster method detects the low temperature around the end of record as unusually low.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- It doesn’t detect the highest temperature pic.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85160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22E0A-0755-4260-8DF6-5CCD8A07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Algorithms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19098-D72C-4253-A623-7C5A63C42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Clustering (K-means)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Gaussian / Envelope</a:t>
            </a:r>
          </a:p>
          <a:p>
            <a:r>
              <a:rPr lang="en-US" altLang="ko-KR" dirty="0"/>
              <a:t>Markov Chain</a:t>
            </a:r>
          </a:p>
          <a:p>
            <a:r>
              <a:rPr lang="en-US" altLang="ko-KR" dirty="0"/>
              <a:t>Isolation Forest</a:t>
            </a:r>
          </a:p>
          <a:p>
            <a:r>
              <a:rPr lang="en-US" altLang="ko-KR" dirty="0"/>
              <a:t>RNN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63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A64F4-7EFA-4014-B52A-FC4D692B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Dataset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1CB29-A454-4986-BEA3-D4BB0A03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NAB (</a:t>
            </a:r>
            <a:r>
              <a:rPr lang="en-US" altLang="ko-KR" dirty="0" err="1"/>
              <a:t>Numenta</a:t>
            </a:r>
            <a:r>
              <a:rPr lang="en-US" altLang="ko-KR" dirty="0"/>
              <a:t> Anomaly Benchmark)</a:t>
            </a:r>
          </a:p>
          <a:p>
            <a:r>
              <a:rPr lang="en-US" altLang="ko-KR" dirty="0"/>
              <a:t>Ambient_temperature_system_failure.csv</a:t>
            </a:r>
          </a:p>
          <a:p>
            <a:r>
              <a:rPr lang="en-US" altLang="ko-KR" dirty="0"/>
              <a:t>Timestamp(date) / value(temperature)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1E03C5-A46B-4D07-9385-D20B71E64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4"/>
          <a:stretch/>
        </p:blipFill>
        <p:spPr>
          <a:xfrm>
            <a:off x="561796" y="4244197"/>
            <a:ext cx="4745200" cy="3189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A8C038-F0C5-417A-8B00-F0654732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230" y="4000230"/>
            <a:ext cx="5928336" cy="41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885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D62C1-CDCD-478E-8F4F-9428915C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Feature Engineering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646A2-487B-4D85-B077-B050ED9A3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it’s night or day (7:00 – 22: 00)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 it’s a weekend or week day. (Monday=0, Sunday=6)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06C43-6200-4AF7-83F4-142153C1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3" y="2398143"/>
            <a:ext cx="11505917" cy="919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DF082-643E-4EA2-B363-700052649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83" y="4688370"/>
            <a:ext cx="8351081" cy="9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57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CEDE-CEA2-44A3-8E8C-2DD55A58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Feature Engineering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A0809-B2E3-4231-ABCA-105D922D5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 categories ( week end/day week &amp; night / day)</a:t>
            </a:r>
          </a:p>
          <a:p>
            <a:pPr lvl="1"/>
            <a:r>
              <a:rPr lang="en-US" altLang="ko-KR" sz="2800" dirty="0" err="1"/>
              <a:t>WeekEndNight</a:t>
            </a:r>
            <a:r>
              <a:rPr lang="en-US" altLang="ko-KR" sz="2800" dirty="0"/>
              <a:t> / </a:t>
            </a:r>
            <a:r>
              <a:rPr lang="en-US" altLang="ko-KR" sz="2800" dirty="0" err="1"/>
              <a:t>WeekEndLight</a:t>
            </a:r>
            <a:r>
              <a:rPr lang="en-US" altLang="ko-KR" sz="2800" dirty="0"/>
              <a:t> / </a:t>
            </a:r>
            <a:r>
              <a:rPr lang="en-US" altLang="ko-KR" sz="2800" dirty="0" err="1"/>
              <a:t>WeekDayNight</a:t>
            </a:r>
            <a:r>
              <a:rPr lang="en-US" altLang="ko-KR" sz="2800" dirty="0"/>
              <a:t> / </a:t>
            </a:r>
            <a:r>
              <a:rPr lang="en-US" altLang="ko-KR" sz="2800" dirty="0" err="1"/>
              <a:t>WeekDayLight</a:t>
            </a:r>
            <a:endParaRPr lang="en-US" altLang="ko-KR" sz="2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3903F1-381C-4E29-9E01-CAA1B05D3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89"/>
          <a:stretch/>
        </p:blipFill>
        <p:spPr>
          <a:xfrm>
            <a:off x="327803" y="3064562"/>
            <a:ext cx="7305735" cy="2163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40B085-0201-41F0-BB82-395B80AAA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06" y="4516781"/>
            <a:ext cx="6234194" cy="43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173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F2F15-4727-4681-B3FE-5EE81804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Cluster based (K-mean)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161F3-B4F4-41F3-8D44-52EDFD755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 for collective anomalies (unordered)</a:t>
            </a:r>
          </a:p>
          <a:p>
            <a:r>
              <a:rPr lang="en-US" altLang="ko-KR" dirty="0"/>
              <a:t>Group together the usual combination of features.</a:t>
            </a:r>
          </a:p>
          <a:p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points that are far from the cluster</a:t>
            </a:r>
            <a:r>
              <a:rPr lang="en-US" altLang="ko-KR" dirty="0"/>
              <a:t> are points with usual combination of features.</a:t>
            </a:r>
          </a:p>
          <a:p>
            <a:r>
              <a:rPr lang="en-US" altLang="ko-KR" dirty="0"/>
              <a:t>Consider those points as </a:t>
            </a:r>
            <a:r>
              <a:rPr lang="en-US" altLang="ko-KR" dirty="0">
                <a:solidFill>
                  <a:srgbClr val="FF0000"/>
                </a:solidFill>
              </a:rPr>
              <a:t>anomalies.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F98C7-913D-4EB8-A33E-FAB305991A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1018" y="5353050"/>
            <a:ext cx="5750220" cy="34976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4FDEA6-EE6C-49C5-BCB6-0DC10B53334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83764" y="5097852"/>
            <a:ext cx="573151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875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95A1F-9C2A-4DF4-B25E-01495CEE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Standardize and PCA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14769-1CA0-49EF-A630-329190BB7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Take useful feature and standardize them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Reduce to 2 important features &amp; standardize them.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792A61-1A2E-4A79-BBDA-46014B3F7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7" y="2380890"/>
            <a:ext cx="10070111" cy="16667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794C95-FA59-4C1E-A224-629C7AABA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37" y="5389982"/>
            <a:ext cx="5429964" cy="9149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2E31DE-2CF9-4D9D-82F0-A681FDF25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937" y="6539010"/>
            <a:ext cx="7666248" cy="12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418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42CA2-0FE7-4483-8988-55757C9E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The loss plot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6A7BE-A937-4E4B-9535-2D1BD95D8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Calculate with different number of centroids to see the loss plot. (elbow method)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18EA97-3DC3-4C62-AB7E-9F44D9362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898" y="3059501"/>
            <a:ext cx="6503003" cy="419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1EAF3-9CFA-4620-9940-AA97D96B84BD}"/>
              </a:ext>
            </a:extLst>
          </p:cNvPr>
          <p:cNvSpPr txBox="1"/>
          <p:nvPr/>
        </p:nvSpPr>
        <p:spPr>
          <a:xfrm>
            <a:off x="1670529" y="7493873"/>
            <a:ext cx="1020984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 err="1"/>
              <a:t>k</a:t>
            </a:r>
            <a:r>
              <a:rPr kumimoji="0" lang="en-US" altLang="ko-K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means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= [</a:t>
            </a:r>
            <a:r>
              <a:rPr kumimoji="0" lang="en-US" altLang="ko-K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KMeans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</a:t>
            </a:r>
            <a:r>
              <a:rPr kumimoji="0" lang="en-US" altLang="ko-K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n_cluster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</a:t>
            </a:r>
            <a:r>
              <a:rPr kumimoji="0" lang="en-US" altLang="ko-K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).fit(data) for </a:t>
            </a:r>
            <a:r>
              <a:rPr kumimoji="0" lang="en-US" altLang="ko-K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in </a:t>
            </a:r>
            <a:r>
              <a:rPr kumimoji="0" lang="en-US" altLang="ko-K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n_cluster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]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FF0000"/>
                </a:solidFill>
              </a:rPr>
              <a:t>scores</a:t>
            </a:r>
            <a:r>
              <a:rPr lang="en-US" altLang="ko-KR" sz="2800" dirty="0"/>
              <a:t> = [</a:t>
            </a:r>
            <a:r>
              <a:rPr lang="en-US" altLang="ko-KR" sz="2800" dirty="0" err="1"/>
              <a:t>kmeans</a:t>
            </a:r>
            <a:r>
              <a:rPr lang="en-US" altLang="ko-KR" sz="2800" dirty="0"/>
              <a:t>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].score(data) for i in range(</a:t>
            </a:r>
            <a:r>
              <a:rPr lang="en-US" altLang="ko-KR" sz="2800" dirty="0" err="1"/>
              <a:t>len</a:t>
            </a:r>
            <a:r>
              <a:rPr lang="en-US" altLang="ko-KR" sz="2800" dirty="0"/>
              <a:t>(</a:t>
            </a:r>
            <a:r>
              <a:rPr lang="en-US" altLang="ko-KR" sz="2800" dirty="0" err="1"/>
              <a:t>kmeans</a:t>
            </a:r>
            <a:r>
              <a:rPr lang="en-US" altLang="ko-KR" sz="2800" dirty="0"/>
              <a:t>))]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 err="1"/>
              <a:t>ax.plot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n_cluster</a:t>
            </a:r>
            <a:r>
              <a:rPr lang="en-US" altLang="ko-KR" sz="2800" dirty="0"/>
              <a:t>, scores)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43657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D9933-EF0B-47CE-86A4-3A657375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Plot the different clusters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B799A-9245-4012-A175-81DB29C4A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43960B-7D6F-4857-A963-26EBAA4F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79" y="1562100"/>
            <a:ext cx="9710841" cy="68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577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20866</TotalTime>
  <Words>773</Words>
  <Application>Microsoft Office PowerPoint</Application>
  <PresentationFormat>사용자 지정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Unsupervised Anomaly Detection</vt:lpstr>
      <vt:lpstr>0. Algorithms</vt:lpstr>
      <vt:lpstr>1. Dataset</vt:lpstr>
      <vt:lpstr>1.1 Feature Engineering</vt:lpstr>
      <vt:lpstr>1.1 Feature Engineering</vt:lpstr>
      <vt:lpstr>2. Cluster based (K-mean)</vt:lpstr>
      <vt:lpstr>2.1 Standardize and PCA </vt:lpstr>
      <vt:lpstr>2.2 The loss plot</vt:lpstr>
      <vt:lpstr>2.3 Plot the different clusters</vt:lpstr>
      <vt:lpstr>2.4 Visualization of anomaly</vt:lpstr>
      <vt:lpstr>2.4 Visualization of anomaly</vt:lpstr>
      <vt:lpstr>2.4 Visualization of anomaly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영조</cp:lastModifiedBy>
  <cp:revision>621</cp:revision>
  <cp:lastPrinted>2020-08-19T05:33:55Z</cp:lastPrinted>
  <dcterms:modified xsi:type="dcterms:W3CDTF">2020-09-09T01:10:52Z</dcterms:modified>
</cp:coreProperties>
</file>