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62" r:id="rId3"/>
    <p:sldId id="257" r:id="rId4"/>
    <p:sldId id="273" r:id="rId5"/>
    <p:sldId id="258" r:id="rId6"/>
    <p:sldId id="263" r:id="rId7"/>
    <p:sldId id="269" r:id="rId8"/>
    <p:sldId id="259" r:id="rId9"/>
    <p:sldId id="268" r:id="rId10"/>
    <p:sldId id="272" r:id="rId11"/>
    <p:sldId id="264" r:id="rId12"/>
    <p:sldId id="275" r:id="rId13"/>
    <p:sldId id="260" r:id="rId14"/>
    <p:sldId id="276" r:id="rId15"/>
    <p:sldId id="270" r:id="rId16"/>
    <p:sldId id="271" r:id="rId17"/>
    <p:sldId id="265" r:id="rId18"/>
    <p:sldId id="274" r:id="rId19"/>
    <p:sldId id="266" r:id="rId20"/>
    <p:sldId id="277" r:id="rId21"/>
    <p:sldId id="261" r:id="rId22"/>
  </p:sldIdLst>
  <p:sldSz cx="12192000" cy="6858000"/>
  <p:notesSz cx="9144000" cy="6858000"/>
  <p:defaultText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32650041-68F1-024B-9CBF-29F6135000C9}">
          <p14:sldIdLst>
            <p14:sldId id="256"/>
            <p14:sldId id="262"/>
            <p14:sldId id="257"/>
            <p14:sldId id="273"/>
            <p14:sldId id="258"/>
            <p14:sldId id="263"/>
            <p14:sldId id="269"/>
            <p14:sldId id="259"/>
            <p14:sldId id="268"/>
            <p14:sldId id="272"/>
            <p14:sldId id="264"/>
            <p14:sldId id="275"/>
            <p14:sldId id="260"/>
            <p14:sldId id="276"/>
            <p14:sldId id="270"/>
            <p14:sldId id="271"/>
            <p14:sldId id="265"/>
            <p14:sldId id="274"/>
            <p14:sldId id="266"/>
            <p14:sldId id="277"/>
            <p14:sldId id="26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차 영조" initials="차영" lastIdx="1" clrIdx="0">
    <p:extLst>
      <p:ext uri="{19B8F6BF-5375-455C-9EA6-DF929625EA0E}">
        <p15:presenceInfo xmlns:p15="http://schemas.microsoft.com/office/powerpoint/2012/main" userId="dc787bde5cc56a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934"/>
    <p:restoredTop sz="51763"/>
  </p:normalViewPr>
  <p:slideViewPr>
    <p:cSldViewPr snapToGrid="0" snapToObjects="1">
      <p:cViewPr varScale="1">
        <p:scale>
          <a:sx n="44" d="100"/>
          <a:sy n="44" d="100"/>
        </p:scale>
        <p:origin x="17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kumimoji="1" lang="ko-Kore-KR" altLang="en-US"/>
          </a:p>
        </p:txBody>
      </p:sp>
      <p:sp>
        <p:nvSpPr>
          <p:cNvPr id="3" name="날짜 개체 틀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5DAF4C93-6013-104C-A13A-DFC8E325F027}" type="datetimeFigureOut">
              <a:rPr kumimoji="1" lang="ko-Kore-KR" altLang="en-US" smtClean="0"/>
              <a:t>2020. 6. 24.</a:t>
            </a:fld>
            <a:endParaRPr kumimoji="1" lang="ko-Kore-KR" altLang="en-US"/>
          </a:p>
        </p:txBody>
      </p:sp>
      <p:sp>
        <p:nvSpPr>
          <p:cNvPr id="4" name="슬라이드 이미지 개체 틀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ko-Kore-KR" altLang="en-US"/>
          </a:p>
        </p:txBody>
      </p:sp>
      <p:sp>
        <p:nvSpPr>
          <p:cNvPr id="5" name="슬라이드 노트 개체 틀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6" name="바닥글 개체 틀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kumimoji="1" lang="ko-Kore-KR" altLang="en-US"/>
          </a:p>
        </p:txBody>
      </p:sp>
      <p:sp>
        <p:nvSpPr>
          <p:cNvPr id="7" name="슬라이드 번호 개체 틀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103363E2-70DA-4B45-AC2C-B82714A32A26}" type="slidenum">
              <a:rPr kumimoji="1" lang="ko-Kore-KR" altLang="en-US" smtClean="0"/>
              <a:t>‹#›</a:t>
            </a:fld>
            <a:endParaRPr kumimoji="1" lang="ko-Kore-KR" altLang="en-US"/>
          </a:p>
        </p:txBody>
      </p:sp>
    </p:spTree>
    <p:extLst>
      <p:ext uri="{BB962C8B-B14F-4D97-AF65-F5344CB8AC3E}">
        <p14:creationId xmlns:p14="http://schemas.microsoft.com/office/powerpoint/2010/main" val="1885362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ore-KR" altLang="en-US" dirty="0"/>
              <a:t>영어</a:t>
            </a:r>
            <a:r>
              <a:rPr kumimoji="1" lang="en-US" altLang="ko-Kore-KR" dirty="0"/>
              <a:t>.</a:t>
            </a:r>
            <a:r>
              <a:rPr kumimoji="1" lang="ko-KR" altLang="en-US" dirty="0"/>
              <a:t> 논문 원문 작성</a:t>
            </a:r>
            <a:endParaRPr kumimoji="1" lang="en-US" altLang="ko-KR" dirty="0"/>
          </a:p>
          <a:p>
            <a:r>
              <a:rPr kumimoji="1" lang="ko-KR" altLang="en-US" dirty="0"/>
              <a:t>교수님이 </a:t>
            </a:r>
            <a:r>
              <a:rPr kumimoji="1" lang="en-US" altLang="ko-KR" dirty="0"/>
              <a:t>ppt</a:t>
            </a:r>
            <a:r>
              <a:rPr kumimoji="1" lang="ko-KR" altLang="en-US" dirty="0"/>
              <a:t> 자료 훑어보고도 내용 파악할 수 있게</a:t>
            </a:r>
            <a:endParaRPr kumimoji="1" lang="en-US" altLang="ko-KR" dirty="0"/>
          </a:p>
          <a:p>
            <a:r>
              <a:rPr kumimoji="1" lang="ko-KR" altLang="en-US" dirty="0"/>
              <a:t>모든 내용은 정확하게 </a:t>
            </a:r>
            <a:r>
              <a:rPr kumimoji="1" lang="en-US" altLang="ko-KR" dirty="0"/>
              <a:t>(</a:t>
            </a:r>
            <a:r>
              <a:rPr kumimoji="1" lang="ko-KR" altLang="en-US" dirty="0"/>
              <a:t>발표 내용에서는 모르는 내용이 없도록</a:t>
            </a:r>
            <a:r>
              <a:rPr kumimoji="1" lang="en-US" altLang="ko-KR" dirty="0"/>
              <a:t>.</a:t>
            </a:r>
            <a:r>
              <a:rPr kumimoji="1" lang="ko-KR" altLang="en-US" dirty="0"/>
              <a:t> 각 수식이 무엇을 의미하는지 </a:t>
            </a:r>
            <a:r>
              <a:rPr kumimoji="1" lang="en-US" altLang="ko-KR" dirty="0"/>
              <a:t>..</a:t>
            </a:r>
            <a:r>
              <a:rPr kumimoji="1" lang="ko-KR" altLang="en-US" dirty="0"/>
              <a:t> 등</a:t>
            </a:r>
            <a:r>
              <a:rPr kumimoji="1" lang="en-US" altLang="ko-KR" dirty="0"/>
              <a:t>)</a:t>
            </a:r>
            <a:endParaRPr kumimoji="1" lang="ko-Kore-KR" altLang="en-US" dirty="0"/>
          </a:p>
        </p:txBody>
      </p:sp>
      <p:sp>
        <p:nvSpPr>
          <p:cNvPr id="4" name="슬라이드 번호 개체 틀 3"/>
          <p:cNvSpPr>
            <a:spLocks noGrp="1"/>
          </p:cNvSpPr>
          <p:nvPr>
            <p:ph type="sldNum" sz="quarter" idx="5"/>
          </p:nvPr>
        </p:nvSpPr>
        <p:spPr/>
        <p:txBody>
          <a:bodyPr/>
          <a:lstStyle/>
          <a:p>
            <a:fld id="{103363E2-70DA-4B45-AC2C-B82714A32A26}" type="slidenum">
              <a:rPr kumimoji="1" lang="ko-Kore-KR" altLang="en-US" smtClean="0"/>
              <a:t>1</a:t>
            </a:fld>
            <a:endParaRPr kumimoji="1" lang="ko-Kore-KR" altLang="en-US"/>
          </a:p>
        </p:txBody>
      </p:sp>
    </p:spTree>
    <p:extLst>
      <p:ext uri="{BB962C8B-B14F-4D97-AF65-F5344CB8AC3E}">
        <p14:creationId xmlns:p14="http://schemas.microsoft.com/office/powerpoint/2010/main" val="1801429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a:t>
            </a:r>
            <a:r>
              <a:rPr kumimoji="1" lang="ko-KR" altLang="en-US" dirty="0"/>
              <a:t>수식</a:t>
            </a:r>
            <a:r>
              <a:rPr kumimoji="1" lang="en-US" altLang="ko-KR" dirty="0"/>
              <a:t>)</a:t>
            </a:r>
            <a:r>
              <a:rPr kumimoji="1" lang="ko-KR" altLang="en-US" dirty="0"/>
              <a:t> </a:t>
            </a:r>
            <a:r>
              <a:rPr kumimoji="1" lang="en-US" altLang="ko-KR" dirty="0"/>
              <a:t>–</a:t>
            </a:r>
            <a:r>
              <a:rPr kumimoji="1" lang="ko-KR" altLang="en-US" dirty="0"/>
              <a:t> 각각 </a:t>
            </a:r>
            <a:r>
              <a:rPr kumimoji="1" lang="en-US" altLang="ko-KR" dirty="0"/>
              <a:t>@@@@</a:t>
            </a:r>
            <a:r>
              <a:rPr kumimoji="1" lang="ko-KR" altLang="en-US" dirty="0"/>
              <a:t>을 의미한다</a:t>
            </a:r>
            <a:r>
              <a:rPr kumimoji="1" lang="en-US" altLang="ko-KR" dirty="0"/>
              <a:t>.</a:t>
            </a:r>
            <a:r>
              <a:rPr kumimoji="1" lang="ko-KR" altLang="en-US" dirty="0"/>
              <a:t> </a:t>
            </a:r>
            <a:endParaRPr kumimoji="1" lang="en-US" altLang="ko-KR" dirty="0"/>
          </a:p>
          <a:p>
            <a:endParaRPr kumimoji="1" lang="en-US" altLang="ko-Kore-KR" dirty="0"/>
          </a:p>
          <a:p>
            <a:r>
              <a:rPr kumimoji="1" lang="en-US" altLang="ko-KR" dirty="0"/>
              <a:t>(</a:t>
            </a:r>
            <a:r>
              <a:rPr kumimoji="1" lang="ko-KR" altLang="en-US" dirty="0"/>
              <a:t>수식</a:t>
            </a:r>
            <a:r>
              <a:rPr kumimoji="1" lang="en-US" altLang="ko-KR" dirty="0"/>
              <a:t>)</a:t>
            </a:r>
            <a:r>
              <a:rPr kumimoji="1" lang="ko-KR" altLang="en-US" dirty="0"/>
              <a:t> </a:t>
            </a:r>
            <a:r>
              <a:rPr kumimoji="1" lang="en-US" altLang="ko-KR" dirty="0"/>
              <a:t>–</a:t>
            </a:r>
            <a:r>
              <a:rPr kumimoji="1" lang="ko-KR" altLang="en-US" dirty="0"/>
              <a:t> 각각 </a:t>
            </a:r>
            <a:r>
              <a:rPr kumimoji="1" lang="en-US" altLang="ko-KR" dirty="0"/>
              <a:t>@,</a:t>
            </a:r>
            <a:r>
              <a:rPr kumimoji="1" lang="ko-KR" altLang="en-US" dirty="0"/>
              <a:t> </a:t>
            </a:r>
            <a:r>
              <a:rPr kumimoji="1" lang="en-US" altLang="ko-KR" dirty="0"/>
              <a:t>@,</a:t>
            </a:r>
            <a:r>
              <a:rPr kumimoji="1" lang="ko-KR" altLang="en-US" dirty="0"/>
              <a:t> </a:t>
            </a:r>
            <a:r>
              <a:rPr kumimoji="1" lang="en-US" altLang="ko-KR" dirty="0"/>
              <a:t>@</a:t>
            </a:r>
            <a:r>
              <a:rPr kumimoji="1" lang="ko-KR" altLang="en-US" dirty="0"/>
              <a:t> 을 의미한다</a:t>
            </a:r>
            <a:r>
              <a:rPr kumimoji="1" lang="en-US" altLang="ko-KR" dirty="0"/>
              <a:t>.</a:t>
            </a:r>
            <a:endParaRPr kumimoji="1" lang="ko-Kore-KR" altLang="en-US" dirty="0"/>
          </a:p>
        </p:txBody>
      </p:sp>
      <p:sp>
        <p:nvSpPr>
          <p:cNvPr id="4" name="슬라이드 번호 개체 틀 3"/>
          <p:cNvSpPr>
            <a:spLocks noGrp="1"/>
          </p:cNvSpPr>
          <p:nvPr>
            <p:ph type="sldNum" sz="quarter" idx="5"/>
          </p:nvPr>
        </p:nvSpPr>
        <p:spPr/>
        <p:txBody>
          <a:bodyPr/>
          <a:lstStyle/>
          <a:p>
            <a:fld id="{103363E2-70DA-4B45-AC2C-B82714A32A26}" type="slidenum">
              <a:rPr kumimoji="1" lang="ko-Kore-KR" altLang="en-US" smtClean="0"/>
              <a:t>10</a:t>
            </a:fld>
            <a:endParaRPr kumimoji="1" lang="ko-Kore-KR" altLang="en-US"/>
          </a:p>
        </p:txBody>
      </p:sp>
    </p:spTree>
    <p:extLst>
      <p:ext uri="{BB962C8B-B14F-4D97-AF65-F5344CB8AC3E}">
        <p14:creationId xmlns:p14="http://schemas.microsoft.com/office/powerpoint/2010/main" val="3321231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For the prediction of the current time step, we believe that the most important information is the hidden state of the current time step.</a:t>
            </a:r>
            <a:endParaRPr kumimoji="1" lang="ko-Kore-KR" altLang="en-US" dirty="0"/>
          </a:p>
        </p:txBody>
      </p:sp>
      <p:sp>
        <p:nvSpPr>
          <p:cNvPr id="4" name="슬라이드 번호 개체 틀 3"/>
          <p:cNvSpPr>
            <a:spLocks noGrp="1"/>
          </p:cNvSpPr>
          <p:nvPr>
            <p:ph type="sldNum" sz="quarter" idx="5"/>
          </p:nvPr>
        </p:nvSpPr>
        <p:spPr/>
        <p:txBody>
          <a:bodyPr/>
          <a:lstStyle/>
          <a:p>
            <a:fld id="{103363E2-70DA-4B45-AC2C-B82714A32A26}" type="slidenum">
              <a:rPr kumimoji="1" lang="ko-Kore-KR" altLang="en-US" smtClean="0"/>
              <a:t>11</a:t>
            </a:fld>
            <a:endParaRPr kumimoji="1" lang="ko-Kore-KR" altLang="en-US"/>
          </a:p>
        </p:txBody>
      </p:sp>
    </p:spTree>
    <p:extLst>
      <p:ext uri="{BB962C8B-B14F-4D97-AF65-F5344CB8AC3E}">
        <p14:creationId xmlns:p14="http://schemas.microsoft.com/office/powerpoint/2010/main" val="1504214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For the prediction of the current time step, we believe that the most important information is the hidden state of the current time step.</a:t>
            </a:r>
          </a:p>
          <a:p>
            <a:endParaRPr kumimoji="1" lang="en-US" altLang="ko-Kore-KR" dirty="0"/>
          </a:p>
          <a:p>
            <a:r>
              <a:rPr kumimoji="1" lang="en-US" altLang="ko-Kore-KR" dirty="0"/>
              <a:t>1)</a:t>
            </a:r>
          </a:p>
          <a:p>
            <a:r>
              <a:rPr kumimoji="1" lang="en-US" altLang="ko-Kore-KR" dirty="0"/>
              <a:t>First, we apply a scoring function to calculate the relationship between the hidden state of each time step and the current hidden state,</a:t>
            </a:r>
          </a:p>
          <a:p>
            <a:r>
              <a:rPr kumimoji="1" lang="en-US" altLang="ko-Kore-KR" dirty="0"/>
              <a:t>(scoring function)</a:t>
            </a:r>
          </a:p>
          <a:p>
            <a:r>
              <a:rPr kumimoji="1" lang="en-US" altLang="ko-Kore-KR" dirty="0"/>
              <a:t>2)</a:t>
            </a:r>
          </a:p>
          <a:p>
            <a:r>
              <a:rPr kumimoji="1" lang="en-US" altLang="ko-Kore-KR" dirty="0"/>
              <a:t>w- trainable parameters matrix, </a:t>
            </a:r>
            <a:r>
              <a:rPr kumimoji="1" lang="en-US" altLang="ko-Kore-KR" dirty="0" err="1"/>
              <a:t>ht</a:t>
            </a:r>
            <a:r>
              <a:rPr kumimoji="1" lang="en-US" altLang="ko-Kore-KR" dirty="0"/>
              <a:t>- the current hidden state, hi- the previous hidden state</a:t>
            </a:r>
          </a:p>
          <a:p>
            <a:r>
              <a:rPr kumimoji="1" lang="en-US" altLang="ko-Kore-KR" dirty="0"/>
              <a:t>after calculating the score, we assign weights to each hidden state to indicate its correlation with the current hidden state.</a:t>
            </a:r>
          </a:p>
          <a:p>
            <a:r>
              <a:rPr kumimoji="1" lang="en-US" altLang="ko-Kore-KR" dirty="0"/>
              <a:t>the weight of hidden state </a:t>
            </a:r>
          </a:p>
          <a:p>
            <a:r>
              <a:rPr kumimoji="1" lang="en-US" altLang="ko-Kore-KR" dirty="0"/>
              <a:t>where k is the time step length of our prediction model.</a:t>
            </a:r>
          </a:p>
          <a:p>
            <a:r>
              <a:rPr kumimoji="1" lang="en-US" altLang="ko-Kore-KR" dirty="0"/>
              <a:t>3)</a:t>
            </a:r>
          </a:p>
          <a:p>
            <a:r>
              <a:rPr kumimoji="1" lang="en-US" altLang="ko-Kore-KR" dirty="0"/>
              <a:t>use the calculated weight and hidden state at each time point to calculate the context vector as follows ( c )</a:t>
            </a:r>
          </a:p>
          <a:p>
            <a:r>
              <a:rPr kumimoji="1" lang="en-US" altLang="ko-Kore-KR" dirty="0"/>
              <a:t>4)</a:t>
            </a:r>
          </a:p>
          <a:p>
            <a:r>
              <a:rPr kumimoji="1" lang="en-US" altLang="ko-Kore-KR" dirty="0"/>
              <a:t>after the concatenation operation of the current hidden state value and the calculated context vector, </a:t>
            </a:r>
          </a:p>
          <a:p>
            <a:r>
              <a:rPr kumimoji="1" lang="en-US" altLang="ko-Kore-KR" dirty="0"/>
              <a:t>the estimated value </a:t>
            </a:r>
            <a:r>
              <a:rPr kumimoji="1" lang="en-US" altLang="ko-Kore-KR" dirty="0" err="1"/>
              <a:t>yt</a:t>
            </a:r>
            <a:r>
              <a:rPr kumimoji="1" lang="en-US" altLang="ko-Kore-KR" dirty="0"/>
              <a:t> is calculated by using the linear function as follows</a:t>
            </a:r>
          </a:p>
          <a:p>
            <a:endParaRPr kumimoji="1" lang="en-US" altLang="ko-Kore-KR" dirty="0"/>
          </a:p>
        </p:txBody>
      </p:sp>
      <p:sp>
        <p:nvSpPr>
          <p:cNvPr id="4" name="슬라이드 번호 개체 틀 3"/>
          <p:cNvSpPr>
            <a:spLocks noGrp="1"/>
          </p:cNvSpPr>
          <p:nvPr>
            <p:ph type="sldNum" sz="quarter" idx="5"/>
          </p:nvPr>
        </p:nvSpPr>
        <p:spPr/>
        <p:txBody>
          <a:bodyPr/>
          <a:lstStyle/>
          <a:p>
            <a:fld id="{103363E2-70DA-4B45-AC2C-B82714A32A26}" type="slidenum">
              <a:rPr kumimoji="1" lang="ko-Kore-KR" altLang="en-US" smtClean="0"/>
              <a:t>12</a:t>
            </a:fld>
            <a:endParaRPr kumimoji="1" lang="ko-Kore-KR" altLang="en-US"/>
          </a:p>
        </p:txBody>
      </p:sp>
    </p:spTree>
    <p:extLst>
      <p:ext uri="{BB962C8B-B14F-4D97-AF65-F5344CB8AC3E}">
        <p14:creationId xmlns:p14="http://schemas.microsoft.com/office/powerpoint/2010/main" val="1162956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Dataset</a:t>
            </a:r>
            <a:r>
              <a:rPr kumimoji="1" lang="ko-Kore-KR" altLang="en-US" dirty="0"/>
              <a:t>은</a:t>
            </a:r>
            <a:r>
              <a:rPr kumimoji="1" lang="ko-KR" altLang="en-US" dirty="0"/>
              <a:t> </a:t>
            </a:r>
            <a:r>
              <a:rPr kumimoji="1" lang="en-US" altLang="ko-KR" dirty="0"/>
              <a:t>@@@</a:t>
            </a:r>
            <a:r>
              <a:rPr kumimoji="1" lang="ko-KR" altLang="en-US" dirty="0"/>
              <a:t>을 이용한다</a:t>
            </a:r>
            <a:r>
              <a:rPr kumimoji="1" lang="en-US" altLang="ko-KR" dirty="0"/>
              <a:t>.</a:t>
            </a:r>
            <a:r>
              <a:rPr kumimoji="1" lang="ko-KR" altLang="en-US" dirty="0"/>
              <a:t> </a:t>
            </a:r>
            <a:endParaRPr kumimoji="1" lang="en-US" altLang="ko-KR" dirty="0"/>
          </a:p>
          <a:p>
            <a:r>
              <a:rPr kumimoji="1" lang="ko-KR" altLang="en-US" dirty="0"/>
              <a:t>평가지표는 </a:t>
            </a:r>
            <a:r>
              <a:rPr kumimoji="1" lang="en-US" altLang="ko-KR" dirty="0"/>
              <a:t>RMSE</a:t>
            </a:r>
            <a:r>
              <a:rPr kumimoji="1" lang="ko-KR" altLang="en-US" dirty="0"/>
              <a:t>이다</a:t>
            </a:r>
            <a:r>
              <a:rPr kumimoji="1" lang="en-US" altLang="ko-KR" dirty="0"/>
              <a:t>.</a:t>
            </a:r>
            <a:r>
              <a:rPr kumimoji="1" lang="ko-KR" altLang="en-US" dirty="0"/>
              <a:t> </a:t>
            </a:r>
            <a:endParaRPr kumimoji="1" lang="ko-Kore-KR" altLang="en-US" dirty="0"/>
          </a:p>
        </p:txBody>
      </p:sp>
      <p:sp>
        <p:nvSpPr>
          <p:cNvPr id="4" name="슬라이드 번호 개체 틀 3"/>
          <p:cNvSpPr>
            <a:spLocks noGrp="1"/>
          </p:cNvSpPr>
          <p:nvPr>
            <p:ph type="sldNum" sz="quarter" idx="5"/>
          </p:nvPr>
        </p:nvSpPr>
        <p:spPr/>
        <p:txBody>
          <a:bodyPr/>
          <a:lstStyle/>
          <a:p>
            <a:fld id="{103363E2-70DA-4B45-AC2C-B82714A32A26}" type="slidenum">
              <a:rPr kumimoji="1" lang="ko-Kore-KR" altLang="en-US" smtClean="0"/>
              <a:t>13</a:t>
            </a:fld>
            <a:endParaRPr kumimoji="1" lang="ko-Kore-KR" altLang="en-US"/>
          </a:p>
        </p:txBody>
      </p:sp>
    </p:spTree>
    <p:extLst>
      <p:ext uri="{BB962C8B-B14F-4D97-AF65-F5344CB8AC3E}">
        <p14:creationId xmlns:p14="http://schemas.microsoft.com/office/powerpoint/2010/main" val="732251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Dataset</a:t>
            </a:r>
            <a:r>
              <a:rPr kumimoji="1" lang="ko-Kore-KR" altLang="en-US" dirty="0"/>
              <a:t>은</a:t>
            </a:r>
            <a:r>
              <a:rPr kumimoji="1" lang="ko-KR" altLang="en-US" dirty="0"/>
              <a:t> </a:t>
            </a:r>
            <a:r>
              <a:rPr kumimoji="1" lang="en-US" altLang="ko-KR" dirty="0"/>
              <a:t>@@@</a:t>
            </a:r>
            <a:r>
              <a:rPr kumimoji="1" lang="ko-KR" altLang="en-US" dirty="0"/>
              <a:t>을 이용한다</a:t>
            </a:r>
            <a:r>
              <a:rPr kumimoji="1" lang="en-US" altLang="ko-KR" dirty="0"/>
              <a:t>.</a:t>
            </a:r>
            <a:r>
              <a:rPr kumimoji="1" lang="ko-KR" altLang="en-US" dirty="0"/>
              <a:t> </a:t>
            </a:r>
            <a:endParaRPr kumimoji="1" lang="en-US" altLang="ko-KR" dirty="0"/>
          </a:p>
          <a:p>
            <a:r>
              <a:rPr kumimoji="1" lang="ko-KR" altLang="en-US" dirty="0"/>
              <a:t>평가지표는 </a:t>
            </a:r>
            <a:r>
              <a:rPr kumimoji="1" lang="en-US" altLang="ko-KR" dirty="0"/>
              <a:t>RMSE</a:t>
            </a:r>
            <a:r>
              <a:rPr kumimoji="1" lang="ko-KR" altLang="en-US" dirty="0"/>
              <a:t>이다</a:t>
            </a:r>
            <a:r>
              <a:rPr kumimoji="1" lang="en-US" altLang="ko-KR" dirty="0"/>
              <a:t>.</a:t>
            </a:r>
            <a:r>
              <a:rPr kumimoji="1" lang="ko-KR" altLang="en-US" dirty="0"/>
              <a:t> </a:t>
            </a:r>
            <a:endParaRPr kumimoji="1" lang="ko-Kore-KR" altLang="en-US" dirty="0"/>
          </a:p>
        </p:txBody>
      </p:sp>
      <p:sp>
        <p:nvSpPr>
          <p:cNvPr id="4" name="슬라이드 번호 개체 틀 3"/>
          <p:cNvSpPr>
            <a:spLocks noGrp="1"/>
          </p:cNvSpPr>
          <p:nvPr>
            <p:ph type="sldNum" sz="quarter" idx="5"/>
          </p:nvPr>
        </p:nvSpPr>
        <p:spPr/>
        <p:txBody>
          <a:bodyPr/>
          <a:lstStyle/>
          <a:p>
            <a:fld id="{103363E2-70DA-4B45-AC2C-B82714A32A26}" type="slidenum">
              <a:rPr kumimoji="1" lang="ko-Kore-KR" altLang="en-US" smtClean="0"/>
              <a:t>15</a:t>
            </a:fld>
            <a:endParaRPr kumimoji="1" lang="ko-Kore-KR" altLang="en-US"/>
          </a:p>
        </p:txBody>
      </p:sp>
    </p:spTree>
    <p:extLst>
      <p:ext uri="{BB962C8B-B14F-4D97-AF65-F5344CB8AC3E}">
        <p14:creationId xmlns:p14="http://schemas.microsoft.com/office/powerpoint/2010/main" val="2502445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Dataset</a:t>
            </a:r>
            <a:r>
              <a:rPr kumimoji="1" lang="ko-Kore-KR" altLang="en-US" dirty="0"/>
              <a:t>은</a:t>
            </a:r>
            <a:r>
              <a:rPr kumimoji="1" lang="ko-KR" altLang="en-US" dirty="0"/>
              <a:t> </a:t>
            </a:r>
            <a:r>
              <a:rPr kumimoji="1" lang="en-US" altLang="ko-KR" dirty="0"/>
              <a:t>@@@</a:t>
            </a:r>
            <a:r>
              <a:rPr kumimoji="1" lang="ko-KR" altLang="en-US" dirty="0"/>
              <a:t>을 이용한다</a:t>
            </a:r>
            <a:r>
              <a:rPr kumimoji="1" lang="en-US" altLang="ko-KR" dirty="0"/>
              <a:t>.</a:t>
            </a:r>
            <a:r>
              <a:rPr kumimoji="1" lang="ko-KR" altLang="en-US" dirty="0"/>
              <a:t> </a:t>
            </a:r>
            <a:endParaRPr kumimoji="1" lang="en-US" altLang="ko-KR" dirty="0"/>
          </a:p>
          <a:p>
            <a:r>
              <a:rPr kumimoji="1" lang="ko-KR" altLang="en-US" dirty="0"/>
              <a:t>평가지표는 </a:t>
            </a:r>
            <a:r>
              <a:rPr kumimoji="1" lang="en-US" altLang="ko-KR" dirty="0"/>
              <a:t>RMSE</a:t>
            </a:r>
            <a:r>
              <a:rPr kumimoji="1" lang="ko-KR" altLang="en-US" dirty="0"/>
              <a:t>이다</a:t>
            </a:r>
            <a:r>
              <a:rPr kumimoji="1" lang="en-US" altLang="ko-KR" dirty="0"/>
              <a:t>.</a:t>
            </a:r>
            <a:r>
              <a:rPr kumimoji="1" lang="ko-KR" altLang="en-US" dirty="0"/>
              <a:t> </a:t>
            </a:r>
            <a:endParaRPr kumimoji="1" lang="ko-Kore-KR" altLang="en-US" dirty="0"/>
          </a:p>
        </p:txBody>
      </p:sp>
      <p:sp>
        <p:nvSpPr>
          <p:cNvPr id="4" name="슬라이드 번호 개체 틀 3"/>
          <p:cNvSpPr>
            <a:spLocks noGrp="1"/>
          </p:cNvSpPr>
          <p:nvPr>
            <p:ph type="sldNum" sz="quarter" idx="5"/>
          </p:nvPr>
        </p:nvSpPr>
        <p:spPr/>
        <p:txBody>
          <a:bodyPr/>
          <a:lstStyle/>
          <a:p>
            <a:fld id="{103363E2-70DA-4B45-AC2C-B82714A32A26}" type="slidenum">
              <a:rPr kumimoji="1" lang="ko-Kore-KR" altLang="en-US" smtClean="0"/>
              <a:t>16</a:t>
            </a:fld>
            <a:endParaRPr kumimoji="1" lang="ko-Kore-KR" altLang="en-US"/>
          </a:p>
        </p:txBody>
      </p:sp>
    </p:spTree>
    <p:extLst>
      <p:ext uri="{BB962C8B-B14F-4D97-AF65-F5344CB8AC3E}">
        <p14:creationId xmlns:p14="http://schemas.microsoft.com/office/powerpoint/2010/main" val="7374516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103363E2-70DA-4B45-AC2C-B82714A32A26}" type="slidenum">
              <a:rPr kumimoji="1" lang="ko-Kore-KR" altLang="en-US" smtClean="0"/>
              <a:t>17</a:t>
            </a:fld>
            <a:endParaRPr kumimoji="1" lang="ko-Kore-KR" altLang="en-US"/>
          </a:p>
        </p:txBody>
      </p:sp>
    </p:spTree>
    <p:extLst>
      <p:ext uri="{BB962C8B-B14F-4D97-AF65-F5344CB8AC3E}">
        <p14:creationId xmlns:p14="http://schemas.microsoft.com/office/powerpoint/2010/main" val="12132759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err="1"/>
              <a:t>비교했을때</a:t>
            </a:r>
            <a:endParaRPr kumimoji="1" lang="ko-Kore-KR" altLang="en-US" dirty="0"/>
          </a:p>
        </p:txBody>
      </p:sp>
      <p:sp>
        <p:nvSpPr>
          <p:cNvPr id="4" name="슬라이드 번호 개체 틀 3"/>
          <p:cNvSpPr>
            <a:spLocks noGrp="1"/>
          </p:cNvSpPr>
          <p:nvPr>
            <p:ph type="sldNum" sz="quarter" idx="5"/>
          </p:nvPr>
        </p:nvSpPr>
        <p:spPr/>
        <p:txBody>
          <a:bodyPr/>
          <a:lstStyle/>
          <a:p>
            <a:fld id="{103363E2-70DA-4B45-AC2C-B82714A32A26}" type="slidenum">
              <a:rPr kumimoji="1" lang="ko-Kore-KR" altLang="en-US" smtClean="0"/>
              <a:t>19</a:t>
            </a:fld>
            <a:endParaRPr kumimoji="1" lang="ko-Kore-KR" altLang="en-US"/>
          </a:p>
        </p:txBody>
      </p:sp>
    </p:spTree>
    <p:extLst>
      <p:ext uri="{BB962C8B-B14F-4D97-AF65-F5344CB8AC3E}">
        <p14:creationId xmlns:p14="http://schemas.microsoft.com/office/powerpoint/2010/main" val="3797364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103363E2-70DA-4B45-AC2C-B82714A32A26}" type="slidenum">
              <a:rPr kumimoji="1" lang="ko-Kore-KR" altLang="en-US" smtClean="0"/>
              <a:t>20</a:t>
            </a:fld>
            <a:endParaRPr kumimoji="1" lang="ko-Kore-KR" altLang="en-US"/>
          </a:p>
        </p:txBody>
      </p:sp>
    </p:spTree>
    <p:extLst>
      <p:ext uri="{BB962C8B-B14F-4D97-AF65-F5344CB8AC3E}">
        <p14:creationId xmlns:p14="http://schemas.microsoft.com/office/powerpoint/2010/main" val="3546545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ore-KR" altLang="en-US" dirty="0"/>
              <a:t>리튬이온배터리</a:t>
            </a:r>
            <a:r>
              <a:rPr kumimoji="1" lang="ko-KR" altLang="en-US" dirty="0"/>
              <a:t> </a:t>
            </a:r>
            <a:r>
              <a:rPr kumimoji="1" lang="en-US" altLang="ko-KR" dirty="0"/>
              <a:t>–</a:t>
            </a:r>
            <a:r>
              <a:rPr kumimoji="1" lang="ko-KR" altLang="en-US" dirty="0"/>
              <a:t> 사용시에 물리적</a:t>
            </a:r>
            <a:r>
              <a:rPr kumimoji="1" lang="en-US" altLang="ko-KR" dirty="0"/>
              <a:t>,</a:t>
            </a:r>
            <a:r>
              <a:rPr kumimoji="1" lang="ko-KR" altLang="en-US" dirty="0"/>
              <a:t> 화학적 변화때문에 배터리 상태 악화</a:t>
            </a:r>
            <a:endParaRPr kumimoji="1" lang="en-US" altLang="ko-KR" dirty="0"/>
          </a:p>
          <a:p>
            <a:r>
              <a:rPr kumimoji="1" lang="ko-KR" altLang="en-US" dirty="0"/>
              <a:t>그래서 배터리 관리 시스템 등장</a:t>
            </a:r>
            <a:endParaRPr kumimoji="1" lang="ko-Kore-KR" altLang="en-US" dirty="0"/>
          </a:p>
        </p:txBody>
      </p:sp>
      <p:sp>
        <p:nvSpPr>
          <p:cNvPr id="4" name="슬라이드 번호 개체 틀 3"/>
          <p:cNvSpPr>
            <a:spLocks noGrp="1"/>
          </p:cNvSpPr>
          <p:nvPr>
            <p:ph type="sldNum" sz="quarter" idx="5"/>
          </p:nvPr>
        </p:nvSpPr>
        <p:spPr/>
        <p:txBody>
          <a:bodyPr/>
          <a:lstStyle/>
          <a:p>
            <a:fld id="{103363E2-70DA-4B45-AC2C-B82714A32A26}" type="slidenum">
              <a:rPr kumimoji="1" lang="ko-Kore-KR" altLang="en-US" smtClean="0"/>
              <a:t>2</a:t>
            </a:fld>
            <a:endParaRPr kumimoji="1" lang="ko-Kore-KR" altLang="en-US"/>
          </a:p>
        </p:txBody>
      </p:sp>
    </p:spTree>
    <p:extLst>
      <p:ext uri="{BB962C8B-B14F-4D97-AF65-F5344CB8AC3E}">
        <p14:creationId xmlns:p14="http://schemas.microsoft.com/office/powerpoint/2010/main" val="1617513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err="1"/>
              <a:t>SoH</a:t>
            </a:r>
            <a:r>
              <a:rPr kumimoji="1" lang="ko-KR" altLang="en-US" dirty="0"/>
              <a:t> </a:t>
            </a:r>
            <a:r>
              <a:rPr kumimoji="1" lang="en-US" altLang="ko-KR" dirty="0"/>
              <a:t>estimate</a:t>
            </a:r>
            <a:r>
              <a:rPr kumimoji="1" lang="ko-KR" altLang="en-US" dirty="0"/>
              <a:t> 연구가 필요한 이유</a:t>
            </a:r>
            <a:endParaRPr kumimoji="1" lang="en-US" altLang="ko-KR" dirty="0"/>
          </a:p>
          <a:p>
            <a:r>
              <a:rPr kumimoji="1" lang="en-US" altLang="ko-KR" dirty="0"/>
              <a:t>(</a:t>
            </a:r>
            <a:r>
              <a:rPr kumimoji="1" lang="ko-KR" altLang="en-US" dirty="0"/>
              <a:t>논문 본문 내용 작성</a:t>
            </a:r>
            <a:r>
              <a:rPr kumimoji="1" lang="en-US" altLang="ko-KR" dirty="0"/>
              <a:t>.)</a:t>
            </a:r>
          </a:p>
          <a:p>
            <a:r>
              <a:rPr kumimoji="1" lang="en-US" altLang="ko-KR" dirty="0"/>
              <a:t>owing to complex physical and chemical changes during use, the performance of li-ion batteries may deteriorate or malfunction.</a:t>
            </a:r>
          </a:p>
          <a:p>
            <a:r>
              <a:rPr kumimoji="1" lang="en-US" altLang="ko-KR" dirty="0"/>
              <a:t>for this reason, a lot of research  has conducted on battery management system(BMS) </a:t>
            </a:r>
          </a:p>
          <a:p>
            <a:endParaRPr kumimoji="1" lang="en-US" altLang="ko-KR" dirty="0"/>
          </a:p>
          <a:p>
            <a:endParaRPr kumimoji="1" lang="en-US" altLang="ko-KR" dirty="0"/>
          </a:p>
          <a:p>
            <a:r>
              <a:rPr kumimoji="1" lang="en-US" altLang="ko-Kore-KR" dirty="0"/>
              <a:t>expected life of li-ion batteries depends on the environment and the strength of use.</a:t>
            </a:r>
          </a:p>
          <a:p>
            <a:r>
              <a:rPr kumimoji="1" lang="en-US" altLang="ko-Kore-KR" dirty="0"/>
              <a:t>even in the case of a battery of the same model, the battery life may be different in actual use.</a:t>
            </a:r>
          </a:p>
          <a:p>
            <a:endParaRPr kumimoji="1" lang="en-US" altLang="ko-Kore-KR" dirty="0"/>
          </a:p>
          <a:p>
            <a:r>
              <a:rPr kumimoji="1" lang="en-US" altLang="ko-Kore-KR" dirty="0"/>
              <a:t> </a:t>
            </a:r>
            <a:endParaRPr kumimoji="1" lang="ko-Kore-KR" altLang="en-US" dirty="0"/>
          </a:p>
        </p:txBody>
      </p:sp>
      <p:sp>
        <p:nvSpPr>
          <p:cNvPr id="4" name="슬라이드 번호 개체 틀 3"/>
          <p:cNvSpPr>
            <a:spLocks noGrp="1"/>
          </p:cNvSpPr>
          <p:nvPr>
            <p:ph type="sldNum" sz="quarter" idx="5"/>
          </p:nvPr>
        </p:nvSpPr>
        <p:spPr/>
        <p:txBody>
          <a:bodyPr/>
          <a:lstStyle/>
          <a:p>
            <a:fld id="{103363E2-70DA-4B45-AC2C-B82714A32A26}" type="slidenum">
              <a:rPr kumimoji="1" lang="ko-Kore-KR" altLang="en-US" smtClean="0"/>
              <a:t>3</a:t>
            </a:fld>
            <a:endParaRPr kumimoji="1" lang="ko-Kore-KR" altLang="en-US"/>
          </a:p>
        </p:txBody>
      </p:sp>
    </p:spTree>
    <p:extLst>
      <p:ext uri="{BB962C8B-B14F-4D97-AF65-F5344CB8AC3E}">
        <p14:creationId xmlns:p14="http://schemas.microsoft.com/office/powerpoint/2010/main" val="4111594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en-US" altLang="ko-Kore-KR" dirty="0"/>
          </a:p>
          <a:p>
            <a:r>
              <a:rPr kumimoji="1" lang="en-US" altLang="ko-Kore-KR" dirty="0"/>
              <a:t>SOH</a:t>
            </a:r>
            <a:r>
              <a:rPr kumimoji="1" lang="ko-KR" altLang="en-US" dirty="0"/>
              <a:t>모니터링에는 두가지 방식 </a:t>
            </a:r>
            <a:endParaRPr kumimoji="1" lang="ko-Kore-KR" altLang="en-US" dirty="0"/>
          </a:p>
        </p:txBody>
      </p:sp>
      <p:sp>
        <p:nvSpPr>
          <p:cNvPr id="4" name="슬라이드 번호 개체 틀 3"/>
          <p:cNvSpPr>
            <a:spLocks noGrp="1"/>
          </p:cNvSpPr>
          <p:nvPr>
            <p:ph type="sldNum" sz="quarter" idx="5"/>
          </p:nvPr>
        </p:nvSpPr>
        <p:spPr/>
        <p:txBody>
          <a:bodyPr/>
          <a:lstStyle/>
          <a:p>
            <a:fld id="{103363E2-70DA-4B45-AC2C-B82714A32A26}" type="slidenum">
              <a:rPr kumimoji="1" lang="ko-Kore-KR" altLang="en-US" smtClean="0"/>
              <a:t>4</a:t>
            </a:fld>
            <a:endParaRPr kumimoji="1" lang="ko-Kore-KR" altLang="en-US"/>
          </a:p>
        </p:txBody>
      </p:sp>
    </p:spTree>
    <p:extLst>
      <p:ext uri="{BB962C8B-B14F-4D97-AF65-F5344CB8AC3E}">
        <p14:creationId xmlns:p14="http://schemas.microsoft.com/office/powerpoint/2010/main" val="3138932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SOH </a:t>
            </a:r>
            <a:r>
              <a:rPr kumimoji="1" lang="ko-Kore-KR" altLang="en-US" dirty="0"/>
              <a:t>모니터링에는</a:t>
            </a:r>
            <a:r>
              <a:rPr kumimoji="1" lang="ko-KR" altLang="en-US" dirty="0"/>
              <a:t> 두가지 방식이 있습니다</a:t>
            </a:r>
            <a:r>
              <a:rPr kumimoji="1" lang="en-US" altLang="ko-KR" dirty="0"/>
              <a:t>.</a:t>
            </a:r>
            <a:r>
              <a:rPr kumimoji="1" lang="ko-KR" altLang="en-US" dirty="0"/>
              <a:t> </a:t>
            </a:r>
            <a:r>
              <a:rPr kumimoji="1" lang="en-US" altLang="ko-KR" dirty="0"/>
              <a:t>model based, data driven</a:t>
            </a:r>
          </a:p>
          <a:p>
            <a:endParaRPr kumimoji="1" lang="en-US" altLang="ko-Kore-KR" dirty="0"/>
          </a:p>
          <a:p>
            <a:endParaRPr kumimoji="1" lang="en-US" altLang="ko-Kore-KR" dirty="0"/>
          </a:p>
          <a:p>
            <a:r>
              <a:rPr kumimoji="1" lang="en-US" altLang="ko-Kore-KR" dirty="0"/>
              <a:t>model based</a:t>
            </a:r>
            <a:r>
              <a:rPr kumimoji="1" lang="ko-KR" altLang="en-US" dirty="0"/>
              <a:t>는 </a:t>
            </a:r>
            <a:r>
              <a:rPr kumimoji="1" lang="en-US" altLang="ko-KR" dirty="0"/>
              <a:t>@@@</a:t>
            </a:r>
            <a:r>
              <a:rPr kumimoji="1" lang="ko-KR" altLang="en-US" dirty="0"/>
              <a:t> </a:t>
            </a:r>
            <a:r>
              <a:rPr kumimoji="1" lang="en-US" altLang="ko-Kore-KR" dirty="0"/>
              <a:t>-&gt;</a:t>
            </a:r>
            <a:r>
              <a:rPr kumimoji="1" lang="ko-KR" altLang="en-US" dirty="0"/>
              <a:t> </a:t>
            </a:r>
            <a:r>
              <a:rPr kumimoji="1" lang="en-US" altLang="ko-Kore-KR" dirty="0"/>
              <a:t>@@@</a:t>
            </a:r>
            <a:r>
              <a:rPr kumimoji="1" lang="ko-Kore-KR" altLang="en-US" dirty="0"/>
              <a:t>한</a:t>
            </a:r>
            <a:r>
              <a:rPr kumimoji="1" lang="ko-KR" altLang="en-US" dirty="0"/>
              <a:t> 점 때문에 어렵다</a:t>
            </a:r>
            <a:r>
              <a:rPr kumimoji="1" lang="en-US" altLang="ko-KR" dirty="0"/>
              <a:t>.</a:t>
            </a:r>
          </a:p>
          <a:p>
            <a:r>
              <a:rPr kumimoji="1" lang="en-US" altLang="ko-KR" dirty="0"/>
              <a:t>data driven @@@ -&gt; @@@</a:t>
            </a:r>
            <a:r>
              <a:rPr kumimoji="1" lang="ko-KR" altLang="en-US" dirty="0"/>
              <a:t>하다</a:t>
            </a:r>
            <a:r>
              <a:rPr kumimoji="1" lang="en-US" altLang="ko-KR" dirty="0"/>
              <a:t>.</a:t>
            </a:r>
            <a:r>
              <a:rPr kumimoji="1" lang="ko-KR" altLang="en-US" dirty="0"/>
              <a:t> 더 빠르고 더 편리하다</a:t>
            </a:r>
            <a:r>
              <a:rPr kumimoji="1" lang="en-US" altLang="ko-KR" dirty="0"/>
              <a:t>.</a:t>
            </a:r>
            <a:r>
              <a:rPr kumimoji="1" lang="ko-KR" altLang="en-US" dirty="0"/>
              <a:t> </a:t>
            </a:r>
            <a:r>
              <a:rPr kumimoji="1" lang="en-US" altLang="ko-KR" dirty="0"/>
              <a:t>-&gt;</a:t>
            </a:r>
            <a:r>
              <a:rPr kumimoji="1" lang="ko-KR" altLang="en-US" dirty="0"/>
              <a:t> 더 적절하다 </a:t>
            </a:r>
            <a:r>
              <a:rPr kumimoji="1" lang="en-US" altLang="ko-KR" dirty="0"/>
              <a:t>(?)</a:t>
            </a:r>
          </a:p>
          <a:p>
            <a:endParaRPr kumimoji="1" lang="en-US" altLang="ko-KR" dirty="0"/>
          </a:p>
          <a:p>
            <a:r>
              <a:rPr kumimoji="1" lang="en-US" altLang="ko-KR" dirty="0"/>
              <a:t>data driven methods</a:t>
            </a:r>
            <a:r>
              <a:rPr kumimoji="1" lang="ko-KR" altLang="en-US" dirty="0"/>
              <a:t>에서 </a:t>
            </a:r>
            <a:r>
              <a:rPr kumimoji="1" lang="en-US" altLang="ko-KR" dirty="0"/>
              <a:t>using neural networks</a:t>
            </a:r>
            <a:r>
              <a:rPr kumimoji="1" lang="ko-KR" altLang="en-US" dirty="0"/>
              <a:t>하는 연구가 최근에 많다</a:t>
            </a:r>
            <a:r>
              <a:rPr kumimoji="1" lang="en-US" altLang="ko-KR" dirty="0"/>
              <a:t>.</a:t>
            </a:r>
            <a:r>
              <a:rPr kumimoji="1" lang="ko-KR" altLang="en-US" dirty="0"/>
              <a:t> </a:t>
            </a:r>
            <a:endParaRPr kumimoji="1" lang="en-US" altLang="ko-KR" dirty="0"/>
          </a:p>
          <a:p>
            <a:r>
              <a:rPr kumimoji="1" lang="en-US" altLang="ko-KR" dirty="0"/>
              <a:t>@@@</a:t>
            </a:r>
            <a:r>
              <a:rPr kumimoji="1" lang="ko-KR" altLang="en-US" dirty="0"/>
              <a:t>때문에 </a:t>
            </a:r>
            <a:r>
              <a:rPr kumimoji="1" lang="en-US" altLang="ko-KR" dirty="0"/>
              <a:t>LSTM</a:t>
            </a:r>
            <a:r>
              <a:rPr kumimoji="1" lang="ko-KR" altLang="en-US" dirty="0"/>
              <a:t>과 </a:t>
            </a:r>
            <a:r>
              <a:rPr kumimoji="1" lang="en-US" altLang="ko-KR" dirty="0"/>
              <a:t>RNN</a:t>
            </a:r>
            <a:r>
              <a:rPr kumimoji="1" lang="ko-KR" altLang="en-US" dirty="0"/>
              <a:t>을 사용하는 연구 방식이 많다</a:t>
            </a:r>
            <a:r>
              <a:rPr kumimoji="1" lang="en-US" altLang="ko-KR" dirty="0"/>
              <a:t>.</a:t>
            </a:r>
            <a:r>
              <a:rPr kumimoji="1" lang="ko-KR" altLang="en-US" dirty="0"/>
              <a:t> </a:t>
            </a:r>
            <a:endParaRPr kumimoji="1" lang="en-US" altLang="ko-KR" dirty="0"/>
          </a:p>
          <a:p>
            <a:r>
              <a:rPr kumimoji="1" lang="ko-KR" altLang="en-US" dirty="0"/>
              <a:t>하지만 </a:t>
            </a:r>
            <a:r>
              <a:rPr kumimoji="1" lang="en-US" altLang="ko-KR" dirty="0"/>
              <a:t>@@@</a:t>
            </a:r>
            <a:r>
              <a:rPr kumimoji="1" lang="ko-KR" altLang="en-US" dirty="0"/>
              <a:t>때문에 제한도 있다</a:t>
            </a:r>
            <a:r>
              <a:rPr kumimoji="1" lang="en-US" altLang="ko-KR" dirty="0"/>
              <a:t>.</a:t>
            </a:r>
            <a:r>
              <a:rPr kumimoji="1" lang="ko-KR" altLang="en-US" dirty="0"/>
              <a:t> </a:t>
            </a:r>
            <a:endParaRPr kumimoji="1" lang="en-US" altLang="ko-KR" dirty="0"/>
          </a:p>
        </p:txBody>
      </p:sp>
      <p:sp>
        <p:nvSpPr>
          <p:cNvPr id="4" name="슬라이드 번호 개체 틀 3"/>
          <p:cNvSpPr>
            <a:spLocks noGrp="1"/>
          </p:cNvSpPr>
          <p:nvPr>
            <p:ph type="sldNum" sz="quarter" idx="5"/>
          </p:nvPr>
        </p:nvSpPr>
        <p:spPr/>
        <p:txBody>
          <a:bodyPr/>
          <a:lstStyle/>
          <a:p>
            <a:fld id="{103363E2-70DA-4B45-AC2C-B82714A32A26}" type="slidenum">
              <a:rPr kumimoji="1" lang="ko-Kore-KR" altLang="en-US" smtClean="0"/>
              <a:t>5</a:t>
            </a:fld>
            <a:endParaRPr kumimoji="1" lang="ko-Kore-KR" altLang="en-US"/>
          </a:p>
        </p:txBody>
      </p:sp>
    </p:spTree>
    <p:extLst>
      <p:ext uri="{BB962C8B-B14F-4D97-AF65-F5344CB8AC3E}">
        <p14:creationId xmlns:p14="http://schemas.microsoft.com/office/powerpoint/2010/main" val="3200999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103363E2-70DA-4B45-AC2C-B82714A32A26}" type="slidenum">
              <a:rPr kumimoji="1" lang="ko-Kore-KR" altLang="en-US" smtClean="0"/>
              <a:t>6</a:t>
            </a:fld>
            <a:endParaRPr kumimoji="1" lang="ko-Kore-KR" altLang="en-US"/>
          </a:p>
        </p:txBody>
      </p:sp>
    </p:spTree>
    <p:extLst>
      <p:ext uri="{BB962C8B-B14F-4D97-AF65-F5344CB8AC3E}">
        <p14:creationId xmlns:p14="http://schemas.microsoft.com/office/powerpoint/2010/main" val="684256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기존 </a:t>
            </a:r>
            <a:r>
              <a:rPr kumimoji="1" lang="en-US" altLang="ko-KR" dirty="0"/>
              <a:t>-</a:t>
            </a:r>
            <a:r>
              <a:rPr kumimoji="1" lang="ko-KR" altLang="en-US" dirty="0"/>
              <a:t> </a:t>
            </a:r>
            <a:r>
              <a:rPr kumimoji="1" lang="en-US" altLang="ko-Kore-KR" dirty="0"/>
              <a:t>RNN, LSTM</a:t>
            </a:r>
          </a:p>
          <a:p>
            <a:r>
              <a:rPr kumimoji="1" lang="en-US" altLang="ko-Kore-KR" dirty="0"/>
              <a:t>because of time series prediction </a:t>
            </a:r>
          </a:p>
          <a:p>
            <a:endParaRPr kumimoji="1" lang="en-US" altLang="ko-Kore-KR" dirty="0"/>
          </a:p>
          <a:p>
            <a:r>
              <a:rPr kumimoji="1" lang="ko-KR" altLang="en-US" dirty="0"/>
              <a:t>왜 </a:t>
            </a:r>
            <a:r>
              <a:rPr kumimoji="1" lang="en-US" altLang="ko-KR" dirty="0"/>
              <a:t>GRU</a:t>
            </a:r>
            <a:r>
              <a:rPr kumimoji="1" lang="ko-KR" altLang="en-US" dirty="0"/>
              <a:t> </a:t>
            </a:r>
            <a:r>
              <a:rPr kumimoji="1" lang="ko-KR" altLang="en-US" dirty="0" err="1"/>
              <a:t>우월한지</a:t>
            </a:r>
            <a:endParaRPr kumimoji="1" lang="en-US" altLang="ko-KR" dirty="0"/>
          </a:p>
          <a:p>
            <a:r>
              <a:rPr kumimoji="1" lang="en-US" altLang="ko-KR" dirty="0"/>
              <a:t>did not pay attention to the difference of contribution of each time step to the final prediction </a:t>
            </a:r>
          </a:p>
          <a:p>
            <a:endParaRPr kumimoji="1" lang="ko-Kore-KR" altLang="en-US" dirty="0"/>
          </a:p>
        </p:txBody>
      </p:sp>
      <p:sp>
        <p:nvSpPr>
          <p:cNvPr id="4" name="슬라이드 번호 개체 틀 3"/>
          <p:cNvSpPr>
            <a:spLocks noGrp="1"/>
          </p:cNvSpPr>
          <p:nvPr>
            <p:ph type="sldNum" sz="quarter" idx="5"/>
          </p:nvPr>
        </p:nvSpPr>
        <p:spPr/>
        <p:txBody>
          <a:bodyPr/>
          <a:lstStyle/>
          <a:p>
            <a:fld id="{103363E2-70DA-4B45-AC2C-B82714A32A26}" type="slidenum">
              <a:rPr kumimoji="1" lang="ko-Kore-KR" altLang="en-US" smtClean="0"/>
              <a:t>7</a:t>
            </a:fld>
            <a:endParaRPr kumimoji="1" lang="ko-Kore-KR" altLang="en-US"/>
          </a:p>
        </p:txBody>
      </p:sp>
    </p:spTree>
    <p:extLst>
      <p:ext uri="{BB962C8B-B14F-4D97-AF65-F5344CB8AC3E}">
        <p14:creationId xmlns:p14="http://schemas.microsoft.com/office/powerpoint/2010/main" val="1856191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en-US" altLang="ko-Kore-KR" dirty="0"/>
          </a:p>
          <a:p>
            <a:r>
              <a:rPr kumimoji="1" lang="en-US" altLang="ko-Kore-KR" dirty="0"/>
              <a:t>traditional RNN has been applied in many fields, but the problems of gradient vanishing and gradient explosion have affected the performance of the traditional RNN.</a:t>
            </a:r>
          </a:p>
          <a:p>
            <a:endParaRPr kumimoji="1" lang="en-US" altLang="ko-Kore-KR" dirty="0"/>
          </a:p>
          <a:p>
            <a:r>
              <a:rPr kumimoji="1" lang="en-US" altLang="ko-Kore-KR" dirty="0"/>
              <a:t>LSTM solved this problem by adding several gating systems in the cell.</a:t>
            </a:r>
          </a:p>
          <a:p>
            <a:r>
              <a:rPr kumimoji="1" lang="en-US" altLang="ko-Kore-KR" dirty="0"/>
              <a:t>although LSTM has achieved good performance in many fields, GRU can achieve better performance on small data sets through simpler gating systems.</a:t>
            </a:r>
          </a:p>
          <a:p>
            <a:endParaRPr kumimoji="1" lang="en-US" altLang="ko-Kore-KR" dirty="0"/>
          </a:p>
          <a:p>
            <a:endParaRPr kumimoji="1" lang="ko-Kore-KR" altLang="en-US" dirty="0"/>
          </a:p>
        </p:txBody>
      </p:sp>
      <p:sp>
        <p:nvSpPr>
          <p:cNvPr id="4" name="슬라이드 번호 개체 틀 3"/>
          <p:cNvSpPr>
            <a:spLocks noGrp="1"/>
          </p:cNvSpPr>
          <p:nvPr>
            <p:ph type="sldNum" sz="quarter" idx="5"/>
          </p:nvPr>
        </p:nvSpPr>
        <p:spPr/>
        <p:txBody>
          <a:bodyPr/>
          <a:lstStyle/>
          <a:p>
            <a:fld id="{103363E2-70DA-4B45-AC2C-B82714A32A26}" type="slidenum">
              <a:rPr kumimoji="1" lang="ko-Kore-KR" altLang="en-US" smtClean="0"/>
              <a:t>8</a:t>
            </a:fld>
            <a:endParaRPr kumimoji="1" lang="ko-Kore-KR" altLang="en-US"/>
          </a:p>
        </p:txBody>
      </p:sp>
    </p:spTree>
    <p:extLst>
      <p:ext uri="{BB962C8B-B14F-4D97-AF65-F5344CB8AC3E}">
        <p14:creationId xmlns:p14="http://schemas.microsoft.com/office/powerpoint/2010/main" val="2153794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en-US" altLang="ko-Kore-KR" dirty="0"/>
          </a:p>
          <a:p>
            <a:r>
              <a:rPr kumimoji="1" lang="en-US" altLang="ko-Kore-KR" dirty="0"/>
              <a:t>However, the update gate not only has the function of determining how much past information should be forgotten, but also has the function of determining how much new information can be added to the state.</a:t>
            </a:r>
          </a:p>
          <a:p>
            <a:endParaRPr kumimoji="1" lang="en-US" altLang="ko-Kore-KR" dirty="0"/>
          </a:p>
          <a:p>
            <a:r>
              <a:rPr kumimoji="1" lang="en-US" altLang="ko-Kore-KR" dirty="0"/>
              <a:t>u – update gate</a:t>
            </a:r>
          </a:p>
          <a:p>
            <a:r>
              <a:rPr kumimoji="1" lang="en-US" altLang="ko-Kore-KR" dirty="0"/>
              <a:t>r – reset gate</a:t>
            </a:r>
          </a:p>
          <a:p>
            <a:r>
              <a:rPr kumimoji="1" lang="en-US" altLang="ko-Kore-KR" dirty="0"/>
              <a:t>W</a:t>
            </a:r>
            <a:r>
              <a:rPr kumimoji="1" lang="ko-KR" altLang="en-US" dirty="0"/>
              <a:t> </a:t>
            </a:r>
            <a:r>
              <a:rPr kumimoji="1" lang="en-US" altLang="ko-KR" dirty="0"/>
              <a:t>–</a:t>
            </a:r>
            <a:r>
              <a:rPr kumimoji="1" lang="ko-KR" altLang="en-US" dirty="0"/>
              <a:t> </a:t>
            </a:r>
            <a:r>
              <a:rPr kumimoji="1" lang="en-US" altLang="ko-KR" dirty="0"/>
              <a:t>parameters to be trained</a:t>
            </a:r>
          </a:p>
          <a:p>
            <a:endParaRPr kumimoji="1" lang="en-US" altLang="ko-Kore-KR" dirty="0"/>
          </a:p>
          <a:p>
            <a:r>
              <a:rPr kumimoji="1" lang="en-US" altLang="ko-Kore-KR" dirty="0"/>
              <a:t>sigmoid function. tanh function</a:t>
            </a:r>
          </a:p>
          <a:p>
            <a:r>
              <a:rPr kumimoji="1" lang="en-US" altLang="ko-Kore-KR" dirty="0"/>
              <a:t>h, x – hidden state</a:t>
            </a:r>
            <a:endParaRPr kumimoji="1" lang="ko-Kore-KR" altLang="en-US" dirty="0"/>
          </a:p>
        </p:txBody>
      </p:sp>
      <p:sp>
        <p:nvSpPr>
          <p:cNvPr id="4" name="슬라이드 번호 개체 틀 3"/>
          <p:cNvSpPr>
            <a:spLocks noGrp="1"/>
          </p:cNvSpPr>
          <p:nvPr>
            <p:ph type="sldNum" sz="quarter" idx="5"/>
          </p:nvPr>
        </p:nvSpPr>
        <p:spPr/>
        <p:txBody>
          <a:bodyPr/>
          <a:lstStyle/>
          <a:p>
            <a:fld id="{103363E2-70DA-4B45-AC2C-B82714A32A26}" type="slidenum">
              <a:rPr kumimoji="1" lang="ko-Kore-KR" altLang="en-US" smtClean="0"/>
              <a:t>9</a:t>
            </a:fld>
            <a:endParaRPr kumimoji="1" lang="ko-Kore-KR" altLang="en-US"/>
          </a:p>
        </p:txBody>
      </p:sp>
    </p:spTree>
    <p:extLst>
      <p:ext uri="{BB962C8B-B14F-4D97-AF65-F5344CB8AC3E}">
        <p14:creationId xmlns:p14="http://schemas.microsoft.com/office/powerpoint/2010/main" val="2275065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B967C85-6375-D043-A69E-8C5DA304DF91}"/>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endParaRPr kumimoji="1" lang="ko-Kore-KR" altLang="en-US"/>
          </a:p>
        </p:txBody>
      </p:sp>
      <p:sp>
        <p:nvSpPr>
          <p:cNvPr id="3" name="부제목 2">
            <a:extLst>
              <a:ext uri="{FF2B5EF4-FFF2-40B4-BE49-F238E27FC236}">
                <a16:creationId xmlns:a16="http://schemas.microsoft.com/office/drawing/2014/main" id="{A0B10AA0-D75F-D448-89AB-933FAFF811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endParaRPr kumimoji="1" lang="ko-Kore-KR" altLang="en-US"/>
          </a:p>
        </p:txBody>
      </p:sp>
      <p:sp>
        <p:nvSpPr>
          <p:cNvPr id="4" name="날짜 개체 틀 3">
            <a:extLst>
              <a:ext uri="{FF2B5EF4-FFF2-40B4-BE49-F238E27FC236}">
                <a16:creationId xmlns:a16="http://schemas.microsoft.com/office/drawing/2014/main" id="{32463B28-54A4-7F4C-9A3D-9BE1A4667C3E}"/>
              </a:ext>
            </a:extLst>
          </p:cNvPr>
          <p:cNvSpPr>
            <a:spLocks noGrp="1"/>
          </p:cNvSpPr>
          <p:nvPr>
            <p:ph type="dt" sz="half" idx="10"/>
          </p:nvPr>
        </p:nvSpPr>
        <p:spPr/>
        <p:txBody>
          <a:bodyPr/>
          <a:lstStyle/>
          <a:p>
            <a:fld id="{C318AC8F-AD02-964A-A800-9DD2CD0FD83E}" type="datetimeFigureOut">
              <a:rPr kumimoji="1" lang="ko-Kore-KR" altLang="en-US" smtClean="0"/>
              <a:t>2020. 6. 24.</a:t>
            </a:fld>
            <a:endParaRPr kumimoji="1" lang="ko-Kore-KR" altLang="en-US"/>
          </a:p>
        </p:txBody>
      </p:sp>
      <p:sp>
        <p:nvSpPr>
          <p:cNvPr id="5" name="바닥글 개체 틀 4">
            <a:extLst>
              <a:ext uri="{FF2B5EF4-FFF2-40B4-BE49-F238E27FC236}">
                <a16:creationId xmlns:a16="http://schemas.microsoft.com/office/drawing/2014/main" id="{8B09DE7B-7206-9A4C-B2A9-4A6F6EBC3FA4}"/>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2A4999E4-4DD3-4840-830D-B67EE56F459B}"/>
              </a:ext>
            </a:extLst>
          </p:cNvPr>
          <p:cNvSpPr>
            <a:spLocks noGrp="1"/>
          </p:cNvSpPr>
          <p:nvPr>
            <p:ph type="sldNum" sz="quarter" idx="12"/>
          </p:nvPr>
        </p:nvSpPr>
        <p:spPr/>
        <p:txBody>
          <a:bodyPr/>
          <a:lstStyle/>
          <a:p>
            <a:fld id="{8A282FC9-B594-AB49-A59E-576273E09183}" type="slidenum">
              <a:rPr kumimoji="1" lang="ko-Kore-KR" altLang="en-US" smtClean="0"/>
              <a:t>‹#›</a:t>
            </a:fld>
            <a:endParaRPr kumimoji="1" lang="ko-Kore-KR" altLang="en-US"/>
          </a:p>
        </p:txBody>
      </p:sp>
    </p:spTree>
    <p:extLst>
      <p:ext uri="{BB962C8B-B14F-4D97-AF65-F5344CB8AC3E}">
        <p14:creationId xmlns:p14="http://schemas.microsoft.com/office/powerpoint/2010/main" val="4054648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E6189A-D394-0845-912C-E0FD36D3C682}"/>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세로 텍스트 개체 틀 2">
            <a:extLst>
              <a:ext uri="{FF2B5EF4-FFF2-40B4-BE49-F238E27FC236}">
                <a16:creationId xmlns:a16="http://schemas.microsoft.com/office/drawing/2014/main" id="{8E597005-6FFF-F145-9033-0F2CE479F327}"/>
              </a:ext>
            </a:extLst>
          </p:cNvPr>
          <p:cNvSpPr>
            <a:spLocks noGrp="1"/>
          </p:cNvSpPr>
          <p:nvPr>
            <p:ph type="body" orient="vert" idx="1"/>
          </p:nvPr>
        </p:nvSpPr>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1BA9C897-B817-1E42-9305-2D249FFAB3C5}"/>
              </a:ext>
            </a:extLst>
          </p:cNvPr>
          <p:cNvSpPr>
            <a:spLocks noGrp="1"/>
          </p:cNvSpPr>
          <p:nvPr>
            <p:ph type="dt" sz="half" idx="10"/>
          </p:nvPr>
        </p:nvSpPr>
        <p:spPr/>
        <p:txBody>
          <a:bodyPr/>
          <a:lstStyle/>
          <a:p>
            <a:fld id="{C318AC8F-AD02-964A-A800-9DD2CD0FD83E}" type="datetimeFigureOut">
              <a:rPr kumimoji="1" lang="ko-Kore-KR" altLang="en-US" smtClean="0"/>
              <a:t>2020. 6. 24.</a:t>
            </a:fld>
            <a:endParaRPr kumimoji="1" lang="ko-Kore-KR" altLang="en-US"/>
          </a:p>
        </p:txBody>
      </p:sp>
      <p:sp>
        <p:nvSpPr>
          <p:cNvPr id="5" name="바닥글 개체 틀 4">
            <a:extLst>
              <a:ext uri="{FF2B5EF4-FFF2-40B4-BE49-F238E27FC236}">
                <a16:creationId xmlns:a16="http://schemas.microsoft.com/office/drawing/2014/main" id="{19B2764C-F92A-E449-8062-70BEA4D97FF2}"/>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7602E43A-9599-AA46-AD9B-DCEFFB0C84CE}"/>
              </a:ext>
            </a:extLst>
          </p:cNvPr>
          <p:cNvSpPr>
            <a:spLocks noGrp="1"/>
          </p:cNvSpPr>
          <p:nvPr>
            <p:ph type="sldNum" sz="quarter" idx="12"/>
          </p:nvPr>
        </p:nvSpPr>
        <p:spPr/>
        <p:txBody>
          <a:bodyPr/>
          <a:lstStyle/>
          <a:p>
            <a:fld id="{8A282FC9-B594-AB49-A59E-576273E09183}" type="slidenum">
              <a:rPr kumimoji="1" lang="ko-Kore-KR" altLang="en-US" smtClean="0"/>
              <a:t>‹#›</a:t>
            </a:fld>
            <a:endParaRPr kumimoji="1" lang="ko-Kore-KR" altLang="en-US"/>
          </a:p>
        </p:txBody>
      </p:sp>
    </p:spTree>
    <p:extLst>
      <p:ext uri="{BB962C8B-B14F-4D97-AF65-F5344CB8AC3E}">
        <p14:creationId xmlns:p14="http://schemas.microsoft.com/office/powerpoint/2010/main" val="1925788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78C6042E-FB49-0146-A4D6-838784998EAB}"/>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endParaRPr kumimoji="1" lang="ko-Kore-KR" altLang="en-US"/>
          </a:p>
        </p:txBody>
      </p:sp>
      <p:sp>
        <p:nvSpPr>
          <p:cNvPr id="3" name="세로 텍스트 개체 틀 2">
            <a:extLst>
              <a:ext uri="{FF2B5EF4-FFF2-40B4-BE49-F238E27FC236}">
                <a16:creationId xmlns:a16="http://schemas.microsoft.com/office/drawing/2014/main" id="{712AB1C6-0D3A-CF4D-8FED-DB4F722A1CEF}"/>
              </a:ext>
            </a:extLst>
          </p:cNvPr>
          <p:cNvSpPr>
            <a:spLocks noGrp="1"/>
          </p:cNvSpPr>
          <p:nvPr>
            <p:ph type="body" orient="vert" idx="1"/>
          </p:nvPr>
        </p:nvSpPr>
        <p:spPr>
          <a:xfrm>
            <a:off x="838200" y="365125"/>
            <a:ext cx="7734300" cy="5811838"/>
          </a:xfr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9A1BB7F3-9344-F341-A61B-AE7784BB909A}"/>
              </a:ext>
            </a:extLst>
          </p:cNvPr>
          <p:cNvSpPr>
            <a:spLocks noGrp="1"/>
          </p:cNvSpPr>
          <p:nvPr>
            <p:ph type="dt" sz="half" idx="10"/>
          </p:nvPr>
        </p:nvSpPr>
        <p:spPr/>
        <p:txBody>
          <a:bodyPr/>
          <a:lstStyle/>
          <a:p>
            <a:fld id="{C318AC8F-AD02-964A-A800-9DD2CD0FD83E}" type="datetimeFigureOut">
              <a:rPr kumimoji="1" lang="ko-Kore-KR" altLang="en-US" smtClean="0"/>
              <a:t>2020. 6. 24.</a:t>
            </a:fld>
            <a:endParaRPr kumimoji="1" lang="ko-Kore-KR" altLang="en-US"/>
          </a:p>
        </p:txBody>
      </p:sp>
      <p:sp>
        <p:nvSpPr>
          <p:cNvPr id="5" name="바닥글 개체 틀 4">
            <a:extLst>
              <a:ext uri="{FF2B5EF4-FFF2-40B4-BE49-F238E27FC236}">
                <a16:creationId xmlns:a16="http://schemas.microsoft.com/office/drawing/2014/main" id="{10B7021B-09D6-024B-88BC-6BE57F297000}"/>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C8AB8565-51FC-3343-B76B-D9166585FD5A}"/>
              </a:ext>
            </a:extLst>
          </p:cNvPr>
          <p:cNvSpPr>
            <a:spLocks noGrp="1"/>
          </p:cNvSpPr>
          <p:nvPr>
            <p:ph type="sldNum" sz="quarter" idx="12"/>
          </p:nvPr>
        </p:nvSpPr>
        <p:spPr/>
        <p:txBody>
          <a:bodyPr/>
          <a:lstStyle/>
          <a:p>
            <a:fld id="{8A282FC9-B594-AB49-A59E-576273E09183}" type="slidenum">
              <a:rPr kumimoji="1" lang="ko-Kore-KR" altLang="en-US" smtClean="0"/>
              <a:t>‹#›</a:t>
            </a:fld>
            <a:endParaRPr kumimoji="1" lang="ko-Kore-KR" altLang="en-US"/>
          </a:p>
        </p:txBody>
      </p:sp>
    </p:spTree>
    <p:extLst>
      <p:ext uri="{BB962C8B-B14F-4D97-AF65-F5344CB8AC3E}">
        <p14:creationId xmlns:p14="http://schemas.microsoft.com/office/powerpoint/2010/main" val="2989122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F120757-6D1E-6E43-872C-AC15DEB69D21}"/>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9BB4CD12-933B-BD4D-8A35-51ACAA0C6EE8}"/>
              </a:ext>
            </a:extLst>
          </p:cNvPr>
          <p:cNvSpPr>
            <a:spLocks noGrp="1"/>
          </p:cNvSpPr>
          <p:nvPr>
            <p:ph idx="1"/>
          </p:nvPr>
        </p:nvSpPr>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ABB71116-9E95-3944-98D0-9185AA718A2A}"/>
              </a:ext>
            </a:extLst>
          </p:cNvPr>
          <p:cNvSpPr>
            <a:spLocks noGrp="1"/>
          </p:cNvSpPr>
          <p:nvPr>
            <p:ph type="dt" sz="half" idx="10"/>
          </p:nvPr>
        </p:nvSpPr>
        <p:spPr/>
        <p:txBody>
          <a:bodyPr/>
          <a:lstStyle/>
          <a:p>
            <a:fld id="{C318AC8F-AD02-964A-A800-9DD2CD0FD83E}" type="datetimeFigureOut">
              <a:rPr kumimoji="1" lang="ko-Kore-KR" altLang="en-US" smtClean="0"/>
              <a:t>2020. 6. 24.</a:t>
            </a:fld>
            <a:endParaRPr kumimoji="1" lang="ko-Kore-KR" altLang="en-US"/>
          </a:p>
        </p:txBody>
      </p:sp>
      <p:sp>
        <p:nvSpPr>
          <p:cNvPr id="5" name="바닥글 개체 틀 4">
            <a:extLst>
              <a:ext uri="{FF2B5EF4-FFF2-40B4-BE49-F238E27FC236}">
                <a16:creationId xmlns:a16="http://schemas.microsoft.com/office/drawing/2014/main" id="{6A515253-EA57-AC45-B88A-8DC55FE51F68}"/>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8D47A082-E015-6F43-891A-AE4A5CFE3F29}"/>
              </a:ext>
            </a:extLst>
          </p:cNvPr>
          <p:cNvSpPr>
            <a:spLocks noGrp="1"/>
          </p:cNvSpPr>
          <p:nvPr>
            <p:ph type="sldNum" sz="quarter" idx="12"/>
          </p:nvPr>
        </p:nvSpPr>
        <p:spPr/>
        <p:txBody>
          <a:bodyPr/>
          <a:lstStyle/>
          <a:p>
            <a:fld id="{8A282FC9-B594-AB49-A59E-576273E09183}" type="slidenum">
              <a:rPr kumimoji="1" lang="ko-Kore-KR" altLang="en-US" smtClean="0"/>
              <a:t>‹#›</a:t>
            </a:fld>
            <a:endParaRPr kumimoji="1" lang="ko-Kore-KR" altLang="en-US"/>
          </a:p>
        </p:txBody>
      </p:sp>
    </p:spTree>
    <p:extLst>
      <p:ext uri="{BB962C8B-B14F-4D97-AF65-F5344CB8AC3E}">
        <p14:creationId xmlns:p14="http://schemas.microsoft.com/office/powerpoint/2010/main" val="3321880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05AE6F-FBE2-D845-9135-337271D0EBB8}"/>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0CE4EC7F-916B-3042-9007-4A0C514BDC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ko-KR" altLang="en-US"/>
              <a:t>마스터 텍스트 스타일을 편집하려면 클릭</a:t>
            </a:r>
          </a:p>
        </p:txBody>
      </p:sp>
      <p:sp>
        <p:nvSpPr>
          <p:cNvPr id="4" name="날짜 개체 틀 3">
            <a:extLst>
              <a:ext uri="{FF2B5EF4-FFF2-40B4-BE49-F238E27FC236}">
                <a16:creationId xmlns:a16="http://schemas.microsoft.com/office/drawing/2014/main" id="{0B0778F2-DBAA-7A4C-AF87-D7E806B25610}"/>
              </a:ext>
            </a:extLst>
          </p:cNvPr>
          <p:cNvSpPr>
            <a:spLocks noGrp="1"/>
          </p:cNvSpPr>
          <p:nvPr>
            <p:ph type="dt" sz="half" idx="10"/>
          </p:nvPr>
        </p:nvSpPr>
        <p:spPr/>
        <p:txBody>
          <a:bodyPr/>
          <a:lstStyle/>
          <a:p>
            <a:fld id="{C318AC8F-AD02-964A-A800-9DD2CD0FD83E}" type="datetimeFigureOut">
              <a:rPr kumimoji="1" lang="ko-Kore-KR" altLang="en-US" smtClean="0"/>
              <a:t>2020. 6. 24.</a:t>
            </a:fld>
            <a:endParaRPr kumimoji="1" lang="ko-Kore-KR" altLang="en-US"/>
          </a:p>
        </p:txBody>
      </p:sp>
      <p:sp>
        <p:nvSpPr>
          <p:cNvPr id="5" name="바닥글 개체 틀 4">
            <a:extLst>
              <a:ext uri="{FF2B5EF4-FFF2-40B4-BE49-F238E27FC236}">
                <a16:creationId xmlns:a16="http://schemas.microsoft.com/office/drawing/2014/main" id="{08A91F59-BA6F-3C40-8611-B5AE3B6E65F0}"/>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A46BE016-30F6-A346-BC05-7E668A379262}"/>
              </a:ext>
            </a:extLst>
          </p:cNvPr>
          <p:cNvSpPr>
            <a:spLocks noGrp="1"/>
          </p:cNvSpPr>
          <p:nvPr>
            <p:ph type="sldNum" sz="quarter" idx="12"/>
          </p:nvPr>
        </p:nvSpPr>
        <p:spPr/>
        <p:txBody>
          <a:bodyPr/>
          <a:lstStyle/>
          <a:p>
            <a:fld id="{8A282FC9-B594-AB49-A59E-576273E09183}" type="slidenum">
              <a:rPr kumimoji="1" lang="ko-Kore-KR" altLang="en-US" smtClean="0"/>
              <a:t>‹#›</a:t>
            </a:fld>
            <a:endParaRPr kumimoji="1" lang="ko-Kore-KR" altLang="en-US"/>
          </a:p>
        </p:txBody>
      </p:sp>
    </p:spTree>
    <p:extLst>
      <p:ext uri="{BB962C8B-B14F-4D97-AF65-F5344CB8AC3E}">
        <p14:creationId xmlns:p14="http://schemas.microsoft.com/office/powerpoint/2010/main" val="1610605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6EFE5D-B32B-1D42-883A-0C0B108283BB}"/>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15C4C8C3-B5E4-E84E-BB1D-C4A249904DA8}"/>
              </a:ext>
            </a:extLst>
          </p:cNvPr>
          <p:cNvSpPr>
            <a:spLocks noGrp="1"/>
          </p:cNvSpPr>
          <p:nvPr>
            <p:ph sz="half" idx="1"/>
          </p:nvPr>
        </p:nvSpPr>
        <p:spPr>
          <a:xfrm>
            <a:off x="838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내용 개체 틀 3">
            <a:extLst>
              <a:ext uri="{FF2B5EF4-FFF2-40B4-BE49-F238E27FC236}">
                <a16:creationId xmlns:a16="http://schemas.microsoft.com/office/drawing/2014/main" id="{5D009ACF-3E65-C74A-9014-C3CE5E4DB9EC}"/>
              </a:ext>
            </a:extLst>
          </p:cNvPr>
          <p:cNvSpPr>
            <a:spLocks noGrp="1"/>
          </p:cNvSpPr>
          <p:nvPr>
            <p:ph sz="half" idx="2"/>
          </p:nvPr>
        </p:nvSpPr>
        <p:spPr>
          <a:xfrm>
            <a:off x="6172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5" name="날짜 개체 틀 4">
            <a:extLst>
              <a:ext uri="{FF2B5EF4-FFF2-40B4-BE49-F238E27FC236}">
                <a16:creationId xmlns:a16="http://schemas.microsoft.com/office/drawing/2014/main" id="{9AAF8073-86BC-F246-B665-A745387B4D1D}"/>
              </a:ext>
            </a:extLst>
          </p:cNvPr>
          <p:cNvSpPr>
            <a:spLocks noGrp="1"/>
          </p:cNvSpPr>
          <p:nvPr>
            <p:ph type="dt" sz="half" idx="10"/>
          </p:nvPr>
        </p:nvSpPr>
        <p:spPr/>
        <p:txBody>
          <a:bodyPr/>
          <a:lstStyle/>
          <a:p>
            <a:fld id="{C318AC8F-AD02-964A-A800-9DD2CD0FD83E}" type="datetimeFigureOut">
              <a:rPr kumimoji="1" lang="ko-Kore-KR" altLang="en-US" smtClean="0"/>
              <a:t>2020. 6. 24.</a:t>
            </a:fld>
            <a:endParaRPr kumimoji="1" lang="ko-Kore-KR" altLang="en-US"/>
          </a:p>
        </p:txBody>
      </p:sp>
      <p:sp>
        <p:nvSpPr>
          <p:cNvPr id="6" name="바닥글 개체 틀 5">
            <a:extLst>
              <a:ext uri="{FF2B5EF4-FFF2-40B4-BE49-F238E27FC236}">
                <a16:creationId xmlns:a16="http://schemas.microsoft.com/office/drawing/2014/main" id="{A2F45F9A-37EE-1C49-BC38-53E3A6BD8530}"/>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7111729C-2B05-4540-BB30-1181BCB53287}"/>
              </a:ext>
            </a:extLst>
          </p:cNvPr>
          <p:cNvSpPr>
            <a:spLocks noGrp="1"/>
          </p:cNvSpPr>
          <p:nvPr>
            <p:ph type="sldNum" sz="quarter" idx="12"/>
          </p:nvPr>
        </p:nvSpPr>
        <p:spPr/>
        <p:txBody>
          <a:bodyPr/>
          <a:lstStyle/>
          <a:p>
            <a:fld id="{8A282FC9-B594-AB49-A59E-576273E09183}" type="slidenum">
              <a:rPr kumimoji="1" lang="ko-Kore-KR" altLang="en-US" smtClean="0"/>
              <a:t>‹#›</a:t>
            </a:fld>
            <a:endParaRPr kumimoji="1" lang="ko-Kore-KR" altLang="en-US"/>
          </a:p>
        </p:txBody>
      </p:sp>
    </p:spTree>
    <p:extLst>
      <p:ext uri="{BB962C8B-B14F-4D97-AF65-F5344CB8AC3E}">
        <p14:creationId xmlns:p14="http://schemas.microsoft.com/office/powerpoint/2010/main" val="2114452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CFFA092-3661-0449-B1C7-114672FACF4A}"/>
              </a:ext>
            </a:extLst>
          </p:cNvPr>
          <p:cNvSpPr>
            <a:spLocks noGrp="1"/>
          </p:cNvSpPr>
          <p:nvPr>
            <p:ph type="title"/>
          </p:nvPr>
        </p:nvSpPr>
        <p:spPr>
          <a:xfrm>
            <a:off x="839788" y="365125"/>
            <a:ext cx="10515600" cy="1325563"/>
          </a:xfrm>
        </p:spPr>
        <p:txBody>
          <a:body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56462870-93A8-664B-B257-64484D5556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4" name="내용 개체 틀 3">
            <a:extLst>
              <a:ext uri="{FF2B5EF4-FFF2-40B4-BE49-F238E27FC236}">
                <a16:creationId xmlns:a16="http://schemas.microsoft.com/office/drawing/2014/main" id="{34977AE2-8B78-7145-B2B3-64398EB1242E}"/>
              </a:ext>
            </a:extLst>
          </p:cNvPr>
          <p:cNvSpPr>
            <a:spLocks noGrp="1"/>
          </p:cNvSpPr>
          <p:nvPr>
            <p:ph sz="half" idx="2"/>
          </p:nvPr>
        </p:nvSpPr>
        <p:spPr>
          <a:xfrm>
            <a:off x="839788" y="2505075"/>
            <a:ext cx="5157787"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5" name="텍스트 개체 틀 4">
            <a:extLst>
              <a:ext uri="{FF2B5EF4-FFF2-40B4-BE49-F238E27FC236}">
                <a16:creationId xmlns:a16="http://schemas.microsoft.com/office/drawing/2014/main" id="{41453DB7-CA79-3E45-9FB1-1FD6BB1798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6" name="내용 개체 틀 5">
            <a:extLst>
              <a:ext uri="{FF2B5EF4-FFF2-40B4-BE49-F238E27FC236}">
                <a16:creationId xmlns:a16="http://schemas.microsoft.com/office/drawing/2014/main" id="{62AD5A27-DD1C-474F-AFA9-1C6875D09A99}"/>
              </a:ext>
            </a:extLst>
          </p:cNvPr>
          <p:cNvSpPr>
            <a:spLocks noGrp="1"/>
          </p:cNvSpPr>
          <p:nvPr>
            <p:ph sz="quarter" idx="4"/>
          </p:nvPr>
        </p:nvSpPr>
        <p:spPr>
          <a:xfrm>
            <a:off x="6172200" y="2505075"/>
            <a:ext cx="5183188"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7" name="날짜 개체 틀 6">
            <a:extLst>
              <a:ext uri="{FF2B5EF4-FFF2-40B4-BE49-F238E27FC236}">
                <a16:creationId xmlns:a16="http://schemas.microsoft.com/office/drawing/2014/main" id="{8A12454C-A8EF-AD4D-A5C7-CC32396AB11B}"/>
              </a:ext>
            </a:extLst>
          </p:cNvPr>
          <p:cNvSpPr>
            <a:spLocks noGrp="1"/>
          </p:cNvSpPr>
          <p:nvPr>
            <p:ph type="dt" sz="half" idx="10"/>
          </p:nvPr>
        </p:nvSpPr>
        <p:spPr/>
        <p:txBody>
          <a:bodyPr/>
          <a:lstStyle/>
          <a:p>
            <a:fld id="{C318AC8F-AD02-964A-A800-9DD2CD0FD83E}" type="datetimeFigureOut">
              <a:rPr kumimoji="1" lang="ko-Kore-KR" altLang="en-US" smtClean="0"/>
              <a:t>2020. 6. 24.</a:t>
            </a:fld>
            <a:endParaRPr kumimoji="1" lang="ko-Kore-KR" altLang="en-US"/>
          </a:p>
        </p:txBody>
      </p:sp>
      <p:sp>
        <p:nvSpPr>
          <p:cNvPr id="8" name="바닥글 개체 틀 7">
            <a:extLst>
              <a:ext uri="{FF2B5EF4-FFF2-40B4-BE49-F238E27FC236}">
                <a16:creationId xmlns:a16="http://schemas.microsoft.com/office/drawing/2014/main" id="{C2E1BCFE-DC14-554B-8AFF-A9C0EECE410D}"/>
              </a:ext>
            </a:extLst>
          </p:cNvPr>
          <p:cNvSpPr>
            <a:spLocks noGrp="1"/>
          </p:cNvSpPr>
          <p:nvPr>
            <p:ph type="ftr" sz="quarter" idx="11"/>
          </p:nvPr>
        </p:nvSpPr>
        <p:spPr/>
        <p:txBody>
          <a:bodyPr/>
          <a:lstStyle/>
          <a:p>
            <a:endParaRPr kumimoji="1" lang="ko-Kore-KR" altLang="en-US"/>
          </a:p>
        </p:txBody>
      </p:sp>
      <p:sp>
        <p:nvSpPr>
          <p:cNvPr id="9" name="슬라이드 번호 개체 틀 8">
            <a:extLst>
              <a:ext uri="{FF2B5EF4-FFF2-40B4-BE49-F238E27FC236}">
                <a16:creationId xmlns:a16="http://schemas.microsoft.com/office/drawing/2014/main" id="{A1202521-F867-3741-9807-B4868C00E490}"/>
              </a:ext>
            </a:extLst>
          </p:cNvPr>
          <p:cNvSpPr>
            <a:spLocks noGrp="1"/>
          </p:cNvSpPr>
          <p:nvPr>
            <p:ph type="sldNum" sz="quarter" idx="12"/>
          </p:nvPr>
        </p:nvSpPr>
        <p:spPr/>
        <p:txBody>
          <a:bodyPr/>
          <a:lstStyle/>
          <a:p>
            <a:fld id="{8A282FC9-B594-AB49-A59E-576273E09183}" type="slidenum">
              <a:rPr kumimoji="1" lang="ko-Kore-KR" altLang="en-US" smtClean="0"/>
              <a:t>‹#›</a:t>
            </a:fld>
            <a:endParaRPr kumimoji="1" lang="ko-Kore-KR" altLang="en-US"/>
          </a:p>
        </p:txBody>
      </p:sp>
    </p:spTree>
    <p:extLst>
      <p:ext uri="{BB962C8B-B14F-4D97-AF65-F5344CB8AC3E}">
        <p14:creationId xmlns:p14="http://schemas.microsoft.com/office/powerpoint/2010/main" val="2053370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CB4CBCA-3715-DA4C-A023-53AC21D41FD4}"/>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날짜 개체 틀 2">
            <a:extLst>
              <a:ext uri="{FF2B5EF4-FFF2-40B4-BE49-F238E27FC236}">
                <a16:creationId xmlns:a16="http://schemas.microsoft.com/office/drawing/2014/main" id="{4C232F46-6976-C649-A215-9066EC8965E3}"/>
              </a:ext>
            </a:extLst>
          </p:cNvPr>
          <p:cNvSpPr>
            <a:spLocks noGrp="1"/>
          </p:cNvSpPr>
          <p:nvPr>
            <p:ph type="dt" sz="half" idx="10"/>
          </p:nvPr>
        </p:nvSpPr>
        <p:spPr/>
        <p:txBody>
          <a:bodyPr/>
          <a:lstStyle/>
          <a:p>
            <a:fld id="{C318AC8F-AD02-964A-A800-9DD2CD0FD83E}" type="datetimeFigureOut">
              <a:rPr kumimoji="1" lang="ko-Kore-KR" altLang="en-US" smtClean="0"/>
              <a:t>2020. 6. 24.</a:t>
            </a:fld>
            <a:endParaRPr kumimoji="1" lang="ko-Kore-KR" altLang="en-US"/>
          </a:p>
        </p:txBody>
      </p:sp>
      <p:sp>
        <p:nvSpPr>
          <p:cNvPr id="4" name="바닥글 개체 틀 3">
            <a:extLst>
              <a:ext uri="{FF2B5EF4-FFF2-40B4-BE49-F238E27FC236}">
                <a16:creationId xmlns:a16="http://schemas.microsoft.com/office/drawing/2014/main" id="{BE72DA25-F8C9-3145-95E6-980EB5A8EB34}"/>
              </a:ext>
            </a:extLst>
          </p:cNvPr>
          <p:cNvSpPr>
            <a:spLocks noGrp="1"/>
          </p:cNvSpPr>
          <p:nvPr>
            <p:ph type="ftr" sz="quarter" idx="11"/>
          </p:nvPr>
        </p:nvSpPr>
        <p:spPr/>
        <p:txBody>
          <a:bodyPr/>
          <a:lstStyle/>
          <a:p>
            <a:endParaRPr kumimoji="1" lang="ko-Kore-KR" altLang="en-US"/>
          </a:p>
        </p:txBody>
      </p:sp>
      <p:sp>
        <p:nvSpPr>
          <p:cNvPr id="5" name="슬라이드 번호 개체 틀 4">
            <a:extLst>
              <a:ext uri="{FF2B5EF4-FFF2-40B4-BE49-F238E27FC236}">
                <a16:creationId xmlns:a16="http://schemas.microsoft.com/office/drawing/2014/main" id="{99FFAEF3-FF21-9348-B77F-1F85EAF34782}"/>
              </a:ext>
            </a:extLst>
          </p:cNvPr>
          <p:cNvSpPr>
            <a:spLocks noGrp="1"/>
          </p:cNvSpPr>
          <p:nvPr>
            <p:ph type="sldNum" sz="quarter" idx="12"/>
          </p:nvPr>
        </p:nvSpPr>
        <p:spPr/>
        <p:txBody>
          <a:bodyPr/>
          <a:lstStyle/>
          <a:p>
            <a:fld id="{8A282FC9-B594-AB49-A59E-576273E09183}" type="slidenum">
              <a:rPr kumimoji="1" lang="ko-Kore-KR" altLang="en-US" smtClean="0"/>
              <a:t>‹#›</a:t>
            </a:fld>
            <a:endParaRPr kumimoji="1" lang="ko-Kore-KR" altLang="en-US"/>
          </a:p>
        </p:txBody>
      </p:sp>
    </p:spTree>
    <p:extLst>
      <p:ext uri="{BB962C8B-B14F-4D97-AF65-F5344CB8AC3E}">
        <p14:creationId xmlns:p14="http://schemas.microsoft.com/office/powerpoint/2010/main" val="1577352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F8A32CF7-51C4-204C-B4FA-76759E8878A4}"/>
              </a:ext>
            </a:extLst>
          </p:cNvPr>
          <p:cNvSpPr>
            <a:spLocks noGrp="1"/>
          </p:cNvSpPr>
          <p:nvPr>
            <p:ph type="dt" sz="half" idx="10"/>
          </p:nvPr>
        </p:nvSpPr>
        <p:spPr/>
        <p:txBody>
          <a:bodyPr/>
          <a:lstStyle/>
          <a:p>
            <a:fld id="{C318AC8F-AD02-964A-A800-9DD2CD0FD83E}" type="datetimeFigureOut">
              <a:rPr kumimoji="1" lang="ko-Kore-KR" altLang="en-US" smtClean="0"/>
              <a:t>2020. 6. 24.</a:t>
            </a:fld>
            <a:endParaRPr kumimoji="1" lang="ko-Kore-KR" altLang="en-US"/>
          </a:p>
        </p:txBody>
      </p:sp>
      <p:sp>
        <p:nvSpPr>
          <p:cNvPr id="3" name="바닥글 개체 틀 2">
            <a:extLst>
              <a:ext uri="{FF2B5EF4-FFF2-40B4-BE49-F238E27FC236}">
                <a16:creationId xmlns:a16="http://schemas.microsoft.com/office/drawing/2014/main" id="{C10F883E-13F6-A04A-884D-17356F0ACFAA}"/>
              </a:ext>
            </a:extLst>
          </p:cNvPr>
          <p:cNvSpPr>
            <a:spLocks noGrp="1"/>
          </p:cNvSpPr>
          <p:nvPr>
            <p:ph type="ftr" sz="quarter" idx="11"/>
          </p:nvPr>
        </p:nvSpPr>
        <p:spPr/>
        <p:txBody>
          <a:bodyPr/>
          <a:lstStyle/>
          <a:p>
            <a:endParaRPr kumimoji="1" lang="ko-Kore-KR" altLang="en-US"/>
          </a:p>
        </p:txBody>
      </p:sp>
      <p:sp>
        <p:nvSpPr>
          <p:cNvPr id="4" name="슬라이드 번호 개체 틀 3">
            <a:extLst>
              <a:ext uri="{FF2B5EF4-FFF2-40B4-BE49-F238E27FC236}">
                <a16:creationId xmlns:a16="http://schemas.microsoft.com/office/drawing/2014/main" id="{A39CE297-0FDE-A940-A123-18AC36D97026}"/>
              </a:ext>
            </a:extLst>
          </p:cNvPr>
          <p:cNvSpPr>
            <a:spLocks noGrp="1"/>
          </p:cNvSpPr>
          <p:nvPr>
            <p:ph type="sldNum" sz="quarter" idx="12"/>
          </p:nvPr>
        </p:nvSpPr>
        <p:spPr/>
        <p:txBody>
          <a:bodyPr/>
          <a:lstStyle/>
          <a:p>
            <a:fld id="{8A282FC9-B594-AB49-A59E-576273E09183}" type="slidenum">
              <a:rPr kumimoji="1" lang="ko-Kore-KR" altLang="en-US" smtClean="0"/>
              <a:t>‹#›</a:t>
            </a:fld>
            <a:endParaRPr kumimoji="1" lang="ko-Kore-KR" altLang="en-US"/>
          </a:p>
        </p:txBody>
      </p:sp>
    </p:spTree>
    <p:extLst>
      <p:ext uri="{BB962C8B-B14F-4D97-AF65-F5344CB8AC3E}">
        <p14:creationId xmlns:p14="http://schemas.microsoft.com/office/powerpoint/2010/main" val="764322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CC0C4B4-D63C-5845-A4A5-118905B3F746}"/>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C494050D-79FF-0647-9CBC-FFDA31D9A2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텍스트 개체 틀 3">
            <a:extLst>
              <a:ext uri="{FF2B5EF4-FFF2-40B4-BE49-F238E27FC236}">
                <a16:creationId xmlns:a16="http://schemas.microsoft.com/office/drawing/2014/main" id="{380CF3C5-8715-D941-867F-DC7E0CE2D8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5A66D42E-C362-0C47-B151-44D32A211A17}"/>
              </a:ext>
            </a:extLst>
          </p:cNvPr>
          <p:cNvSpPr>
            <a:spLocks noGrp="1"/>
          </p:cNvSpPr>
          <p:nvPr>
            <p:ph type="dt" sz="half" idx="10"/>
          </p:nvPr>
        </p:nvSpPr>
        <p:spPr/>
        <p:txBody>
          <a:bodyPr/>
          <a:lstStyle/>
          <a:p>
            <a:fld id="{C318AC8F-AD02-964A-A800-9DD2CD0FD83E}" type="datetimeFigureOut">
              <a:rPr kumimoji="1" lang="ko-Kore-KR" altLang="en-US" smtClean="0"/>
              <a:t>2020. 6. 24.</a:t>
            </a:fld>
            <a:endParaRPr kumimoji="1" lang="ko-Kore-KR" altLang="en-US"/>
          </a:p>
        </p:txBody>
      </p:sp>
      <p:sp>
        <p:nvSpPr>
          <p:cNvPr id="6" name="바닥글 개체 틀 5">
            <a:extLst>
              <a:ext uri="{FF2B5EF4-FFF2-40B4-BE49-F238E27FC236}">
                <a16:creationId xmlns:a16="http://schemas.microsoft.com/office/drawing/2014/main" id="{9CC1A361-EB21-7F4F-8FC8-81BE0EB43FB5}"/>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0E2E2E4A-B2F1-554A-8CD5-84B2D56787D9}"/>
              </a:ext>
            </a:extLst>
          </p:cNvPr>
          <p:cNvSpPr>
            <a:spLocks noGrp="1"/>
          </p:cNvSpPr>
          <p:nvPr>
            <p:ph type="sldNum" sz="quarter" idx="12"/>
          </p:nvPr>
        </p:nvSpPr>
        <p:spPr/>
        <p:txBody>
          <a:bodyPr/>
          <a:lstStyle/>
          <a:p>
            <a:fld id="{8A282FC9-B594-AB49-A59E-576273E09183}" type="slidenum">
              <a:rPr kumimoji="1" lang="ko-Kore-KR" altLang="en-US" smtClean="0"/>
              <a:t>‹#›</a:t>
            </a:fld>
            <a:endParaRPr kumimoji="1" lang="ko-Kore-KR" altLang="en-US"/>
          </a:p>
        </p:txBody>
      </p:sp>
    </p:spTree>
    <p:extLst>
      <p:ext uri="{BB962C8B-B14F-4D97-AF65-F5344CB8AC3E}">
        <p14:creationId xmlns:p14="http://schemas.microsoft.com/office/powerpoint/2010/main" val="867594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399C79-573E-FA48-9EDD-0756761E8BA0}"/>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endParaRPr kumimoji="1" lang="ko-Kore-KR" altLang="en-US"/>
          </a:p>
        </p:txBody>
      </p:sp>
      <p:sp>
        <p:nvSpPr>
          <p:cNvPr id="3" name="그림 개체 틀 2">
            <a:extLst>
              <a:ext uri="{FF2B5EF4-FFF2-40B4-BE49-F238E27FC236}">
                <a16:creationId xmlns:a16="http://schemas.microsoft.com/office/drawing/2014/main" id="{6E30D2E0-EFB7-4246-88B7-65F874D813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ore-KR" altLang="en-US"/>
          </a:p>
        </p:txBody>
      </p:sp>
      <p:sp>
        <p:nvSpPr>
          <p:cNvPr id="4" name="텍스트 개체 틀 3">
            <a:extLst>
              <a:ext uri="{FF2B5EF4-FFF2-40B4-BE49-F238E27FC236}">
                <a16:creationId xmlns:a16="http://schemas.microsoft.com/office/drawing/2014/main" id="{59259D6E-0871-9440-AA27-6D8ACEDFF7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3AE8B770-D1E7-4C4B-B1B1-E22B049F9074}"/>
              </a:ext>
            </a:extLst>
          </p:cNvPr>
          <p:cNvSpPr>
            <a:spLocks noGrp="1"/>
          </p:cNvSpPr>
          <p:nvPr>
            <p:ph type="dt" sz="half" idx="10"/>
          </p:nvPr>
        </p:nvSpPr>
        <p:spPr/>
        <p:txBody>
          <a:bodyPr/>
          <a:lstStyle/>
          <a:p>
            <a:fld id="{C318AC8F-AD02-964A-A800-9DD2CD0FD83E}" type="datetimeFigureOut">
              <a:rPr kumimoji="1" lang="ko-Kore-KR" altLang="en-US" smtClean="0"/>
              <a:t>2020. 6. 24.</a:t>
            </a:fld>
            <a:endParaRPr kumimoji="1" lang="ko-Kore-KR" altLang="en-US"/>
          </a:p>
        </p:txBody>
      </p:sp>
      <p:sp>
        <p:nvSpPr>
          <p:cNvPr id="6" name="바닥글 개체 틀 5">
            <a:extLst>
              <a:ext uri="{FF2B5EF4-FFF2-40B4-BE49-F238E27FC236}">
                <a16:creationId xmlns:a16="http://schemas.microsoft.com/office/drawing/2014/main" id="{43C70E44-CF72-1D47-8440-7727C1D3D64F}"/>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6D73841A-7CA9-F546-9016-A57B3388FF0B}"/>
              </a:ext>
            </a:extLst>
          </p:cNvPr>
          <p:cNvSpPr>
            <a:spLocks noGrp="1"/>
          </p:cNvSpPr>
          <p:nvPr>
            <p:ph type="sldNum" sz="quarter" idx="12"/>
          </p:nvPr>
        </p:nvSpPr>
        <p:spPr/>
        <p:txBody>
          <a:bodyPr/>
          <a:lstStyle/>
          <a:p>
            <a:fld id="{8A282FC9-B594-AB49-A59E-576273E09183}" type="slidenum">
              <a:rPr kumimoji="1" lang="ko-Kore-KR" altLang="en-US" smtClean="0"/>
              <a:t>‹#›</a:t>
            </a:fld>
            <a:endParaRPr kumimoji="1" lang="ko-Kore-KR" altLang="en-US"/>
          </a:p>
        </p:txBody>
      </p:sp>
    </p:spTree>
    <p:extLst>
      <p:ext uri="{BB962C8B-B14F-4D97-AF65-F5344CB8AC3E}">
        <p14:creationId xmlns:p14="http://schemas.microsoft.com/office/powerpoint/2010/main" val="3286360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AB11C962-80CD-0E40-951D-31CA860B5C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4D5CD75C-B837-4645-8793-9D0E8A7EA4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0660647E-AF53-D147-851A-631E26013D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18AC8F-AD02-964A-A800-9DD2CD0FD83E}" type="datetimeFigureOut">
              <a:rPr kumimoji="1" lang="ko-Kore-KR" altLang="en-US" smtClean="0"/>
              <a:t>2020. 6. 24.</a:t>
            </a:fld>
            <a:endParaRPr kumimoji="1" lang="ko-Kore-KR" altLang="en-US"/>
          </a:p>
        </p:txBody>
      </p:sp>
      <p:sp>
        <p:nvSpPr>
          <p:cNvPr id="5" name="바닥글 개체 틀 4">
            <a:extLst>
              <a:ext uri="{FF2B5EF4-FFF2-40B4-BE49-F238E27FC236}">
                <a16:creationId xmlns:a16="http://schemas.microsoft.com/office/drawing/2014/main" id="{2E162B38-72F6-D348-85D1-2277EC67D4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ore-KR" altLang="en-US"/>
          </a:p>
        </p:txBody>
      </p:sp>
      <p:sp>
        <p:nvSpPr>
          <p:cNvPr id="6" name="슬라이드 번호 개체 틀 5">
            <a:extLst>
              <a:ext uri="{FF2B5EF4-FFF2-40B4-BE49-F238E27FC236}">
                <a16:creationId xmlns:a16="http://schemas.microsoft.com/office/drawing/2014/main" id="{87748230-2C4B-F440-9E33-FA3B0170F3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282FC9-B594-AB49-A59E-576273E09183}" type="slidenum">
              <a:rPr kumimoji="1" lang="ko-Kore-KR" altLang="en-US" smtClean="0"/>
              <a:t>‹#›</a:t>
            </a:fld>
            <a:endParaRPr kumimoji="1" lang="ko-Kore-KR" altLang="en-US"/>
          </a:p>
        </p:txBody>
      </p:sp>
    </p:spTree>
    <p:extLst>
      <p:ext uri="{BB962C8B-B14F-4D97-AF65-F5344CB8AC3E}">
        <p14:creationId xmlns:p14="http://schemas.microsoft.com/office/powerpoint/2010/main" val="3497134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924892D-20E2-2E48-B823-E9CA248BA058}"/>
              </a:ext>
            </a:extLst>
          </p:cNvPr>
          <p:cNvSpPr>
            <a:spLocks noGrp="1"/>
          </p:cNvSpPr>
          <p:nvPr>
            <p:ph type="ctrTitle"/>
          </p:nvPr>
        </p:nvSpPr>
        <p:spPr/>
        <p:txBody>
          <a:bodyPr>
            <a:normAutofit fontScale="90000"/>
          </a:bodyPr>
          <a:lstStyle/>
          <a:p>
            <a:r>
              <a:rPr kumimoji="1" lang="en-US" altLang="ko-Kore-KR" dirty="0"/>
              <a:t>State-of-Health</a:t>
            </a:r>
            <a:r>
              <a:rPr kumimoji="1" lang="ko-KR" altLang="en-US" dirty="0"/>
              <a:t> </a:t>
            </a:r>
            <a:r>
              <a:rPr kumimoji="1" lang="en-US" altLang="ko-KR" dirty="0"/>
              <a:t>Estimation of Lithium-ion Batteries Using Attention based Method</a:t>
            </a:r>
            <a:endParaRPr kumimoji="1" lang="ko-Kore-KR" altLang="en-US" dirty="0"/>
          </a:p>
        </p:txBody>
      </p:sp>
      <p:sp>
        <p:nvSpPr>
          <p:cNvPr id="3" name="부제목 2">
            <a:extLst>
              <a:ext uri="{FF2B5EF4-FFF2-40B4-BE49-F238E27FC236}">
                <a16:creationId xmlns:a16="http://schemas.microsoft.com/office/drawing/2014/main" id="{E39B8C56-4F8E-CC44-BE75-3B3E0E62C050}"/>
              </a:ext>
            </a:extLst>
          </p:cNvPr>
          <p:cNvSpPr>
            <a:spLocks noGrp="1"/>
          </p:cNvSpPr>
          <p:nvPr>
            <p:ph type="subTitle" idx="1"/>
          </p:nvPr>
        </p:nvSpPr>
        <p:spPr/>
        <p:txBody>
          <a:bodyPr>
            <a:normAutofit lnSpcReduction="10000"/>
          </a:bodyPr>
          <a:lstStyle/>
          <a:p>
            <a:endParaRPr kumimoji="1" lang="en-US" altLang="ko-Kore-KR" dirty="0"/>
          </a:p>
          <a:p>
            <a:endParaRPr kumimoji="1" lang="en-US" altLang="ko-Kore-KR" dirty="0"/>
          </a:p>
          <a:p>
            <a:r>
              <a:rPr kumimoji="1" lang="en-US" altLang="ko-Kore-KR" dirty="0" err="1"/>
              <a:t>Youngjo</a:t>
            </a:r>
            <a:r>
              <a:rPr kumimoji="1" lang="en-US" altLang="ko-Kore-KR" dirty="0"/>
              <a:t> Cha</a:t>
            </a:r>
          </a:p>
          <a:p>
            <a:r>
              <a:rPr kumimoji="1" lang="en-US" altLang="ko-Kore-KR" dirty="0"/>
              <a:t>2020.06.24</a:t>
            </a:r>
            <a:endParaRPr kumimoji="1" lang="ko-Kore-KR" altLang="en-US" dirty="0"/>
          </a:p>
        </p:txBody>
      </p:sp>
    </p:spTree>
    <p:extLst>
      <p:ext uri="{BB962C8B-B14F-4D97-AF65-F5344CB8AC3E}">
        <p14:creationId xmlns:p14="http://schemas.microsoft.com/office/powerpoint/2010/main" val="1124881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65567E4-5214-E145-8365-C5928D0F6217}"/>
              </a:ext>
            </a:extLst>
          </p:cNvPr>
          <p:cNvSpPr>
            <a:spLocks noGrp="1"/>
          </p:cNvSpPr>
          <p:nvPr>
            <p:ph type="title"/>
          </p:nvPr>
        </p:nvSpPr>
        <p:spPr/>
        <p:txBody>
          <a:bodyPr/>
          <a:lstStyle/>
          <a:p>
            <a:r>
              <a:rPr kumimoji="1" lang="en-US" altLang="ko-Kore-KR" dirty="0"/>
              <a:t>Methodology</a:t>
            </a:r>
            <a:endParaRPr kumimoji="1" lang="ko-Kore-KR" altLang="en-US" dirty="0"/>
          </a:p>
        </p:txBody>
      </p:sp>
      <p:sp>
        <p:nvSpPr>
          <p:cNvPr id="3" name="내용 개체 틀 2">
            <a:extLst>
              <a:ext uri="{FF2B5EF4-FFF2-40B4-BE49-F238E27FC236}">
                <a16:creationId xmlns:a16="http://schemas.microsoft.com/office/drawing/2014/main" id="{21DADC2A-CDC6-2D4A-A990-BCA8629EF02A}"/>
              </a:ext>
            </a:extLst>
          </p:cNvPr>
          <p:cNvSpPr>
            <a:spLocks noGrp="1"/>
          </p:cNvSpPr>
          <p:nvPr>
            <p:ph idx="1"/>
          </p:nvPr>
        </p:nvSpPr>
        <p:spPr/>
        <p:txBody>
          <a:bodyPr/>
          <a:lstStyle/>
          <a:p>
            <a:r>
              <a:rPr kumimoji="1" lang="en-US" altLang="ko-Kore-KR" dirty="0"/>
              <a:t>Gated Recurrent Unit</a:t>
            </a:r>
          </a:p>
          <a:p>
            <a:pPr lvl="1"/>
            <a:endParaRPr kumimoji="1" lang="en-US" altLang="ko-Kore-KR" dirty="0"/>
          </a:p>
        </p:txBody>
      </p:sp>
      <p:pic>
        <p:nvPicPr>
          <p:cNvPr id="7" name="그림 6" descr="시계이(가) 표시된 사진&#10;&#10;자동 생성된 설명">
            <a:extLst>
              <a:ext uri="{FF2B5EF4-FFF2-40B4-BE49-F238E27FC236}">
                <a16:creationId xmlns:a16="http://schemas.microsoft.com/office/drawing/2014/main" id="{87559341-F552-1448-9660-F8BDBACA9734}"/>
              </a:ext>
            </a:extLst>
          </p:cNvPr>
          <p:cNvPicPr>
            <a:picLocks noChangeAspect="1"/>
          </p:cNvPicPr>
          <p:nvPr/>
        </p:nvPicPr>
        <p:blipFill>
          <a:blip r:embed="rId3"/>
          <a:stretch>
            <a:fillRect/>
          </a:stretch>
        </p:blipFill>
        <p:spPr>
          <a:xfrm>
            <a:off x="3688659" y="2604689"/>
            <a:ext cx="4814681" cy="3707211"/>
          </a:xfrm>
          <a:prstGeom prst="rect">
            <a:avLst/>
          </a:prstGeom>
        </p:spPr>
      </p:pic>
    </p:spTree>
    <p:extLst>
      <p:ext uri="{BB962C8B-B14F-4D97-AF65-F5344CB8AC3E}">
        <p14:creationId xmlns:p14="http://schemas.microsoft.com/office/powerpoint/2010/main" val="3996717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16EFE4-1702-2E42-AE40-60FA9156D790}"/>
              </a:ext>
            </a:extLst>
          </p:cNvPr>
          <p:cNvSpPr>
            <a:spLocks noGrp="1"/>
          </p:cNvSpPr>
          <p:nvPr>
            <p:ph type="title"/>
          </p:nvPr>
        </p:nvSpPr>
        <p:spPr/>
        <p:txBody>
          <a:bodyPr/>
          <a:lstStyle/>
          <a:p>
            <a:r>
              <a:rPr kumimoji="1" lang="en-US" altLang="ko-Kore-KR" dirty="0"/>
              <a:t>Methodology</a:t>
            </a:r>
            <a:endParaRPr kumimoji="1" lang="ko-Kore-KR" altLang="en-US" dirty="0"/>
          </a:p>
        </p:txBody>
      </p:sp>
      <p:sp>
        <p:nvSpPr>
          <p:cNvPr id="3" name="내용 개체 틀 2">
            <a:extLst>
              <a:ext uri="{FF2B5EF4-FFF2-40B4-BE49-F238E27FC236}">
                <a16:creationId xmlns:a16="http://schemas.microsoft.com/office/drawing/2014/main" id="{400195D1-2A99-6F48-8499-517776DA541B}"/>
              </a:ext>
            </a:extLst>
          </p:cNvPr>
          <p:cNvSpPr>
            <a:spLocks noGrp="1"/>
          </p:cNvSpPr>
          <p:nvPr>
            <p:ph idx="1"/>
          </p:nvPr>
        </p:nvSpPr>
        <p:spPr/>
        <p:txBody>
          <a:bodyPr/>
          <a:lstStyle/>
          <a:p>
            <a:r>
              <a:rPr kumimoji="1" lang="en-US" altLang="ko-Kore-KR" dirty="0"/>
              <a:t>Proposed Attention Model</a:t>
            </a:r>
          </a:p>
          <a:p>
            <a:pPr lvl="1"/>
            <a:r>
              <a:rPr kumimoji="1" lang="en-US" altLang="ko-Kore-KR" dirty="0"/>
              <a:t>in order to make an effective estimate, we use the attention mechanism to learn which previous hidden states are closely related to the current hidden state.</a:t>
            </a:r>
          </a:p>
          <a:p>
            <a:pPr lvl="1"/>
            <a:endParaRPr kumimoji="1" lang="en-US" altLang="ko-Kore-KR" dirty="0"/>
          </a:p>
          <a:p>
            <a:pPr lvl="1"/>
            <a:r>
              <a:rPr kumimoji="1" lang="en-US" altLang="ko-Kore-KR" dirty="0"/>
              <a:t>to calculate the relationship between the hidden state of each time step and the current hidden state. </a:t>
            </a:r>
          </a:p>
          <a:p>
            <a:pPr lvl="1"/>
            <a:endParaRPr kumimoji="1" lang="en-US" altLang="ko-Kore-KR" dirty="0"/>
          </a:p>
          <a:p>
            <a:pPr lvl="1"/>
            <a:endParaRPr kumimoji="1" lang="en-US" altLang="ko-Kore-KR" dirty="0"/>
          </a:p>
          <a:p>
            <a:pPr lvl="1"/>
            <a:endParaRPr kumimoji="1" lang="en-US" altLang="ko-Kore-KR" dirty="0"/>
          </a:p>
          <a:p>
            <a:pPr lvl="1"/>
            <a:endParaRPr kumimoji="1" lang="ko-Kore-KR" altLang="en-US" dirty="0"/>
          </a:p>
        </p:txBody>
      </p:sp>
    </p:spTree>
    <p:extLst>
      <p:ext uri="{BB962C8B-B14F-4D97-AF65-F5344CB8AC3E}">
        <p14:creationId xmlns:p14="http://schemas.microsoft.com/office/powerpoint/2010/main" val="329369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16EFE4-1702-2E42-AE40-60FA9156D790}"/>
              </a:ext>
            </a:extLst>
          </p:cNvPr>
          <p:cNvSpPr>
            <a:spLocks noGrp="1"/>
          </p:cNvSpPr>
          <p:nvPr>
            <p:ph type="title"/>
          </p:nvPr>
        </p:nvSpPr>
        <p:spPr/>
        <p:txBody>
          <a:bodyPr/>
          <a:lstStyle/>
          <a:p>
            <a:r>
              <a:rPr kumimoji="1" lang="en-US" altLang="ko-Kore-KR" dirty="0"/>
              <a:t>Methodology</a:t>
            </a:r>
            <a:endParaRPr kumimoji="1" lang="ko-Kore-KR" altLang="en-US" dirty="0"/>
          </a:p>
        </p:txBody>
      </p:sp>
      <p:sp>
        <p:nvSpPr>
          <p:cNvPr id="3" name="내용 개체 틀 2">
            <a:extLst>
              <a:ext uri="{FF2B5EF4-FFF2-40B4-BE49-F238E27FC236}">
                <a16:creationId xmlns:a16="http://schemas.microsoft.com/office/drawing/2014/main" id="{400195D1-2A99-6F48-8499-517776DA541B}"/>
              </a:ext>
            </a:extLst>
          </p:cNvPr>
          <p:cNvSpPr>
            <a:spLocks noGrp="1"/>
          </p:cNvSpPr>
          <p:nvPr>
            <p:ph idx="1"/>
          </p:nvPr>
        </p:nvSpPr>
        <p:spPr/>
        <p:txBody>
          <a:bodyPr/>
          <a:lstStyle/>
          <a:p>
            <a:r>
              <a:rPr kumimoji="1" lang="en-US" altLang="ko-Kore-KR" dirty="0"/>
              <a:t>Proposed Attention Model</a:t>
            </a:r>
          </a:p>
          <a:p>
            <a:pPr lvl="1"/>
            <a:r>
              <a:rPr kumimoji="1" lang="en-US" altLang="ko-Kore-KR" dirty="0"/>
              <a:t>scoring function </a:t>
            </a:r>
          </a:p>
          <a:p>
            <a:pPr lvl="1"/>
            <a:r>
              <a:rPr kumimoji="1" lang="en-US" altLang="ko-Kore-KR" dirty="0"/>
              <a:t>(equation)</a:t>
            </a:r>
          </a:p>
          <a:p>
            <a:pPr lvl="1"/>
            <a:endParaRPr kumimoji="1" lang="en-US" altLang="ko-Kore-KR" dirty="0"/>
          </a:p>
          <a:p>
            <a:pPr lvl="1"/>
            <a:endParaRPr kumimoji="1" lang="en-US" altLang="ko-Kore-KR" dirty="0"/>
          </a:p>
          <a:p>
            <a:pPr lvl="1"/>
            <a:endParaRPr kumimoji="1" lang="ko-Kore-KR" altLang="en-US" dirty="0"/>
          </a:p>
        </p:txBody>
      </p:sp>
      <p:pic>
        <p:nvPicPr>
          <p:cNvPr id="5" name="그림 4" descr="시계이(가) 표시된 사진&#10;&#10;자동 생성된 설명">
            <a:extLst>
              <a:ext uri="{FF2B5EF4-FFF2-40B4-BE49-F238E27FC236}">
                <a16:creationId xmlns:a16="http://schemas.microsoft.com/office/drawing/2014/main" id="{204F2692-66A9-EC41-9855-CF742A43ACF5}"/>
              </a:ext>
            </a:extLst>
          </p:cNvPr>
          <p:cNvPicPr>
            <a:picLocks noChangeAspect="1"/>
          </p:cNvPicPr>
          <p:nvPr/>
        </p:nvPicPr>
        <p:blipFill>
          <a:blip r:embed="rId3"/>
          <a:stretch>
            <a:fillRect/>
          </a:stretch>
        </p:blipFill>
        <p:spPr>
          <a:xfrm>
            <a:off x="1264920" y="3531394"/>
            <a:ext cx="2717800" cy="546100"/>
          </a:xfrm>
          <a:prstGeom prst="rect">
            <a:avLst/>
          </a:prstGeom>
        </p:spPr>
      </p:pic>
      <p:pic>
        <p:nvPicPr>
          <p:cNvPr id="7" name="그림 6" descr="테이블이(가) 표시된 사진&#10;&#10;자동 생성된 설명">
            <a:extLst>
              <a:ext uri="{FF2B5EF4-FFF2-40B4-BE49-F238E27FC236}">
                <a16:creationId xmlns:a16="http://schemas.microsoft.com/office/drawing/2014/main" id="{511820FA-9F59-B143-A74B-1739D3F7D8F6}"/>
              </a:ext>
            </a:extLst>
          </p:cNvPr>
          <p:cNvPicPr>
            <a:picLocks noChangeAspect="1"/>
          </p:cNvPicPr>
          <p:nvPr/>
        </p:nvPicPr>
        <p:blipFill>
          <a:blip r:embed="rId4"/>
          <a:stretch>
            <a:fillRect/>
          </a:stretch>
        </p:blipFill>
        <p:spPr>
          <a:xfrm>
            <a:off x="845820" y="4661932"/>
            <a:ext cx="3556000" cy="711200"/>
          </a:xfrm>
          <a:prstGeom prst="rect">
            <a:avLst/>
          </a:prstGeom>
        </p:spPr>
      </p:pic>
      <p:pic>
        <p:nvPicPr>
          <p:cNvPr id="9" name="그림 8" descr="개체, 시계이(가) 표시된 사진&#10;&#10;자동 생성된 설명">
            <a:extLst>
              <a:ext uri="{FF2B5EF4-FFF2-40B4-BE49-F238E27FC236}">
                <a16:creationId xmlns:a16="http://schemas.microsoft.com/office/drawing/2014/main" id="{26A02795-9BEA-8C4A-AD2A-1322CAD0698D}"/>
              </a:ext>
            </a:extLst>
          </p:cNvPr>
          <p:cNvPicPr>
            <a:picLocks noChangeAspect="1"/>
          </p:cNvPicPr>
          <p:nvPr/>
        </p:nvPicPr>
        <p:blipFill>
          <a:blip r:embed="rId5"/>
          <a:stretch>
            <a:fillRect/>
          </a:stretch>
        </p:blipFill>
        <p:spPr>
          <a:xfrm>
            <a:off x="7127240" y="2959100"/>
            <a:ext cx="1638300" cy="939800"/>
          </a:xfrm>
          <a:prstGeom prst="rect">
            <a:avLst/>
          </a:prstGeom>
        </p:spPr>
      </p:pic>
      <p:pic>
        <p:nvPicPr>
          <p:cNvPr id="11" name="그림 10" descr="나이프이(가) 표시된 사진&#10;&#10;자동 생성된 설명">
            <a:extLst>
              <a:ext uri="{FF2B5EF4-FFF2-40B4-BE49-F238E27FC236}">
                <a16:creationId xmlns:a16="http://schemas.microsoft.com/office/drawing/2014/main" id="{BFD9DF66-2A17-E04E-83C8-7D06F7FDC94C}"/>
              </a:ext>
            </a:extLst>
          </p:cNvPr>
          <p:cNvPicPr>
            <a:picLocks noChangeAspect="1"/>
          </p:cNvPicPr>
          <p:nvPr/>
        </p:nvPicPr>
        <p:blipFill>
          <a:blip r:embed="rId6"/>
          <a:stretch>
            <a:fillRect/>
          </a:stretch>
        </p:blipFill>
        <p:spPr>
          <a:xfrm>
            <a:off x="7127240" y="4657328"/>
            <a:ext cx="2006600" cy="1003300"/>
          </a:xfrm>
          <a:prstGeom prst="rect">
            <a:avLst/>
          </a:prstGeom>
        </p:spPr>
      </p:pic>
    </p:spTree>
    <p:extLst>
      <p:ext uri="{BB962C8B-B14F-4D97-AF65-F5344CB8AC3E}">
        <p14:creationId xmlns:p14="http://schemas.microsoft.com/office/powerpoint/2010/main" val="1664747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FEF5F5-3E0F-9644-A204-B7244D0EADEB}"/>
              </a:ext>
            </a:extLst>
          </p:cNvPr>
          <p:cNvSpPr>
            <a:spLocks noGrp="1"/>
          </p:cNvSpPr>
          <p:nvPr>
            <p:ph type="title"/>
          </p:nvPr>
        </p:nvSpPr>
        <p:spPr/>
        <p:txBody>
          <a:bodyPr/>
          <a:lstStyle/>
          <a:p>
            <a:r>
              <a:rPr kumimoji="1" lang="en-US" altLang="ko-Kore-KR" dirty="0"/>
              <a:t>Experiments</a:t>
            </a:r>
            <a:endParaRPr kumimoji="1" lang="ko-Kore-KR" altLang="en-US" dirty="0"/>
          </a:p>
        </p:txBody>
      </p:sp>
      <p:sp>
        <p:nvSpPr>
          <p:cNvPr id="3" name="내용 개체 틀 2">
            <a:extLst>
              <a:ext uri="{FF2B5EF4-FFF2-40B4-BE49-F238E27FC236}">
                <a16:creationId xmlns:a16="http://schemas.microsoft.com/office/drawing/2014/main" id="{E67D72CC-F2E9-1048-B41E-E4BB89EA3B5A}"/>
              </a:ext>
            </a:extLst>
          </p:cNvPr>
          <p:cNvSpPr>
            <a:spLocks noGrp="1"/>
          </p:cNvSpPr>
          <p:nvPr>
            <p:ph idx="1"/>
          </p:nvPr>
        </p:nvSpPr>
        <p:spPr/>
        <p:txBody>
          <a:bodyPr/>
          <a:lstStyle/>
          <a:p>
            <a:r>
              <a:rPr kumimoji="1" lang="en-US" altLang="ko-Kore-KR" dirty="0"/>
              <a:t>Dataset</a:t>
            </a:r>
          </a:p>
          <a:p>
            <a:pPr lvl="1"/>
            <a:r>
              <a:rPr kumimoji="1" lang="en-US" altLang="ko-Kore-KR" dirty="0"/>
              <a:t>Li-ion battery dataset from the NASA Ames Prognostics Center of Excellence(</a:t>
            </a:r>
            <a:r>
              <a:rPr kumimoji="1" lang="en-US" altLang="ko-Kore-KR" dirty="0" err="1"/>
              <a:t>PCoE</a:t>
            </a:r>
            <a:r>
              <a:rPr kumimoji="1" lang="en-US" altLang="ko-Kore-KR" dirty="0"/>
              <a:t>)</a:t>
            </a:r>
          </a:p>
          <a:p>
            <a:pPr lvl="1"/>
            <a:r>
              <a:rPr kumimoji="1" lang="en-US" altLang="ko-Kore-KR" dirty="0"/>
              <a:t>B0005, B0006 and B0007</a:t>
            </a:r>
          </a:p>
          <a:p>
            <a:pPr lvl="1"/>
            <a:endParaRPr kumimoji="1" lang="en-US" altLang="ko-Kore-KR" dirty="0"/>
          </a:p>
          <a:p>
            <a:pPr lvl="1"/>
            <a:endParaRPr kumimoji="1" lang="en-US" altLang="ko-Kore-KR" dirty="0"/>
          </a:p>
        </p:txBody>
      </p:sp>
    </p:spTree>
    <p:extLst>
      <p:ext uri="{BB962C8B-B14F-4D97-AF65-F5344CB8AC3E}">
        <p14:creationId xmlns:p14="http://schemas.microsoft.com/office/powerpoint/2010/main" val="1890060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4982AC-834A-6242-9D97-39EB46CA18A3}"/>
              </a:ext>
            </a:extLst>
          </p:cNvPr>
          <p:cNvSpPr>
            <a:spLocks noGrp="1"/>
          </p:cNvSpPr>
          <p:nvPr>
            <p:ph type="title"/>
          </p:nvPr>
        </p:nvSpPr>
        <p:spPr/>
        <p:txBody>
          <a:bodyPr/>
          <a:lstStyle/>
          <a:p>
            <a:r>
              <a:rPr kumimoji="1" lang="en-US" altLang="ko-Kore-KR" dirty="0"/>
              <a:t>Experiments</a:t>
            </a:r>
            <a:endParaRPr kumimoji="1" lang="ko-Kore-KR" altLang="en-US" dirty="0"/>
          </a:p>
        </p:txBody>
      </p:sp>
      <p:sp>
        <p:nvSpPr>
          <p:cNvPr id="3" name="내용 개체 틀 2">
            <a:extLst>
              <a:ext uri="{FF2B5EF4-FFF2-40B4-BE49-F238E27FC236}">
                <a16:creationId xmlns:a16="http://schemas.microsoft.com/office/drawing/2014/main" id="{AA025B69-C95C-FB48-ADF6-E26353DC82A6}"/>
              </a:ext>
            </a:extLst>
          </p:cNvPr>
          <p:cNvSpPr>
            <a:spLocks noGrp="1"/>
          </p:cNvSpPr>
          <p:nvPr>
            <p:ph idx="1"/>
          </p:nvPr>
        </p:nvSpPr>
        <p:spPr/>
        <p:txBody>
          <a:bodyPr/>
          <a:lstStyle/>
          <a:p>
            <a:pPr lvl="1"/>
            <a:r>
              <a:rPr kumimoji="1" lang="en-US" altLang="ko-Kore-KR" dirty="0"/>
              <a:t>each battery was charged and discharged at room temperature.</a:t>
            </a:r>
          </a:p>
          <a:p>
            <a:endParaRPr kumimoji="1" lang="ko-Kore-KR" altLang="en-US" dirty="0"/>
          </a:p>
        </p:txBody>
      </p:sp>
      <p:pic>
        <p:nvPicPr>
          <p:cNvPr id="4" name="그림 3" descr="스크린샷이(가) 표시된 사진&#10;&#10;자동 생성된 설명">
            <a:extLst>
              <a:ext uri="{FF2B5EF4-FFF2-40B4-BE49-F238E27FC236}">
                <a16:creationId xmlns:a16="http://schemas.microsoft.com/office/drawing/2014/main" id="{133C8C76-61AC-BD41-81E2-97A6751A43CE}"/>
              </a:ext>
            </a:extLst>
          </p:cNvPr>
          <p:cNvPicPr>
            <a:picLocks noChangeAspect="1"/>
          </p:cNvPicPr>
          <p:nvPr/>
        </p:nvPicPr>
        <p:blipFill>
          <a:blip r:embed="rId2"/>
          <a:stretch>
            <a:fillRect/>
          </a:stretch>
        </p:blipFill>
        <p:spPr>
          <a:xfrm>
            <a:off x="2831548" y="2432844"/>
            <a:ext cx="7721600" cy="3136900"/>
          </a:xfrm>
          <a:prstGeom prst="rect">
            <a:avLst/>
          </a:prstGeom>
        </p:spPr>
      </p:pic>
    </p:spTree>
    <p:extLst>
      <p:ext uri="{BB962C8B-B14F-4D97-AF65-F5344CB8AC3E}">
        <p14:creationId xmlns:p14="http://schemas.microsoft.com/office/powerpoint/2010/main" val="1666703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FEF5F5-3E0F-9644-A204-B7244D0EADEB}"/>
              </a:ext>
            </a:extLst>
          </p:cNvPr>
          <p:cNvSpPr>
            <a:spLocks noGrp="1"/>
          </p:cNvSpPr>
          <p:nvPr>
            <p:ph type="title"/>
          </p:nvPr>
        </p:nvSpPr>
        <p:spPr/>
        <p:txBody>
          <a:bodyPr/>
          <a:lstStyle/>
          <a:p>
            <a:r>
              <a:rPr kumimoji="1" lang="en-US" altLang="ko-Kore-KR" dirty="0"/>
              <a:t>Experiments</a:t>
            </a:r>
            <a:endParaRPr kumimoji="1" lang="ko-Kore-KR" altLang="en-US" dirty="0"/>
          </a:p>
        </p:txBody>
      </p:sp>
      <p:sp>
        <p:nvSpPr>
          <p:cNvPr id="3" name="내용 개체 틀 2">
            <a:extLst>
              <a:ext uri="{FF2B5EF4-FFF2-40B4-BE49-F238E27FC236}">
                <a16:creationId xmlns:a16="http://schemas.microsoft.com/office/drawing/2014/main" id="{E67D72CC-F2E9-1048-B41E-E4BB89EA3B5A}"/>
              </a:ext>
            </a:extLst>
          </p:cNvPr>
          <p:cNvSpPr>
            <a:spLocks noGrp="1"/>
          </p:cNvSpPr>
          <p:nvPr>
            <p:ph idx="1"/>
          </p:nvPr>
        </p:nvSpPr>
        <p:spPr/>
        <p:txBody>
          <a:bodyPr/>
          <a:lstStyle/>
          <a:p>
            <a:r>
              <a:rPr kumimoji="1" lang="en-US" altLang="ko-Kore-KR" dirty="0"/>
              <a:t>Dataset</a:t>
            </a:r>
          </a:p>
          <a:p>
            <a:pPr lvl="1"/>
            <a:endParaRPr kumimoji="1" lang="en-US" altLang="ko-Kore-KR" dirty="0"/>
          </a:p>
          <a:p>
            <a:pPr lvl="1"/>
            <a:r>
              <a:rPr kumimoji="1" lang="en-US" altLang="ko-Kore-KR" dirty="0"/>
              <a:t>root mean squared error(RMSE) as the evaluation criterion.</a:t>
            </a:r>
          </a:p>
          <a:p>
            <a:pPr lvl="1"/>
            <a:endParaRPr kumimoji="1" lang="en-US" altLang="ko-Kore-KR" dirty="0"/>
          </a:p>
        </p:txBody>
      </p:sp>
      <p:pic>
        <p:nvPicPr>
          <p:cNvPr id="5" name="그림 4" descr="개체, 시계이(가) 표시된 사진&#10;&#10;자동 생성된 설명">
            <a:extLst>
              <a:ext uri="{FF2B5EF4-FFF2-40B4-BE49-F238E27FC236}">
                <a16:creationId xmlns:a16="http://schemas.microsoft.com/office/drawing/2014/main" id="{A251089E-9A14-C34F-8EDB-CA731E5CB515}"/>
              </a:ext>
            </a:extLst>
          </p:cNvPr>
          <p:cNvPicPr>
            <a:picLocks noChangeAspect="1"/>
          </p:cNvPicPr>
          <p:nvPr/>
        </p:nvPicPr>
        <p:blipFill>
          <a:blip r:embed="rId3"/>
          <a:stretch>
            <a:fillRect/>
          </a:stretch>
        </p:blipFill>
        <p:spPr>
          <a:xfrm>
            <a:off x="2419626" y="3709228"/>
            <a:ext cx="5513280" cy="1797050"/>
          </a:xfrm>
          <a:prstGeom prst="rect">
            <a:avLst/>
          </a:prstGeom>
        </p:spPr>
      </p:pic>
    </p:spTree>
    <p:extLst>
      <p:ext uri="{BB962C8B-B14F-4D97-AF65-F5344CB8AC3E}">
        <p14:creationId xmlns:p14="http://schemas.microsoft.com/office/powerpoint/2010/main" val="3511909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FEF5F5-3E0F-9644-A204-B7244D0EADEB}"/>
              </a:ext>
            </a:extLst>
          </p:cNvPr>
          <p:cNvSpPr>
            <a:spLocks noGrp="1"/>
          </p:cNvSpPr>
          <p:nvPr>
            <p:ph type="title"/>
          </p:nvPr>
        </p:nvSpPr>
        <p:spPr/>
        <p:txBody>
          <a:bodyPr/>
          <a:lstStyle/>
          <a:p>
            <a:r>
              <a:rPr kumimoji="1" lang="en-US" altLang="ko-Kore-KR"/>
              <a:t>Experiments</a:t>
            </a:r>
            <a:endParaRPr kumimoji="1" lang="ko-Kore-KR" altLang="en-US" dirty="0"/>
          </a:p>
        </p:txBody>
      </p:sp>
      <p:sp>
        <p:nvSpPr>
          <p:cNvPr id="3" name="내용 개체 틀 2">
            <a:extLst>
              <a:ext uri="{FF2B5EF4-FFF2-40B4-BE49-F238E27FC236}">
                <a16:creationId xmlns:a16="http://schemas.microsoft.com/office/drawing/2014/main" id="{E67D72CC-F2E9-1048-B41E-E4BB89EA3B5A}"/>
              </a:ext>
            </a:extLst>
          </p:cNvPr>
          <p:cNvSpPr>
            <a:spLocks noGrp="1"/>
          </p:cNvSpPr>
          <p:nvPr>
            <p:ph idx="1"/>
          </p:nvPr>
        </p:nvSpPr>
        <p:spPr/>
        <p:txBody>
          <a:bodyPr/>
          <a:lstStyle/>
          <a:p>
            <a:r>
              <a:rPr kumimoji="1" lang="en-US" altLang="ko-Kore-KR" dirty="0"/>
              <a:t>Dataset</a:t>
            </a:r>
          </a:p>
          <a:p>
            <a:pPr lvl="1"/>
            <a:r>
              <a:rPr kumimoji="1" lang="en-US" altLang="ko-Kore-KR" dirty="0"/>
              <a:t>(Structure of proposed attention based GRU model)</a:t>
            </a:r>
          </a:p>
        </p:txBody>
      </p:sp>
      <p:pic>
        <p:nvPicPr>
          <p:cNvPr id="6" name="그림 5" descr="텍스트, 지도이(가) 표시된 사진&#10;&#10;자동 생성된 설명">
            <a:extLst>
              <a:ext uri="{FF2B5EF4-FFF2-40B4-BE49-F238E27FC236}">
                <a16:creationId xmlns:a16="http://schemas.microsoft.com/office/drawing/2014/main" id="{EDCF19DC-A30A-A646-94BD-5C542FA1CCED}"/>
              </a:ext>
            </a:extLst>
          </p:cNvPr>
          <p:cNvPicPr>
            <a:picLocks noChangeAspect="1"/>
          </p:cNvPicPr>
          <p:nvPr/>
        </p:nvPicPr>
        <p:blipFill>
          <a:blip r:embed="rId3"/>
          <a:stretch>
            <a:fillRect/>
          </a:stretch>
        </p:blipFill>
        <p:spPr>
          <a:xfrm>
            <a:off x="3761370" y="2753692"/>
            <a:ext cx="3816763" cy="3558208"/>
          </a:xfrm>
          <a:prstGeom prst="rect">
            <a:avLst/>
          </a:prstGeom>
        </p:spPr>
      </p:pic>
    </p:spTree>
    <p:extLst>
      <p:ext uri="{BB962C8B-B14F-4D97-AF65-F5344CB8AC3E}">
        <p14:creationId xmlns:p14="http://schemas.microsoft.com/office/powerpoint/2010/main" val="114775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5779A4-2D1F-844D-ABD3-91E9AB28E739}"/>
              </a:ext>
            </a:extLst>
          </p:cNvPr>
          <p:cNvSpPr>
            <a:spLocks noGrp="1"/>
          </p:cNvSpPr>
          <p:nvPr>
            <p:ph type="title"/>
          </p:nvPr>
        </p:nvSpPr>
        <p:spPr/>
        <p:txBody>
          <a:bodyPr/>
          <a:lstStyle/>
          <a:p>
            <a:r>
              <a:rPr kumimoji="1" lang="en-US" altLang="ko-Kore-KR" dirty="0"/>
              <a:t>Experiments</a:t>
            </a:r>
            <a:endParaRPr kumimoji="1" lang="ko-Kore-KR" altLang="en-US" dirty="0"/>
          </a:p>
        </p:txBody>
      </p:sp>
      <p:sp>
        <p:nvSpPr>
          <p:cNvPr id="3" name="내용 개체 틀 2">
            <a:extLst>
              <a:ext uri="{FF2B5EF4-FFF2-40B4-BE49-F238E27FC236}">
                <a16:creationId xmlns:a16="http://schemas.microsoft.com/office/drawing/2014/main" id="{6ADA3356-F13E-BC4D-A02A-0941BE4F4C08}"/>
              </a:ext>
            </a:extLst>
          </p:cNvPr>
          <p:cNvSpPr>
            <a:spLocks noGrp="1"/>
          </p:cNvSpPr>
          <p:nvPr>
            <p:ph idx="1"/>
          </p:nvPr>
        </p:nvSpPr>
        <p:spPr/>
        <p:txBody>
          <a:bodyPr/>
          <a:lstStyle/>
          <a:p>
            <a:r>
              <a:rPr kumimoji="1" lang="en-US" altLang="ko-Kore-KR" dirty="0"/>
              <a:t>Comparison (general GRU and attention based GRU)</a:t>
            </a:r>
          </a:p>
          <a:p>
            <a:pPr lvl="1"/>
            <a:r>
              <a:rPr kumimoji="1" lang="en-US" altLang="ko-Kore-KR" dirty="0"/>
              <a:t>for each dataset, the data is divided into a training set, a validation set, and a training set at a ratio of 4 : 1 : 5.</a:t>
            </a:r>
          </a:p>
          <a:p>
            <a:pPr lvl="1"/>
            <a:r>
              <a:rPr kumimoji="1" lang="en-US" altLang="ko-Kore-KR" dirty="0"/>
              <a:t>parameter settings : hidden units size are among 5, 10, 15, 20; time step length are among 5, 10, 15, 20; </a:t>
            </a:r>
            <a:r>
              <a:rPr kumimoji="1" lang="en-US" altLang="ko-Kore-KR" dirty="0" err="1"/>
              <a:t>batchsize</a:t>
            </a:r>
            <a:r>
              <a:rPr kumimoji="1" lang="en-US" altLang="ko-Kore-KR" dirty="0"/>
              <a:t> is 32.</a:t>
            </a:r>
            <a:endParaRPr kumimoji="1" lang="ko-Kore-KR" altLang="en-US" dirty="0"/>
          </a:p>
        </p:txBody>
      </p:sp>
    </p:spTree>
    <p:extLst>
      <p:ext uri="{BB962C8B-B14F-4D97-AF65-F5344CB8AC3E}">
        <p14:creationId xmlns:p14="http://schemas.microsoft.com/office/powerpoint/2010/main" val="1427618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5779A4-2D1F-844D-ABD3-91E9AB28E739}"/>
              </a:ext>
            </a:extLst>
          </p:cNvPr>
          <p:cNvSpPr>
            <a:spLocks noGrp="1"/>
          </p:cNvSpPr>
          <p:nvPr>
            <p:ph type="title"/>
          </p:nvPr>
        </p:nvSpPr>
        <p:spPr/>
        <p:txBody>
          <a:bodyPr/>
          <a:lstStyle/>
          <a:p>
            <a:r>
              <a:rPr kumimoji="1" lang="en-US" altLang="ko-Kore-KR" dirty="0"/>
              <a:t>Experiments</a:t>
            </a:r>
            <a:endParaRPr kumimoji="1" lang="ko-Kore-KR" altLang="en-US" dirty="0"/>
          </a:p>
        </p:txBody>
      </p:sp>
      <p:sp>
        <p:nvSpPr>
          <p:cNvPr id="3" name="내용 개체 틀 2">
            <a:extLst>
              <a:ext uri="{FF2B5EF4-FFF2-40B4-BE49-F238E27FC236}">
                <a16:creationId xmlns:a16="http://schemas.microsoft.com/office/drawing/2014/main" id="{6ADA3356-F13E-BC4D-A02A-0941BE4F4C08}"/>
              </a:ext>
            </a:extLst>
          </p:cNvPr>
          <p:cNvSpPr>
            <a:spLocks noGrp="1"/>
          </p:cNvSpPr>
          <p:nvPr>
            <p:ph idx="1"/>
          </p:nvPr>
        </p:nvSpPr>
        <p:spPr/>
        <p:txBody>
          <a:bodyPr/>
          <a:lstStyle/>
          <a:p>
            <a:r>
              <a:rPr kumimoji="1" lang="en-US" altLang="ko-Kore-KR" dirty="0"/>
              <a:t>Comparison (general GRU and attention based GRU)</a:t>
            </a:r>
          </a:p>
          <a:p>
            <a:pPr lvl="1"/>
            <a:r>
              <a:rPr kumimoji="1" lang="en-US" altLang="ko-Kore-KR" dirty="0"/>
              <a:t>(Table 2)</a:t>
            </a:r>
          </a:p>
          <a:p>
            <a:pPr lvl="1"/>
            <a:endParaRPr kumimoji="1" lang="en-US" altLang="ko-Kore-KR" dirty="0"/>
          </a:p>
          <a:p>
            <a:pPr lvl="1"/>
            <a:endParaRPr kumimoji="1" lang="en-US" altLang="ko-Kore-KR" dirty="0"/>
          </a:p>
          <a:p>
            <a:pPr lvl="1"/>
            <a:endParaRPr kumimoji="1" lang="en-US" altLang="ko-Kore-KR" dirty="0"/>
          </a:p>
          <a:p>
            <a:pPr lvl="1"/>
            <a:endParaRPr kumimoji="1" lang="en-US" altLang="ko-Kore-KR" dirty="0"/>
          </a:p>
          <a:p>
            <a:pPr lvl="1"/>
            <a:endParaRPr kumimoji="1" lang="en-US" altLang="ko-Kore-KR" dirty="0"/>
          </a:p>
          <a:p>
            <a:pPr lvl="1"/>
            <a:endParaRPr kumimoji="1" lang="en-US" altLang="ko-Kore-KR" dirty="0"/>
          </a:p>
          <a:p>
            <a:pPr lvl="1"/>
            <a:endParaRPr kumimoji="1" lang="en-US" altLang="ko-Kore-KR" dirty="0"/>
          </a:p>
          <a:p>
            <a:pPr lvl="1"/>
            <a:r>
              <a:rPr kumimoji="1" lang="en-US" altLang="ko-Kore-KR" dirty="0"/>
              <a:t>proposed model performs better than the general GRU in the three data sets.</a:t>
            </a:r>
            <a:endParaRPr kumimoji="1" lang="ko-Kore-KR" altLang="en-US" dirty="0"/>
          </a:p>
        </p:txBody>
      </p:sp>
      <p:pic>
        <p:nvPicPr>
          <p:cNvPr id="5" name="그림 4" descr="스크린샷, 조류이(가) 표시된 사진&#10;&#10;자동 생성된 설명">
            <a:extLst>
              <a:ext uri="{FF2B5EF4-FFF2-40B4-BE49-F238E27FC236}">
                <a16:creationId xmlns:a16="http://schemas.microsoft.com/office/drawing/2014/main" id="{1E5A3454-CC67-F948-97A5-E3BD62F08086}"/>
              </a:ext>
            </a:extLst>
          </p:cNvPr>
          <p:cNvPicPr>
            <a:picLocks noChangeAspect="1"/>
          </p:cNvPicPr>
          <p:nvPr/>
        </p:nvPicPr>
        <p:blipFill>
          <a:blip r:embed="rId2"/>
          <a:stretch>
            <a:fillRect/>
          </a:stretch>
        </p:blipFill>
        <p:spPr>
          <a:xfrm>
            <a:off x="2012674" y="2756694"/>
            <a:ext cx="7848600" cy="2489200"/>
          </a:xfrm>
          <a:prstGeom prst="rect">
            <a:avLst/>
          </a:prstGeom>
        </p:spPr>
      </p:pic>
    </p:spTree>
    <p:extLst>
      <p:ext uri="{BB962C8B-B14F-4D97-AF65-F5344CB8AC3E}">
        <p14:creationId xmlns:p14="http://schemas.microsoft.com/office/powerpoint/2010/main" val="302394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B26F46D-FFBE-2841-B9A5-795E97EDBFC5}"/>
              </a:ext>
            </a:extLst>
          </p:cNvPr>
          <p:cNvSpPr>
            <a:spLocks noGrp="1"/>
          </p:cNvSpPr>
          <p:nvPr>
            <p:ph type="title"/>
          </p:nvPr>
        </p:nvSpPr>
        <p:spPr/>
        <p:txBody>
          <a:bodyPr/>
          <a:lstStyle/>
          <a:p>
            <a:r>
              <a:rPr kumimoji="1" lang="en-US" altLang="ko-Kore-KR" dirty="0"/>
              <a:t>Experiments</a:t>
            </a:r>
            <a:endParaRPr kumimoji="1" lang="ko-Kore-KR" altLang="en-US" dirty="0"/>
          </a:p>
        </p:txBody>
      </p:sp>
      <p:sp>
        <p:nvSpPr>
          <p:cNvPr id="3" name="내용 개체 틀 2">
            <a:extLst>
              <a:ext uri="{FF2B5EF4-FFF2-40B4-BE49-F238E27FC236}">
                <a16:creationId xmlns:a16="http://schemas.microsoft.com/office/drawing/2014/main" id="{993B4372-33B4-754F-8FE6-1BFA314765A5}"/>
              </a:ext>
            </a:extLst>
          </p:cNvPr>
          <p:cNvSpPr>
            <a:spLocks noGrp="1"/>
          </p:cNvSpPr>
          <p:nvPr>
            <p:ph idx="1"/>
          </p:nvPr>
        </p:nvSpPr>
        <p:spPr/>
        <p:txBody>
          <a:bodyPr/>
          <a:lstStyle/>
          <a:p>
            <a:r>
              <a:rPr kumimoji="1" lang="en-US" altLang="ko-Kore-KR" dirty="0"/>
              <a:t>Comparison (attention based GRU and conventional methods)</a:t>
            </a:r>
          </a:p>
          <a:p>
            <a:pPr lvl="1"/>
            <a:r>
              <a:rPr kumimoji="1" lang="en-US" altLang="ko-Kore-KR" dirty="0"/>
              <a:t>the training set, validation set, and test set are divided in proportion to the previous experiments.</a:t>
            </a:r>
            <a:endParaRPr kumimoji="1" lang="ko-Kore-KR" altLang="en-US" dirty="0"/>
          </a:p>
        </p:txBody>
      </p:sp>
      <p:pic>
        <p:nvPicPr>
          <p:cNvPr id="5" name="그림 4" descr="스크린샷이(가) 표시된 사진&#10;&#10;자동 생성된 설명">
            <a:extLst>
              <a:ext uri="{FF2B5EF4-FFF2-40B4-BE49-F238E27FC236}">
                <a16:creationId xmlns:a16="http://schemas.microsoft.com/office/drawing/2014/main" id="{5257E673-286D-794E-BB48-0F6089B24862}"/>
              </a:ext>
            </a:extLst>
          </p:cNvPr>
          <p:cNvPicPr>
            <a:picLocks noChangeAspect="1"/>
          </p:cNvPicPr>
          <p:nvPr/>
        </p:nvPicPr>
        <p:blipFill>
          <a:blip r:embed="rId3"/>
          <a:stretch>
            <a:fillRect/>
          </a:stretch>
        </p:blipFill>
        <p:spPr>
          <a:xfrm>
            <a:off x="3466414" y="2929216"/>
            <a:ext cx="6136447" cy="3563659"/>
          </a:xfrm>
          <a:prstGeom prst="rect">
            <a:avLst/>
          </a:prstGeom>
        </p:spPr>
      </p:pic>
    </p:spTree>
    <p:extLst>
      <p:ext uri="{BB962C8B-B14F-4D97-AF65-F5344CB8AC3E}">
        <p14:creationId xmlns:p14="http://schemas.microsoft.com/office/powerpoint/2010/main" val="751154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58F0ADE-E26A-CD43-AE36-672C7322B9A3}"/>
              </a:ext>
            </a:extLst>
          </p:cNvPr>
          <p:cNvSpPr>
            <a:spLocks noGrp="1"/>
          </p:cNvSpPr>
          <p:nvPr>
            <p:ph type="title"/>
          </p:nvPr>
        </p:nvSpPr>
        <p:spPr/>
        <p:txBody>
          <a:bodyPr/>
          <a:lstStyle/>
          <a:p>
            <a:r>
              <a:rPr kumimoji="1" lang="en-US" altLang="ko-Kore-KR" dirty="0"/>
              <a:t>Introduction</a:t>
            </a:r>
            <a:endParaRPr kumimoji="1" lang="ko-Kore-KR" altLang="en-US" dirty="0"/>
          </a:p>
        </p:txBody>
      </p:sp>
      <p:sp>
        <p:nvSpPr>
          <p:cNvPr id="3" name="내용 개체 틀 2">
            <a:extLst>
              <a:ext uri="{FF2B5EF4-FFF2-40B4-BE49-F238E27FC236}">
                <a16:creationId xmlns:a16="http://schemas.microsoft.com/office/drawing/2014/main" id="{8633F7B4-B72B-D640-B7F5-85FFDD13E398}"/>
              </a:ext>
            </a:extLst>
          </p:cNvPr>
          <p:cNvSpPr>
            <a:spLocks noGrp="1"/>
          </p:cNvSpPr>
          <p:nvPr>
            <p:ph idx="1"/>
          </p:nvPr>
        </p:nvSpPr>
        <p:spPr/>
        <p:txBody>
          <a:bodyPr/>
          <a:lstStyle/>
          <a:p>
            <a:r>
              <a:rPr kumimoji="1" lang="en-US" altLang="ko-Kore-KR" dirty="0"/>
              <a:t>Lithium-ion batteries</a:t>
            </a:r>
          </a:p>
          <a:p>
            <a:pPr lvl="1"/>
            <a:r>
              <a:rPr kumimoji="1" lang="en-US" altLang="ko-KR" dirty="0"/>
              <a:t>owing to complex physical and chemical changes during use, the performance of li-ion batteries may deteriorate or malfunction.</a:t>
            </a:r>
          </a:p>
          <a:p>
            <a:pPr lvl="1"/>
            <a:r>
              <a:rPr kumimoji="1" lang="en-US" altLang="ko-KR" dirty="0"/>
              <a:t>for this reason, a lot of research  has conducted on battery management system(BMS) </a:t>
            </a:r>
          </a:p>
          <a:p>
            <a:pPr lvl="1"/>
            <a:endParaRPr kumimoji="1" lang="ko-Kore-KR" altLang="en-US" dirty="0"/>
          </a:p>
        </p:txBody>
      </p:sp>
    </p:spTree>
    <p:extLst>
      <p:ext uri="{BB962C8B-B14F-4D97-AF65-F5344CB8AC3E}">
        <p14:creationId xmlns:p14="http://schemas.microsoft.com/office/powerpoint/2010/main" val="558944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7595AC8-4402-5A4A-A4D7-658A3B876C6D}"/>
              </a:ext>
            </a:extLst>
          </p:cNvPr>
          <p:cNvSpPr>
            <a:spLocks noGrp="1"/>
          </p:cNvSpPr>
          <p:nvPr>
            <p:ph type="title"/>
          </p:nvPr>
        </p:nvSpPr>
        <p:spPr/>
        <p:txBody>
          <a:bodyPr/>
          <a:lstStyle/>
          <a:p>
            <a:r>
              <a:rPr kumimoji="1" lang="en-US" altLang="ko-Kore-KR" dirty="0"/>
              <a:t>Experiments</a:t>
            </a:r>
            <a:endParaRPr kumimoji="1" lang="ko-Kore-KR" altLang="en-US" dirty="0"/>
          </a:p>
        </p:txBody>
      </p:sp>
      <p:sp>
        <p:nvSpPr>
          <p:cNvPr id="3" name="내용 개체 틀 2">
            <a:extLst>
              <a:ext uri="{FF2B5EF4-FFF2-40B4-BE49-F238E27FC236}">
                <a16:creationId xmlns:a16="http://schemas.microsoft.com/office/drawing/2014/main" id="{631314E9-71A2-104E-92E2-F87EBAFFC4CD}"/>
              </a:ext>
            </a:extLst>
          </p:cNvPr>
          <p:cNvSpPr>
            <a:spLocks noGrp="1"/>
          </p:cNvSpPr>
          <p:nvPr>
            <p:ph idx="1"/>
          </p:nvPr>
        </p:nvSpPr>
        <p:spPr/>
        <p:txBody>
          <a:bodyPr/>
          <a:lstStyle/>
          <a:p>
            <a:r>
              <a:rPr kumimoji="1" lang="en-US" altLang="ko-Kore-KR" dirty="0"/>
              <a:t>Training (B0005, B0006) and test (B0007)</a:t>
            </a:r>
            <a:endParaRPr kumimoji="1" lang="ko-Kore-KR" altLang="en-US" dirty="0"/>
          </a:p>
          <a:p>
            <a:endParaRPr kumimoji="1" lang="ko-Kore-KR" altLang="en-US" dirty="0"/>
          </a:p>
        </p:txBody>
      </p:sp>
      <p:pic>
        <p:nvPicPr>
          <p:cNvPr id="6" name="그림 5">
            <a:extLst>
              <a:ext uri="{FF2B5EF4-FFF2-40B4-BE49-F238E27FC236}">
                <a16:creationId xmlns:a16="http://schemas.microsoft.com/office/drawing/2014/main" id="{E097AC92-ED61-2848-9349-E8BA5359F6A7}"/>
              </a:ext>
            </a:extLst>
          </p:cNvPr>
          <p:cNvPicPr>
            <a:picLocks noChangeAspect="1"/>
          </p:cNvPicPr>
          <p:nvPr/>
        </p:nvPicPr>
        <p:blipFill>
          <a:blip r:embed="rId3"/>
          <a:stretch>
            <a:fillRect/>
          </a:stretch>
        </p:blipFill>
        <p:spPr>
          <a:xfrm>
            <a:off x="3744568" y="2506662"/>
            <a:ext cx="4408992" cy="3805238"/>
          </a:xfrm>
          <a:prstGeom prst="rect">
            <a:avLst/>
          </a:prstGeom>
        </p:spPr>
      </p:pic>
    </p:spTree>
    <p:extLst>
      <p:ext uri="{BB962C8B-B14F-4D97-AF65-F5344CB8AC3E}">
        <p14:creationId xmlns:p14="http://schemas.microsoft.com/office/powerpoint/2010/main" val="3741744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EBFDB4-55F7-174C-8938-78D94C5FF436}"/>
              </a:ext>
            </a:extLst>
          </p:cNvPr>
          <p:cNvSpPr>
            <a:spLocks noGrp="1"/>
          </p:cNvSpPr>
          <p:nvPr>
            <p:ph type="title"/>
          </p:nvPr>
        </p:nvSpPr>
        <p:spPr/>
        <p:txBody>
          <a:bodyPr/>
          <a:lstStyle/>
          <a:p>
            <a:r>
              <a:rPr kumimoji="1" lang="en-US" altLang="ko-Kore-KR" dirty="0"/>
              <a:t>Conclusions</a:t>
            </a:r>
            <a:endParaRPr kumimoji="1" lang="ko-Kore-KR" altLang="en-US" dirty="0"/>
          </a:p>
        </p:txBody>
      </p:sp>
      <p:sp>
        <p:nvSpPr>
          <p:cNvPr id="3" name="내용 개체 틀 2">
            <a:extLst>
              <a:ext uri="{FF2B5EF4-FFF2-40B4-BE49-F238E27FC236}">
                <a16:creationId xmlns:a16="http://schemas.microsoft.com/office/drawing/2014/main" id="{96B666C4-94C1-9246-8430-7911844A2764}"/>
              </a:ext>
            </a:extLst>
          </p:cNvPr>
          <p:cNvSpPr>
            <a:spLocks noGrp="1"/>
          </p:cNvSpPr>
          <p:nvPr>
            <p:ph idx="1"/>
          </p:nvPr>
        </p:nvSpPr>
        <p:spPr/>
        <p:txBody>
          <a:bodyPr/>
          <a:lstStyle/>
          <a:p>
            <a:r>
              <a:rPr kumimoji="1" lang="en-US" altLang="ko-Kore-KR" dirty="0"/>
              <a:t>proposed model is more accurate in terms of RMSE compared to RNN, LSTM, </a:t>
            </a:r>
            <a:r>
              <a:rPr kumimoji="1" lang="en-US" altLang="ko-Kore-KR" dirty="0" err="1"/>
              <a:t>IndRNN</a:t>
            </a:r>
            <a:r>
              <a:rPr kumimoji="1" lang="en-US" altLang="ko-Kore-KR" dirty="0"/>
              <a:t>  and </a:t>
            </a:r>
            <a:r>
              <a:rPr kumimoji="1" lang="en-US" altLang="ko-Kore-KR"/>
              <a:t>GRU Networks.</a:t>
            </a:r>
            <a:endParaRPr kumimoji="1" lang="ko-Kore-KR" altLang="en-US"/>
          </a:p>
        </p:txBody>
      </p:sp>
    </p:spTree>
    <p:extLst>
      <p:ext uri="{BB962C8B-B14F-4D97-AF65-F5344CB8AC3E}">
        <p14:creationId xmlns:p14="http://schemas.microsoft.com/office/powerpoint/2010/main" val="2696725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EF1950-A72F-6D49-9585-B64DBCAD8BE4}"/>
              </a:ext>
            </a:extLst>
          </p:cNvPr>
          <p:cNvSpPr>
            <a:spLocks noGrp="1"/>
          </p:cNvSpPr>
          <p:nvPr>
            <p:ph type="title"/>
          </p:nvPr>
        </p:nvSpPr>
        <p:spPr/>
        <p:txBody>
          <a:bodyPr/>
          <a:lstStyle/>
          <a:p>
            <a:r>
              <a:rPr kumimoji="1" lang="en-US" altLang="ko-Kore-KR" dirty="0"/>
              <a:t>Introduction</a:t>
            </a:r>
            <a:endParaRPr kumimoji="1" lang="ko-Kore-KR" altLang="en-US" dirty="0"/>
          </a:p>
        </p:txBody>
      </p:sp>
      <p:sp>
        <p:nvSpPr>
          <p:cNvPr id="3" name="내용 개체 틀 2">
            <a:extLst>
              <a:ext uri="{FF2B5EF4-FFF2-40B4-BE49-F238E27FC236}">
                <a16:creationId xmlns:a16="http://schemas.microsoft.com/office/drawing/2014/main" id="{7A85219C-6244-A441-81C7-18487AAEDFD7}"/>
              </a:ext>
            </a:extLst>
          </p:cNvPr>
          <p:cNvSpPr>
            <a:spLocks noGrp="1"/>
          </p:cNvSpPr>
          <p:nvPr>
            <p:ph idx="1"/>
          </p:nvPr>
        </p:nvSpPr>
        <p:spPr/>
        <p:txBody>
          <a:bodyPr/>
          <a:lstStyle/>
          <a:p>
            <a:r>
              <a:rPr kumimoji="1" lang="en-US" altLang="ko-Kore-KR" dirty="0"/>
              <a:t>Necessary to study the state of health(SOH) of the battery</a:t>
            </a:r>
          </a:p>
          <a:p>
            <a:pPr lvl="1"/>
            <a:endParaRPr kumimoji="1" lang="en-US" altLang="ko-Kore-KR" dirty="0"/>
          </a:p>
          <a:p>
            <a:pPr lvl="1"/>
            <a:r>
              <a:rPr kumimoji="1" lang="en-US" altLang="ko-Kore-KR" dirty="0"/>
              <a:t>expected life of li-ion batteries depends on the environment and the strength of use. even in the case of a battery of the same model, the battery life may be different in actual use.</a:t>
            </a:r>
          </a:p>
          <a:p>
            <a:pPr lvl="1"/>
            <a:endParaRPr kumimoji="1" lang="en-US" altLang="ko-Kore-KR" dirty="0"/>
          </a:p>
          <a:p>
            <a:pPr lvl="1"/>
            <a:endParaRPr kumimoji="1" lang="ko-Kore-KR" altLang="en-US" dirty="0"/>
          </a:p>
        </p:txBody>
      </p:sp>
    </p:spTree>
    <p:extLst>
      <p:ext uri="{BB962C8B-B14F-4D97-AF65-F5344CB8AC3E}">
        <p14:creationId xmlns:p14="http://schemas.microsoft.com/office/powerpoint/2010/main" val="824354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EF1950-A72F-6D49-9585-B64DBCAD8BE4}"/>
              </a:ext>
            </a:extLst>
          </p:cNvPr>
          <p:cNvSpPr>
            <a:spLocks noGrp="1"/>
          </p:cNvSpPr>
          <p:nvPr>
            <p:ph type="title"/>
          </p:nvPr>
        </p:nvSpPr>
        <p:spPr/>
        <p:txBody>
          <a:bodyPr/>
          <a:lstStyle/>
          <a:p>
            <a:r>
              <a:rPr kumimoji="1" lang="en-US" altLang="ko-Kore-KR" dirty="0"/>
              <a:t>Introduction</a:t>
            </a:r>
            <a:endParaRPr kumimoji="1" lang="ko-Kore-KR" altLang="en-US" dirty="0"/>
          </a:p>
        </p:txBody>
      </p:sp>
      <p:sp>
        <p:nvSpPr>
          <p:cNvPr id="3" name="내용 개체 틀 2">
            <a:extLst>
              <a:ext uri="{FF2B5EF4-FFF2-40B4-BE49-F238E27FC236}">
                <a16:creationId xmlns:a16="http://schemas.microsoft.com/office/drawing/2014/main" id="{7A85219C-6244-A441-81C7-18487AAEDFD7}"/>
              </a:ext>
            </a:extLst>
          </p:cNvPr>
          <p:cNvSpPr>
            <a:spLocks noGrp="1"/>
          </p:cNvSpPr>
          <p:nvPr>
            <p:ph idx="1"/>
          </p:nvPr>
        </p:nvSpPr>
        <p:spPr/>
        <p:txBody>
          <a:bodyPr/>
          <a:lstStyle/>
          <a:p>
            <a:r>
              <a:rPr kumimoji="1" lang="en-US" altLang="ko-Kore-KR" dirty="0"/>
              <a:t>Necessary to study the state of health(SOH) of the battery</a:t>
            </a:r>
          </a:p>
          <a:p>
            <a:pPr lvl="1"/>
            <a:endParaRPr kumimoji="1" lang="en-US" altLang="ko-Kore-KR" dirty="0"/>
          </a:p>
          <a:p>
            <a:pPr lvl="1"/>
            <a:r>
              <a:rPr kumimoji="1" lang="en-US" altLang="ko-Kore-KR" dirty="0"/>
              <a:t>There are two types of approaches for SOH monitoring – Model based methods and data driven methods</a:t>
            </a:r>
          </a:p>
          <a:p>
            <a:pPr lvl="1"/>
            <a:endParaRPr kumimoji="1" lang="en-US" altLang="ko-Kore-KR" dirty="0"/>
          </a:p>
          <a:p>
            <a:pPr lvl="1"/>
            <a:r>
              <a:rPr kumimoji="1" lang="en-US" altLang="ko-Kore-KR" dirty="0"/>
              <a:t>In this paper, an attention based Gated Recurrent Unit(GRU) method for monitoring the SOH of lithium-ion batteries.</a:t>
            </a:r>
          </a:p>
          <a:p>
            <a:pPr lvl="1"/>
            <a:endParaRPr kumimoji="1" lang="ko-Kore-KR" altLang="en-US" dirty="0"/>
          </a:p>
        </p:txBody>
      </p:sp>
    </p:spTree>
    <p:extLst>
      <p:ext uri="{BB962C8B-B14F-4D97-AF65-F5344CB8AC3E}">
        <p14:creationId xmlns:p14="http://schemas.microsoft.com/office/powerpoint/2010/main" val="3482275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16BB48-E5D4-1D4D-8C23-EFC0963782F0}"/>
              </a:ext>
            </a:extLst>
          </p:cNvPr>
          <p:cNvSpPr>
            <a:spLocks noGrp="1"/>
          </p:cNvSpPr>
          <p:nvPr>
            <p:ph type="title"/>
          </p:nvPr>
        </p:nvSpPr>
        <p:spPr/>
        <p:txBody>
          <a:bodyPr/>
          <a:lstStyle/>
          <a:p>
            <a:r>
              <a:rPr kumimoji="1" lang="en-US" altLang="ko-Kore-KR" dirty="0"/>
              <a:t>Related Work</a:t>
            </a:r>
            <a:endParaRPr kumimoji="1" lang="ko-Kore-KR" altLang="en-US" dirty="0"/>
          </a:p>
        </p:txBody>
      </p:sp>
      <p:sp>
        <p:nvSpPr>
          <p:cNvPr id="3" name="내용 개체 틀 2">
            <a:extLst>
              <a:ext uri="{FF2B5EF4-FFF2-40B4-BE49-F238E27FC236}">
                <a16:creationId xmlns:a16="http://schemas.microsoft.com/office/drawing/2014/main" id="{A4EDC3C1-823C-B349-9A9A-2F974B499B14}"/>
              </a:ext>
            </a:extLst>
          </p:cNvPr>
          <p:cNvSpPr>
            <a:spLocks noGrp="1"/>
          </p:cNvSpPr>
          <p:nvPr>
            <p:ph idx="1"/>
          </p:nvPr>
        </p:nvSpPr>
        <p:spPr/>
        <p:txBody>
          <a:bodyPr/>
          <a:lstStyle/>
          <a:p>
            <a:r>
              <a:rPr kumimoji="1" lang="en-US" altLang="ko-Kore-KR" dirty="0"/>
              <a:t>model based methods</a:t>
            </a:r>
          </a:p>
          <a:p>
            <a:pPr lvl="1"/>
            <a:r>
              <a:rPr kumimoji="1" lang="en-US" altLang="ko-Kore-KR" dirty="0"/>
              <a:t>are principally to analyze the physical and chemical theorems of the battery and to establish a mathematical and physical model to characterize the deterioration process of the li-ion battery.</a:t>
            </a:r>
          </a:p>
          <a:p>
            <a:pPr lvl="1"/>
            <a:endParaRPr kumimoji="1" lang="en-US" altLang="ko-Kore-KR" dirty="0"/>
          </a:p>
          <a:p>
            <a:endParaRPr kumimoji="1" lang="en-US" altLang="ko-Kore-KR" dirty="0"/>
          </a:p>
        </p:txBody>
      </p:sp>
    </p:spTree>
    <p:extLst>
      <p:ext uri="{BB962C8B-B14F-4D97-AF65-F5344CB8AC3E}">
        <p14:creationId xmlns:p14="http://schemas.microsoft.com/office/powerpoint/2010/main" val="2164879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302F07-11D4-3F48-8A9A-581F80A9C9AB}"/>
              </a:ext>
            </a:extLst>
          </p:cNvPr>
          <p:cNvSpPr>
            <a:spLocks noGrp="1"/>
          </p:cNvSpPr>
          <p:nvPr>
            <p:ph type="title"/>
          </p:nvPr>
        </p:nvSpPr>
        <p:spPr/>
        <p:txBody>
          <a:bodyPr/>
          <a:lstStyle/>
          <a:p>
            <a:r>
              <a:rPr kumimoji="1" lang="en-US" altLang="ko-Kore-KR" dirty="0"/>
              <a:t>Related Work</a:t>
            </a:r>
            <a:endParaRPr kumimoji="1" lang="ko-Kore-KR" altLang="en-US" dirty="0"/>
          </a:p>
        </p:txBody>
      </p:sp>
      <p:sp>
        <p:nvSpPr>
          <p:cNvPr id="3" name="내용 개체 틀 2">
            <a:extLst>
              <a:ext uri="{FF2B5EF4-FFF2-40B4-BE49-F238E27FC236}">
                <a16:creationId xmlns:a16="http://schemas.microsoft.com/office/drawing/2014/main" id="{19D517FA-6357-FD48-A5FD-1B52A3DCD2A0}"/>
              </a:ext>
            </a:extLst>
          </p:cNvPr>
          <p:cNvSpPr>
            <a:spLocks noGrp="1"/>
          </p:cNvSpPr>
          <p:nvPr>
            <p:ph idx="1"/>
          </p:nvPr>
        </p:nvSpPr>
        <p:spPr/>
        <p:txBody>
          <a:bodyPr/>
          <a:lstStyle/>
          <a:p>
            <a:r>
              <a:rPr kumimoji="1" lang="en-US" altLang="ko-Kore-KR" dirty="0"/>
              <a:t>data driven methods</a:t>
            </a:r>
          </a:p>
          <a:p>
            <a:pPr lvl="1"/>
            <a:r>
              <a:rPr kumimoji="1" lang="en-US" altLang="ko-Kore-KR" dirty="0"/>
              <a:t>making short-term predictions on the same battery based on data. </a:t>
            </a:r>
          </a:p>
          <a:p>
            <a:pPr lvl="1"/>
            <a:r>
              <a:rPr kumimoji="1" lang="en-US" altLang="ko-Kore-KR" dirty="0"/>
              <a:t>Recently, many methods of predicting the performance of a li-ion battery using various battery data using an artificial intelligence model have been applied.</a:t>
            </a:r>
          </a:p>
          <a:p>
            <a:pPr lvl="1"/>
            <a:endParaRPr kumimoji="1" lang="ko-Kore-KR" altLang="en-US" dirty="0"/>
          </a:p>
        </p:txBody>
      </p:sp>
    </p:spTree>
    <p:extLst>
      <p:ext uri="{BB962C8B-B14F-4D97-AF65-F5344CB8AC3E}">
        <p14:creationId xmlns:p14="http://schemas.microsoft.com/office/powerpoint/2010/main" val="2562806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302F07-11D4-3F48-8A9A-581F80A9C9AB}"/>
              </a:ext>
            </a:extLst>
          </p:cNvPr>
          <p:cNvSpPr>
            <a:spLocks noGrp="1"/>
          </p:cNvSpPr>
          <p:nvPr>
            <p:ph type="title"/>
          </p:nvPr>
        </p:nvSpPr>
        <p:spPr/>
        <p:txBody>
          <a:bodyPr/>
          <a:lstStyle/>
          <a:p>
            <a:r>
              <a:rPr kumimoji="1" lang="en-US" altLang="ko-Kore-KR" dirty="0"/>
              <a:t>Related Work</a:t>
            </a:r>
            <a:endParaRPr kumimoji="1" lang="ko-Kore-KR" altLang="en-US" dirty="0"/>
          </a:p>
        </p:txBody>
      </p:sp>
      <p:sp>
        <p:nvSpPr>
          <p:cNvPr id="3" name="내용 개체 틀 2">
            <a:extLst>
              <a:ext uri="{FF2B5EF4-FFF2-40B4-BE49-F238E27FC236}">
                <a16:creationId xmlns:a16="http://schemas.microsoft.com/office/drawing/2014/main" id="{19D517FA-6357-FD48-A5FD-1B52A3DCD2A0}"/>
              </a:ext>
            </a:extLst>
          </p:cNvPr>
          <p:cNvSpPr>
            <a:spLocks noGrp="1"/>
          </p:cNvSpPr>
          <p:nvPr>
            <p:ph idx="1"/>
          </p:nvPr>
        </p:nvSpPr>
        <p:spPr/>
        <p:txBody>
          <a:bodyPr/>
          <a:lstStyle/>
          <a:p>
            <a:r>
              <a:rPr kumimoji="1" lang="en-US" altLang="ko-Kore-KR" dirty="0"/>
              <a:t>data driven methods</a:t>
            </a:r>
          </a:p>
          <a:p>
            <a:pPr lvl="1"/>
            <a:r>
              <a:rPr kumimoji="1" lang="en-US" altLang="ko-Kore-KR" dirty="0"/>
              <a:t>SOH monitoring and RUL prediction of li-ion batteries are generally materialized by analyzing previous data such as current, voltage, capacitance and impedance.</a:t>
            </a:r>
          </a:p>
          <a:p>
            <a:pPr lvl="1"/>
            <a:r>
              <a:rPr kumimoji="1" lang="en-US" altLang="ko-Kore-KR" dirty="0"/>
              <a:t>Data driven methods are faster, more convenient, and less complex when compared to model-based methods.</a:t>
            </a:r>
          </a:p>
          <a:p>
            <a:pPr lvl="1"/>
            <a:endParaRPr kumimoji="1" lang="en-US" altLang="ko-Kore-KR" dirty="0"/>
          </a:p>
          <a:p>
            <a:pPr lvl="1"/>
            <a:endParaRPr kumimoji="1" lang="en-US" altLang="ko-Kore-KR" dirty="0"/>
          </a:p>
          <a:p>
            <a:pPr lvl="1"/>
            <a:endParaRPr kumimoji="1" lang="en-US" altLang="ko-Kore-KR" dirty="0"/>
          </a:p>
          <a:p>
            <a:pPr lvl="1"/>
            <a:endParaRPr kumimoji="1" lang="ko-Kore-KR" altLang="en-US" dirty="0"/>
          </a:p>
        </p:txBody>
      </p:sp>
    </p:spTree>
    <p:extLst>
      <p:ext uri="{BB962C8B-B14F-4D97-AF65-F5344CB8AC3E}">
        <p14:creationId xmlns:p14="http://schemas.microsoft.com/office/powerpoint/2010/main" val="3893353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65567E4-5214-E145-8365-C5928D0F6217}"/>
              </a:ext>
            </a:extLst>
          </p:cNvPr>
          <p:cNvSpPr>
            <a:spLocks noGrp="1"/>
          </p:cNvSpPr>
          <p:nvPr>
            <p:ph type="title"/>
          </p:nvPr>
        </p:nvSpPr>
        <p:spPr/>
        <p:txBody>
          <a:bodyPr/>
          <a:lstStyle/>
          <a:p>
            <a:r>
              <a:rPr kumimoji="1" lang="en-US" altLang="ko-Kore-KR" dirty="0"/>
              <a:t>Methodology</a:t>
            </a:r>
            <a:endParaRPr kumimoji="1" lang="ko-Kore-KR" altLang="en-US" dirty="0"/>
          </a:p>
        </p:txBody>
      </p:sp>
      <p:sp>
        <p:nvSpPr>
          <p:cNvPr id="3" name="내용 개체 틀 2">
            <a:extLst>
              <a:ext uri="{FF2B5EF4-FFF2-40B4-BE49-F238E27FC236}">
                <a16:creationId xmlns:a16="http://schemas.microsoft.com/office/drawing/2014/main" id="{21DADC2A-CDC6-2D4A-A990-BCA8629EF02A}"/>
              </a:ext>
            </a:extLst>
          </p:cNvPr>
          <p:cNvSpPr>
            <a:spLocks noGrp="1"/>
          </p:cNvSpPr>
          <p:nvPr>
            <p:ph idx="1"/>
          </p:nvPr>
        </p:nvSpPr>
        <p:spPr/>
        <p:txBody>
          <a:bodyPr/>
          <a:lstStyle/>
          <a:p>
            <a:r>
              <a:rPr kumimoji="1" lang="en-US" altLang="ko-Kore-KR" dirty="0"/>
              <a:t>Gated Recurrent Unit</a:t>
            </a:r>
          </a:p>
          <a:p>
            <a:pPr lvl="1"/>
            <a:r>
              <a:rPr kumimoji="1" lang="en-US" altLang="ko-Kore-KR" dirty="0"/>
              <a:t>GRU is one of the variants of RNN that is a kind of neural network for learning the pattern of time series data.</a:t>
            </a:r>
          </a:p>
          <a:p>
            <a:pPr lvl="1"/>
            <a:endParaRPr kumimoji="1" lang="en-US" altLang="ko-Kore-KR" dirty="0"/>
          </a:p>
          <a:p>
            <a:pPr lvl="1"/>
            <a:r>
              <a:rPr kumimoji="1" lang="en-US" altLang="ko-Kore-KR" dirty="0"/>
              <a:t>better than RNN, LSTM</a:t>
            </a:r>
          </a:p>
          <a:p>
            <a:pPr lvl="1"/>
            <a:endParaRPr kumimoji="1" lang="en-US" altLang="ko-Kore-KR" dirty="0"/>
          </a:p>
        </p:txBody>
      </p:sp>
    </p:spTree>
    <p:extLst>
      <p:ext uri="{BB962C8B-B14F-4D97-AF65-F5344CB8AC3E}">
        <p14:creationId xmlns:p14="http://schemas.microsoft.com/office/powerpoint/2010/main" val="3835951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65567E4-5214-E145-8365-C5928D0F6217}"/>
              </a:ext>
            </a:extLst>
          </p:cNvPr>
          <p:cNvSpPr>
            <a:spLocks noGrp="1"/>
          </p:cNvSpPr>
          <p:nvPr>
            <p:ph type="title"/>
          </p:nvPr>
        </p:nvSpPr>
        <p:spPr/>
        <p:txBody>
          <a:bodyPr/>
          <a:lstStyle/>
          <a:p>
            <a:r>
              <a:rPr kumimoji="1" lang="en-US" altLang="ko-Kore-KR" dirty="0"/>
              <a:t>Methodology</a:t>
            </a:r>
            <a:endParaRPr kumimoji="1" lang="ko-Kore-KR" altLang="en-US" dirty="0"/>
          </a:p>
        </p:txBody>
      </p:sp>
      <p:sp>
        <p:nvSpPr>
          <p:cNvPr id="3" name="내용 개체 틀 2">
            <a:extLst>
              <a:ext uri="{FF2B5EF4-FFF2-40B4-BE49-F238E27FC236}">
                <a16:creationId xmlns:a16="http://schemas.microsoft.com/office/drawing/2014/main" id="{21DADC2A-CDC6-2D4A-A990-BCA8629EF02A}"/>
              </a:ext>
            </a:extLst>
          </p:cNvPr>
          <p:cNvSpPr>
            <a:spLocks noGrp="1"/>
          </p:cNvSpPr>
          <p:nvPr>
            <p:ph idx="1"/>
          </p:nvPr>
        </p:nvSpPr>
        <p:spPr/>
        <p:txBody>
          <a:bodyPr/>
          <a:lstStyle/>
          <a:p>
            <a:r>
              <a:rPr kumimoji="1" lang="en-US" altLang="ko-Kore-KR" dirty="0"/>
              <a:t>Gated Recurrent Unit</a:t>
            </a:r>
          </a:p>
          <a:p>
            <a:pPr lvl="1"/>
            <a:r>
              <a:rPr kumimoji="1" lang="en-US" altLang="ko-Kore-KR" dirty="0"/>
              <a:t>the GRU cell only has update gate and reset gate. both can decide to ignore parts of the previous information</a:t>
            </a:r>
          </a:p>
          <a:p>
            <a:pPr lvl="1"/>
            <a:endParaRPr kumimoji="1" lang="en-US" altLang="ko-Kore-KR" dirty="0"/>
          </a:p>
          <a:p>
            <a:pPr lvl="1"/>
            <a:endParaRPr kumimoji="1" lang="en-US" altLang="ko-Kore-KR" dirty="0"/>
          </a:p>
          <a:p>
            <a:pPr lvl="1"/>
            <a:r>
              <a:rPr kumimoji="1" lang="en-US" altLang="ko-Kore-KR" dirty="0"/>
              <a:t>update gate</a:t>
            </a:r>
          </a:p>
          <a:p>
            <a:pPr lvl="1"/>
            <a:r>
              <a:rPr kumimoji="1" lang="en-US" altLang="ko-Kore-KR" dirty="0"/>
              <a:t>reset gate</a:t>
            </a:r>
          </a:p>
        </p:txBody>
      </p:sp>
      <p:pic>
        <p:nvPicPr>
          <p:cNvPr id="5" name="그림 4" descr="개체, 시계이(가) 표시된 사진&#10;&#10;자동 생성된 설명">
            <a:extLst>
              <a:ext uri="{FF2B5EF4-FFF2-40B4-BE49-F238E27FC236}">
                <a16:creationId xmlns:a16="http://schemas.microsoft.com/office/drawing/2014/main" id="{BCE56EF2-745B-8046-902D-C8BE57F3B923}"/>
              </a:ext>
            </a:extLst>
          </p:cNvPr>
          <p:cNvPicPr>
            <a:picLocks noChangeAspect="1"/>
          </p:cNvPicPr>
          <p:nvPr/>
        </p:nvPicPr>
        <p:blipFill>
          <a:blip r:embed="rId3"/>
          <a:stretch>
            <a:fillRect/>
          </a:stretch>
        </p:blipFill>
        <p:spPr>
          <a:xfrm>
            <a:off x="1679437" y="4498630"/>
            <a:ext cx="3152131" cy="622800"/>
          </a:xfrm>
          <a:prstGeom prst="rect">
            <a:avLst/>
          </a:prstGeom>
        </p:spPr>
      </p:pic>
      <p:pic>
        <p:nvPicPr>
          <p:cNvPr id="7" name="그림 6" descr="개체, 시계, 테이블이(가) 표시된 사진&#10;&#10;자동 생성된 설명">
            <a:extLst>
              <a:ext uri="{FF2B5EF4-FFF2-40B4-BE49-F238E27FC236}">
                <a16:creationId xmlns:a16="http://schemas.microsoft.com/office/drawing/2014/main" id="{724F9FD4-1445-C047-BBC4-064F9986F2D1}"/>
              </a:ext>
            </a:extLst>
          </p:cNvPr>
          <p:cNvPicPr>
            <a:picLocks noChangeAspect="1"/>
          </p:cNvPicPr>
          <p:nvPr/>
        </p:nvPicPr>
        <p:blipFill>
          <a:blip r:embed="rId4"/>
          <a:stretch>
            <a:fillRect/>
          </a:stretch>
        </p:blipFill>
        <p:spPr>
          <a:xfrm>
            <a:off x="1679437" y="5121430"/>
            <a:ext cx="3187700" cy="508000"/>
          </a:xfrm>
          <a:prstGeom prst="rect">
            <a:avLst/>
          </a:prstGeom>
        </p:spPr>
      </p:pic>
      <p:pic>
        <p:nvPicPr>
          <p:cNvPr id="9" name="그림 8" descr="개체이(가) 표시된 사진&#10;&#10;자동 생성된 설명">
            <a:extLst>
              <a:ext uri="{FF2B5EF4-FFF2-40B4-BE49-F238E27FC236}">
                <a16:creationId xmlns:a16="http://schemas.microsoft.com/office/drawing/2014/main" id="{1FEB9D63-C0B1-4F47-8130-75BDBEECB943}"/>
              </a:ext>
            </a:extLst>
          </p:cNvPr>
          <p:cNvPicPr>
            <a:picLocks noChangeAspect="1"/>
          </p:cNvPicPr>
          <p:nvPr/>
        </p:nvPicPr>
        <p:blipFill>
          <a:blip r:embed="rId5"/>
          <a:stretch>
            <a:fillRect/>
          </a:stretch>
        </p:blipFill>
        <p:spPr>
          <a:xfrm>
            <a:off x="6520014" y="4498630"/>
            <a:ext cx="4203700" cy="1079500"/>
          </a:xfrm>
          <a:prstGeom prst="rect">
            <a:avLst/>
          </a:prstGeom>
        </p:spPr>
      </p:pic>
    </p:spTree>
    <p:extLst>
      <p:ext uri="{BB962C8B-B14F-4D97-AF65-F5344CB8AC3E}">
        <p14:creationId xmlns:p14="http://schemas.microsoft.com/office/powerpoint/2010/main" val="403882296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1532</TotalTime>
  <Words>1248</Words>
  <Application>Microsoft Macintosh PowerPoint</Application>
  <PresentationFormat>와이드스크린</PresentationFormat>
  <Paragraphs>182</Paragraphs>
  <Slides>21</Slides>
  <Notes>18</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21</vt:i4>
      </vt:variant>
    </vt:vector>
  </HeadingPairs>
  <TitlesOfParts>
    <vt:vector size="25" baseType="lpstr">
      <vt:lpstr>Arial</vt:lpstr>
      <vt:lpstr>Calibri</vt:lpstr>
      <vt:lpstr>Calibri Light</vt:lpstr>
      <vt:lpstr>Office 테마</vt:lpstr>
      <vt:lpstr>State-of-Health Estimation of Lithium-ion Batteries Using Attention based Method</vt:lpstr>
      <vt:lpstr>Introduction</vt:lpstr>
      <vt:lpstr>Introduction</vt:lpstr>
      <vt:lpstr>Introduction</vt:lpstr>
      <vt:lpstr>Related Work</vt:lpstr>
      <vt:lpstr>Related Work</vt:lpstr>
      <vt:lpstr>Related Work</vt:lpstr>
      <vt:lpstr>Methodology</vt:lpstr>
      <vt:lpstr>Methodology</vt:lpstr>
      <vt:lpstr>Methodology</vt:lpstr>
      <vt:lpstr>Methodology</vt:lpstr>
      <vt:lpstr>Methodology</vt:lpstr>
      <vt:lpstr>Experiments</vt:lpstr>
      <vt:lpstr>Experiments</vt:lpstr>
      <vt:lpstr>Experiments</vt:lpstr>
      <vt:lpstr>Experiments</vt:lpstr>
      <vt:lpstr>Experiments</vt:lpstr>
      <vt:lpstr>Experiments</vt:lpstr>
      <vt:lpstr>Experiments</vt:lpstr>
      <vt:lpstr>Experiments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State-of-Health</dc:title>
  <dc:creator>차 영조</dc:creator>
  <cp:lastModifiedBy>차 영조</cp:lastModifiedBy>
  <cp:revision>47</cp:revision>
  <cp:lastPrinted>2020-06-24T05:40:06Z</cp:lastPrinted>
  <dcterms:created xsi:type="dcterms:W3CDTF">2020-06-19T03:56:28Z</dcterms:created>
  <dcterms:modified xsi:type="dcterms:W3CDTF">2020-06-24T06:05:30Z</dcterms:modified>
</cp:coreProperties>
</file>