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8" r:id="rId3"/>
    <p:sldId id="370" r:id="rId4"/>
    <p:sldId id="369" r:id="rId5"/>
    <p:sldId id="372" r:id="rId6"/>
    <p:sldId id="354" r:id="rId7"/>
    <p:sldId id="355" r:id="rId8"/>
    <p:sldId id="327" r:id="rId9"/>
    <p:sldId id="363" r:id="rId10"/>
    <p:sldId id="357" r:id="rId11"/>
    <p:sldId id="364" r:id="rId12"/>
    <p:sldId id="365" r:id="rId13"/>
    <p:sldId id="366" r:id="rId14"/>
    <p:sldId id="367" r:id="rId15"/>
    <p:sldId id="350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97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944" y="208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EKF, PF </a:t>
            </a:r>
            <a:r>
              <a:rPr lang="ko-KR" altLang="en-US" dirty="0"/>
              <a:t>내용 추가하기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PF</a:t>
            </a:r>
            <a:r>
              <a:rPr kumimoji="1" lang="ko-KR" altLang="en-US" dirty="0"/>
              <a:t>에서 사용되는 </a:t>
            </a:r>
            <a:r>
              <a:rPr kumimoji="1" lang="en-US" altLang="ko-KR" dirty="0"/>
              <a:t>particle</a:t>
            </a:r>
            <a:r>
              <a:rPr kumimoji="1" lang="ko-KR" altLang="en-US" dirty="0"/>
              <a:t>의 개수가 많을수록 더 좋은 </a:t>
            </a:r>
            <a:r>
              <a:rPr kumimoji="1" lang="en-US" altLang="ko-KR" dirty="0"/>
              <a:t>estimation</a:t>
            </a:r>
          </a:p>
          <a:p>
            <a:r>
              <a:rPr kumimoji="1" lang="ko-Kore-KR" altLang="en-US" dirty="0"/>
              <a:t>그러나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computational complexity</a:t>
            </a:r>
            <a:r>
              <a:rPr kumimoji="1" lang="ko-KR" altLang="en-US" dirty="0"/>
              <a:t>도 고려해야 하기 때문에</a:t>
            </a:r>
            <a:endParaRPr kumimoji="1" lang="en-US" altLang="ko-KR" dirty="0"/>
          </a:p>
          <a:p>
            <a:r>
              <a:rPr kumimoji="1" lang="ko-KR" altLang="en-US" dirty="0"/>
              <a:t>적당한 수의 </a:t>
            </a:r>
            <a:r>
              <a:rPr kumimoji="1" lang="en-US" altLang="ko-KR" dirty="0"/>
              <a:t>particle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구해보자면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252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6- state estimate pdf for the PF </a:t>
            </a:r>
            <a:r>
              <a:rPr kumimoji="1" lang="ko-Kore-KR" altLang="en-US" dirty="0"/>
              <a:t>알고리즘</a:t>
            </a:r>
            <a:endParaRPr kumimoji="1" lang="en-US" altLang="ko-Kore-KR" dirty="0"/>
          </a:p>
          <a:p>
            <a:r>
              <a:rPr kumimoji="1" lang="ko-Kore-KR" altLang="en-US" dirty="0"/>
              <a:t>신뢰</a:t>
            </a:r>
            <a:r>
              <a:rPr kumimoji="1" lang="en-US" altLang="ko-Kore-KR" dirty="0"/>
              <a:t>(confidence</a:t>
            </a:r>
            <a:r>
              <a:rPr kumimoji="1" lang="en-US" altLang="ko-KR" dirty="0"/>
              <a:t>) </a:t>
            </a:r>
            <a:r>
              <a:rPr kumimoji="1" lang="ko-KR" altLang="en-US" dirty="0"/>
              <a:t>바운드가 더 타이트 하다 </a:t>
            </a:r>
            <a:r>
              <a:rPr kumimoji="1" lang="en-US" altLang="ko-KR" dirty="0"/>
              <a:t>EFK</a:t>
            </a:r>
            <a:r>
              <a:rPr kumimoji="1" lang="ko-KR" altLang="en-US" dirty="0"/>
              <a:t>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그러나 알고리즘이 더 산발적인 </a:t>
            </a:r>
            <a:r>
              <a:rPr kumimoji="1" lang="en-US" altLang="ko-KR" dirty="0"/>
              <a:t>(sporadic)</a:t>
            </a:r>
            <a:r>
              <a:rPr kumimoji="1" lang="ko-KR" altLang="en-US" dirty="0"/>
              <a:t>한 상태 예측을 보여준다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고르지 못하다</a:t>
            </a:r>
            <a:r>
              <a:rPr kumimoji="1" lang="en-US" altLang="ko-KR" dirty="0"/>
              <a:t>.) </a:t>
            </a:r>
          </a:p>
          <a:p>
            <a:r>
              <a:rPr kumimoji="1" lang="ko-Kore-KR" altLang="en-US" dirty="0"/>
              <a:t>신뢰 한계 강화로 인한 평균 이동에 더 민감하다 </a:t>
            </a:r>
            <a:r>
              <a:rPr kumimoji="1" lang="en-US" altLang="ko-Kore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815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yellow – fault is present</a:t>
            </a:r>
          </a:p>
          <a:p>
            <a:r>
              <a:rPr kumimoji="1" lang="en-US" altLang="ko-Kore-KR" dirty="0"/>
              <a:t>bule – normalizing factor, </a:t>
            </a:r>
            <a:r>
              <a:rPr kumimoji="1" lang="ko-KR" altLang="en-US" dirty="0"/>
              <a:t>정규화 요소로 선택됨</a:t>
            </a:r>
            <a:endParaRPr kumimoji="1" lang="en-US" altLang="ko-Kore-KR" dirty="0"/>
          </a:p>
          <a:p>
            <a:r>
              <a:rPr kumimoji="1" lang="en-US" altLang="ko-Kore-KR" dirty="0"/>
              <a:t>green – hypothesis is possible and dividing by the normalizing factor.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711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table 2 – </a:t>
            </a:r>
            <a:r>
              <a:rPr kumimoji="1" lang="ko-Kore-KR" altLang="en-US" dirty="0"/>
              <a:t>비교 </a:t>
            </a:r>
            <a:endParaRPr kumimoji="1" lang="en-US" altLang="ko-Kore-KR" dirty="0"/>
          </a:p>
          <a:p>
            <a:r>
              <a:rPr kumimoji="1" lang="en-US" altLang="ko-Kore-KR" dirty="0"/>
              <a:t>probability of fault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PoF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and uncertainty(</a:t>
            </a:r>
            <a:r>
              <a:rPr kumimoji="1" lang="en-US" altLang="ko-Kore-KR" dirty="0" err="1"/>
              <a:t>PoFU</a:t>
            </a:r>
            <a:r>
              <a:rPr kumimoji="1" lang="en-US" altLang="ko-Kore-KR" dirty="0"/>
              <a:t>)</a:t>
            </a:r>
          </a:p>
          <a:p>
            <a:r>
              <a:rPr kumimoji="1" lang="ko-KR" altLang="en-US" dirty="0"/>
              <a:t>높은 신뢰도를 나타낸다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(table3)</a:t>
            </a:r>
          </a:p>
          <a:p>
            <a:r>
              <a:rPr kumimoji="1" lang="en-US" altLang="ko-Kore-KR" dirty="0"/>
              <a:t>TTF (the time to failure)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921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DS</a:t>
            </a:r>
            <a:r>
              <a:rPr kumimoji="1" lang="ko-KR" altLang="en-US" dirty="0"/>
              <a:t>퓨전이 </a:t>
            </a:r>
            <a:r>
              <a:rPr kumimoji="1" lang="en-US" altLang="ko-Kore-KR" dirty="0"/>
              <a:t>PF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EKF</a:t>
            </a:r>
            <a:r>
              <a:rPr kumimoji="1" lang="ko-KR" altLang="en-US" dirty="0"/>
              <a:t>보다 신뢰 범위가 더 타이트하다는 것을 알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9561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inference - </a:t>
            </a:r>
            <a:r>
              <a:rPr kumimoji="1" lang="ko-KR" altLang="en-US" dirty="0"/>
              <a:t>추론</a:t>
            </a:r>
            <a:endParaRPr kumimoji="1" lang="en-US" altLang="ko-Kore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한계가 있다면 </a:t>
            </a:r>
            <a:r>
              <a:rPr kumimoji="1" lang="en-US" altLang="ko-Kore-KR" dirty="0"/>
              <a:t>train</a:t>
            </a:r>
            <a:r>
              <a:rPr kumimoji="1" lang="ko-Kore-KR" altLang="en-US" dirty="0"/>
              <a:t>이랑 </a:t>
            </a:r>
            <a:r>
              <a:rPr kumimoji="1" lang="en-US" altLang="ko-Kore-KR" dirty="0"/>
              <a:t>test</a:t>
            </a:r>
            <a:r>
              <a:rPr kumimoji="1" lang="ko-Kore-KR" altLang="en-US" dirty="0"/>
              <a:t>를 같은 데이터로 해서 각각 다른 데이터셋으로 진행해볼 필요가 있다는 점</a:t>
            </a:r>
            <a:r>
              <a:rPr kumimoji="1" lang="en-US" altLang="ko-Kore-KR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531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칼만필터는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prediction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measurement update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반복적으로 수행하며 현재 위치를 계산한다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상태예측</a:t>
            </a:r>
            <a:r>
              <a:rPr kumimoji="1" lang="ko-KR" altLang="en-US" dirty="0"/>
              <a:t> 단계는 이전 로봇의 </a:t>
            </a:r>
            <a:r>
              <a:rPr kumimoji="1" lang="ko-KR" altLang="en-US" dirty="0" err="1"/>
              <a:t>파라미터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위치 속도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로봇 모션 입력을 이용해 현재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값을 예측하는 단계</a:t>
            </a:r>
            <a:endParaRPr kumimoji="1" lang="en-US" altLang="ko-KR" dirty="0"/>
          </a:p>
          <a:p>
            <a:r>
              <a:rPr kumimoji="1" lang="ko-KR" altLang="en-US" dirty="0"/>
              <a:t>측정 업데이트 단계는 상태 예측단계에서 예측된 현재 로봇의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값과 현재 로봇의 위치에서 얻어진 센서 정보를 이용해 현재 로봇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값을 업데이트 하는 단계</a:t>
            </a:r>
            <a:endParaRPr kumimoji="1" lang="en-US" altLang="ko-KR" dirty="0"/>
          </a:p>
          <a:p>
            <a:r>
              <a:rPr kumimoji="1" lang="ko-KR" altLang="en-US" dirty="0"/>
              <a:t>현재 상태의 확률 분포를 예측하는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KF</a:t>
            </a:r>
            <a:r>
              <a:rPr kumimoji="1" lang="ko-KR" altLang="en-US" dirty="0"/>
              <a:t>와 마찬가지로 노이즈는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분포로 가정</a:t>
            </a:r>
            <a:endParaRPr kumimoji="1" lang="en-US" altLang="ko-KR" dirty="0"/>
          </a:p>
          <a:p>
            <a:r>
              <a:rPr kumimoji="1" lang="ko-KR" altLang="en-US" dirty="0"/>
              <a:t>차이점은 </a:t>
            </a:r>
            <a:r>
              <a:rPr kumimoji="1" lang="ko-KR" altLang="en-US" dirty="0" err="1"/>
              <a:t>모션모델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observation </a:t>
            </a:r>
            <a:r>
              <a:rPr kumimoji="1" lang="ko-KR" altLang="en-US" dirty="0"/>
              <a:t>모델을 비선형 함수로 확장한 것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ore-KR" altLang="en-US" dirty="0"/>
              <a:t>왼쪽</a:t>
            </a:r>
            <a:r>
              <a:rPr kumimoji="1" lang="ko-KR" altLang="en-US" dirty="0"/>
              <a:t> 그림은 선형시스템에서의 입력과 출력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분포가 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비선형 시스템의 경우 입력은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분포이지만 </a:t>
            </a:r>
            <a:r>
              <a:rPr kumimoji="1" lang="ko-KR" altLang="en-US" dirty="0" err="1"/>
              <a:t>비선형성에</a:t>
            </a:r>
            <a:r>
              <a:rPr kumimoji="1" lang="ko-KR" altLang="en-US" dirty="0"/>
              <a:t> 의해 출력은 </a:t>
            </a:r>
            <a:r>
              <a:rPr kumimoji="1" lang="ko-KR" altLang="en-US" dirty="0" err="1"/>
              <a:t>가우시안이</a:t>
            </a:r>
            <a:r>
              <a:rPr kumimoji="1" lang="ko-KR" altLang="en-US" dirty="0"/>
              <a:t> 아님</a:t>
            </a:r>
            <a:r>
              <a:rPr kumimoji="1" lang="en-US" altLang="ko-KR" dirty="0"/>
              <a:t>.-</a:t>
            </a:r>
            <a:r>
              <a:rPr kumimoji="1" lang="ko-KR" altLang="en-US" dirty="0"/>
              <a:t> 비선형 함수를 </a:t>
            </a:r>
            <a:r>
              <a:rPr kumimoji="1" lang="ko-KR" altLang="en-US" dirty="0" err="1"/>
              <a:t>선형화해줘야함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35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EKF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비선형 함수를 </a:t>
            </a:r>
            <a:r>
              <a:rPr kumimoji="1" lang="ko-KR" altLang="en-US" dirty="0" err="1"/>
              <a:t>선형화하기</a:t>
            </a:r>
            <a:r>
              <a:rPr kumimoji="1" lang="ko-KR" altLang="en-US" dirty="0"/>
              <a:t> 위해서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타일러 </a:t>
            </a:r>
            <a:r>
              <a:rPr kumimoji="1" lang="ko-KR" altLang="en-US" dirty="0" err="1"/>
              <a:t>근사법을</a:t>
            </a:r>
            <a:r>
              <a:rPr kumimoji="1" lang="ko-KR" altLang="en-US" dirty="0"/>
              <a:t>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비선형 함수들을 </a:t>
            </a:r>
            <a:r>
              <a:rPr kumimoji="1" lang="en-US" altLang="ko-KR" dirty="0"/>
              <a:t>state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편미분하여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생성하는데 이 </a:t>
            </a:r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jacobian</a:t>
            </a:r>
            <a:r>
              <a:rPr kumimoji="1" lang="ko-KR" altLang="en-US" dirty="0"/>
              <a:t>이라고 부름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분포를</a:t>
            </a:r>
            <a:r>
              <a:rPr kumimoji="1" lang="ko-KR" altLang="en-US" dirty="0"/>
              <a:t> 예측하면 이런 식을 나타낼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Kalman gain</a:t>
            </a:r>
            <a:r>
              <a:rPr kumimoji="1" lang="ko-KR" altLang="en-US" dirty="0"/>
              <a:t>이란 </a:t>
            </a:r>
            <a:r>
              <a:rPr kumimoji="1" lang="en-US" altLang="ko-KR" dirty="0"/>
              <a:t>state prediction</a:t>
            </a:r>
            <a:r>
              <a:rPr kumimoji="1" lang="ko-KR" altLang="en-US" dirty="0"/>
              <a:t>단계에서 예측된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값과 현재 로봇의 상태에서 측정한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 사이를 가중치를 이용해 측정값을 업데이트 하게 되는데 </a:t>
            </a:r>
            <a:endParaRPr kumimoji="1" lang="en-US" altLang="ko-KR" dirty="0"/>
          </a:p>
          <a:p>
            <a:r>
              <a:rPr kumimoji="1" lang="ko-KR" altLang="en-US" dirty="0"/>
              <a:t>여기서 가중치가 칼만 </a:t>
            </a:r>
            <a:r>
              <a:rPr kumimoji="1" lang="ko-KR" altLang="en-US" dirty="0" err="1"/>
              <a:t>게인으로</a:t>
            </a:r>
            <a:r>
              <a:rPr kumimoji="1" lang="ko-KR" altLang="en-US" dirty="0"/>
              <a:t> 정의된다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275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로봇이</a:t>
            </a:r>
            <a:r>
              <a:rPr kumimoji="1" lang="ko-KR" altLang="en-US" dirty="0"/>
              <a:t> 있을 수 있는 위치에 입자를 뿌린다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각 입자는 로봇이 있을 수 있는 위치이다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로봇이 모션을 취하면 이 입자들도 모션을 취하게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실제 로봇의 위치와 가까울 수록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이 크게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미미한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을 가진 입자들은 둘 필요가 없고 솎아내기 작업을 해야하는데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</a:t>
            </a:r>
            <a:r>
              <a:rPr kumimoji="1" lang="en-US" altLang="ko-KR" dirty="0"/>
              <a:t>resampling</a:t>
            </a:r>
            <a:r>
              <a:rPr kumimoji="1" lang="ko-KR" altLang="en-US" dirty="0"/>
              <a:t>이라고 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51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particle</a:t>
            </a:r>
            <a:r>
              <a:rPr kumimoji="1" lang="ko-KR" altLang="en-US" dirty="0"/>
              <a:t>과 그에 해당하는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들을 가지고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값들을 </a:t>
            </a:r>
            <a:r>
              <a:rPr kumimoji="1" lang="en-US" altLang="ko-KR" dirty="0"/>
              <a:t>normalizing</a:t>
            </a:r>
            <a:r>
              <a:rPr kumimoji="1" lang="ko-KR" altLang="en-US" dirty="0"/>
              <a:t>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그다음</a:t>
            </a:r>
            <a:r>
              <a:rPr kumimoji="1" lang="ko-KR" altLang="en-US" dirty="0"/>
              <a:t>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에 따라 원래 있던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Particle</a:t>
            </a:r>
            <a:r>
              <a:rPr kumimoji="1" lang="ko-KR" altLang="en-US" dirty="0"/>
              <a:t>집합에서 다시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개를 뽑아 새로운 </a:t>
            </a:r>
            <a:r>
              <a:rPr kumimoji="1" lang="en-US" altLang="ko-KR" dirty="0"/>
              <a:t>Particle </a:t>
            </a:r>
            <a:r>
              <a:rPr kumimoji="1" lang="ko-KR" altLang="en-US" dirty="0"/>
              <a:t>집합을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24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9016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676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fb – nonlinear mapping.</a:t>
            </a:r>
          </a:p>
          <a:p>
            <a:r>
              <a:rPr kumimoji="1" lang="en-US" altLang="ko-Kore-KR" dirty="0"/>
              <a:t>xd1, xd2– normal and faulty condition (Boolean states)</a:t>
            </a:r>
          </a:p>
          <a:p>
            <a:r>
              <a:rPr kumimoji="1" lang="en-US" altLang="ko-Kore-KR" dirty="0"/>
              <a:t>y(k) – battery capacity</a:t>
            </a:r>
          </a:p>
          <a:p>
            <a:r>
              <a:rPr kumimoji="1" lang="en-US" altLang="ko-Kore-KR" dirty="0"/>
              <a:t>w(k), v(k) – noise signals</a:t>
            </a:r>
          </a:p>
          <a:p>
            <a:r>
              <a:rPr kumimoji="1" lang="en-US" altLang="ko-Kore-KR" dirty="0"/>
              <a:t>n(k) – </a:t>
            </a:r>
            <a:r>
              <a:rPr kumimoji="1" lang="en-US" altLang="ko-Kore-KR" dirty="0" err="1"/>
              <a:t>iid</a:t>
            </a:r>
            <a:r>
              <a:rPr kumimoji="1" lang="en-US" altLang="ko-Kore-KR" dirty="0"/>
              <a:t> uniform white noise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516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fig4 – EKF</a:t>
            </a:r>
            <a:r>
              <a:rPr kumimoji="1" lang="ko-KR" altLang="en-US" dirty="0"/>
              <a:t> 알고리즘의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 사이클 </a:t>
            </a:r>
            <a:r>
              <a:rPr kumimoji="1" lang="en-US" altLang="ko-KR" dirty="0"/>
              <a:t>274dptj </a:t>
            </a:r>
            <a:endParaRPr kumimoji="1" lang="en-US" altLang="ko-Kore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green – the baseline(</a:t>
            </a:r>
            <a:r>
              <a:rPr kumimoji="1" lang="ko-KR" altLang="en-US" dirty="0"/>
              <a:t>기준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pdf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yellow – the AD threshold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the baseline pdf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95%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나타냄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측정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95%rk AD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threshold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건너면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알고리즘은 </a:t>
            </a:r>
            <a:r>
              <a:rPr kumimoji="1" lang="en-US" altLang="ko-KR" dirty="0"/>
              <a:t>fault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detection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142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Battery Capacity Anomaly Detection and Data Fusion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</a:t>
            </a:r>
            <a:r>
              <a:rPr lang="en-US" altLang="ko-KR" dirty="0"/>
              <a:t>8</a:t>
            </a:r>
            <a:r>
              <a:rPr lang="en-US" dirty="0"/>
              <a:t>.</a:t>
            </a:r>
            <a:r>
              <a:rPr lang="en-US" altLang="ko-KR" dirty="0"/>
              <a:t>05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AE0F-E0FE-DD49-BA3B-3F75001E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3.3. PF Implementation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27F3045-A6F0-6C4D-ABE5-99C8B4C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R" b="0" dirty="0"/>
              <a:t>100 particles – provide sufficient performance and reduce the computational complexity</a:t>
            </a:r>
            <a:endParaRPr kumimoji="1" lang="ko-Kore-KR" altLang="en-US" b="0" dirty="0"/>
          </a:p>
        </p:txBody>
      </p:sp>
      <p:pic>
        <p:nvPicPr>
          <p:cNvPr id="6" name="그림 5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6D37B368-5985-7044-AD1A-9BEB1137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1" y="2932987"/>
            <a:ext cx="7698057" cy="59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62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4950-482F-1E45-871F-F5B4949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3.3. PF Implementation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60B23-63BB-F543-839B-83ED96024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the state estimate pdf for the PF algorithm.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42A6A-CF78-D64E-B123-8EB45A9D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30" y="2977115"/>
            <a:ext cx="6885540" cy="59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56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6D5A-09DD-CB44-9870-654D2FF0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.4.</a:t>
            </a:r>
            <a:r>
              <a:rPr kumimoji="1" lang="ko-KR" altLang="en-US" dirty="0"/>
              <a:t> </a:t>
            </a:r>
            <a:r>
              <a:rPr kumimoji="1" lang="en-US" altLang="ko-KR" dirty="0"/>
              <a:t>DS Fusion Implementation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21675-A73E-D64E-AD39-9A213C84F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 fault is present. </a:t>
            </a:r>
            <a:r>
              <a:rPr lang="en-US" altLang="ko-Kore-KR" dirty="0"/>
              <a:t>(μ1)</a:t>
            </a:r>
            <a:endParaRPr kumimoji="1" lang="en-US" altLang="ko-Kore-KR" dirty="0"/>
          </a:p>
          <a:p>
            <a:r>
              <a:rPr kumimoji="1" lang="en-US" altLang="ko-Kore-KR" dirty="0"/>
              <a:t>a fault is not present.(μ2)</a:t>
            </a:r>
          </a:p>
          <a:p>
            <a:r>
              <a:rPr kumimoji="1" lang="en-US" altLang="ko-Kore-KR" dirty="0"/>
              <a:t>either present or not present (μ3) - uncertainty</a:t>
            </a:r>
          </a:p>
          <a:p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A582265-75B0-5C4C-ADF0-5D0C419E6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74" y="3951914"/>
            <a:ext cx="8250451" cy="3131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0242E-AF34-D247-AA6A-DA62F637DC37}"/>
              </a:ext>
            </a:extLst>
          </p:cNvPr>
          <p:cNvSpPr txBox="1"/>
          <p:nvPr/>
        </p:nvSpPr>
        <p:spPr>
          <a:xfrm>
            <a:off x="6502399" y="7083335"/>
            <a:ext cx="684529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yellow</a:t>
            </a: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– fault is present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blue</a:t>
            </a: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– dividing by the conflicting hypotheses 	chosen to be normalizing factor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>
                <a:solidFill>
                  <a:srgbClr val="00B050"/>
                </a:solidFill>
              </a:rPr>
              <a:t>green</a:t>
            </a:r>
            <a:r>
              <a:rPr lang="en-US" altLang="ko-Kore-KR" dirty="0"/>
              <a:t> – is possible and dividing by the 	normalizing factor.</a:t>
            </a: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2E6A050E-827D-5547-B9AF-3FDCC4CF7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17715"/>
            <a:ext cx="5613936" cy="14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229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C679-22DF-C940-B37B-8CB020D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.4.</a:t>
            </a:r>
            <a:r>
              <a:rPr kumimoji="1" lang="ko-KR" altLang="en-US" dirty="0"/>
              <a:t> </a:t>
            </a:r>
            <a:r>
              <a:rPr kumimoji="1" lang="en-US" altLang="ko-KR" dirty="0"/>
              <a:t>DS Fusion Implementation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B66A0-A99C-DD48-8864-1D10D77E9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   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38D5601E-07B8-1645-AEFA-8BC9BCD57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25" y="1562100"/>
            <a:ext cx="9051950" cy="2895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2D540-9006-F047-B550-C7D089201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4" y="4953001"/>
            <a:ext cx="9051950" cy="36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58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FD4BD-B8D4-1441-9ED3-4A3B9AD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.4.</a:t>
            </a:r>
            <a:r>
              <a:rPr kumimoji="1" lang="ko-KR" altLang="en-US" dirty="0"/>
              <a:t> </a:t>
            </a:r>
            <a:r>
              <a:rPr kumimoji="1" lang="en-US" altLang="ko-KR" dirty="0"/>
              <a:t>DS Fusion Implementation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EAD2-B229-5644-99C2-285C9D825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fusion algorithm on the final state estimation pdf.      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A03F464-64C6-534E-ACFE-ECE81299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764465"/>
            <a:ext cx="7357958" cy="6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35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26A3-89A4-164F-889F-FF8B5E7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4. Conclusion</a:t>
            </a:r>
            <a:endParaRPr kumimoji="1" lang="ko-Kore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1917C6-B76E-CA45-ACDE-AFB89B7D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EKF – to accommodate for nonlinear battery dynamics</a:t>
            </a:r>
          </a:p>
          <a:p>
            <a:r>
              <a:rPr kumimoji="1" lang="en-US" altLang="ko-Kore-KR" b="0" dirty="0"/>
              <a:t>PF – for state-space inference.</a:t>
            </a:r>
          </a:p>
          <a:p>
            <a:r>
              <a:rPr kumimoji="1" lang="en-US" altLang="ko-Kore-KR" b="0" dirty="0"/>
              <a:t>By fusing the state estimations from each of these techniques, the AD algorithm was able to detect degradation more quickly and with a higher degree of confidence.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351047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40BC-FD33-EE49-88D0-3808A49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Extended Kalman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6465D-5F5C-D542-9E0D-990A565D6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nonlinearity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98EA9-FDB4-1A43-B40A-BB0E0BC7D73E}"/>
              </a:ext>
            </a:extLst>
          </p:cNvPr>
          <p:cNvSpPr txBox="1"/>
          <p:nvPr/>
        </p:nvSpPr>
        <p:spPr>
          <a:xfrm>
            <a:off x="3776393" y="203940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0.5 &#10;1.5 &#10;y.ax. &#10;Mean &#10;0.5 &#10;Mean Of pH &#10;4 &#10;Non- &#10;— Gaussian Of ply) &#10;X &#10;Mean of p(y) &#10;0 0.2 0.4 0.6 0.8 &#10;Function &#10;Mean &#10;0.5 &#10;Mean ">
            <a:extLst>
              <a:ext uri="{FF2B5EF4-FFF2-40B4-BE49-F238E27FC236}">
                <a16:creationId xmlns:a16="http://schemas.microsoft.com/office/drawing/2014/main" id="{0EED3E2B-FD45-9946-997F-48C5305B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2" y="2736542"/>
            <a:ext cx="12578948" cy="525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0069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F01-DD6D-A64B-B180-6021B41E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Extended Kalman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BB77E-F174-8B46-A626-6BCB70045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The nonlinear process model</a:t>
            </a:r>
            <a:r>
              <a:rPr lang="ko-KR" altLang="en-US" b="0" dirty="0"/>
              <a:t>        </a:t>
            </a:r>
            <a:endParaRPr lang="en-US" altLang="ko-KR" b="0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 </a:t>
            </a:r>
            <a:r>
              <a:rPr lang="en-US" altLang="ko-KR" b="0" dirty="0"/>
              <a:t>The observation model</a:t>
            </a:r>
            <a:r>
              <a:rPr lang="ko-KR" altLang="en-US" b="0" dirty="0"/>
              <a:t> </a:t>
            </a:r>
            <a:endParaRPr lang="en-US" altLang="ko-KR" b="0" dirty="0"/>
          </a:p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5B201-DADE-9747-93FB-C7A819AE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03532"/>
            <a:ext cx="5708411" cy="1777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A6022D-8FFB-3A43-88D3-385C3313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52" y="2912642"/>
            <a:ext cx="4400371" cy="141756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08E21AE-9360-8543-A40F-5DE8F8BCF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411"/>
            <a:ext cx="6382775" cy="2735475"/>
          </a:xfrm>
          <a:prstGeom prst="rect">
            <a:avLst/>
          </a:prstGeom>
        </p:spPr>
      </p:pic>
      <p:pic>
        <p:nvPicPr>
          <p:cNvPr id="10" name="그림 9" descr="조류이(가) 표시된 사진&#10;&#10;자동 생성된 설명">
            <a:extLst>
              <a:ext uri="{FF2B5EF4-FFF2-40B4-BE49-F238E27FC236}">
                <a16:creationId xmlns:a16="http://schemas.microsoft.com/office/drawing/2014/main" id="{24F4AEF7-BD09-EF4F-93B4-BC8A46969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9" y="4578304"/>
            <a:ext cx="6382775" cy="39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98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D961-F97F-7041-8201-AB37535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Particle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B65C9-EC0D-704B-B441-CC57CC4F5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The state </a:t>
            </a:r>
            <a:r>
              <a:rPr kumimoji="1" lang="en-US" altLang="ko-Kore-KR" dirty="0"/>
              <a:t>x</a:t>
            </a:r>
            <a:r>
              <a:rPr kumimoji="1" lang="en-US" altLang="ko-Kore-KR" b="0" dirty="0"/>
              <a:t> and observation </a:t>
            </a:r>
            <a:r>
              <a:rPr kumimoji="1" lang="en-US" altLang="ko-Kore-KR" dirty="0"/>
              <a:t>z</a:t>
            </a:r>
            <a:r>
              <a:rPr kumimoji="1" lang="en-US" altLang="ko-Kore-KR" b="0" dirty="0"/>
              <a:t> for cycle 1 to </a:t>
            </a:r>
            <a:r>
              <a:rPr kumimoji="1" lang="en-US" altLang="ko-Kore-KR" dirty="0"/>
              <a:t>k</a:t>
            </a:r>
            <a:r>
              <a:rPr kumimoji="1" lang="en-US" altLang="ko-Kore-KR" b="0" dirty="0"/>
              <a:t>. 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b="0" dirty="0"/>
              <a:t>A set of N particles.    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F37EC-7CE9-A84C-9690-99CE65CB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1" y="2282825"/>
            <a:ext cx="8280555" cy="1174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0C12A-E5EB-E14A-9A2A-D158AA3B8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48" y="4347203"/>
            <a:ext cx="7697704" cy="1174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76F7D2-C6A2-2C42-BF2B-56BFCE169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03" y="5887078"/>
            <a:ext cx="6786955" cy="860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617BEA-8B55-1045-A489-FBD28C139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81" y="7138028"/>
            <a:ext cx="7594801" cy="10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1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93C33-5491-4E4A-9625-E3952AF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Particle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E734C-7E90-9D4C-8A7A-19E984BE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267F0E-7191-9D46-ADC7-5F658326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61" y="1562100"/>
            <a:ext cx="7380877" cy="70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60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0562-87E1-824D-BA5B-DD61E69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3. Implementation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4D933DE-7EE1-224D-AD5B-D46E119E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R" b="0" dirty="0"/>
              <a:t>the capacity degradation of a Li-ion battery.</a:t>
            </a:r>
          </a:p>
          <a:p>
            <a:r>
              <a:rPr kumimoji="1" lang="en-US" altLang="ko-KR" b="0" dirty="0"/>
              <a:t>the SOH of a Li-ion battery with rated capacity of 1.1Ah is used.</a:t>
            </a:r>
          </a:p>
          <a:p>
            <a:r>
              <a:rPr kumimoji="1" lang="en-US" altLang="ko-KR" b="0" dirty="0"/>
              <a:t>The charge-discharge cycle of the battery is conducted with the </a:t>
            </a:r>
            <a:r>
              <a:rPr kumimoji="1" lang="en-US" altLang="ko-KR" b="0" dirty="0" err="1"/>
              <a:t>Arbin</a:t>
            </a:r>
            <a:r>
              <a:rPr kumimoji="1" lang="en-US" altLang="ko-KR" b="0" dirty="0"/>
              <a:t> BT2000 system under room temperature at a discharge current of 1.1A.</a:t>
            </a:r>
          </a:p>
          <a:p>
            <a:r>
              <a:rPr kumimoji="1" lang="en-US" altLang="ko-KR" b="0" dirty="0"/>
              <a:t>The charging and discharging of the battery are halted at the given cutoff voltage.</a:t>
            </a:r>
          </a:p>
          <a:p>
            <a:r>
              <a:rPr kumimoji="1" lang="en-US" altLang="ko-KR" b="0" dirty="0"/>
              <a:t>The capacity degradation curve versus charge-discharge cycle is obtained by Coulomb counting.</a:t>
            </a:r>
            <a:r>
              <a:rPr kumimoji="1" lang="ko-KR" altLang="en-US" b="0" dirty="0"/>
              <a:t>    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28779159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0A14-8BBA-B344-9467-4AC7FA50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3.1. Model Development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E6464E-D3F7-8C43-94CC-55DAD634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ko-KR" altLang="en-US" b="0" dirty="0"/>
              <a:t> </a:t>
            </a:r>
            <a:r>
              <a:rPr kumimoji="1" lang="en-US" altLang="ko-KR" b="0" dirty="0"/>
              <a:t>As battery charge-discharge cycle count increases, the battery capacity slowly degrades from baseline in an exponential form.</a:t>
            </a:r>
            <a:r>
              <a:rPr kumimoji="1" lang="ko-KR" altLang="en-US" b="0" dirty="0"/>
              <a:t>   </a:t>
            </a:r>
            <a:endParaRPr kumimoji="1" lang="ko-Kore-KR" altLang="en-US" b="0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3FC653-8D0D-214A-8785-C83A8BB65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1"/>
          <a:stretch/>
        </p:blipFill>
        <p:spPr>
          <a:xfrm>
            <a:off x="2426935" y="2814214"/>
            <a:ext cx="7466699" cy="5787731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5C12AAE-D451-9145-A539-EDB8208F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01" y="8601945"/>
            <a:ext cx="7466699" cy="10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3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E99A-046E-C947-8D17-39630BFC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3.2. EKF Implementation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3BD3F6F8-CC28-E246-AC3D-BCDBDE8E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R" b="0" dirty="0"/>
              <a:t> </a:t>
            </a:r>
            <a:r>
              <a:rPr kumimoji="1" lang="ko-KR" altLang="en-US" b="0" dirty="0"/>
              <a:t>      </a:t>
            </a:r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C33E6-744B-3243-AFF3-C8AC57D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7" y="1855500"/>
            <a:ext cx="9115826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63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0DD18-1E78-7247-AAD5-D570907C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3.2. EKF Implementation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9A9A6-9EA3-1542-BD67-F464E39AB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the pdf for the EKF algorithm at cycle 274.</a:t>
            </a:r>
            <a:endParaRPr kumimoji="1" lang="ko-Kore-KR" altLang="en-US" dirty="0"/>
          </a:p>
        </p:txBody>
      </p:sp>
      <p:pic>
        <p:nvPicPr>
          <p:cNvPr id="5" name="그림 4" descr="커튼이(가) 표시된 사진&#10;&#10;자동 생성된 설명">
            <a:extLst>
              <a:ext uri="{FF2B5EF4-FFF2-40B4-BE49-F238E27FC236}">
                <a16:creationId xmlns:a16="http://schemas.microsoft.com/office/drawing/2014/main" id="{263B6822-5399-0847-A616-69E837CB5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77" y="2658140"/>
            <a:ext cx="7624579" cy="63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49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18824</TotalTime>
  <Words>844</Words>
  <Application>Microsoft Macintosh PowerPoint</Application>
  <PresentationFormat>사용자 지정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Battery Capacity Anomaly Detection and Data Fusion</vt:lpstr>
      <vt:lpstr>Extended Kalman Filter</vt:lpstr>
      <vt:lpstr>Extended Kalman Filter</vt:lpstr>
      <vt:lpstr>Particle Filter</vt:lpstr>
      <vt:lpstr>Particle Filter</vt:lpstr>
      <vt:lpstr>3. Implementation</vt:lpstr>
      <vt:lpstr>3.1. Model Development</vt:lpstr>
      <vt:lpstr>3.2. EKF Implementation</vt:lpstr>
      <vt:lpstr>3.2. EKF Implementation</vt:lpstr>
      <vt:lpstr>3.3. PF Implementation</vt:lpstr>
      <vt:lpstr>3.3. PF Implementation</vt:lpstr>
      <vt:lpstr>3.4. DS Fusion Implementation</vt:lpstr>
      <vt:lpstr>3.4. DS Fusion Implementation</vt:lpstr>
      <vt:lpstr>3.4. DS Fusion Implementation</vt:lpstr>
      <vt:lpstr>4.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528</cp:revision>
  <cp:lastPrinted>2020-07-22T05:44:20Z</cp:lastPrinted>
  <dcterms:modified xsi:type="dcterms:W3CDTF">2020-08-05T05:52:53Z</dcterms:modified>
</cp:coreProperties>
</file>