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8" r:id="rId3"/>
    <p:sldId id="385" r:id="rId4"/>
    <p:sldId id="377" r:id="rId5"/>
    <p:sldId id="369" r:id="rId6"/>
    <p:sldId id="387" r:id="rId7"/>
    <p:sldId id="384" r:id="rId8"/>
    <p:sldId id="378" r:id="rId9"/>
    <p:sldId id="386" r:id="rId10"/>
    <p:sldId id="388" r:id="rId11"/>
    <p:sldId id="375" r:id="rId12"/>
    <p:sldId id="372" r:id="rId13"/>
    <p:sldId id="379" r:id="rId14"/>
    <p:sldId id="389" r:id="rId15"/>
    <p:sldId id="374" r:id="rId16"/>
    <p:sldId id="380" r:id="rId17"/>
    <p:sldId id="381" r:id="rId18"/>
    <p:sldId id="382" r:id="rId19"/>
    <p:sldId id="391" r:id="rId20"/>
    <p:sldId id="383" r:id="rId2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92" autoAdjust="0"/>
    <p:restoredTop sz="79180" autoAdjust="0"/>
  </p:normalViewPr>
  <p:slideViewPr>
    <p:cSldViewPr snapToGrid="0">
      <p:cViewPr>
        <p:scale>
          <a:sx n="69" d="100"/>
          <a:sy n="69" d="100"/>
        </p:scale>
        <p:origin x="576" y="-240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EKF, PF </a:t>
            </a:r>
            <a:r>
              <a:rPr lang="ko-KR" altLang="en-US" dirty="0"/>
              <a:t>내용 추가하기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96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NAB score</a:t>
            </a:r>
            <a:r>
              <a:rPr kumimoji="1" lang="ko-Kore-KR" altLang="en-US" dirty="0"/>
              <a:t>가 높으면 </a:t>
            </a:r>
            <a:r>
              <a:rPr kumimoji="1" lang="en-US" altLang="ko-Kore-KR" dirty="0"/>
              <a:t>precision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recall</a:t>
            </a:r>
            <a:r>
              <a:rPr kumimoji="1" lang="ko-Kore-KR" altLang="en-US" dirty="0"/>
              <a:t>이 낮고</a:t>
            </a:r>
            <a:r>
              <a:rPr kumimoji="1" lang="en-US" altLang="ko-Kore-KR" dirty="0"/>
              <a:t>, </a:t>
            </a:r>
          </a:p>
          <a:p>
            <a:r>
              <a:rPr kumimoji="1" lang="ko-Kore-KR" altLang="en-US" dirty="0"/>
              <a:t>알고리즘이 최대한의 어노멀리를 잡아내지 못했다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지표로서 </a:t>
            </a:r>
            <a:r>
              <a:rPr kumimoji="1" lang="en-US" altLang="ko-Kore-KR" dirty="0"/>
              <a:t>NAB </a:t>
            </a:r>
            <a:r>
              <a:rPr kumimoji="1" lang="ko-Kore-KR" altLang="en-US" dirty="0"/>
              <a:t>스코어가 있지만 논문에는 리포트하지 않았다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감지된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감지되지 않은 어노멀리를 기초로 평가하고 싶었기 때문에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첫번째로 </a:t>
            </a:r>
            <a:r>
              <a:rPr kumimoji="1" lang="en-US" altLang="ko-Kore-KR" dirty="0"/>
              <a:t>precision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recall</a:t>
            </a:r>
            <a:r>
              <a:rPr kumimoji="1" lang="ko-Kore-KR" altLang="en-US" dirty="0"/>
              <a:t>을 지표로 평가하고</a:t>
            </a:r>
            <a:endParaRPr kumimoji="1" lang="en-US" altLang="ko-Kore-KR" dirty="0"/>
          </a:p>
          <a:p>
            <a:r>
              <a:rPr kumimoji="1" lang="ko-Kore-KR" altLang="en-US" dirty="0"/>
              <a:t>두번째는 </a:t>
            </a:r>
            <a:r>
              <a:rPr kumimoji="1" lang="en-US" altLang="ko-Kore-KR" dirty="0"/>
              <a:t>F-score</a:t>
            </a:r>
            <a:r>
              <a:rPr kumimoji="1" lang="ko-Kore-KR" altLang="en-US" dirty="0"/>
              <a:t>를 사용하는데</a:t>
            </a:r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119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대부분의 경우에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recall -&gt; high precision</a:t>
            </a:r>
          </a:p>
          <a:p>
            <a:r>
              <a:rPr kumimoji="1" lang="en-US" altLang="ko-Kore-KR" dirty="0"/>
              <a:t>low recall – reason : NAB</a:t>
            </a:r>
            <a:r>
              <a:rPr kumimoji="1" lang="ko-KR" altLang="en-US" dirty="0"/>
              <a:t>데이터 셋에 사용된 </a:t>
            </a:r>
            <a:r>
              <a:rPr kumimoji="1" lang="ko-KR" altLang="en-US" dirty="0" err="1"/>
              <a:t>라벨링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매커니즘</a:t>
            </a:r>
            <a:r>
              <a:rPr kumimoji="1" lang="ko-KR" altLang="en-US" dirty="0"/>
              <a:t> 때문</a:t>
            </a:r>
            <a:r>
              <a:rPr kumimoji="1" lang="en-US" altLang="ko-KR" dirty="0"/>
              <a:t>..</a:t>
            </a:r>
          </a:p>
          <a:p>
            <a:r>
              <a:rPr kumimoji="1" lang="en-US" altLang="ko-Kore-KR" dirty="0" err="1"/>
              <a:t>DeepAnT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더 좋은 </a:t>
            </a:r>
            <a:r>
              <a:rPr kumimoji="1" lang="en-US" altLang="ko-KR" dirty="0"/>
              <a:t>recall, </a:t>
            </a:r>
            <a:r>
              <a:rPr kumimoji="1" lang="ko-KR" altLang="en-US" dirty="0"/>
              <a:t>비슷한 </a:t>
            </a:r>
            <a:r>
              <a:rPr kumimoji="1" lang="en-US" altLang="ko-KR" dirty="0"/>
              <a:t>precision</a:t>
            </a:r>
            <a:r>
              <a:rPr kumimoji="1" lang="ko-KR" altLang="en-US" dirty="0"/>
              <a:t>가진 다른 알고리즘과 비교해서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각각 </a:t>
            </a:r>
            <a:r>
              <a:rPr kumimoji="1" lang="en-US" altLang="ko-KR" dirty="0"/>
              <a:t>precision, recall</a:t>
            </a:r>
            <a:r>
              <a:rPr kumimoji="1" lang="ko-KR" altLang="en-US" dirty="0"/>
              <a:t>이 정확히 무엇을 의미하는지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97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F-score</a:t>
            </a:r>
            <a:r>
              <a:rPr kumimoji="1" lang="ko-KR" altLang="en-US" dirty="0"/>
              <a:t>로 비교를 하는 이유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254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8571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어노멀리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디텍션</a:t>
            </a:r>
            <a:r>
              <a:rPr kumimoji="1" lang="ko-KR" altLang="en-US" dirty="0"/>
              <a:t> 결과를 </a:t>
            </a:r>
            <a:r>
              <a:rPr kumimoji="1" lang="en-US" altLang="ko-KR" dirty="0"/>
              <a:t>report</a:t>
            </a:r>
            <a:r>
              <a:rPr kumimoji="1" lang="ko-KR" altLang="en-US" dirty="0"/>
              <a:t>할 때 자주 사용하는 지표다 </a:t>
            </a:r>
            <a:r>
              <a:rPr kumimoji="1" lang="en-US" altLang="ko-KR" dirty="0"/>
              <a:t>AUC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28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세미슈퍼바이스드</a:t>
            </a:r>
            <a:r>
              <a:rPr kumimoji="1" lang="ko-KR" altLang="en-US" dirty="0"/>
              <a:t> 세팅에서는 </a:t>
            </a:r>
            <a:r>
              <a:rPr kumimoji="1" lang="en-US" altLang="ko-KR" dirty="0"/>
              <a:t>OCSVM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best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여겨지지만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DeepAnT</a:t>
            </a:r>
            <a:r>
              <a:rPr kumimoji="1" lang="ko-KR" altLang="en-US" dirty="0"/>
              <a:t>가 뛰어난 것을 결과로서 확인할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964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타임 시리즈 </a:t>
            </a:r>
            <a:r>
              <a:rPr kumimoji="1" lang="en-US" altLang="ko-KR" dirty="0"/>
              <a:t>discord</a:t>
            </a:r>
            <a:r>
              <a:rPr kumimoji="1" lang="ko-KR" altLang="en-US" dirty="0"/>
              <a:t>는 다른 </a:t>
            </a:r>
            <a:r>
              <a:rPr kumimoji="1" lang="en-US" altLang="ko-KR" dirty="0"/>
              <a:t>sub</a:t>
            </a:r>
            <a:r>
              <a:rPr kumimoji="1" lang="ko-KR" altLang="en-US" dirty="0"/>
              <a:t>시퀀스와 다른 모양을 가진 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어노멀러스</a:t>
            </a:r>
            <a:r>
              <a:rPr kumimoji="1" lang="ko-KR" altLang="en-US" dirty="0"/>
              <a:t> 시퀀스로 여겨진다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Time series discord is the most unusual subsequence of a time series </a:t>
            </a:r>
            <a:endParaRPr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918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subsequence – (a)</a:t>
            </a:r>
          </a:p>
          <a:p>
            <a:r>
              <a:rPr kumimoji="1" lang="en-US" altLang="ko-Kore-KR" dirty="0"/>
              <a:t>aggregating the anomaly score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타임 스탬프에서 계산된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(b)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217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r>
              <a:rPr kumimoji="1" lang="ko-KR" altLang="en-US" dirty="0"/>
              <a:t>가지 데이터 셋으로 평가를 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다른</a:t>
            </a:r>
            <a:r>
              <a:rPr kumimoji="1" lang="ko-KR" altLang="en-US" dirty="0"/>
              <a:t> </a:t>
            </a:r>
            <a:r>
              <a:rPr kumimoji="1" lang="en-US" altLang="ko-KR" dirty="0"/>
              <a:t>15</a:t>
            </a:r>
            <a:r>
              <a:rPr kumimoji="1" lang="ko-KR" altLang="en-US" dirty="0"/>
              <a:t>가지 방법들과 비교해 보았다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실험 조건이 여러 가지로 분류가 되었는데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야후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NAB,</a:t>
            </a:r>
            <a:r>
              <a:rPr kumimoji="1" lang="ko-KR" altLang="en-US" dirty="0"/>
              <a:t> 클래식한 벤치마크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NASA..</a:t>
            </a:r>
          </a:p>
          <a:p>
            <a:r>
              <a:rPr kumimoji="1" lang="ko-KR" altLang="en-US" dirty="0"/>
              <a:t>왜냐하면 다른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디텍션</a:t>
            </a:r>
            <a:r>
              <a:rPr kumimoji="1" lang="ko-KR" altLang="en-US" dirty="0"/>
              <a:t> 방법들은 다른 </a:t>
            </a:r>
            <a:r>
              <a:rPr kumimoji="1" lang="en-US" altLang="ko-KR" dirty="0"/>
              <a:t>metrics</a:t>
            </a:r>
            <a:r>
              <a:rPr kumimoji="1" lang="ko-KR" altLang="en-US" dirty="0"/>
              <a:t>에 기반한 다른 벤치마크에서 평가되기 때문이다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8435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멤버십 로그인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</a:t>
            </a:r>
            <a:r>
              <a:rPr kumimoji="1" lang="en-US" altLang="ko-KR" dirty="0"/>
              <a:t>). A1</a:t>
            </a:r>
          </a:p>
          <a:p>
            <a:r>
              <a:rPr kumimoji="1" lang="ko-KR" altLang="en-US" dirty="0"/>
              <a:t>야후 네트워크 로그인 상태를 </a:t>
            </a:r>
            <a:r>
              <a:rPr kumimoji="1" lang="ko-KR" altLang="en-US" dirty="0" err="1"/>
              <a:t>모아둔것</a:t>
            </a:r>
            <a:endParaRPr kumimoji="1" lang="en-US" altLang="ko-KR" dirty="0"/>
          </a:p>
          <a:p>
            <a:r>
              <a:rPr kumimoji="1" lang="en-US" altLang="ko-KR" dirty="0"/>
              <a:t>/</a:t>
            </a:r>
            <a:r>
              <a:rPr kumimoji="1" lang="ko-KR" altLang="en-US" dirty="0"/>
              <a:t> 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인위적인 데이터들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768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인위 데이터에서는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포인트가 랜덤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그리고 각 파일에서 </a:t>
            </a:r>
            <a:r>
              <a:rPr kumimoji="1" lang="en-US" altLang="ko-KR" dirty="0"/>
              <a:t>labeling</a:t>
            </a:r>
            <a:r>
              <a:rPr kumimoji="1" lang="ko-KR" altLang="en-US" dirty="0"/>
              <a:t>이 되어있다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Boolean state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파란색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actual data streams</a:t>
            </a:r>
          </a:p>
          <a:p>
            <a:r>
              <a:rPr kumimoji="1" lang="ko-KR" altLang="en-US" dirty="0"/>
              <a:t>빨간색 수직선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anomalous data points</a:t>
            </a:r>
          </a:p>
        </p:txBody>
      </p:sp>
    </p:spTree>
    <p:extLst>
      <p:ext uri="{BB962C8B-B14F-4D97-AF65-F5344CB8AC3E}">
        <p14:creationId xmlns:p14="http://schemas.microsoft.com/office/powerpoint/2010/main" val="40720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타임시리즈에 따로 적용을 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평균으로 값을 </a:t>
            </a:r>
            <a:r>
              <a:rPr kumimoji="1" lang="ko-KR" altLang="en-US" dirty="0" err="1"/>
              <a:t>구햇다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측정 지표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480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좋은 평가를 위해서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window </a:t>
            </a:r>
            <a:r>
              <a:rPr kumimoji="1" lang="ko-KR" altLang="en-US" dirty="0"/>
              <a:t>사이즈가 중요한데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가장 </a:t>
            </a:r>
            <a:r>
              <a:rPr kumimoji="1" lang="en-US" altLang="ko-KR" dirty="0"/>
              <a:t>best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F-score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내는 </a:t>
            </a:r>
            <a:r>
              <a:rPr kumimoji="1" lang="en-US" altLang="ko-KR" dirty="0"/>
              <a:t>window 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 조합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290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actual data – blue</a:t>
            </a:r>
          </a:p>
          <a:p>
            <a:r>
              <a:rPr kumimoji="1" lang="en-US" altLang="ko-Kore-KR" dirty="0"/>
              <a:t>predictions </a:t>
            </a:r>
            <a:r>
              <a:rPr kumimoji="1" lang="ko-Kore-KR" altLang="en-US" dirty="0"/>
              <a:t>트레이닝</a:t>
            </a:r>
            <a:r>
              <a:rPr kumimoji="1" lang="ko-KR" altLang="en-US" dirty="0"/>
              <a:t> 데이터에서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yellow</a:t>
            </a:r>
          </a:p>
          <a:p>
            <a:r>
              <a:rPr kumimoji="1" lang="en-US" altLang="ko-Kore-KR" dirty="0"/>
              <a:t>predictions </a:t>
            </a:r>
            <a:r>
              <a:rPr kumimoji="1" lang="ko-Kore-KR" altLang="en-US" dirty="0"/>
              <a:t>테스트</a:t>
            </a:r>
            <a:r>
              <a:rPr kumimoji="1" lang="ko-KR" altLang="en-US" dirty="0"/>
              <a:t> 데이터에서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red</a:t>
            </a:r>
          </a:p>
          <a:p>
            <a:r>
              <a:rPr kumimoji="1" lang="ko-KR" altLang="en-US" dirty="0" err="1"/>
              <a:t>블루라인은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그라운드 </a:t>
            </a:r>
            <a:r>
              <a:rPr kumimoji="1" lang="en-US" altLang="ko-KR" dirty="0"/>
              <a:t>truth</a:t>
            </a:r>
          </a:p>
          <a:p>
            <a:r>
              <a:rPr kumimoji="1" lang="en-US" altLang="ko-Kore-KR" dirty="0"/>
              <a:t>dot</a:t>
            </a:r>
            <a:r>
              <a:rPr kumimoji="1" lang="ko-KR" altLang="en-US" dirty="0"/>
              <a:t>과 </a:t>
            </a:r>
            <a:r>
              <a:rPr kumimoji="1" lang="ko-KR" altLang="en-US" dirty="0" err="1"/>
              <a:t>있는거는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DeepAnT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detect</a:t>
            </a:r>
            <a:r>
              <a:rPr kumimoji="1" lang="ko-KR" altLang="en-US" dirty="0" err="1"/>
              <a:t>한것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꼭 </a:t>
            </a:r>
            <a:r>
              <a:rPr kumimoji="1" lang="en-US" altLang="ko-KR" dirty="0"/>
              <a:t>spike</a:t>
            </a:r>
            <a:r>
              <a:rPr kumimoji="1" lang="ko-KR" altLang="en-US" dirty="0"/>
              <a:t>마냥 </a:t>
            </a:r>
            <a:r>
              <a:rPr kumimoji="1" lang="en-US" altLang="ko-KR" dirty="0"/>
              <a:t>distinguishable </a:t>
            </a:r>
            <a:r>
              <a:rPr kumimoji="1" lang="ko-KR" altLang="en-US" dirty="0"/>
              <a:t>하지 않은 것도 </a:t>
            </a:r>
            <a:r>
              <a:rPr kumimoji="1" lang="ko-KR" altLang="en-US" dirty="0" err="1"/>
              <a:t>어노멀리가</a:t>
            </a:r>
            <a:r>
              <a:rPr kumimoji="1" lang="ko-KR" altLang="en-US" dirty="0"/>
              <a:t> 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locally deviate</a:t>
            </a:r>
            <a:r>
              <a:rPr kumimoji="1" lang="ko-KR" altLang="en-US" dirty="0"/>
              <a:t>된 것들  </a:t>
            </a:r>
            <a:r>
              <a:rPr kumimoji="1" lang="en-US" altLang="ko-KR" dirty="0"/>
              <a:t>actual cycle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.</a:t>
            </a:r>
            <a:r>
              <a:rPr kumimoji="1" lang="ko-KR" altLang="en-US" dirty="0"/>
              <a:t>지역적으로 </a:t>
            </a:r>
            <a:r>
              <a:rPr kumimoji="1" lang="ko-KR" altLang="en-US" dirty="0" err="1"/>
              <a:t>벗어난것들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13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average F-score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8443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좋은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어노멀리가</a:t>
            </a:r>
            <a:r>
              <a:rPr kumimoji="1" lang="ko-KR" altLang="en-US" dirty="0"/>
              <a:t> 좋은 </a:t>
            </a:r>
            <a:r>
              <a:rPr kumimoji="1" lang="en-US" altLang="ko-KR" dirty="0"/>
              <a:t>prediction..</a:t>
            </a:r>
          </a:p>
          <a:p>
            <a:r>
              <a:rPr kumimoji="1" lang="ko-KR" altLang="en-US" dirty="0"/>
              <a:t>모듈이 두개가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디텍터가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타임시리즈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프레딕터에</a:t>
            </a:r>
            <a:r>
              <a:rPr kumimoji="1" lang="ko-KR" altLang="en-US" dirty="0"/>
              <a:t> 영향을 받는다는 의미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완벽하게 대각선이 아닌 이유는 </a:t>
            </a:r>
            <a:r>
              <a:rPr kumimoji="1" lang="ko-KR" altLang="en-US" dirty="0" err="1"/>
              <a:t>프레딕션</a:t>
            </a:r>
            <a:r>
              <a:rPr kumimoji="1" lang="ko-KR" altLang="en-US" dirty="0"/>
              <a:t> 모델의 </a:t>
            </a:r>
            <a:r>
              <a:rPr kumimoji="1" lang="en-US" altLang="ko-KR" dirty="0"/>
              <a:t>minor error</a:t>
            </a:r>
            <a:r>
              <a:rPr kumimoji="1" lang="ko-KR" altLang="en-US" dirty="0"/>
              <a:t> 때문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390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xfrm>
            <a:off x="977900" y="1747579"/>
            <a:ext cx="11049000" cy="2603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err="1"/>
              <a:t>DeepAnT</a:t>
            </a:r>
            <a:r>
              <a:rPr lang="en-US" sz="4800" dirty="0"/>
              <a:t>: A Deep Learning Approach for Unsupervised Anomaly Detection in Time Series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</a:t>
            </a:r>
            <a:r>
              <a:rPr lang="en-US" altLang="ko-KR" dirty="0"/>
              <a:t>8</a:t>
            </a:r>
            <a:r>
              <a:rPr lang="en-US" dirty="0"/>
              <a:t>.19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7216-9D0E-7D4E-A433-443274B9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687CA-443E-8D41-A517-5192A9471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3) Results</a:t>
            </a:r>
          </a:p>
          <a:p>
            <a:r>
              <a:rPr kumimoji="1" lang="en-US" altLang="ko-Kore-KR" b="0" dirty="0"/>
              <a:t>good forecasting performance results in better anomalous points detection.</a:t>
            </a:r>
            <a:endParaRPr kumimoji="1" lang="ko-Kore-KR" altLang="en-US" b="0" dirty="0"/>
          </a:p>
          <a:p>
            <a:endParaRPr kumimoji="1" lang="ko-Kore-KR" altLang="en-US" dirty="0"/>
          </a:p>
        </p:txBody>
      </p:sp>
      <p:pic>
        <p:nvPicPr>
          <p:cNvPr id="4" name="그림 3" descr="지도, 텍스트, 사진, 옅은이(가) 표시된 사진&#10;&#10;자동 생성된 설명">
            <a:extLst>
              <a:ext uri="{FF2B5EF4-FFF2-40B4-BE49-F238E27FC236}">
                <a16:creationId xmlns:a16="http://schemas.microsoft.com/office/drawing/2014/main" id="{934AAF7D-64E4-A141-A23C-6CC652208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81" y="3754135"/>
            <a:ext cx="7515038" cy="48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6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300D-953D-594E-9B9F-08BE2456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NAB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68E6A-6DD3-AB40-BDC0-3EE2EEC09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1) Data Set Description</a:t>
            </a:r>
          </a:p>
          <a:p>
            <a:r>
              <a:rPr kumimoji="1" lang="en-US" altLang="ko-Kore-KR" b="0" dirty="0"/>
              <a:t>Contains streaming data from different domains – road traffic, network utilization, on-line advertisement, internet traffic.</a:t>
            </a:r>
          </a:p>
          <a:p>
            <a:r>
              <a:rPr kumimoji="1" lang="en-US" altLang="ko-Kore-KR" b="0" dirty="0"/>
              <a:t>Consists of time stamps and actual data values.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28292177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89FC-90F2-524B-A022-48698D02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NAB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083DD-3FFA-1A4D-A151-88FA2C8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2) Experimental Setup and Evaluation Metric</a:t>
            </a:r>
          </a:p>
          <a:p>
            <a:r>
              <a:rPr kumimoji="1" lang="en-US" altLang="ko-Kore-KR" b="0" dirty="0"/>
              <a:t>A high NAB score – shows that higher tendency to detect early anomalies.</a:t>
            </a:r>
          </a:p>
          <a:p>
            <a:r>
              <a:rPr kumimoji="1" lang="en-US" altLang="ko-Kore-KR" b="0" dirty="0"/>
              <a:t>However, it does not show how good that algorithm is in terms of true detections of anomalies and false alarms.</a:t>
            </a:r>
          </a:p>
          <a:p>
            <a:r>
              <a:rPr kumimoji="1" lang="en-US" altLang="ko-Kore-KR" b="0" dirty="0"/>
              <a:t>In real life scenarios – </a:t>
            </a:r>
            <a:r>
              <a:rPr kumimoji="1" lang="en-US" altLang="ko-Kore-KR" dirty="0"/>
              <a:t>early anomaly detection</a:t>
            </a:r>
            <a:r>
              <a:rPr kumimoji="1" lang="en-US" altLang="ko-Kore-KR" b="0" dirty="0"/>
              <a:t>, </a:t>
            </a:r>
          </a:p>
          <a:p>
            <a:pPr marL="0" indent="0">
              <a:buNone/>
            </a:pPr>
            <a:r>
              <a:rPr kumimoji="1" lang="en-US" altLang="ko-Kore-KR" b="0" dirty="0"/>
              <a:t>			detect </a:t>
            </a:r>
            <a:r>
              <a:rPr kumimoji="1" lang="en-US" altLang="ko-Kore-KR" dirty="0"/>
              <a:t>correct number of anomalies</a:t>
            </a:r>
            <a:r>
              <a:rPr kumimoji="1" lang="en-US" altLang="ko-Kore-KR" b="0" dirty="0"/>
              <a:t> – equally important.</a:t>
            </a:r>
          </a:p>
          <a:p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21958192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89FC-90F2-524B-A022-48698D02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NAB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083DD-3FFA-1A4D-A151-88FA2C8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3) Results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1C8CD-414C-B84B-9277-004DD7E6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19" y="2211573"/>
            <a:ext cx="13031288" cy="73931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4ED127-6C1B-A145-8C9B-0E666FF3A5DC}"/>
              </a:ext>
            </a:extLst>
          </p:cNvPr>
          <p:cNvSpPr/>
          <p:nvPr/>
        </p:nvSpPr>
        <p:spPr>
          <a:xfrm>
            <a:off x="11270511" y="2177143"/>
            <a:ext cx="1718333" cy="7427602"/>
          </a:xfrm>
          <a:prstGeom prst="rect">
            <a:avLst/>
          </a:prstGeom>
          <a:noFill/>
          <a:ln w="889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95898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907D0-2D3B-6741-AE4D-2486C173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NAB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4AFA0-2216-6C46-B09A-64C77560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3) Results</a:t>
            </a:r>
          </a:p>
          <a:p>
            <a:r>
              <a:rPr kumimoji="1" lang="en-US" altLang="ko-Kore-KR" b="0" dirty="0"/>
              <a:t>Mean F-score </a:t>
            </a:r>
            <a:endParaRPr kumimoji="1" lang="ko-Kore-KR" altLang="en-US" b="0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E9467-53F0-9A4F-AA0D-415B92564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310267"/>
            <a:ext cx="12930520" cy="4401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8909-A218-1941-B168-D845918CCE26}"/>
              </a:ext>
            </a:extLst>
          </p:cNvPr>
          <p:cNvSpPr/>
          <p:nvPr/>
        </p:nvSpPr>
        <p:spPr>
          <a:xfrm>
            <a:off x="12039450" y="3934044"/>
            <a:ext cx="927100" cy="3607982"/>
          </a:xfrm>
          <a:prstGeom prst="rect">
            <a:avLst/>
          </a:prstGeom>
          <a:noFill/>
          <a:ln w="889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65734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397F-B2D4-584F-804A-48F4630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C. Classic Anomaly Detection Benchmark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F9F44-18B1-DB4D-B037-B9884AF5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1) Data Set Description</a:t>
            </a:r>
          </a:p>
          <a:p>
            <a:r>
              <a:rPr kumimoji="1" lang="en-US" altLang="ko-KR" b="0" dirty="0"/>
              <a:t>Properties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of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these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data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sets.</a:t>
            </a:r>
            <a:endParaRPr kumimoji="1" lang="ko-Kore-KR" altLang="en-US" b="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49E8784-9D14-FE43-9E46-C219EFED1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" y="3527056"/>
            <a:ext cx="12812647" cy="36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1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397F-B2D4-584F-804A-48F4630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C. Classic Anomaly Detection Benchmark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F9F44-18B1-DB4D-B037-B9884AF5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2) Evaluation Metric and Experimental Setup</a:t>
            </a:r>
          </a:p>
          <a:p>
            <a:r>
              <a:rPr kumimoji="1" lang="en-US" altLang="ko-Kore-KR" b="0" dirty="0"/>
              <a:t>For the evaluation : </a:t>
            </a:r>
            <a:r>
              <a:rPr kumimoji="1" lang="en-US" altLang="ko-Kore-KR" dirty="0"/>
              <a:t>AUC</a:t>
            </a:r>
            <a:r>
              <a:rPr kumimoji="1" lang="en-US" altLang="ko-Kore-KR" b="0" dirty="0"/>
              <a:t> measure.</a:t>
            </a:r>
          </a:p>
          <a:p>
            <a:r>
              <a:rPr kumimoji="1" lang="en-US" altLang="ko-Kore-KR" b="0" dirty="0"/>
              <a:t>The evaluation is done in a </a:t>
            </a:r>
            <a:r>
              <a:rPr kumimoji="1" lang="en-US" altLang="ko-Kore-KR" dirty="0"/>
              <a:t>semi-supervised</a:t>
            </a:r>
            <a:r>
              <a:rPr kumimoji="1" lang="en-US" altLang="ko-Kore-KR" b="0" dirty="0"/>
              <a:t> fashion.</a:t>
            </a:r>
          </a:p>
          <a:p>
            <a:pPr lvl="1"/>
            <a:r>
              <a:rPr kumimoji="1" lang="en-US" altLang="ko-Kore-KR" b="0" dirty="0"/>
              <a:t>training data consist of only normal data.</a:t>
            </a:r>
          </a:p>
          <a:p>
            <a:pPr lvl="1"/>
            <a:r>
              <a:rPr kumimoji="1" lang="en-US" altLang="ko-Kore-KR" b="0" dirty="0"/>
              <a:t>all the anomalies from the training set are removed in a pre-processing step.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5844834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397F-B2D4-584F-804A-48F4630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C. Classic Anomaly Detection Benchmark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F9F44-18B1-DB4D-B037-B9884AF5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3) Results</a:t>
            </a:r>
          </a:p>
          <a:p>
            <a:r>
              <a:rPr kumimoji="1" lang="en-US" altLang="ko-Kore-KR" b="0" dirty="0" err="1"/>
              <a:t>DeepAnT</a:t>
            </a:r>
            <a:r>
              <a:rPr kumimoji="1" lang="en-US" altLang="ko-Kore-KR" b="0" dirty="0"/>
              <a:t> shows best AUCs.</a:t>
            </a:r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ABB53-D042-5042-956E-70FAEF3D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58" y="3278452"/>
            <a:ext cx="9027184" cy="4559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C943C7-8B56-3B4A-827B-6275A5888B6B}"/>
              </a:ext>
            </a:extLst>
          </p:cNvPr>
          <p:cNvSpPr/>
          <p:nvPr/>
        </p:nvSpPr>
        <p:spPr>
          <a:xfrm>
            <a:off x="9144000" y="3278452"/>
            <a:ext cx="1754155" cy="4298005"/>
          </a:xfrm>
          <a:prstGeom prst="rect">
            <a:avLst/>
          </a:prstGeom>
          <a:noFill/>
          <a:ln w="889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641162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397F-B2D4-584F-804A-48F4630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D. Discord Detection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F9F44-18B1-DB4D-B037-B9884AF5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 err="1"/>
              <a:t>DeepAnT</a:t>
            </a:r>
            <a:r>
              <a:rPr kumimoji="1" lang="en-US" altLang="ko-Kore-KR" b="0" dirty="0"/>
              <a:t> is also applicable to </a:t>
            </a:r>
            <a:r>
              <a:rPr kumimoji="1" lang="en-US" altLang="ko-Kore-KR" dirty="0"/>
              <a:t>time series discord detection</a:t>
            </a:r>
            <a:r>
              <a:rPr kumimoji="1" lang="en-US" altLang="ko-Kore-KR" b="0" dirty="0"/>
              <a:t>.</a:t>
            </a:r>
          </a:p>
          <a:p>
            <a:r>
              <a:rPr kumimoji="1" lang="en-US" altLang="ko-Kore-KR" b="0" dirty="0"/>
              <a:t> Time series discords are subsequences of a longer time series, which are different from rest of the subsequences.</a:t>
            </a:r>
          </a:p>
          <a:p>
            <a:r>
              <a:rPr kumimoji="1" lang="en-US" altLang="ko-Kore-KR" b="0" dirty="0"/>
              <a:t>Discords are considered as the anomalous sequences in a time series.</a:t>
            </a:r>
          </a:p>
          <a:p>
            <a:endParaRPr kumimoji="1" lang="en-US" altLang="ko-Kore-KR" b="0" dirty="0"/>
          </a:p>
          <a:p>
            <a:pPr marL="0" indent="0">
              <a:buNone/>
            </a:pP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799105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C9BE-5F0B-3848-A0E3-D0A7457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D. Discord Detection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4BB22-D5E5-734E-81D7-84AEEFCA9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NASA space shuttle value data set.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04FD1-D8C8-1D47-B61B-488158DAA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68" y="2335026"/>
            <a:ext cx="8739964" cy="66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40BC-FD33-EE49-88D0-3808A49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V. Experimental Setups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98EA9-FDB4-1A43-B40A-BB0E0BC7D73E}"/>
              </a:ext>
            </a:extLst>
          </p:cNvPr>
          <p:cNvSpPr txBox="1"/>
          <p:nvPr/>
        </p:nvSpPr>
        <p:spPr>
          <a:xfrm>
            <a:off x="3776393" y="203940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F816E6-F886-844E-BB62-663151956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b="0" dirty="0"/>
              <a:t>Evaluated </a:t>
            </a:r>
            <a:r>
              <a:rPr lang="en-US" altLang="ko-Kore-KR" b="0" dirty="0" err="1"/>
              <a:t>DeepAnT</a:t>
            </a:r>
            <a:r>
              <a:rPr lang="en-US" altLang="ko-Kore-KR" b="0" dirty="0"/>
              <a:t> on 10 different data sets(433 time series).</a:t>
            </a:r>
          </a:p>
          <a:p>
            <a:r>
              <a:rPr lang="en-US" altLang="ko-Kore-KR" b="0" dirty="0"/>
              <a:t>and detailed comparison with 15 anomaly detection methods.</a:t>
            </a:r>
          </a:p>
          <a:p>
            <a:pPr marL="0" indent="0">
              <a:buNone/>
            </a:pPr>
            <a:endParaRPr lang="en-US" altLang="ko-Kore-KR" b="0" dirty="0"/>
          </a:p>
          <a:p>
            <a:r>
              <a:rPr lang="en-US" altLang="ko-Kore-KR" b="0" dirty="0"/>
              <a:t>Divide experimental setup into several parts.</a:t>
            </a:r>
          </a:p>
          <a:p>
            <a:pPr lvl="1"/>
            <a:r>
              <a:rPr lang="en-US" altLang="ko-Kore-KR" b="0" dirty="0"/>
              <a:t>Different anomaly detection methods in literature are evaluated on different benchmarks based on different metrics.</a:t>
            </a:r>
          </a:p>
          <a:p>
            <a:pPr lvl="1"/>
            <a:r>
              <a:rPr lang="en-US" altLang="ko-Kore-KR" b="0" dirty="0"/>
              <a:t>Yahoo, NAB, classic anomaly detection benchmark, and NASA space shuttle value data sets.</a:t>
            </a:r>
          </a:p>
        </p:txBody>
      </p:sp>
    </p:spTree>
    <p:extLst>
      <p:ext uri="{BB962C8B-B14F-4D97-AF65-F5344CB8AC3E}">
        <p14:creationId xmlns:p14="http://schemas.microsoft.com/office/powerpoint/2010/main" val="22630069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FC32A-AD2F-504E-9CE0-1223C740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VI. Conclusion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132F5-489D-7B4E-B099-85269682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The proposed approach</a:t>
            </a:r>
          </a:p>
          <a:p>
            <a:pPr lvl="1"/>
            <a:r>
              <a:rPr kumimoji="1" lang="en-US" altLang="ko-Kore-KR" b="0" dirty="0"/>
              <a:t>is capable of detecting point anomalies and contextual anomalies in time series data even with periodic and seasonality characteristics.</a:t>
            </a:r>
          </a:p>
          <a:p>
            <a:pPr lvl="1"/>
            <a:r>
              <a:rPr kumimoji="1" lang="en-US" altLang="ko-Kore-KR" b="0" dirty="0"/>
              <a:t>it is also applicable to time series discords detection.</a:t>
            </a:r>
          </a:p>
          <a:p>
            <a:pPr lvl="1"/>
            <a:endParaRPr kumimoji="1" lang="en-US" altLang="ko-Kore-KR" b="0" dirty="0"/>
          </a:p>
          <a:p>
            <a:r>
              <a:rPr kumimoji="1" lang="en-US" altLang="ko-Kore-KR" b="0" dirty="0"/>
              <a:t>Can be applied in </a:t>
            </a:r>
            <a:r>
              <a:rPr kumimoji="1" lang="en-US" altLang="ko-Kore-KR" dirty="0"/>
              <a:t>a large amount of data without labeling </a:t>
            </a:r>
            <a:r>
              <a:rPr kumimoji="1" lang="en-US" altLang="ko-Kore-KR" b="0" dirty="0"/>
              <a:t>it.</a:t>
            </a:r>
          </a:p>
          <a:p>
            <a:pPr marL="444499" lvl="1" indent="0">
              <a:buNone/>
            </a:pPr>
            <a:endParaRPr kumimoji="1" lang="en-US" altLang="ko-Kore-KR" b="0" dirty="0"/>
          </a:p>
          <a:p>
            <a:pPr marL="444499" lvl="1" indent="0">
              <a:buNone/>
            </a:pPr>
            <a:endParaRPr kumimoji="1"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32137216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1F4D1-0F6F-1342-B34F-02350A0A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28DC4-9764-7140-A67D-F28EAD2D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1) Data Set Description</a:t>
            </a:r>
          </a:p>
          <a:p>
            <a:r>
              <a:rPr kumimoji="1" lang="en-US" altLang="ko-Kore-KR" b="0" dirty="0"/>
              <a:t>divided into four sub-benchmarks (A1, A2, A3, A4 benchmark)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/>
              <a:t>A1 : contains real Yahoo membership login data.</a:t>
            </a:r>
          </a:p>
          <a:p>
            <a:r>
              <a:rPr kumimoji="1" lang="en-US" altLang="ko-Kore-KR" b="0" dirty="0"/>
              <a:t>A2, A3 : </a:t>
            </a:r>
            <a:r>
              <a:rPr kumimoji="1" lang="en-US" altLang="ko-KR" b="0" dirty="0"/>
              <a:t>(synthetic) </a:t>
            </a:r>
            <a:r>
              <a:rPr kumimoji="1" lang="en-US" altLang="ko-Kore-KR" b="0" dirty="0"/>
              <a:t>contain only outliers</a:t>
            </a:r>
          </a:p>
          <a:p>
            <a:r>
              <a:rPr kumimoji="1" lang="en-US" altLang="ko-Kore-KR" b="0" dirty="0"/>
              <a:t>A4 : (synthetic) contains change-point anomalies</a:t>
            </a:r>
            <a:endParaRPr kumimoji="1" lang="ko-Kore-KR" altLang="en-US" b="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4551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F2DBE-6B9A-E44F-BB75-D6C0EE69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28D40-0ED6-AD46-B2B6-D2675BF5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1) Data Set Description</a:t>
            </a:r>
            <a:endParaRPr kumimoji="1" lang="ko-Kore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2FAB34C-CD6B-2C42-800E-BEA551CD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724"/>
            <a:ext cx="13004800" cy="6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14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E68D-2867-5C4D-84AB-CA5B5B5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54000"/>
            <a:ext cx="12541250" cy="1231900"/>
          </a:xfrm>
        </p:spPr>
        <p:txBody>
          <a:bodyPr>
            <a:noAutofit/>
          </a:bodyPr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F4FD6-7660-324D-9D8A-0CB67CA2E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2) Evaluation Metric and Experimental Setup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F-score : as the evaluation metric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r>
              <a:rPr kumimoji="1" lang="en-US" altLang="ko-Kore-KR" dirty="0"/>
              <a:t>* Precision and Recall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pPr marL="0" indent="0">
              <a:buNone/>
            </a:pPr>
            <a:endParaRPr kumimoji="1" lang="en-US" altLang="ko-Kore-KR" b="0" dirty="0"/>
          </a:p>
          <a:p>
            <a:endParaRPr kumimoji="1" lang="en-US" altLang="ko-Kore-KR" b="0" dirty="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E53154E3-DCA7-3945-906C-24B936B0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1" y="3763731"/>
            <a:ext cx="6975478" cy="1758690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B04361DD-D017-294D-8652-EE06F986C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1" y="7107363"/>
            <a:ext cx="6089799" cy="1233377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F136F266-BA5A-204C-9AD8-A1CC76DB1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78" y="5522421"/>
            <a:ext cx="5587915" cy="42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599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3A9EC-23B5-9349-B74D-C677B84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58062-E17B-3A47-A16D-F2D9C73F9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(a) : </a:t>
            </a:r>
            <a:r>
              <a:rPr kumimoji="1" lang="en-US" altLang="ko-Kore-KR" dirty="0" err="1"/>
              <a:t>DeepAnT</a:t>
            </a:r>
            <a:r>
              <a:rPr kumimoji="1" lang="en-US" altLang="ko-Kore-KR" dirty="0"/>
              <a:t> Parameters</a:t>
            </a:r>
          </a:p>
          <a:p>
            <a:r>
              <a:rPr kumimoji="1" lang="en-US" altLang="ko-Kore-KR" b="0" dirty="0"/>
              <a:t>the combination of thresholds and window size </a:t>
            </a:r>
          </a:p>
          <a:p>
            <a:pPr lvl="1"/>
            <a:r>
              <a:rPr kumimoji="1" lang="en-US" altLang="ko-Kore-KR" b="0" dirty="0"/>
              <a:t>(yielding the best F-score)</a:t>
            </a:r>
          </a:p>
          <a:p>
            <a:pPr lvl="1"/>
            <a:endParaRPr kumimoji="1" lang="en-US" altLang="ko-Kore-KR" b="0" dirty="0"/>
          </a:p>
          <a:p>
            <a:pPr marL="444499" lvl="1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/>
              <a:t>The effect of </a:t>
            </a:r>
            <a:r>
              <a:rPr kumimoji="1" lang="en-US" altLang="ko-Kore-KR" b="0" i="1" dirty="0"/>
              <a:t>w</a:t>
            </a:r>
            <a:r>
              <a:rPr kumimoji="1" lang="en-US" altLang="ko-Kore-KR" b="0" dirty="0"/>
              <a:t> on average F-score in each sub-benchmark.</a:t>
            </a:r>
            <a:endParaRPr kumimoji="1" lang="ko-Kore-KR" altLang="en-US" b="0" dirty="0"/>
          </a:p>
          <a:p>
            <a:pPr lvl="1"/>
            <a:endParaRPr kumimoji="1" lang="en-US" altLang="ko-Kore-KR" b="0" dirty="0"/>
          </a:p>
          <a:p>
            <a:pPr marL="444499" lvl="1" indent="0">
              <a:buNone/>
            </a:pPr>
            <a:r>
              <a:rPr kumimoji="1" lang="en-US" altLang="ko-Kore-KR" b="0" dirty="0"/>
              <a:t>The effect of </a:t>
            </a:r>
            <a:r>
              <a:rPr kumimoji="1" lang="en-US" altLang="ko-Kore-KR" b="0" i="1" dirty="0"/>
              <a:t>w</a:t>
            </a:r>
            <a:r>
              <a:rPr kumimoji="1" lang="en-US" altLang="ko-Kore-KR" b="0" dirty="0"/>
              <a:t> on average F-score in each sub-benchmark.</a:t>
            </a:r>
            <a:endParaRPr kumimoji="1" lang="ko-Kore-KR" altLang="en-US" b="0" dirty="0"/>
          </a:p>
          <a:p>
            <a:pPr lvl="1"/>
            <a:endParaRPr kumimoji="1" lang="en-US" altLang="ko-Kore-KR" b="0" dirty="0"/>
          </a:p>
          <a:p>
            <a:endParaRPr kumimoji="1" lang="ko-Kore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F42DE27-A2A1-0C4D-ABF6-725C91AC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16" y="3005907"/>
            <a:ext cx="5287000" cy="2231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51938A-3A26-F54A-86F6-C99E89874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" y="6081823"/>
            <a:ext cx="12900836" cy="27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27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ECC6E-1E60-5042-867A-6474D23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A244C-3924-6949-A802-8964D7913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(b) : Twitter Anomaly Detection Parameters</a:t>
            </a:r>
          </a:p>
          <a:p>
            <a:r>
              <a:rPr kumimoji="1" lang="en-US" altLang="ko-Kore-KR" b="0" dirty="0" err="1"/>
              <a:t>AnomalyDetectionTS</a:t>
            </a:r>
            <a:r>
              <a:rPr kumimoji="1" lang="en-US" altLang="ko-Kore-KR" b="0" dirty="0"/>
              <a:t> – A2, A3, A4</a:t>
            </a:r>
          </a:p>
          <a:p>
            <a:r>
              <a:rPr kumimoji="1" lang="en-US" altLang="ko-Kore-KR" b="0" dirty="0" err="1"/>
              <a:t>AnomalyDetctionVec</a:t>
            </a:r>
            <a:r>
              <a:rPr kumimoji="1" lang="en-US" altLang="ko-Kore-KR" b="0" dirty="0"/>
              <a:t> - A1</a:t>
            </a:r>
          </a:p>
          <a:p>
            <a:r>
              <a:rPr kumimoji="1" lang="en-US" altLang="ko-Kore-KR" b="0" dirty="0"/>
              <a:t>Used all default parameters except ‘Alpha’, ‘Direction’.</a:t>
            </a:r>
          </a:p>
          <a:p>
            <a:endParaRPr kumimoji="1" lang="en-US" altLang="ko-Kore-KR" b="0" dirty="0"/>
          </a:p>
          <a:p>
            <a:pPr marL="0" indent="0">
              <a:buNone/>
            </a:pPr>
            <a:r>
              <a:rPr kumimoji="1" lang="en-US" altLang="ko-Kore-KR" dirty="0"/>
              <a:t>(c): Yahoo EGADS Parameters </a:t>
            </a:r>
            <a:endParaRPr kumimoji="1" lang="ko-Kore-KR" altLang="en-US" dirty="0"/>
          </a:p>
          <a:p>
            <a:r>
              <a:rPr kumimoji="1" lang="en-US" altLang="ko-Kore-KR" b="0" dirty="0"/>
              <a:t>Olympic Model in TMM</a:t>
            </a:r>
          </a:p>
          <a:p>
            <a:r>
              <a:rPr kumimoji="1" lang="en-US" altLang="ko-Kore-KR" b="0" dirty="0"/>
              <a:t>EGADS </a:t>
            </a:r>
            <a:r>
              <a:rPr kumimoji="1" lang="en-US" altLang="ko-Kore-KR" b="0" dirty="0" err="1"/>
              <a:t>ExtremeLowDensityModel</a:t>
            </a:r>
            <a:r>
              <a:rPr kumimoji="1" lang="en-US" altLang="ko-Kore-KR" b="0" dirty="0"/>
              <a:t> Outlier in ADM.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74891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E68D-2867-5C4D-84AB-CA5B5B5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54000"/>
            <a:ext cx="12541250" cy="1231900"/>
          </a:xfrm>
        </p:spPr>
        <p:txBody>
          <a:bodyPr>
            <a:noAutofit/>
          </a:bodyPr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F4FD6-7660-324D-9D8A-0CB67CA2E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3) Results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7A8DC0-C278-D842-9262-1EA809647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576"/>
            <a:ext cx="13038715" cy="61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39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47F62-2700-8941-AA4D-9F3AF392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Yahoo Data Set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80395-3126-D541-8028-9195C626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3) Results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b="0" dirty="0" err="1"/>
              <a:t>DeepAnT</a:t>
            </a:r>
            <a:r>
              <a:rPr kumimoji="1" lang="en-US" altLang="ko-Kore-KR" b="0" dirty="0"/>
              <a:t> outperforms other methods in two sub-benchmarks and for the rest, it is runner up.</a:t>
            </a:r>
            <a:endParaRPr kumimoji="1" lang="ko-Kore-KR" altLang="en-US" b="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53DD728-1445-534D-B9B8-2C38C64E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351"/>
            <a:ext cx="13004800" cy="24034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0A94F9-AE87-1248-B030-E9B8F2F0AB13}"/>
              </a:ext>
            </a:extLst>
          </p:cNvPr>
          <p:cNvSpPr/>
          <p:nvPr/>
        </p:nvSpPr>
        <p:spPr>
          <a:xfrm>
            <a:off x="10802679" y="2600941"/>
            <a:ext cx="1127052" cy="2183709"/>
          </a:xfrm>
          <a:prstGeom prst="rect">
            <a:avLst/>
          </a:prstGeom>
          <a:noFill/>
          <a:ln w="889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2172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19903</TotalTime>
  <Words>1002</Words>
  <Application>Microsoft Macintosh PowerPoint</Application>
  <PresentationFormat>사용자 지정</PresentationFormat>
  <Paragraphs>148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DeepAnT: A Deep Learning Approach for Unsupervised Anomaly Detection in Time Series</vt:lpstr>
      <vt:lpstr>V. Experimental Setups</vt:lpstr>
      <vt:lpstr>A. Yahoo Data Set</vt:lpstr>
      <vt:lpstr>A. Yahoo Data Set</vt:lpstr>
      <vt:lpstr>A. Yahoo Data Set</vt:lpstr>
      <vt:lpstr>A. Yahoo Data Set</vt:lpstr>
      <vt:lpstr>A. Yahoo Data Set</vt:lpstr>
      <vt:lpstr>A. Yahoo Data Set</vt:lpstr>
      <vt:lpstr>A. Yahoo Data Set</vt:lpstr>
      <vt:lpstr>A. Yahoo Data Set</vt:lpstr>
      <vt:lpstr>B. NAB Data Set</vt:lpstr>
      <vt:lpstr>B. NAB Data Set</vt:lpstr>
      <vt:lpstr>B. NAB Data Set</vt:lpstr>
      <vt:lpstr>B. NAB Data Set</vt:lpstr>
      <vt:lpstr>C. Classic Anomaly Detection Benchmark</vt:lpstr>
      <vt:lpstr>C. Classic Anomaly Detection Benchmark</vt:lpstr>
      <vt:lpstr>C. Classic Anomaly Detection Benchmark</vt:lpstr>
      <vt:lpstr>D. Discord Detection</vt:lpstr>
      <vt:lpstr>D. Discord Detection</vt:lpstr>
      <vt:lpstr>VI.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차영조</cp:lastModifiedBy>
  <cp:revision>583</cp:revision>
  <cp:lastPrinted>2020-08-19T05:33:55Z</cp:lastPrinted>
  <dcterms:modified xsi:type="dcterms:W3CDTF">2020-08-19T05:34:49Z</dcterms:modified>
</cp:coreProperties>
</file>