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0" r:id="rId3"/>
    <p:sldId id="323" r:id="rId4"/>
    <p:sldId id="324" r:id="rId5"/>
    <p:sldId id="353" r:id="rId6"/>
    <p:sldId id="354" r:id="rId7"/>
    <p:sldId id="355" r:id="rId8"/>
    <p:sldId id="327" r:id="rId9"/>
    <p:sldId id="357" r:id="rId10"/>
    <p:sldId id="350" r:id="rId11"/>
    <p:sldId id="351" r:id="rId12"/>
    <p:sldId id="358" r:id="rId13"/>
    <p:sldId id="362" r:id="rId14"/>
    <p:sldId id="363" r:id="rId15"/>
    <p:sldId id="334" r:id="rId16"/>
    <p:sldId id="335" r:id="rId17"/>
    <p:sldId id="352" r:id="rId18"/>
    <p:sldId id="361" r:id="rId19"/>
    <p:sldId id="364" r:id="rId20"/>
    <p:sldId id="365" r:id="rId21"/>
    <p:sldId id="368" r:id="rId22"/>
    <p:sldId id="367" r:id="rId23"/>
    <p:sldId id="370" r:id="rId24"/>
    <p:sldId id="369" r:id="rId2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186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effectLst/>
                <a:latin typeface="+mj-lt"/>
                <a:ea typeface="+mj-ea"/>
                <a:cs typeface="+mj-cs"/>
                <a:sym typeface="Helvetica Neue"/>
              </a:rPr>
              <a:t>Fig 19 : SBPM diagram to estimate the </a:t>
            </a:r>
            <a:r>
              <a:rPr lang="en-US" altLang="ko-KR" sz="2200" dirty="0" err="1">
                <a:effectLst/>
                <a:latin typeface="+mj-lt"/>
                <a:ea typeface="+mj-ea"/>
                <a:cs typeface="+mj-cs"/>
                <a:sym typeface="Helvetica Neue"/>
              </a:rPr>
              <a:t>SOHc</a:t>
            </a:r>
            <a:endParaRPr kumimoji="1" lang="en-US" altLang="ko-Kore-KR" dirty="0"/>
          </a:p>
          <a:p>
            <a:r>
              <a:rPr kumimoji="1" lang="en-US" altLang="ko-Kore-KR" dirty="0"/>
              <a:t>SBPM</a:t>
            </a:r>
            <a:r>
              <a:rPr kumimoji="1" lang="ko-KR" altLang="en-US" dirty="0"/>
              <a:t> 알고리즘은 </a:t>
            </a:r>
            <a:r>
              <a:rPr kumimoji="1" lang="ko-KR" altLang="en-US" dirty="0" err="1"/>
              <a:t>데이터셋의</a:t>
            </a:r>
            <a:r>
              <a:rPr kumimoji="1" lang="ko-KR" altLang="en-US" dirty="0"/>
              <a:t> 다른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nonlinear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relation</a:t>
            </a:r>
            <a:r>
              <a:rPr kumimoji="1" lang="ko-KR" altLang="en-US" dirty="0"/>
              <a:t>을 찾는데 사용된다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[62]</a:t>
            </a:r>
            <a:r>
              <a:rPr kumimoji="1" lang="ko-KR" altLang="en-US" dirty="0"/>
              <a:t>에서 배터리 </a:t>
            </a:r>
            <a:r>
              <a:rPr kumimoji="1" lang="en-US" altLang="ko-KR" dirty="0"/>
              <a:t>capacity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voltage sequence sample entropy</a:t>
            </a:r>
            <a:r>
              <a:rPr kumimoji="1" lang="ko-KR" altLang="en-US" dirty="0"/>
              <a:t> 사이의 관계를 정의하기 위해서 </a:t>
            </a:r>
            <a:r>
              <a:rPr kumimoji="1" lang="en-US" altLang="ko-KR" dirty="0"/>
              <a:t>SBPM</a:t>
            </a:r>
            <a:r>
              <a:rPr kumimoji="1" lang="ko-KR" altLang="en-US" dirty="0"/>
              <a:t>을 사용했다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SBPM</a:t>
            </a:r>
            <a:r>
              <a:rPr kumimoji="1" lang="ko-KR" altLang="en-US" dirty="0"/>
              <a:t>이 그 디자인에 </a:t>
            </a:r>
            <a:r>
              <a:rPr kumimoji="1" lang="en-US" altLang="ko-KR" dirty="0"/>
              <a:t>RBF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내포하고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531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20 : Hamming Neural Network</a:t>
            </a:r>
            <a:endParaRPr kumimoji="1" lang="en-US" altLang="ko-KR" dirty="0"/>
          </a:p>
          <a:p>
            <a:r>
              <a:rPr kumimoji="1" lang="en-US" altLang="ko-KR" dirty="0"/>
              <a:t>HNN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둘 다 가지고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그림이 예시다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HNN</a:t>
            </a:r>
            <a:r>
              <a:rPr kumimoji="1" lang="ko-KR" altLang="en-US" dirty="0"/>
              <a:t>은 패턴 인식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구체적으로 바이너리 패턴 인식에 대규모의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을 발견했다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02657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64]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HNN </a:t>
            </a:r>
            <a:r>
              <a:rPr kumimoji="1" lang="ko-KR" altLang="en-US" dirty="0"/>
              <a:t>과</a:t>
            </a:r>
            <a:r>
              <a:rPr kumimoji="1" lang="en-US" altLang="ko-KR" dirty="0"/>
              <a:t>. Dual Extended Kalman Filter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SOC, </a:t>
            </a:r>
            <a:r>
              <a:rPr kumimoji="1" lang="en-US" altLang="ko-KR" dirty="0" err="1"/>
              <a:t>SOHc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SOHr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측정하기 위해서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HNN</a:t>
            </a:r>
            <a:r>
              <a:rPr kumimoji="1" lang="ko-KR" altLang="en-US" dirty="0"/>
              <a:t>이 어떤 미리 정의된 패턴들이 임의의 배터리에 근접할지 결정하면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상응하는 </a:t>
            </a:r>
            <a:r>
              <a:rPr kumimoji="1" lang="en-US" altLang="ko-KR" dirty="0"/>
              <a:t>ECM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예를들어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Rselected</a:t>
            </a:r>
            <a:r>
              <a:rPr kumimoji="1" lang="ko-KR" altLang="en-US" dirty="0"/>
              <a:t>같은 것들이 선택된다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Resistance based </a:t>
            </a:r>
            <a:r>
              <a:rPr kumimoji="1" lang="en-US" altLang="ko-KR" dirty="0" err="1"/>
              <a:t>SOHr</a:t>
            </a:r>
            <a:r>
              <a:rPr kumimoji="1" lang="ko-KR" altLang="en-US" dirty="0"/>
              <a:t>이 계산된다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 err="1"/>
              <a:t>Rselected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HNN</a:t>
            </a:r>
            <a:r>
              <a:rPr kumimoji="1" lang="ko-KR" altLang="en-US" dirty="0"/>
              <a:t>에 의해 결정된 임의로 선택된 배터리의 저항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Raged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노화되거나</a:t>
            </a:r>
            <a:r>
              <a:rPr kumimoji="1" lang="ko-KR" altLang="en-US" dirty="0"/>
              <a:t> 수명이 끝난 배터리의 저항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Rfresh</a:t>
            </a:r>
            <a:r>
              <a:rPr kumimoji="1" lang="ko-KR" altLang="en-US" dirty="0"/>
              <a:t> 는 새로운 </a:t>
            </a:r>
            <a:r>
              <a:rPr kumimoji="1" lang="en-US" altLang="ko-KR" dirty="0"/>
              <a:t>BOL(Beginning of Life)</a:t>
            </a:r>
            <a:r>
              <a:rPr kumimoji="1" lang="ko-KR" altLang="en-US" dirty="0"/>
              <a:t> 배터리의 저항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412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[68] SOC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을 결합하는 방법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adaptive sigma point Kalman filter</a:t>
            </a:r>
            <a:r>
              <a:rPr kumimoji="1" lang="ko-KR" altLang="en-US" dirty="0"/>
              <a:t>와</a:t>
            </a:r>
            <a:r>
              <a:rPr kumimoji="1" lang="en-US" altLang="ko-KR" dirty="0"/>
              <a:t>SVM</a:t>
            </a:r>
            <a:r>
              <a:rPr kumimoji="1" lang="ko-KR" altLang="en-US" dirty="0"/>
              <a:t>을 사용해서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연구는 결론지었다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SOC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의 정확한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은 다른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에 이익을 끼칠 수 있다고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[69]</a:t>
            </a:r>
          </a:p>
          <a:p>
            <a:r>
              <a:rPr kumimoji="1" lang="en-US" altLang="ko-KR" dirty="0"/>
              <a:t>SVM</a:t>
            </a:r>
            <a:r>
              <a:rPr kumimoji="1" lang="ko-KR" altLang="en-US" dirty="0"/>
              <a:t>에 기초한 모델을 제시함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충전하는 동안 얻은 배터리 </a:t>
            </a:r>
            <a:r>
              <a:rPr kumimoji="1" lang="ko-KR" altLang="en-US" dirty="0" err="1"/>
              <a:t>볼티지</a:t>
            </a:r>
            <a:r>
              <a:rPr kumimoji="1" lang="ko-KR" altLang="en-US" dirty="0"/>
              <a:t> 데이터를 통해서 </a:t>
            </a:r>
            <a:r>
              <a:rPr kumimoji="1" lang="en-US" altLang="ko-KR" dirty="0" err="1"/>
              <a:t>SOHc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온라인으로 </a:t>
            </a:r>
            <a:r>
              <a:rPr kumimoji="1" lang="ko-KR" altLang="en-US" dirty="0" err="1"/>
              <a:t>러닝하고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estimating</a:t>
            </a:r>
            <a:r>
              <a:rPr kumimoji="1" lang="ko-KR" altLang="en-US" dirty="0"/>
              <a:t>할 수 있는</a:t>
            </a:r>
            <a:r>
              <a:rPr kumimoji="1" lang="en-US" altLang="ko-KR" dirty="0"/>
              <a:t>. </a:t>
            </a:r>
            <a:r>
              <a:rPr kumimoji="1" lang="ko-KR" altLang="en-US" dirty="0"/>
              <a:t>비록 데이터의 단조로운 부분에서만 나온다고 해도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61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ko-KR" altLang="en-US" dirty="0" err="1"/>
              <a:t>베이지안</a:t>
            </a:r>
            <a:r>
              <a:rPr kumimoji="1" lang="ko-KR" altLang="en-US" dirty="0"/>
              <a:t> 네트워크는 변수들 간의 확률적인 관계를 계산해서 조건부 의존성 </a:t>
            </a:r>
            <a:r>
              <a:rPr kumimoji="1" lang="en-US" altLang="ko-KR" dirty="0"/>
              <a:t>(conditional dependencies)</a:t>
            </a:r>
            <a:r>
              <a:rPr kumimoji="1" lang="ko-KR" altLang="en-US" dirty="0"/>
              <a:t>에 근거한 인과관계</a:t>
            </a:r>
            <a:r>
              <a:rPr kumimoji="1" lang="en-US" altLang="ko-KR" dirty="0"/>
              <a:t>(causation)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찾는 목적을 가지고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 err="1"/>
              <a:t>다이나믹</a:t>
            </a:r>
            <a:r>
              <a:rPr kumimoji="1" lang="ko-KR" altLang="en-US" dirty="0"/>
              <a:t> 버전도 각각의 </a:t>
            </a:r>
            <a:r>
              <a:rPr kumimoji="1" lang="en-US" altLang="ko-KR" dirty="0"/>
              <a:t>sequential(</a:t>
            </a:r>
            <a:r>
              <a:rPr kumimoji="1" lang="ko-KR" altLang="en-US" dirty="0"/>
              <a:t>순차적</a:t>
            </a:r>
            <a:r>
              <a:rPr kumimoji="1" lang="en-US" altLang="ko-KR" dirty="0"/>
              <a:t>) </a:t>
            </a:r>
            <a:r>
              <a:rPr kumimoji="1" lang="ko-KR" altLang="en-US" dirty="0"/>
              <a:t>타임스탭에서 관계를 고려한다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290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ko-KR" altLang="en-US" dirty="0"/>
              <a:t>배터리 터미널 </a:t>
            </a:r>
            <a:r>
              <a:rPr kumimoji="1" lang="ko-KR" altLang="en-US" dirty="0" err="1"/>
              <a:t>볼티지만을</a:t>
            </a:r>
            <a:r>
              <a:rPr kumimoji="1" lang="ko-KR" altLang="en-US" dirty="0"/>
              <a:t> 이용한 </a:t>
            </a:r>
            <a:r>
              <a:rPr kumimoji="1" lang="en-US" altLang="ko-KR" dirty="0"/>
              <a:t>DBN</a:t>
            </a:r>
          </a:p>
          <a:p>
            <a:pPr marL="457200" indent="-457200">
              <a:buAutoNum type="arabicPeriod"/>
            </a:pPr>
            <a:r>
              <a:rPr kumimoji="1" lang="ko-KR" altLang="en-US" dirty="0" err="1"/>
              <a:t>베이지안</a:t>
            </a:r>
            <a:r>
              <a:rPr kumimoji="1" lang="ko-KR" altLang="en-US" dirty="0"/>
              <a:t> 네트워크에 기초한 확률론적 분포를 사용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03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거의</a:t>
            </a:r>
            <a:r>
              <a:rPr kumimoji="1" lang="ko-KR" altLang="en-US" dirty="0"/>
              <a:t> 대부분의 방법론이 </a:t>
            </a:r>
            <a:r>
              <a:rPr kumimoji="1" lang="en-US" altLang="ko-KR" dirty="0"/>
              <a:t>capacity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resistance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1%</a:t>
            </a:r>
            <a:r>
              <a:rPr kumimoji="1" lang="ko-KR" altLang="en-US" dirty="0"/>
              <a:t>미만의 에러로 측정했다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모두가 유망한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 방법론이다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가장 </a:t>
            </a:r>
            <a:r>
              <a:rPr kumimoji="1" lang="en-US" altLang="ko-KR" dirty="0"/>
              <a:t>best </a:t>
            </a:r>
            <a:r>
              <a:rPr kumimoji="1" lang="ko-KR" altLang="en-US" dirty="0"/>
              <a:t>방법론은 </a:t>
            </a:r>
            <a:endParaRPr kumimoji="1" lang="en-US" altLang="ko-KR" dirty="0"/>
          </a:p>
          <a:p>
            <a:r>
              <a:rPr kumimoji="1" lang="en-US" altLang="ko-Kore-KR" dirty="0"/>
              <a:t>FNN w/ k-means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RNN(LSTM)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multi-temperature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사용했음에도 불구하고 </a:t>
            </a:r>
            <a:r>
              <a:rPr kumimoji="1" lang="en-US" altLang="ko-KR" dirty="0"/>
              <a:t>0.66%,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0.96%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에러율을</a:t>
            </a:r>
            <a:r>
              <a:rPr kumimoji="1" lang="ko-KR" altLang="en-US" dirty="0"/>
              <a:t> 보여주었다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하지만 구체적인 비교론의 결론을 내리기가 어렵다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데이터셋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배터리 타입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 조건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타겟 기준의 차이때문에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방법론은 </a:t>
            </a:r>
            <a:r>
              <a:rPr kumimoji="1" lang="en-US" altLang="ko-KR" dirty="0"/>
              <a:t>data-driven</a:t>
            </a:r>
            <a:r>
              <a:rPr kumimoji="1" lang="ko-KR" altLang="en-US" dirty="0"/>
              <a:t>이기 때문에 </a:t>
            </a:r>
            <a:r>
              <a:rPr kumimoji="1" lang="ko-KR" altLang="en-US" dirty="0" err="1"/>
              <a:t>데이티의</a:t>
            </a:r>
            <a:r>
              <a:rPr kumimoji="1" lang="ko-KR" altLang="en-US" dirty="0"/>
              <a:t> 퀄리티가 가장 중요하다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앞으로의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 방법론은 </a:t>
            </a:r>
            <a:r>
              <a:rPr kumimoji="1" lang="en-US" altLang="ko-KR" dirty="0"/>
              <a:t>publicly available</a:t>
            </a:r>
            <a:r>
              <a:rPr kumimoji="1" lang="ko-KR" altLang="en-US" dirty="0"/>
              <a:t>한 테이블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 보여지는 이러한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사용하는것이</a:t>
            </a:r>
            <a:r>
              <a:rPr kumimoji="1" lang="ko-KR" altLang="en-US" dirty="0"/>
              <a:t> 추천된다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4380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다양한 </a:t>
            </a:r>
            <a:r>
              <a:rPr lang="ko-KR" altLang="en-US" dirty="0" err="1"/>
              <a:t>머신러닝</a:t>
            </a:r>
            <a:r>
              <a:rPr lang="ko-KR" altLang="en-US" dirty="0"/>
              <a:t> 접근법들이 </a:t>
            </a:r>
            <a:r>
              <a:rPr lang="en-US" altLang="ko-KR" dirty="0"/>
              <a:t>SOC, SOH</a:t>
            </a:r>
            <a:r>
              <a:rPr lang="ko-KR" altLang="en-US" dirty="0"/>
              <a:t> 측정에 적합하다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많은 연구들이 실제 </a:t>
            </a:r>
            <a:r>
              <a:rPr lang="en-US" altLang="ko-KR" dirty="0"/>
              <a:t>EV</a:t>
            </a:r>
            <a:r>
              <a:rPr lang="ko-KR" altLang="en-US" dirty="0"/>
              <a:t> 프로그램에서 발생하는 충분한 현실적인 역학을 반영한 데이터를 사용하지 않았다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9401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알고리즘을 훈련하고 검증하는데 사용하는 데이터를 수집하고 준비하는 것의 중요성과 </a:t>
            </a:r>
            <a:r>
              <a:rPr lang="ko-KR" altLang="en-US" dirty="0" err="1"/>
              <a:t>챌린지를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data-driven</a:t>
            </a:r>
            <a:r>
              <a:rPr lang="ko-KR" altLang="en-US" dirty="0"/>
              <a:t> 알고리즘들에서는 매우 중요하다</a:t>
            </a:r>
            <a:r>
              <a:rPr lang="en-US" altLang="ko-KR" dirty="0"/>
              <a:t>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머신러닝</a:t>
            </a:r>
            <a:r>
              <a:rPr lang="ko-KR" altLang="en-US" dirty="0"/>
              <a:t> 분야에서 생산되는 데이터의 양이 증가하고 있음에도 불구하고</a:t>
            </a:r>
            <a:r>
              <a:rPr lang="en-US" altLang="ko-KR" dirty="0"/>
              <a:t>,</a:t>
            </a:r>
            <a:r>
              <a:rPr lang="ko-KR" altLang="en-US" dirty="0"/>
              <a:t> 그들의 사용이나 효율성은 양뿐만 아니라 퀄리티에 있어서도 제한되어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많은 논문들은 </a:t>
            </a:r>
            <a:r>
              <a:rPr lang="ko-KR" altLang="en-US" dirty="0" err="1"/>
              <a:t>예비연구를</a:t>
            </a:r>
            <a:r>
              <a:rPr lang="ko-KR" altLang="en-US" dirty="0"/>
              <a:t> 하기에는 좋지만 </a:t>
            </a:r>
            <a:r>
              <a:rPr lang="en-US" altLang="ko-KR" dirty="0" err="1"/>
              <a:t>xEV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을 위한 방법을 비교하기에는 불충분한 </a:t>
            </a:r>
            <a:r>
              <a:rPr lang="ko-KR" altLang="en-US" dirty="0" err="1"/>
              <a:t>데이터셋을</a:t>
            </a:r>
            <a:r>
              <a:rPr lang="ko-KR" altLang="en-US" dirty="0"/>
              <a:t> 이용하고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40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89597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배터리</a:t>
            </a:r>
            <a:r>
              <a:rPr kumimoji="1" lang="ko-KR" altLang="en-US" dirty="0"/>
              <a:t>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는 새로운 배터리와 비교했을 때 배터리에 대한 악화 상태를 측정하는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SOH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측정하는 여러가지 방법이 있는데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/>
              <a:t>capacity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손실을 측정하는 </a:t>
            </a:r>
            <a:r>
              <a:rPr kumimoji="1" lang="en-US" altLang="ko-KR" dirty="0" err="1"/>
              <a:t>SOHc</a:t>
            </a:r>
            <a:endParaRPr kumimoji="1" lang="en-US" altLang="ko-KR" dirty="0"/>
          </a:p>
          <a:p>
            <a:r>
              <a:rPr kumimoji="1" lang="ko-KR" altLang="en-US" dirty="0"/>
              <a:t>내부 저항의 증가를 측정하는 </a:t>
            </a:r>
            <a:r>
              <a:rPr kumimoji="1" lang="en-US" altLang="ko-KR" dirty="0" err="1"/>
              <a:t>SOHr</a:t>
            </a:r>
            <a:r>
              <a:rPr kumimoji="1" lang="ko-KR" altLang="en-US" dirty="0"/>
              <a:t>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9089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 결과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172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x1, x2 multivariable</a:t>
            </a:r>
          </a:p>
          <a:p>
            <a:r>
              <a:rPr kumimoji="1" lang="ko-KR" altLang="en-US" dirty="0"/>
              <a:t>공부한 시간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y</a:t>
            </a:r>
          </a:p>
          <a:p>
            <a:r>
              <a:rPr kumimoji="1" lang="ko-KR" altLang="en-US" dirty="0"/>
              <a:t>시험 </a:t>
            </a:r>
            <a:r>
              <a:rPr kumimoji="1" lang="ko-KR" altLang="en-US" dirty="0" err="1"/>
              <a:t>논패스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패스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050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1)</a:t>
            </a:r>
          </a:p>
          <a:p>
            <a:r>
              <a:rPr kumimoji="1" lang="en-US" altLang="ko-Kore-KR" b="0" dirty="0"/>
              <a:t>sequential </a:t>
            </a:r>
            <a:r>
              <a:rPr kumimoji="1" lang="ko-KR" altLang="en-US" b="0" dirty="0"/>
              <a:t>모델을 만든다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en-US" altLang="ko-Kore-KR" b="0" dirty="0"/>
              <a:t>dense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추가한다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en-US" altLang="ko-Kore-KR" b="0" dirty="0"/>
              <a:t>Dense</a:t>
            </a:r>
            <a:r>
              <a:rPr kumimoji="1" lang="ko-KR" altLang="en-US" b="0" dirty="0"/>
              <a:t> 레이어는 입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출력 연결</a:t>
            </a:r>
            <a:endParaRPr kumimoji="1" lang="en-US" altLang="ko-KR" b="0" dirty="0"/>
          </a:p>
          <a:p>
            <a:r>
              <a:rPr kumimoji="1" lang="en-US" altLang="ko-Kore-KR" b="0" dirty="0"/>
              <a:t>Dense(</a:t>
            </a:r>
            <a:r>
              <a:rPr kumimoji="1" lang="ko-KR" altLang="en-US" b="0" dirty="0"/>
              <a:t>출력 뉴런의 수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 err="1"/>
              <a:t>input_dim</a:t>
            </a:r>
            <a:r>
              <a:rPr kumimoji="1" lang="en-US" altLang="ko-KR" b="0" dirty="0"/>
              <a:t>=</a:t>
            </a:r>
            <a:r>
              <a:rPr kumimoji="1" lang="ko-KR" altLang="en-US" b="0" dirty="0"/>
              <a:t>입력 뉴런의 수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activation=</a:t>
            </a:r>
            <a:r>
              <a:rPr kumimoji="1" lang="ko-KR" altLang="en-US" b="0" dirty="0" err="1"/>
              <a:t>활성화함수</a:t>
            </a:r>
            <a:r>
              <a:rPr kumimoji="1" lang="en-US" altLang="ko-KR" b="0" dirty="0"/>
              <a:t>)</a:t>
            </a:r>
          </a:p>
          <a:p>
            <a:endParaRPr kumimoji="1" lang="en-US" altLang="ko-Kore-KR" b="0" dirty="0"/>
          </a:p>
          <a:p>
            <a:r>
              <a:rPr kumimoji="1" lang="en-US" altLang="ko-KR" b="0" dirty="0"/>
              <a:t>2)gradient descent</a:t>
            </a:r>
            <a:r>
              <a:rPr kumimoji="1" lang="ko-KR" altLang="en-US" b="0" dirty="0"/>
              <a:t>의 </a:t>
            </a:r>
            <a:r>
              <a:rPr kumimoji="1" lang="ko-KR" altLang="en-US" b="0" dirty="0" err="1"/>
              <a:t>학습률</a:t>
            </a:r>
            <a:endParaRPr kumimoji="1" lang="en-US" altLang="ko-KR" b="0" dirty="0"/>
          </a:p>
          <a:p>
            <a:r>
              <a:rPr kumimoji="1" lang="ko-KR" altLang="en-US" b="0" dirty="0"/>
              <a:t>학습을 위한 </a:t>
            </a:r>
            <a:r>
              <a:rPr kumimoji="1" lang="en-US" altLang="ko-KR" b="0" dirty="0"/>
              <a:t>optimizer</a:t>
            </a:r>
            <a:r>
              <a:rPr kumimoji="1" lang="ko-KR" altLang="en-US" b="0" dirty="0"/>
              <a:t>와 </a:t>
            </a:r>
            <a:r>
              <a:rPr kumimoji="1" lang="en-US" altLang="ko-KR" b="0" dirty="0"/>
              <a:t>loss function</a:t>
            </a:r>
          </a:p>
          <a:p>
            <a:r>
              <a:rPr kumimoji="1" lang="ko-KR" altLang="en-US" b="0" dirty="0"/>
              <a:t>모델을 엮는 과정</a:t>
            </a:r>
            <a:endParaRPr kumimoji="1" lang="en-US" altLang="ko-KR" b="0" dirty="0"/>
          </a:p>
          <a:p>
            <a:r>
              <a:rPr kumimoji="1" lang="en-US" altLang="ko-KR" b="0" dirty="0"/>
              <a:t>loss = </a:t>
            </a:r>
            <a:r>
              <a:rPr kumimoji="1" lang="ko-KR" altLang="en-US" b="0" dirty="0"/>
              <a:t>최적화 과정에서 최소화될 </a:t>
            </a:r>
            <a:r>
              <a:rPr kumimoji="1" lang="ko-KR" altLang="en-US" b="0" dirty="0" err="1"/>
              <a:t>손실함수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(loss function)</a:t>
            </a:r>
            <a:r>
              <a:rPr kumimoji="1" lang="ko-KR" altLang="en-US" b="0" dirty="0"/>
              <a:t>을 설정</a:t>
            </a:r>
            <a:endParaRPr kumimoji="1" lang="en-US" altLang="ko-KR" b="0" dirty="0"/>
          </a:p>
          <a:p>
            <a:r>
              <a:rPr kumimoji="1" lang="en-US" altLang="ko-KR" b="0" dirty="0"/>
              <a:t>optimizer:</a:t>
            </a:r>
            <a:r>
              <a:rPr kumimoji="1" lang="ko-KR" altLang="en-US" b="0" dirty="0"/>
              <a:t> 훈련 과정을 설정</a:t>
            </a:r>
            <a:endParaRPr kumimoji="1" lang="en-US" altLang="ko-KR" b="0" dirty="0"/>
          </a:p>
          <a:p>
            <a:r>
              <a:rPr kumimoji="1" lang="en-US" altLang="ko-KR" b="0" dirty="0"/>
              <a:t>metrics= </a:t>
            </a:r>
            <a:r>
              <a:rPr kumimoji="1" lang="ko-KR" altLang="en-US" b="0" dirty="0"/>
              <a:t>훈련을 모니터링하기 위해 사용</a:t>
            </a:r>
            <a:endParaRPr kumimoji="1" lang="en-US" altLang="ko-KR" b="0" dirty="0"/>
          </a:p>
          <a:p>
            <a:endParaRPr kumimoji="1" lang="en-US" altLang="ko-KR" b="0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6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b="0" dirty="0"/>
          </a:p>
          <a:p>
            <a:r>
              <a:rPr kumimoji="1" lang="en-US" altLang="ko-KR" b="0" dirty="0"/>
              <a:t>3)</a:t>
            </a:r>
          </a:p>
          <a:p>
            <a:r>
              <a:rPr kumimoji="1" lang="en-US" altLang="ko-Kore-KR" b="0" dirty="0"/>
              <a:t>summary=</a:t>
            </a:r>
            <a:r>
              <a:rPr kumimoji="1" lang="ko-KR" altLang="en-US" b="0" dirty="0"/>
              <a:t> 모델 구조 파악</a:t>
            </a:r>
            <a:endParaRPr kumimoji="1" lang="en-US" altLang="ko-Kore-KR" b="0" dirty="0"/>
          </a:p>
          <a:p>
            <a:r>
              <a:rPr kumimoji="1" lang="en-US" altLang="ko-KR" dirty="0"/>
              <a:t>2000</a:t>
            </a:r>
            <a:r>
              <a:rPr kumimoji="1" lang="ko-KR" altLang="en-US" dirty="0" err="1"/>
              <a:t>에폭동안</a:t>
            </a:r>
            <a:r>
              <a:rPr kumimoji="1" lang="ko-KR" altLang="en-US" dirty="0"/>
              <a:t> 훈련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1974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363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SOH</a:t>
            </a:r>
            <a:r>
              <a:rPr lang="ko-KR" altLang="en-US" dirty="0"/>
              <a:t> 측정을 위한 </a:t>
            </a:r>
            <a:r>
              <a:rPr lang="en-US" altLang="ko-KR" dirty="0"/>
              <a:t>ML</a:t>
            </a:r>
            <a:r>
              <a:rPr lang="ko-KR" altLang="en-US" dirty="0"/>
              <a:t>방법들은 다음과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571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SOHc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측정에서 </a:t>
            </a:r>
            <a:endParaRPr kumimoji="1" lang="en-US" altLang="ko-Kore-KR" dirty="0"/>
          </a:p>
          <a:p>
            <a:r>
              <a:rPr kumimoji="1" lang="en-US" altLang="ko-Kore-KR" dirty="0"/>
              <a:t>Ct – time t</a:t>
            </a:r>
            <a:r>
              <a:rPr kumimoji="1" lang="ko-KR" altLang="en-US" dirty="0"/>
              <a:t>에 측정한 </a:t>
            </a:r>
            <a:r>
              <a:rPr kumimoji="1" lang="en-US" altLang="ko-KR" dirty="0"/>
              <a:t>capacity.</a:t>
            </a:r>
          </a:p>
          <a:p>
            <a:r>
              <a:rPr kumimoji="1" lang="en-US" altLang="ko-Kore-KR" dirty="0"/>
              <a:t>C0 – </a:t>
            </a:r>
            <a:r>
              <a:rPr kumimoji="1" lang="ko-KR" altLang="en-US" dirty="0"/>
              <a:t>새로운 배터리의 </a:t>
            </a:r>
            <a:r>
              <a:rPr kumimoji="1" lang="en-US" altLang="ko-KR" dirty="0"/>
              <a:t>nominal capacity.</a:t>
            </a:r>
          </a:p>
          <a:p>
            <a:r>
              <a:rPr kumimoji="1" lang="ko-KR" altLang="en-US" dirty="0"/>
              <a:t>그러나 이것은 실제 세계에서는 얻기 힘들다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(?)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714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13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Point cloud distribution based SOH FNN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[51]</a:t>
            </a:r>
            <a:r>
              <a:rPr kumimoji="1" lang="ko-KR" altLang="en-US" dirty="0"/>
              <a:t>에서는 실시간 </a:t>
            </a:r>
            <a:r>
              <a:rPr kumimoji="1" lang="en-US" altLang="ko-KR" dirty="0" err="1"/>
              <a:t>SOHc</a:t>
            </a:r>
            <a:r>
              <a:rPr kumimoji="1" lang="ko-KR" altLang="en-US" dirty="0"/>
              <a:t> 측정 방법을 개발했다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년여동안</a:t>
            </a:r>
            <a:r>
              <a:rPr kumimoji="1" lang="ko-KR" altLang="en-US" dirty="0"/>
              <a:t> 측정된 데이터의 </a:t>
            </a:r>
            <a:r>
              <a:rPr kumimoji="1" lang="en-US" altLang="ko-KR" dirty="0"/>
              <a:t>historical distribution</a:t>
            </a:r>
            <a:r>
              <a:rPr kumimoji="1" lang="ko-KR" altLang="en-US" dirty="0"/>
              <a:t>을 바탕으로 한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 방법을 사용한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historical distribution(</a:t>
            </a:r>
            <a:r>
              <a:rPr kumimoji="1" lang="ko-KR" altLang="en-US" dirty="0"/>
              <a:t>역사적 분포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배터리 </a:t>
            </a:r>
            <a:r>
              <a:rPr kumimoji="1" lang="en-US" altLang="ko-KR" dirty="0"/>
              <a:t>current, voltage, temperature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포인트 </a:t>
            </a:r>
            <a:r>
              <a:rPr kumimoji="1" lang="ko-KR" altLang="en-US" dirty="0" err="1"/>
              <a:t>클라우드에</a:t>
            </a:r>
            <a:r>
              <a:rPr kumimoji="1" lang="ko-KR" altLang="en-US" dirty="0"/>
              <a:t> 기초해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(point cloud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좌표계에</a:t>
            </a:r>
            <a:r>
              <a:rPr kumimoji="1" lang="ko-KR" altLang="en-US" dirty="0"/>
              <a:t> 속한 점들의 집합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세가지 요인은 배터리 </a:t>
            </a:r>
            <a:r>
              <a:rPr kumimoji="1" lang="en-US" altLang="ko-KR" dirty="0"/>
              <a:t>SOC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같은 요인에 따라 달라진다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point cloud</a:t>
            </a:r>
            <a:r>
              <a:rPr kumimoji="1" lang="ko-KR" altLang="en-US" dirty="0"/>
              <a:t>의 패턴들은 배터리가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함에 따라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용량이 바뀜에 따라 바뀐다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k-means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2231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14 : SNN schematic for internal resistance determination</a:t>
            </a:r>
          </a:p>
          <a:p>
            <a:r>
              <a:rPr kumimoji="1" lang="en-US" altLang="ko-Kore-KR" dirty="0"/>
              <a:t>[52] : SNN</a:t>
            </a:r>
            <a:r>
              <a:rPr kumimoji="1" lang="ko-KR" altLang="en-US" dirty="0"/>
              <a:t>이 개발되었다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SOH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계산하기 위해 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배터리 </a:t>
            </a:r>
            <a:r>
              <a:rPr kumimoji="1" lang="en-US" altLang="ko-KR" dirty="0"/>
              <a:t>equivalent circuit model</a:t>
            </a:r>
            <a:r>
              <a:rPr kumimoji="1" lang="ko-KR" altLang="en-US" dirty="0"/>
              <a:t>의 내부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측정함으로서 </a:t>
            </a:r>
            <a:endParaRPr kumimoji="1" lang="en-US" altLang="ko-KR" dirty="0"/>
          </a:p>
          <a:p>
            <a:r>
              <a:rPr kumimoji="1" lang="en-US" altLang="ko-Kore-KR" dirty="0"/>
              <a:t>SNN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의 변형이다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기존의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지식을 따르는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내부의 </a:t>
            </a:r>
            <a:r>
              <a:rPr kumimoji="1" lang="en-US" altLang="ko-KR" dirty="0"/>
              <a:t>NN</a:t>
            </a:r>
            <a:r>
              <a:rPr kumimoji="1" lang="ko-KR" altLang="en-US" dirty="0"/>
              <a:t> 뉴런과 비교해서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ECM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파라미터는</a:t>
            </a:r>
            <a:r>
              <a:rPr kumimoji="1" lang="ko-KR" altLang="en-US" dirty="0"/>
              <a:t> 배터리의 물리적인 특성과 더 깊은 관련이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SNN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Extended Kalman Filter</a:t>
            </a:r>
            <a:r>
              <a:rPr kumimoji="1" lang="ko-KR" altLang="en-US" dirty="0"/>
              <a:t> 방법은 비슷한 결과를 보여주지만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SNN</a:t>
            </a:r>
            <a:r>
              <a:rPr kumimoji="1" lang="ko-KR" altLang="en-US" dirty="0"/>
              <a:t>이 스피드와 메모리 사용에서 더 나은 점을 보여준다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9016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15 : SOH estimator using ITDNN</a:t>
            </a:r>
          </a:p>
          <a:p>
            <a:r>
              <a:rPr kumimoji="1" lang="en-US" altLang="ko-Kore-KR" dirty="0"/>
              <a:t>input-time-delayed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time-delayed input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NN</a:t>
            </a:r>
            <a:r>
              <a:rPr kumimoji="1" lang="ko-KR" altLang="en-US" dirty="0"/>
              <a:t>이 배터리의 동적인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 효과를 더 잘 모델링하도록 도와준다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6764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16 : SOH estimator using DDRN.</a:t>
            </a:r>
          </a:p>
          <a:p>
            <a:r>
              <a:rPr kumimoji="1" lang="en-US" altLang="ko-Kore-KR" dirty="0"/>
              <a:t>SOH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은 동적인 상태와 메모리를 나타내는 배터리 신호로부터 느린 배터리 노후화 과정을 추적하는 것을 포함한다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결과적으로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메모리를 포함하는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을 사용하는 것은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 추정에 대처하는 자연스러운 접근법이다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[50]</a:t>
            </a:r>
            <a:r>
              <a:rPr kumimoji="1" lang="ko-KR" altLang="en-US" dirty="0"/>
              <a:t>두개의 리튬이온 배터리에서 </a:t>
            </a:r>
            <a:r>
              <a:rPr kumimoji="1" lang="en-US" altLang="ko-KR" dirty="0"/>
              <a:t>SOC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SOH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측정하는 </a:t>
            </a:r>
            <a:r>
              <a:rPr kumimoji="1" lang="en-US" altLang="ko-KR" dirty="0"/>
              <a:t>DDRN</a:t>
            </a:r>
          </a:p>
          <a:p>
            <a:r>
              <a:rPr kumimoji="1" lang="ko-KR" altLang="en-US" dirty="0"/>
              <a:t>그림은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estimator</a:t>
            </a:r>
          </a:p>
          <a:p>
            <a:r>
              <a:rPr kumimoji="1" lang="en-US" altLang="ko-KR" dirty="0" err="1"/>
              <a:t>Vk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terminal voltage, </a:t>
            </a:r>
            <a:r>
              <a:rPr kumimoji="1" lang="en-US" altLang="ko-KR" dirty="0" err="1"/>
              <a:t>Ik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load current, Tk</a:t>
            </a:r>
            <a:r>
              <a:rPr kumimoji="1" lang="ko-KR" altLang="en-US" dirty="0"/>
              <a:t>는 임의의 </a:t>
            </a:r>
            <a:r>
              <a:rPr kumimoji="1" lang="en-US" altLang="ko-KR" dirty="0"/>
              <a:t>temperature.</a:t>
            </a:r>
          </a:p>
          <a:p>
            <a:r>
              <a:rPr kumimoji="1" lang="en-US" altLang="ko-KR" dirty="0"/>
              <a:t>delayed inputs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Vk-1, Vk-2, Ik-1, Ik-2</a:t>
            </a:r>
          </a:p>
          <a:p>
            <a:r>
              <a:rPr kumimoji="1" lang="en-US" altLang="ko-KR" dirty="0"/>
              <a:t>recurrent inputs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SOHk-1, SOHk-2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516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18 : SOH estimation architecture based on battery capacity and resistance estimation using RNN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en-US" altLang="ko-KR" dirty="0"/>
              <a:t>61]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EIS(Electrochemical Impedance Spectroscopy)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ECM(Equivalent Circuit Model)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찾기 위해서 그리고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을 만들었다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SOH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예측하기 위해서 배터리 </a:t>
            </a:r>
            <a:r>
              <a:rPr kumimoji="1" lang="en-US" altLang="ko-KR" dirty="0"/>
              <a:t>capacity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fade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resistance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둘다 기초로 하여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252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Machine Learning Applied to Electrified Vehicle Battery State of Charge and State of Health Estimation : State-of-the-Art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22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26A3-89A4-164F-889F-FF8B5E7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C. Radial Basis Functions</a:t>
            </a:r>
            <a:endParaRPr kumimoji="1" lang="ko-Kore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74714CC-6EFB-2D4E-A483-10DE3D291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3"/>
          <a:stretch/>
        </p:blipFill>
        <p:spPr>
          <a:xfrm>
            <a:off x="1980831" y="2673645"/>
            <a:ext cx="9043138" cy="6108848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B1917C6-B76E-CA45-ACDE-AFB89B7D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R" b="0" dirty="0"/>
              <a:t>[62]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: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A sparse Bayesian predictive modelling (SBPM)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351047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8971-6AB6-A44D-A76A-9FEEE07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D. Hamming Neural Network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D3F0E1-23D4-C94C-A7A8-B684F10EA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dirty="0"/>
              <a:t>Hamming neural network (HNN) </a:t>
            </a:r>
            <a:r>
              <a:rPr lang="en-US" altLang="ko-Kore-KR" b="0" dirty="0"/>
              <a:t>contains both </a:t>
            </a:r>
            <a:r>
              <a:rPr lang="en-US" altLang="ko-Kore-KR" dirty="0"/>
              <a:t>an FNN </a:t>
            </a:r>
            <a:r>
              <a:rPr lang="en-US" altLang="ko-Kore-KR" b="0" dirty="0"/>
              <a:t>and</a:t>
            </a:r>
            <a:r>
              <a:rPr lang="en-US" altLang="ko-Kore-KR" dirty="0"/>
              <a:t> </a:t>
            </a:r>
          </a:p>
          <a:p>
            <a:pPr marL="0" indent="0">
              <a:buNone/>
            </a:pPr>
            <a:r>
              <a:rPr lang="en-US" altLang="ko-Kore-KR" dirty="0"/>
              <a:t>   an RNN.</a:t>
            </a:r>
            <a:endParaRPr lang="ko-Kore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718BB3-C151-FA40-988A-1547465C3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2"/>
          <a:stretch/>
        </p:blipFill>
        <p:spPr>
          <a:xfrm>
            <a:off x="231154" y="3166597"/>
            <a:ext cx="12100546" cy="4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771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C7E4-B611-CB49-8410-CDAF386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D. Hamming Neural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6B5DA-0AED-4B40-85D2-E849F4B68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[64] : HNN with a Dual Extended Kalman Filter (DEKF)</a:t>
            </a:r>
          </a:p>
          <a:p>
            <a:endParaRPr kumimoji="1" lang="en-US" altLang="ko-Kore-KR" b="0" dirty="0"/>
          </a:p>
          <a:p>
            <a:r>
              <a:rPr kumimoji="1" lang="en-US" altLang="ko-Kore-KR" dirty="0"/>
              <a:t>Resistance based </a:t>
            </a:r>
            <a:r>
              <a:rPr kumimoji="1" lang="en-US" altLang="ko-Kore-KR" dirty="0" err="1"/>
              <a:t>SOHr</a:t>
            </a:r>
            <a:r>
              <a:rPr kumimoji="1" lang="en-US" altLang="ko-Kore-KR" dirty="0"/>
              <a:t> </a:t>
            </a:r>
            <a:r>
              <a:rPr kumimoji="1" lang="en-US" altLang="ko-Kore-KR" b="0" dirty="0"/>
              <a:t>is calculated as</a:t>
            </a:r>
          </a:p>
          <a:p>
            <a:endParaRPr kumimoji="1" lang="en-US" altLang="ko-Kore-KR" b="0" dirty="0"/>
          </a:p>
          <a:p>
            <a:endParaRPr kumimoji="1" lang="ko-Kore-KR" altLang="en-US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EE2F7-9658-6A43-A5E9-E2B57B9C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72" y="4253466"/>
            <a:ext cx="7958894" cy="21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731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1017-D98D-0342-BCA3-3CD3A5B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E. Support Vector Machine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983A5-E763-DC44-B730-3D9211E3A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[6</a:t>
            </a:r>
            <a:r>
              <a:rPr kumimoji="1" lang="en-US" altLang="ko-KR" b="0" dirty="0"/>
              <a:t>8</a:t>
            </a:r>
            <a:r>
              <a:rPr kumimoji="1" lang="en-US" altLang="ko-Kore-KR" b="0" dirty="0"/>
              <a:t>] : a new method combining the estimation of both SOC and SOH using an adaptive sigma point Kalman filter and an SVM.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[69] : developed a model based on SVM, which is capable of learning and estimating </a:t>
            </a:r>
            <a:r>
              <a:rPr kumimoji="1" lang="en-US" altLang="ko-Kore-KR" b="0" dirty="0" err="1"/>
              <a:t>SOHc</a:t>
            </a:r>
            <a:r>
              <a:rPr kumimoji="1" lang="en-US" altLang="ko-Kore-KR" b="0" dirty="0"/>
              <a:t> online from battery voltage data acquired during charge</a:t>
            </a:r>
            <a:r>
              <a:rPr kumimoji="1" lang="en-US" altLang="ko-KR" b="0" dirty="0"/>
              <a:t>.</a:t>
            </a:r>
            <a:endParaRPr kumimoji="1" lang="en-US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27249532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C937-97B9-FB43-B15F-4B053A7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5400" dirty="0"/>
              <a:t>F. Bayesian Network</a:t>
            </a:r>
            <a:endParaRPr kumimoji="1" lang="ko-Kore-KR" altLang="en-US" sz="54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9D4F61-568F-EC4E-8516-0D4E7504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A Bayesian network has the objective to find </a:t>
            </a:r>
            <a:r>
              <a:rPr kumimoji="1" lang="en-US" altLang="ko-Kore-KR" dirty="0"/>
              <a:t>causation</a:t>
            </a:r>
            <a:r>
              <a:rPr kumimoji="1" lang="en-US" altLang="ko-Kore-KR" b="0" dirty="0"/>
              <a:t> based on conditional dependencies by computing the probabilistic relationship between variables, and its dynamic version also considers the relationship at each sequential timestep.</a:t>
            </a:r>
          </a:p>
        </p:txBody>
      </p:sp>
    </p:spTree>
    <p:extLst>
      <p:ext uri="{BB962C8B-B14F-4D97-AF65-F5344CB8AC3E}">
        <p14:creationId xmlns:p14="http://schemas.microsoft.com/office/powerpoint/2010/main" val="4590190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C937-97B9-FB43-B15F-4B053A7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5400" dirty="0"/>
              <a:t>F. Bayesian Network</a:t>
            </a:r>
            <a:endParaRPr kumimoji="1" lang="ko-Kore-KR" altLang="en-US" sz="54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9D4F61-568F-EC4E-8516-0D4E7504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[70] : applied a Dynamic Bayesian Network (DBN) using only the observed battery terminal voltage.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[71] : using a probabilistic distribution based on a Bayesian network (BN).</a:t>
            </a:r>
          </a:p>
        </p:txBody>
      </p:sp>
    </p:spTree>
    <p:extLst>
      <p:ext uri="{BB962C8B-B14F-4D97-AF65-F5344CB8AC3E}">
        <p14:creationId xmlns:p14="http://schemas.microsoft.com/office/powerpoint/2010/main" val="3213224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43E5-1FF6-1740-9992-0133350C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G. Comparison of SOH Methods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FE4F-4482-7747-BCCE-25FB1D70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Two of best methods are</a:t>
            </a:r>
          </a:p>
          <a:p>
            <a:pPr lvl="1"/>
            <a:r>
              <a:rPr kumimoji="1" lang="en-US" altLang="ko-Kore-KR" b="0" dirty="0"/>
              <a:t>the FNN w/ k-means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([51])</a:t>
            </a:r>
            <a:endParaRPr kumimoji="1" lang="en-US" altLang="ko-Kore-KR" b="0" dirty="0"/>
          </a:p>
          <a:p>
            <a:pPr lvl="1"/>
            <a:r>
              <a:rPr kumimoji="1" lang="en-US" altLang="ko-Kore-KR" b="0" dirty="0"/>
              <a:t>RNN(LSTM) </a:t>
            </a:r>
            <a:r>
              <a:rPr kumimoji="1" lang="en-US" altLang="ko-KR" b="0" dirty="0"/>
              <a:t>(</a:t>
            </a:r>
            <a:r>
              <a:rPr kumimoji="1" lang="en-US" altLang="ko-Kore-KR" b="0" dirty="0"/>
              <a:t>[56])</a:t>
            </a:r>
          </a:p>
          <a:p>
            <a:pPr lvl="1"/>
            <a:endParaRPr kumimoji="1" lang="en-US" altLang="ko-Kore-KR" b="0" dirty="0"/>
          </a:p>
          <a:p>
            <a:r>
              <a:rPr kumimoji="1" lang="en-US" altLang="ko-Kore-KR" b="0" dirty="0"/>
              <a:t>Future ML SOH estimation works use publicly available datasets, or share their datasets so others may benchmark their methods against the prior art.</a:t>
            </a:r>
          </a:p>
          <a:p>
            <a:endParaRPr kumimoji="1" lang="en-US" altLang="ko-Kore-KR" b="0" dirty="0"/>
          </a:p>
          <a:p>
            <a:pPr lvl="1"/>
            <a:endParaRPr kumimoji="1" lang="en-US" altLang="ko-Kore-KR" b="0" dirty="0"/>
          </a:p>
          <a:p>
            <a:pPr lvl="1"/>
            <a:endParaRPr kumimoji="1" lang="en-US" altLang="ko-Kore-KR" b="0" dirty="0"/>
          </a:p>
          <a:p>
            <a:pPr marL="444499" lvl="1" indent="0">
              <a:buNone/>
            </a:pPr>
            <a:endParaRPr kumimoji="1" lang="en-US" altLang="ko-Kore-KR" b="0" dirty="0"/>
          </a:p>
          <a:p>
            <a:pPr lvl="1"/>
            <a:endParaRPr kumimoji="1" lang="en-US" altLang="ko-Kore-KR" b="0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F68DA2E6-3D9C-864B-80E4-9E80D904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92" y="5754830"/>
            <a:ext cx="6597072" cy="31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83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4. Concluding Remarks</a:t>
            </a:r>
            <a:endParaRPr sz="54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407167" y="9258300"/>
            <a:ext cx="199035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8" name="Paper Information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/>
          <a:p>
            <a:r>
              <a:rPr lang="en-US" altLang="ko-KR" b="0" dirty="0"/>
              <a:t>A wide range of machine learning approaches are suitable for the estimation of battery SOC and SOH.</a:t>
            </a:r>
          </a:p>
          <a:p>
            <a:r>
              <a:rPr lang="en-US" altLang="ko-KR" b="0" dirty="0"/>
              <a:t>Many of the studies did not use data with sufficient realistic dynamics that usually occur in a real </a:t>
            </a:r>
            <a:r>
              <a:rPr lang="en-US" altLang="ko-KR" b="0" dirty="0" err="1"/>
              <a:t>xEV</a:t>
            </a:r>
            <a:r>
              <a:rPr lang="en-US" altLang="ko-KR" b="0" dirty="0"/>
              <a:t> application.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631975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4. Concluding Remarks</a:t>
            </a:r>
            <a:endParaRPr sz="54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407167" y="9258300"/>
            <a:ext cx="199035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8" name="Paper Information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b="0" dirty="0"/>
          </a:p>
          <a:p>
            <a:r>
              <a:rPr lang="en-US" altLang="ko-KR" b="0" dirty="0"/>
              <a:t>the importance and challenge of collecting and preparing the data used to train and validate the algorithms.</a:t>
            </a:r>
          </a:p>
          <a:p>
            <a:r>
              <a:rPr lang="en-US" altLang="ko-KR" b="0" dirty="0"/>
              <a:t>Many publications have used datasets that are good for pre-liminary studies but can be insufficient to compare methods intended for </a:t>
            </a:r>
            <a:r>
              <a:rPr lang="en-US" altLang="ko-KR" b="0" dirty="0" err="1"/>
              <a:t>xEV</a:t>
            </a:r>
            <a:r>
              <a:rPr lang="en-US" altLang="ko-KR" b="0" dirty="0"/>
              <a:t>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681888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err="1"/>
              <a:t>Tensorflow</a:t>
            </a:r>
            <a:r>
              <a:rPr lang="en-US" sz="4800" dirty="0"/>
              <a:t> 2.0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22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22297392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FDEF-FD62-374A-8FD4-ED4353CD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5400" dirty="0"/>
              <a:t>3. Battery State of Health Estimation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DC5-CC60-534A-A500-07624984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Battery SOH </a:t>
            </a:r>
          </a:p>
          <a:p>
            <a:pPr lvl="1"/>
            <a:r>
              <a:rPr kumimoji="1" lang="en-US" altLang="ko-Kore-KR" b="0" dirty="0"/>
              <a:t>a measurement of battery deterioration in comparison to a new battery.</a:t>
            </a:r>
          </a:p>
          <a:p>
            <a:pPr marL="444499" lvl="1" indent="0">
              <a:buNone/>
            </a:pPr>
            <a:endParaRPr kumimoji="1" lang="en-US" altLang="ko-Kore-KR" b="0" dirty="0"/>
          </a:p>
          <a:p>
            <a:r>
              <a:rPr kumimoji="1" lang="en-US" altLang="ko-Kore-KR" dirty="0"/>
              <a:t>the loss of capacity (</a:t>
            </a:r>
            <a:r>
              <a:rPr kumimoji="1" lang="en-US" altLang="ko-Kore-KR" dirty="0" err="1"/>
              <a:t>SOHc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increase of internal resistance (</a:t>
            </a:r>
            <a:r>
              <a:rPr kumimoji="1" lang="en-US" altLang="ko-Kore-KR" dirty="0" err="1"/>
              <a:t>SOHr</a:t>
            </a:r>
            <a:r>
              <a:rPr kumimoji="1" lang="en-US" altLang="ko-Kore-KR" dirty="0"/>
              <a:t>)</a:t>
            </a:r>
          </a:p>
          <a:p>
            <a:pPr marL="444499" lvl="1" indent="0">
              <a:buNone/>
            </a:pPr>
            <a:endParaRPr kumimoji="1" lang="en-US" altLang="ko-Kore-KR" b="0" dirty="0"/>
          </a:p>
          <a:p>
            <a:pPr lvl="1"/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7245045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FDEF-FD62-374A-8FD4-ED4353CD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5400" dirty="0"/>
              <a:t>Study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DC5-CC60-534A-A500-07624984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linear regression</a:t>
            </a:r>
          </a:p>
          <a:p>
            <a:pPr lvl="1"/>
            <a:r>
              <a:rPr kumimoji="1" lang="en-US" altLang="ko-Kore-KR" b="0" dirty="0"/>
              <a:t>Hypothesis</a:t>
            </a:r>
          </a:p>
          <a:p>
            <a:pPr lvl="1"/>
            <a:r>
              <a:rPr kumimoji="1" lang="en-US" altLang="ko-Kore-KR" b="0" dirty="0"/>
              <a:t>cost function</a:t>
            </a:r>
          </a:p>
          <a:p>
            <a:pPr lvl="1"/>
            <a:r>
              <a:rPr kumimoji="1" lang="en-US" altLang="ko-Kore-KR" b="0" dirty="0"/>
              <a:t>gradient descent algorithm</a:t>
            </a:r>
          </a:p>
          <a:p>
            <a:r>
              <a:rPr kumimoji="1" lang="en-US" altLang="ko-Kore-KR" b="0" dirty="0"/>
              <a:t>cost minimization </a:t>
            </a:r>
          </a:p>
          <a:p>
            <a:r>
              <a:rPr kumimoji="1" lang="en-US" altLang="ko-Kore-KR" b="0" dirty="0"/>
              <a:t>multivariable linear regression</a:t>
            </a:r>
          </a:p>
          <a:p>
            <a:r>
              <a:rPr kumimoji="1" lang="en-US" altLang="ko-Kore-KR" b="0" dirty="0"/>
              <a:t>logistic classification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r>
              <a:rPr kumimoji="1" lang="en-US" altLang="ko-Kore-KR" sz="2800" b="0" dirty="0"/>
              <a:t>from </a:t>
            </a:r>
            <a:r>
              <a:rPr kumimoji="1" lang="en-US" altLang="ko-KR" sz="2800" b="0" dirty="0"/>
              <a:t>‘</a:t>
            </a:r>
            <a:r>
              <a:rPr kumimoji="1" lang="ko-KR" altLang="en-US" sz="2800" b="0" dirty="0"/>
              <a:t>모두를 위한 </a:t>
            </a:r>
            <a:r>
              <a:rPr kumimoji="1" lang="ko-KR" altLang="en-US" sz="2800" b="0" dirty="0" err="1"/>
              <a:t>딥러닝</a:t>
            </a:r>
            <a:r>
              <a:rPr kumimoji="1" lang="en-US" altLang="ko-KR" sz="2800" b="0" dirty="0"/>
              <a:t>’</a:t>
            </a:r>
            <a:endParaRPr kumimoji="1" lang="en-US" altLang="ko-Kore-KR" sz="2800" b="0" dirty="0"/>
          </a:p>
          <a:p>
            <a:pPr lvl="1"/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0601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6A3E-D9CB-184F-B9D4-1FC22C20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 err="1"/>
              <a:t>Keras</a:t>
            </a:r>
            <a:r>
              <a:rPr kumimoji="1" lang="ko-KR" altLang="en-US" dirty="0"/>
              <a:t> </a:t>
            </a:r>
            <a:r>
              <a:rPr kumimoji="1" lang="en-US" altLang="ko-KR" dirty="0"/>
              <a:t>(logistic regression)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1A73-D23B-D646-9A44-0D2DA0B8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dirty="0" err="1"/>
              <a:t>x_data</a:t>
            </a:r>
            <a:r>
              <a:rPr lang="en" altLang="ko-Kore-KR" b="0" dirty="0"/>
              <a:t> = </a:t>
            </a:r>
            <a:r>
              <a:rPr lang="en" altLang="ko-Kore-KR" b="0" dirty="0" err="1"/>
              <a:t>np.array</a:t>
            </a:r>
            <a:r>
              <a:rPr lang="en" altLang="ko-Kore-KR" b="0" dirty="0"/>
              <a:t>([[1, 2],</a:t>
            </a:r>
            <a:br>
              <a:rPr lang="en" altLang="ko-Kore-KR" b="0" dirty="0"/>
            </a:br>
            <a:r>
              <a:rPr lang="en" altLang="ko-Kore-KR" b="0" dirty="0"/>
              <a:t>                   [2, 3],</a:t>
            </a:r>
            <a:br>
              <a:rPr lang="en" altLang="ko-Kore-KR" b="0" dirty="0"/>
            </a:br>
            <a:r>
              <a:rPr lang="en" altLang="ko-Kore-KR" b="0" dirty="0"/>
              <a:t>                   [3, 1],</a:t>
            </a:r>
            <a:br>
              <a:rPr lang="en" altLang="ko-Kore-KR" b="0" dirty="0"/>
            </a:br>
            <a:r>
              <a:rPr lang="en" altLang="ko-Kore-KR" b="0" dirty="0"/>
              <a:t>                   [4, 3],</a:t>
            </a:r>
            <a:br>
              <a:rPr lang="en" altLang="ko-Kore-KR" b="0" dirty="0"/>
            </a:br>
            <a:r>
              <a:rPr lang="en" altLang="ko-Kore-KR" b="0" dirty="0"/>
              <a:t>                   [5, 3],</a:t>
            </a:r>
            <a:br>
              <a:rPr lang="en" altLang="ko-Kore-KR" b="0" dirty="0"/>
            </a:br>
            <a:r>
              <a:rPr lang="en" altLang="ko-Kore-KR" b="0" dirty="0"/>
              <a:t>                   [6, 2]])</a:t>
            </a:r>
            <a:br>
              <a:rPr lang="en" altLang="ko-Kore-KR" b="0" dirty="0"/>
            </a:br>
            <a:r>
              <a:rPr lang="en" altLang="ko-Kore-KR" b="0" dirty="0" err="1"/>
              <a:t>y_data</a:t>
            </a:r>
            <a:r>
              <a:rPr lang="en" altLang="ko-Kore-KR" b="0" dirty="0"/>
              <a:t> = </a:t>
            </a:r>
            <a:r>
              <a:rPr lang="en" altLang="ko-Kore-KR" b="0" dirty="0" err="1"/>
              <a:t>np.array</a:t>
            </a:r>
            <a:r>
              <a:rPr lang="en" altLang="ko-Kore-KR" b="0" dirty="0"/>
              <a:t>([[0],</a:t>
            </a:r>
            <a:br>
              <a:rPr lang="en" altLang="ko-Kore-KR" b="0" dirty="0"/>
            </a:br>
            <a:r>
              <a:rPr lang="en" altLang="ko-Kore-KR" b="0" dirty="0"/>
              <a:t>                   [0],</a:t>
            </a:r>
            <a:br>
              <a:rPr lang="en" altLang="ko-Kore-KR" b="0" dirty="0"/>
            </a:br>
            <a:r>
              <a:rPr lang="en" altLang="ko-Kore-KR" b="0" dirty="0"/>
              <a:t>                   [0],</a:t>
            </a:r>
            <a:br>
              <a:rPr lang="en" altLang="ko-Kore-KR" b="0" dirty="0"/>
            </a:br>
            <a:r>
              <a:rPr lang="en" altLang="ko-Kore-KR" b="0" dirty="0"/>
              <a:t>                   [1],</a:t>
            </a:r>
            <a:br>
              <a:rPr lang="en" altLang="ko-Kore-KR" b="0" dirty="0"/>
            </a:br>
            <a:r>
              <a:rPr lang="en" altLang="ko-Kore-KR" b="0" dirty="0"/>
              <a:t>                   [1],</a:t>
            </a:r>
            <a:br>
              <a:rPr lang="en" altLang="ko-Kore-KR" b="0" dirty="0"/>
            </a:br>
            <a:r>
              <a:rPr lang="en" altLang="ko-Kore-KR" b="0" dirty="0"/>
              <a:t>                   [1]])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334087152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1017-D98D-0342-BCA3-3CD3A5B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Keras</a:t>
            </a:r>
            <a:r>
              <a:rPr kumimoji="1" lang="en-US" altLang="ko-Kore-KR" dirty="0"/>
              <a:t> (logistic regression)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983A5-E763-DC44-B730-3D9211E3A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model = Sequential()</a:t>
            </a:r>
          </a:p>
          <a:p>
            <a:r>
              <a:rPr kumimoji="1" lang="en-US" altLang="ko-Kore-KR" b="0" dirty="0" err="1"/>
              <a:t>model.add</a:t>
            </a:r>
            <a:r>
              <a:rPr kumimoji="1" lang="en-US" altLang="ko-Kore-KR" b="0" dirty="0"/>
              <a:t>(Dense(1, </a:t>
            </a:r>
            <a:r>
              <a:rPr kumimoji="1" lang="en-US" altLang="ko-Kore-KR" b="0" dirty="0" err="1"/>
              <a:t>input_dim</a:t>
            </a:r>
            <a:r>
              <a:rPr kumimoji="1" lang="en-US" altLang="ko-Kore-KR" b="0" dirty="0"/>
              <a:t>=2, activation=‘sigmoid’))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 err="1"/>
              <a:t>sgd</a:t>
            </a:r>
            <a:r>
              <a:rPr kumimoji="1" lang="en-US" altLang="ko-Kore-KR" b="0" dirty="0"/>
              <a:t> = SGD(</a:t>
            </a:r>
            <a:r>
              <a:rPr kumimoji="1" lang="en-US" altLang="ko-Kore-KR" b="0" dirty="0" err="1"/>
              <a:t>lr</a:t>
            </a:r>
            <a:r>
              <a:rPr kumimoji="1" lang="en-US" altLang="ko-Kore-KR" b="0" dirty="0"/>
              <a:t>=0.1)</a:t>
            </a:r>
          </a:p>
          <a:p>
            <a:r>
              <a:rPr kumimoji="1" lang="en-US" altLang="ko-Kore-KR" b="0" dirty="0"/>
              <a:t>model .compile(loss=‘</a:t>
            </a:r>
            <a:r>
              <a:rPr kumimoji="1" lang="en-US" altLang="ko-Kore-KR" b="0" dirty="0" err="1"/>
              <a:t>binary_crossentropy</a:t>
            </a:r>
            <a:r>
              <a:rPr kumimoji="1" lang="en-US" altLang="ko-Kore-KR" b="0" dirty="0"/>
              <a:t>’, optimizer=</a:t>
            </a:r>
            <a:r>
              <a:rPr kumimoji="1" lang="en-US" altLang="ko-Kore-KR" b="0" dirty="0" err="1"/>
              <a:t>sgd</a:t>
            </a:r>
            <a:r>
              <a:rPr kumimoji="1" lang="en-US" altLang="ko-Kore-KR" b="0" dirty="0"/>
              <a:t>, metrics=[‘accuracy’])</a:t>
            </a:r>
          </a:p>
          <a:p>
            <a:endParaRPr kumimoji="1" lang="en-US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13932249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90056-FF28-F943-BB33-0341707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Keras</a:t>
            </a:r>
            <a:r>
              <a:rPr kumimoji="1" lang="en-US" altLang="ko-Kore-KR" dirty="0"/>
              <a:t> (logistic regression)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9C14E-4D12-BA4C-A258-AE51CD27F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 err="1"/>
              <a:t>model.summary</a:t>
            </a:r>
            <a:r>
              <a:rPr kumimoji="1" lang="en-US" altLang="ko-Kore-KR" b="0" dirty="0"/>
              <a:t>()</a:t>
            </a:r>
          </a:p>
          <a:p>
            <a:r>
              <a:rPr kumimoji="1" lang="en-US" altLang="ko-Kore-KR" b="0" dirty="0" err="1"/>
              <a:t>model.fit</a:t>
            </a:r>
            <a:r>
              <a:rPr kumimoji="1" lang="en-US" altLang="ko-Kore-KR" b="0" dirty="0"/>
              <a:t>(</a:t>
            </a:r>
            <a:r>
              <a:rPr kumimoji="1" lang="en-US" altLang="ko-Kore-KR" b="0" dirty="0" err="1"/>
              <a:t>x_data</a:t>
            </a:r>
            <a:r>
              <a:rPr kumimoji="1" lang="en-US" altLang="ko-Kore-KR" b="0" dirty="0"/>
              <a:t>, </a:t>
            </a:r>
            <a:r>
              <a:rPr kumimoji="1" lang="en-US" altLang="ko-Kore-KR" b="0" dirty="0" err="1"/>
              <a:t>y_data</a:t>
            </a:r>
            <a:r>
              <a:rPr kumimoji="1" lang="en-US" altLang="ko-Kore-KR" b="0" dirty="0"/>
              <a:t>, epochs=2000)</a:t>
            </a:r>
          </a:p>
          <a:p>
            <a:endParaRPr kumimoji="1" lang="ko-Kore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BBB639D-8236-DE48-807B-19423FB99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95" y="4248335"/>
            <a:ext cx="10648655" cy="39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31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FE70-6E33-4043-AFED-F8854495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Keras</a:t>
            </a:r>
            <a:r>
              <a:rPr kumimoji="1" lang="en-US" altLang="ko-Kore-KR" dirty="0"/>
              <a:t> (logistic regression)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24406-4660-B84C-B304-1B159B874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epoch (1~21) : 0.5000</a:t>
            </a:r>
          </a:p>
          <a:p>
            <a:r>
              <a:rPr kumimoji="1" lang="en-US" altLang="ko-Kore-KR" b="0" dirty="0"/>
              <a:t>epochs(22~25) : 0.6667</a:t>
            </a:r>
          </a:p>
          <a:p>
            <a:r>
              <a:rPr kumimoji="1" lang="en-US" altLang="ko-Kore-KR" b="0" dirty="0"/>
              <a:t>epochs(26~452) : 0.8333</a:t>
            </a:r>
          </a:p>
          <a:p>
            <a:r>
              <a:rPr kumimoji="1" lang="en-US" altLang="ko-Kore-KR" b="0" dirty="0"/>
              <a:t>epochs(453~2000) : 1.000</a:t>
            </a:r>
          </a:p>
          <a:p>
            <a:pPr marL="0" indent="0">
              <a:buNone/>
            </a:pPr>
            <a:endParaRPr kumimoji="1" lang="en-US" altLang="ko-Kore-KR" b="0" dirty="0"/>
          </a:p>
          <a:p>
            <a:r>
              <a:rPr kumimoji="1" lang="en-US" altLang="ko-Kore-KR" b="0" dirty="0" err="1"/>
              <a:t>model.predict_classes</a:t>
            </a:r>
            <a:r>
              <a:rPr kumimoji="1" lang="en-US" altLang="ko-Kore-KR" b="0" dirty="0"/>
              <a:t>(</a:t>
            </a:r>
            <a:r>
              <a:rPr kumimoji="1" lang="en-US" altLang="ko-Kore-KR" b="0" dirty="0" err="1"/>
              <a:t>np.array</a:t>
            </a:r>
            <a:r>
              <a:rPr kumimoji="1" lang="en-US" altLang="ko-Kore-KR" b="0" dirty="0"/>
              <a:t>([[2, 1]]))</a:t>
            </a:r>
          </a:p>
          <a:p>
            <a:r>
              <a:rPr kumimoji="1" lang="en-US" altLang="ko-Kore-KR" b="0" dirty="0" err="1"/>
              <a:t>model.predict_classes</a:t>
            </a:r>
            <a:r>
              <a:rPr kumimoji="1" lang="en-US" altLang="ko-Kore-KR" b="0" dirty="0"/>
              <a:t>(</a:t>
            </a:r>
            <a:r>
              <a:rPr kumimoji="1" lang="en-US" altLang="ko-Kore-KR" b="0" dirty="0" err="1"/>
              <a:t>np.array</a:t>
            </a:r>
            <a:r>
              <a:rPr kumimoji="1" lang="en-US" altLang="ko-Kore-KR" b="0" dirty="0"/>
              <a:t>([[6, 5]]))</a:t>
            </a:r>
            <a:endParaRPr kumimoji="1" lang="ko-Kore-KR" altLang="en-US" b="0" dirty="0"/>
          </a:p>
        </p:txBody>
      </p:sp>
      <p:pic>
        <p:nvPicPr>
          <p:cNvPr id="5" name="그림 4" descr="개체, 시계, 표지판이(가) 표시된 사진&#10;&#10;자동 생성된 설명">
            <a:extLst>
              <a:ext uri="{FF2B5EF4-FFF2-40B4-BE49-F238E27FC236}">
                <a16:creationId xmlns:a16="http://schemas.microsoft.com/office/drawing/2014/main" id="{FBF9A9A2-ADCC-EC44-8463-1D39853C0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5" y="6722731"/>
            <a:ext cx="4164045" cy="19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11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3. Battery State of Health Estimation</a:t>
            </a:r>
            <a:endParaRPr sz="4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407167" y="9258300"/>
            <a:ext cx="199035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" name="Paper Information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ML SOH estimation methods</a:t>
            </a:r>
          </a:p>
          <a:p>
            <a:pPr lvl="1"/>
            <a:r>
              <a:rPr lang="en-US" altLang="ko-KR" b="0" dirty="0"/>
              <a:t>A. Feedforward neural network (FNN)</a:t>
            </a:r>
          </a:p>
          <a:p>
            <a:pPr lvl="1"/>
            <a:r>
              <a:rPr lang="en-US" altLang="ko-KR" b="0" dirty="0"/>
              <a:t>B. Recurrent neural network (RNN)</a:t>
            </a:r>
          </a:p>
          <a:p>
            <a:pPr lvl="1"/>
            <a:r>
              <a:rPr lang="en-US" altLang="ko-KR" b="0" dirty="0"/>
              <a:t>C. Radial basis function (RBF) neural network</a:t>
            </a:r>
          </a:p>
          <a:p>
            <a:pPr lvl="1"/>
            <a:r>
              <a:rPr lang="en-US" altLang="ko-KR" b="0" dirty="0"/>
              <a:t>D. Hamming networks (HNN)</a:t>
            </a:r>
          </a:p>
          <a:p>
            <a:pPr lvl="1"/>
            <a:r>
              <a:rPr lang="en-US" altLang="ko-KR" b="0" dirty="0"/>
              <a:t>E. Support vector machine (SVM)</a:t>
            </a:r>
          </a:p>
          <a:p>
            <a:pPr lvl="1"/>
            <a:r>
              <a:rPr lang="en-US" altLang="ko-KR" b="0" dirty="0"/>
              <a:t>F. Bayesian network (BN)</a:t>
            </a:r>
          </a:p>
        </p:txBody>
      </p:sp>
    </p:spTree>
    <p:extLst>
      <p:ext uri="{BB962C8B-B14F-4D97-AF65-F5344CB8AC3E}">
        <p14:creationId xmlns:p14="http://schemas.microsoft.com/office/powerpoint/2010/main" val="38576053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2B32088-F0CF-A841-A6B1-D7A8B383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The battery capacity fading metric (for </a:t>
            </a:r>
            <a:r>
              <a:rPr kumimoji="1" lang="en-US" altLang="ko-Kore-KR" b="0" dirty="0" err="1"/>
              <a:t>SOHc</a:t>
            </a:r>
            <a:r>
              <a:rPr kumimoji="1" lang="en-US" altLang="ko-Kore-KR" b="0" dirty="0"/>
              <a:t> estimation)</a:t>
            </a:r>
            <a:endParaRPr kumimoji="1" lang="ko-Kore-KR" altLang="en-US" b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10128F-66EE-474A-8B10-232C227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A. Feedforward Artificial Neural Network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775D1-26C6-0747-8D3B-A2960373C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68" y="2494147"/>
            <a:ext cx="5475030" cy="16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615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128F-66EE-474A-8B10-232C227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A. Feedforward Artificial Neural Network</a:t>
            </a:r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0BC689E-84DE-C34C-9A77-F7B05633F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 b="17902"/>
          <a:stretch/>
        </p:blipFill>
        <p:spPr>
          <a:xfrm>
            <a:off x="233121" y="3737276"/>
            <a:ext cx="12538558" cy="3891517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A1DF513-D17D-3140-944D-22717B32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[51]: a real-time </a:t>
            </a:r>
            <a:r>
              <a:rPr kumimoji="1" lang="en-US" altLang="ko-Kore-KR" b="0" dirty="0" err="1"/>
              <a:t>SOHc</a:t>
            </a:r>
            <a:r>
              <a:rPr kumimoji="1" lang="en-US" altLang="ko-Kore-KR" b="0" dirty="0"/>
              <a:t> estimation using an FNN based on the historical distribution.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6931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0562-87E1-824D-BA5B-DD61E69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A. Feedforward Artificial Neural Network</a:t>
            </a:r>
            <a:endParaRPr kumimoji="1" lang="ko-Kore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8DAE82-40FD-EF4E-8DDE-7DC3865AF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8"/>
          <a:stretch/>
        </p:blipFill>
        <p:spPr>
          <a:xfrm>
            <a:off x="673100" y="2693089"/>
            <a:ext cx="10932262" cy="60336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4D933DE-7EE1-224D-AD5B-D46E119E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[52] : structured neural network (SNN) for internal resistance determination 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28779159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0A14-8BBA-B344-9467-4AC7FA50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A. Feedforward Artificial Neural Network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3F42B-120E-6A43-9F95-95BAA759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>
          <a:xfrm>
            <a:off x="1216188" y="3060393"/>
            <a:ext cx="10213018" cy="53856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E6464E-D3F7-8C43-94CC-55DAD634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[53] : used an FNN with time-delayed input data. It was referred to as an input time-delayed neural network (ITDNN).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383833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E99A-046E-C947-8D17-39630BFC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B. Recurrent Neural Network</a:t>
            </a:r>
            <a:endParaRPr kumimoji="1" lang="ko-Kore-KR" altLang="en-US" dirty="0"/>
          </a:p>
        </p:txBody>
      </p:sp>
      <p:pic>
        <p:nvPicPr>
          <p:cNvPr id="8" name="그림 7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1F592A8B-2C0E-4C4B-A313-09B2D6C54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6"/>
          <a:stretch/>
        </p:blipFill>
        <p:spPr>
          <a:xfrm>
            <a:off x="1373003" y="2643486"/>
            <a:ext cx="10258794" cy="591436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3BD3F6F8-CC28-E246-AC3D-BCDBDE8E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[50] : A dynamically driven recurrent network(DDRN) to estimate both the SOC and SOH of two Li-ion batteries.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0649863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AE0F-E0FE-DD49-BA3B-3F75001E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B. Recurrent Neural Network</a:t>
            </a:r>
            <a:endParaRPr kumimoji="1" lang="ko-Kore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46D6BE27-FF02-224B-8E5A-E78C9F40A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6"/>
          <a:stretch/>
        </p:blipFill>
        <p:spPr>
          <a:xfrm>
            <a:off x="865003" y="2825601"/>
            <a:ext cx="11274794" cy="6318399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27F3045-A6F0-6C4D-ABE5-99C8B4C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[61]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: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SOH estimation architecture based on battery capacity and resistance estimation using RNN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0058062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17830</TotalTime>
  <Words>1814</Words>
  <Application>Microsoft Macintosh PowerPoint</Application>
  <PresentationFormat>사용자 지정</PresentationFormat>
  <Paragraphs>208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Machine Learning Applied to Electrified Vehicle Battery State of Charge and State of Health Estimation : State-of-the-Art</vt:lpstr>
      <vt:lpstr>3. Battery State of Health Estimation</vt:lpstr>
      <vt:lpstr>3. Battery State of Health Estimation</vt:lpstr>
      <vt:lpstr>A. Feedforward Artificial Neural Network</vt:lpstr>
      <vt:lpstr>A. Feedforward Artificial Neural Network</vt:lpstr>
      <vt:lpstr>A. Feedforward Artificial Neural Network</vt:lpstr>
      <vt:lpstr>A. Feedforward Artificial Neural Network</vt:lpstr>
      <vt:lpstr>B. Recurrent Neural Network</vt:lpstr>
      <vt:lpstr>B. Recurrent Neural Network</vt:lpstr>
      <vt:lpstr>C. Radial Basis Functions</vt:lpstr>
      <vt:lpstr>D. Hamming Neural Network</vt:lpstr>
      <vt:lpstr>D. Hamming Neural Network</vt:lpstr>
      <vt:lpstr>E. Support Vector Machine</vt:lpstr>
      <vt:lpstr>F. Bayesian Network</vt:lpstr>
      <vt:lpstr>F. Bayesian Network</vt:lpstr>
      <vt:lpstr>G. Comparison of SOH Methods</vt:lpstr>
      <vt:lpstr>4. Concluding Remarks</vt:lpstr>
      <vt:lpstr>4. Concluding Remarks</vt:lpstr>
      <vt:lpstr>Tensorflow 2.0</vt:lpstr>
      <vt:lpstr>Study</vt:lpstr>
      <vt:lpstr>Keras (logistic regression)</vt:lpstr>
      <vt:lpstr>Keras (logistic regression)</vt:lpstr>
      <vt:lpstr>Keras (logistic regression)</vt:lpstr>
      <vt:lpstr>Keras (logistic regression)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480</cp:revision>
  <cp:lastPrinted>2020-07-22T05:44:20Z</cp:lastPrinted>
  <dcterms:modified xsi:type="dcterms:W3CDTF">2020-07-22T05:46:13Z</dcterms:modified>
</cp:coreProperties>
</file>