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8" r:id="rId3"/>
    <p:sldId id="377" r:id="rId4"/>
    <p:sldId id="369" r:id="rId5"/>
    <p:sldId id="370" r:id="rId6"/>
    <p:sldId id="371" r:id="rId7"/>
    <p:sldId id="375" r:id="rId8"/>
    <p:sldId id="372" r:id="rId9"/>
    <p:sldId id="373" r:id="rId10"/>
    <p:sldId id="374" r:id="rId11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7" autoAdjust="0"/>
    <p:restoredTop sz="79025" autoAdjust="0"/>
  </p:normalViewPr>
  <p:slideViewPr>
    <p:cSldViewPr snapToGrid="0">
      <p:cViewPr varScale="1">
        <p:scale>
          <a:sx n="61" d="100"/>
          <a:sy n="61" d="100"/>
        </p:scale>
        <p:origin x="632" y="208"/>
      </p:cViewPr>
      <p:guideLst/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EKF, PF </a:t>
            </a:r>
            <a:r>
              <a:rPr lang="ko-KR" altLang="en-US" dirty="0"/>
              <a:t>내용 추가하기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48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처음에 </a:t>
            </a:r>
            <a:r>
              <a:rPr kumimoji="1" lang="en-US" altLang="ko-KR" dirty="0"/>
              <a:t>unsupervised learning</a:t>
            </a:r>
            <a:r>
              <a:rPr kumimoji="1" lang="ko-KR" altLang="en-US" dirty="0"/>
              <a:t>과 혼동</a:t>
            </a:r>
            <a:r>
              <a:rPr kumimoji="1" lang="en-US" altLang="ko-KR" dirty="0"/>
              <a:t>.</a:t>
            </a:r>
            <a:r>
              <a:rPr kumimoji="1" lang="ko-KR" altLang="en-US" dirty="0"/>
              <a:t> 논문을 읽어보니 </a:t>
            </a:r>
            <a:r>
              <a:rPr kumimoji="1" lang="en-US" altLang="ko-KR" dirty="0"/>
              <a:t>unsupervised</a:t>
            </a:r>
            <a:r>
              <a:rPr kumimoji="1" lang="ko-KR" altLang="en-US" dirty="0"/>
              <a:t>의 의미가 </a:t>
            </a:r>
            <a:r>
              <a:rPr kumimoji="1" lang="en-US" altLang="ko-KR" dirty="0"/>
              <a:t>anomaly data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labeling</a:t>
            </a:r>
            <a:r>
              <a:rPr kumimoji="1" lang="ko-KR" altLang="en-US" dirty="0"/>
              <a:t>을 하지 않는다는 뜻이었다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타임시리즈</a:t>
            </a:r>
            <a:r>
              <a:rPr kumimoji="1" lang="ko-KR" altLang="en-US" dirty="0"/>
              <a:t> 데이터의 내재적인 특성과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데이터의 양이 너무 많기 때문에 </a:t>
            </a:r>
            <a:r>
              <a:rPr kumimoji="1" lang="ko-KR" altLang="en-US" dirty="0" err="1"/>
              <a:t>어노멀리</a:t>
            </a:r>
            <a:r>
              <a:rPr kumimoji="1" lang="ko-KR" altLang="en-US" dirty="0"/>
              <a:t> 데이터에 </a:t>
            </a:r>
            <a:r>
              <a:rPr kumimoji="1" lang="ko-KR" altLang="en-US" dirty="0" err="1"/>
              <a:t>라벨링을</a:t>
            </a:r>
            <a:r>
              <a:rPr kumimoji="1" lang="ko-KR" altLang="en-US" dirty="0"/>
              <a:t> 해줄 수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언슈퍼바이스드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사용하기로 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뜻은 </a:t>
            </a:r>
            <a:r>
              <a:rPr kumimoji="1" lang="ko-KR" altLang="en-US" dirty="0" err="1"/>
              <a:t>어노멀리에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라벨링을</a:t>
            </a:r>
            <a:r>
              <a:rPr kumimoji="1" lang="ko-KR" altLang="en-US" dirty="0"/>
              <a:t> 하지 않는다는 것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오리지날 </a:t>
            </a:r>
            <a:r>
              <a:rPr kumimoji="1" lang="ko-KR" altLang="en-US" dirty="0" err="1"/>
              <a:t>타임시리즈</a:t>
            </a:r>
            <a:r>
              <a:rPr kumimoji="1" lang="ko-KR" altLang="en-US" dirty="0"/>
              <a:t> 데이터에서 </a:t>
            </a:r>
            <a:r>
              <a:rPr kumimoji="1" lang="ko-KR" altLang="en-US" dirty="0" err="1"/>
              <a:t>트레이닝할</a:t>
            </a:r>
            <a:r>
              <a:rPr kumimoji="1" lang="ko-KR" altLang="en-US" dirty="0"/>
              <a:t> 때도 </a:t>
            </a:r>
            <a:r>
              <a:rPr kumimoji="1" lang="ko-KR" altLang="en-US" dirty="0" err="1"/>
              <a:t>어노멀리를</a:t>
            </a:r>
            <a:r>
              <a:rPr kumimoji="1" lang="ko-KR" altLang="en-US" dirty="0"/>
              <a:t> 제거하지 않고 그냥 그대로 학습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358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두가지</a:t>
            </a:r>
            <a:r>
              <a:rPr kumimoji="1" lang="ko-KR" altLang="en-US" dirty="0"/>
              <a:t> 모듈로 구성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예측하는 </a:t>
            </a:r>
            <a:r>
              <a:rPr kumimoji="1" lang="ko-KR" altLang="en-US" dirty="0" err="1"/>
              <a:t>포캐스팅</a:t>
            </a:r>
            <a:r>
              <a:rPr kumimoji="1" lang="ko-KR" altLang="en-US" dirty="0"/>
              <a:t> 모듈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ko-KR" altLang="en-US" dirty="0" err="1"/>
              <a:t>어노멀리</a:t>
            </a:r>
            <a:r>
              <a:rPr kumimoji="1" lang="ko-KR" altLang="en-US" dirty="0"/>
              <a:t> 감지하는 </a:t>
            </a:r>
            <a:r>
              <a:rPr kumimoji="1" lang="ko-KR" altLang="en-US" dirty="0" err="1"/>
              <a:t>디텍터</a:t>
            </a:r>
            <a:r>
              <a:rPr kumimoji="1" lang="ko-KR" altLang="en-US" dirty="0"/>
              <a:t> 모듈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포캐스팅</a:t>
            </a:r>
            <a:r>
              <a:rPr kumimoji="1" lang="ko-KR" altLang="en-US" dirty="0"/>
              <a:t> 모듈에서 다음 타임스탬프의 </a:t>
            </a:r>
            <a:r>
              <a:rPr kumimoji="1" lang="ko-KR" altLang="en-US" dirty="0" err="1"/>
              <a:t>데이터값을</a:t>
            </a:r>
            <a:r>
              <a:rPr kumimoji="1" lang="ko-KR" altLang="en-US" dirty="0"/>
              <a:t> 예측하고</a:t>
            </a:r>
            <a:endParaRPr kumimoji="1" lang="en-US" altLang="ko-KR" dirty="0"/>
          </a:p>
          <a:p>
            <a:r>
              <a:rPr kumimoji="1" lang="ko-KR" altLang="en-US" dirty="0" err="1"/>
              <a:t>디텍터</a:t>
            </a:r>
            <a:r>
              <a:rPr kumimoji="1" lang="ko-KR" altLang="en-US" dirty="0"/>
              <a:t> 모듈에서 이전의 모듈에서 전달받은 값과 실제 데이터 값을 비교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자세한 모델 설명은 뒤에서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모델은 이질적인 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소스로부터 수집된 </a:t>
            </a:r>
            <a:r>
              <a:rPr kumimoji="1" lang="ko-KR" altLang="en-US" dirty="0" err="1"/>
              <a:t>타임시리즈</a:t>
            </a:r>
            <a:r>
              <a:rPr kumimoji="1" lang="ko-KR" altLang="en-US" dirty="0"/>
              <a:t> 데이터를 </a:t>
            </a:r>
            <a:r>
              <a:rPr kumimoji="1" lang="ko-KR" altLang="en-US" dirty="0" err="1"/>
              <a:t>다룰때에도</a:t>
            </a:r>
            <a:r>
              <a:rPr kumimoji="1" lang="ko-KR" altLang="en-US" dirty="0"/>
              <a:t> 적합하다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적은 수의 트레이닝 샘플도 충분하다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어노멀리가</a:t>
            </a:r>
            <a:r>
              <a:rPr kumimoji="1" lang="ko-KR" altLang="en-US" dirty="0"/>
              <a:t> 데이터셋에서 </a:t>
            </a:r>
            <a:r>
              <a:rPr kumimoji="1" lang="en-US" altLang="ko-KR" dirty="0"/>
              <a:t>5%</a:t>
            </a:r>
            <a:r>
              <a:rPr kumimoji="1" lang="ko-KR" altLang="en-US" dirty="0"/>
              <a:t>미만으로 주어졌다</a:t>
            </a:r>
            <a:r>
              <a:rPr kumimoji="1"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7202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based on deep learning techniques.</a:t>
            </a:r>
          </a:p>
          <a:p>
            <a:r>
              <a:rPr kumimoji="1" lang="ko-KR" altLang="en-US" dirty="0"/>
              <a:t>소개</a:t>
            </a:r>
            <a:r>
              <a:rPr kumimoji="1" lang="en-US" altLang="ko-KR" dirty="0"/>
              <a:t>,,LSTM</a:t>
            </a:r>
            <a:r>
              <a:rPr kumimoji="1" lang="ko-KR" altLang="en-US" dirty="0"/>
              <a:t>이 많이 사용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/>
              <a:t>따라서 뒷부분의 </a:t>
            </a:r>
            <a:r>
              <a:rPr kumimoji="1" lang="en-US" altLang="ko-KR" dirty="0"/>
              <a:t>experiment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LSTM</a:t>
            </a:r>
            <a:r>
              <a:rPr kumimoji="1" lang="ko-KR" altLang="en-US" dirty="0"/>
              <a:t>모델과 비교하게 된다</a:t>
            </a:r>
            <a:r>
              <a:rPr kumimoji="1" lang="en-US" altLang="ko-KR" dirty="0"/>
              <a:t>..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7480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최신</a:t>
            </a:r>
            <a:r>
              <a:rPr kumimoji="1" lang="ko-KR" altLang="en-US" dirty="0"/>
              <a:t> 방법론들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소개되어있는데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각각의 특장점이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뒤에서 비교하게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특히 트위터와 </a:t>
            </a:r>
            <a:r>
              <a:rPr kumimoji="1" lang="ko-KR" altLang="en-US" dirty="0" err="1"/>
              <a:t>에가즈와</a:t>
            </a:r>
            <a:r>
              <a:rPr kumimoji="1" lang="ko-KR" altLang="en-US" dirty="0"/>
              <a:t> 비교하게 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트위터는 </a:t>
            </a:r>
            <a:r>
              <a:rPr kumimoji="1" lang="ko-KR" altLang="en-US" dirty="0" err="1"/>
              <a:t>시즈널리티</a:t>
            </a:r>
            <a:r>
              <a:rPr kumimoji="1" lang="ko-KR" altLang="en-US" dirty="0"/>
              <a:t> 비교에 좋다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에가즈는</a:t>
            </a:r>
            <a:r>
              <a:rPr kumimoji="1" lang="ko-KR" altLang="en-US" dirty="0"/>
              <a:t> 특히 </a:t>
            </a:r>
            <a:r>
              <a:rPr kumimoji="1" lang="en-US" altLang="ko-KR" dirty="0"/>
              <a:t>general purpose</a:t>
            </a:r>
            <a:r>
              <a:rPr kumimoji="1" lang="ko-KR" altLang="en-US" dirty="0"/>
              <a:t>에 좋고 병렬적인 구조때문에 </a:t>
            </a:r>
            <a:r>
              <a:rPr kumimoji="1" lang="en-US" altLang="ko-KR" dirty="0"/>
              <a:t>real-time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어노멀리가</a:t>
            </a:r>
            <a:r>
              <a:rPr kumimoji="1" lang="ko-KR" altLang="en-US" dirty="0"/>
              <a:t> 가능함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56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CNN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 efficiency </a:t>
            </a:r>
            <a:r>
              <a:rPr kumimoji="1" lang="ko-KR" altLang="en-US" dirty="0"/>
              <a:t>때문에 다양한 분야에서 많이 쓰임</a:t>
            </a:r>
            <a:endParaRPr kumimoji="1" lang="en-US" altLang="ko-KR" dirty="0"/>
          </a:p>
          <a:p>
            <a:r>
              <a:rPr kumimoji="1" lang="ko-KR" altLang="en-US" dirty="0"/>
              <a:t>레이어 구성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965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aji</a:t>
            </a:r>
            <a:r>
              <a:rPr kumimoji="1" lang="en-US" altLang="ko-Kore-KR" dirty="0"/>
              <a:t> – convolution layer</a:t>
            </a:r>
          </a:p>
          <a:p>
            <a:r>
              <a:rPr kumimoji="1" lang="en-US" altLang="ko-Kore-KR" dirty="0"/>
              <a:t>j</a:t>
            </a:r>
            <a:r>
              <a:rPr kumimoji="1" lang="ko-KR" altLang="en-US" dirty="0"/>
              <a:t>번째 뉴런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</a:t>
            </a:r>
            <a:r>
              <a:rPr kumimoji="1" lang="ko-KR" altLang="en-US" dirty="0"/>
              <a:t>번째 레이어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</a:t>
            </a:r>
            <a:r>
              <a:rPr kumimoji="1" lang="en-US" altLang="ko-KR" dirty="0"/>
              <a:t>input location</a:t>
            </a:r>
            <a:endParaRPr kumimoji="1" lang="en-US" altLang="ko-Kore-KR" dirty="0"/>
          </a:p>
          <a:p>
            <a:r>
              <a:rPr kumimoji="1" lang="en-US" altLang="ko-Kore-KR" dirty="0"/>
              <a:t>ai – fully connected layer</a:t>
            </a:r>
          </a:p>
          <a:p>
            <a:r>
              <a:rPr kumimoji="1" lang="en-US" altLang="ko-Kore-KR" dirty="0"/>
              <a:t>max pooling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1197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이전 모듈에서 예측된 값이 </a:t>
            </a:r>
            <a:r>
              <a:rPr kumimoji="1" lang="ko-KR" altLang="en-US" dirty="0" err="1"/>
              <a:t>디텍터</a:t>
            </a:r>
            <a:r>
              <a:rPr kumimoji="1" lang="ko-KR" altLang="en-US" dirty="0"/>
              <a:t> 모듈로 넘어온다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실제 </a:t>
            </a:r>
            <a:r>
              <a:rPr kumimoji="1" lang="ko-KR" altLang="en-US" dirty="0" err="1"/>
              <a:t>액추얼</a:t>
            </a:r>
            <a:r>
              <a:rPr kumimoji="1" lang="ko-KR" altLang="en-US" dirty="0"/>
              <a:t> 데이터와 </a:t>
            </a:r>
            <a:r>
              <a:rPr kumimoji="1" lang="ko-KR" altLang="en-US" dirty="0" err="1"/>
              <a:t>패스된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값이랑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유클라디안</a:t>
            </a:r>
            <a:r>
              <a:rPr kumimoji="1" lang="ko-KR" altLang="en-US" dirty="0"/>
              <a:t> 거리로 계산되고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어노멀리</a:t>
            </a:r>
            <a:r>
              <a:rPr kumimoji="1" lang="ko-KR" altLang="en-US" dirty="0"/>
              <a:t> 스코어로 계산된다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어노멀리</a:t>
            </a:r>
            <a:r>
              <a:rPr kumimoji="1" lang="ko-KR" altLang="en-US" dirty="0"/>
              <a:t> 스코어가 클수록 더 큰</a:t>
            </a:r>
            <a:r>
              <a:rPr kumimoji="1" lang="en-US" altLang="ko-KR" dirty="0"/>
              <a:t>(?)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어노멀리가</a:t>
            </a:r>
            <a:r>
              <a:rPr kumimoji="1" lang="ko-KR" altLang="en-US" dirty="0"/>
              <a:t>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7857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xfrm>
            <a:off x="977900" y="1747579"/>
            <a:ext cx="11049000" cy="2603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 err="1"/>
              <a:t>DeepAnT</a:t>
            </a:r>
            <a:r>
              <a:rPr lang="en-US" sz="4800" dirty="0"/>
              <a:t>: A Deep Learning Approach for Unsupervised Anomaly Detection in Time Series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</a:t>
            </a:r>
            <a:r>
              <a:rPr lang="en-US" altLang="ko-KR" dirty="0"/>
              <a:t>8</a:t>
            </a:r>
            <a:r>
              <a:rPr lang="en-US" dirty="0"/>
              <a:t>.</a:t>
            </a:r>
            <a:r>
              <a:rPr lang="en-US" altLang="ko-KR" dirty="0"/>
              <a:t>012</a:t>
            </a: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397F-B2D4-584F-804A-48F46308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B. Anomaly Detector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F9F44-18B1-DB4D-B037-B9884AF52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The value predicted by the predictor module is passed to this module.</a:t>
            </a:r>
          </a:p>
          <a:p>
            <a:r>
              <a:rPr kumimoji="1" lang="en-US" altLang="ko-Kore-KR" dirty="0"/>
              <a:t>Euclidean distance</a:t>
            </a:r>
            <a:r>
              <a:rPr kumimoji="1" lang="en-US" altLang="ko-Kore-KR" b="0" dirty="0"/>
              <a:t>. (used as </a:t>
            </a:r>
            <a:r>
              <a:rPr kumimoji="1" lang="en-US" altLang="ko-Kore-KR" dirty="0"/>
              <a:t>anomaly score</a:t>
            </a:r>
            <a:r>
              <a:rPr kumimoji="1" lang="en-US" altLang="ko-Kore-KR" b="0" dirty="0"/>
              <a:t>.)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b="0" dirty="0"/>
              <a:t>A </a:t>
            </a:r>
            <a:r>
              <a:rPr kumimoji="1" lang="en-US" altLang="ko-Kore-KR" dirty="0"/>
              <a:t>large anomaly score </a:t>
            </a:r>
            <a:r>
              <a:rPr kumimoji="1" lang="en-US" altLang="ko-Kore-KR" b="0" dirty="0"/>
              <a:t>indicates a </a:t>
            </a:r>
            <a:r>
              <a:rPr kumimoji="1" lang="en-US" altLang="ko-Kore-KR" dirty="0"/>
              <a:t>significant anomaly </a:t>
            </a:r>
            <a:r>
              <a:rPr kumimoji="1" lang="en-US" altLang="ko-Kore-KR" b="0" dirty="0"/>
              <a:t>at the given time stamp.</a:t>
            </a:r>
            <a:endParaRPr kumimoji="1" lang="ko-Kore-KR" altLang="en-US" b="0" dirty="0"/>
          </a:p>
        </p:txBody>
      </p:sp>
      <p:pic>
        <p:nvPicPr>
          <p:cNvPr id="5" name="그림 4" descr="그리기, 시계, 테이블이(가) 표시된 사진&#10;&#10;자동 생성된 설명">
            <a:extLst>
              <a:ext uri="{FF2B5EF4-FFF2-40B4-BE49-F238E27FC236}">
                <a16:creationId xmlns:a16="http://schemas.microsoft.com/office/drawing/2014/main" id="{B6AF3801-33B2-3747-AF3A-7595E9AEF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3805586"/>
            <a:ext cx="6934197" cy="16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718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40BC-FD33-EE49-88D0-3808A491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I. Introduction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98EA9-FDB4-1A43-B40A-BB0E0BC7D73E}"/>
              </a:ext>
            </a:extLst>
          </p:cNvPr>
          <p:cNvSpPr txBox="1"/>
          <p:nvPr/>
        </p:nvSpPr>
        <p:spPr>
          <a:xfrm>
            <a:off x="3776393" y="2039405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F816E6-F886-844E-BB62-663151956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 </a:t>
            </a:r>
            <a:r>
              <a:rPr kumimoji="1" lang="en-US" altLang="ko-KR" b="0" dirty="0"/>
              <a:t>due to intrinsic characteristics of time series data &amp; enormous amount of data =&gt; </a:t>
            </a:r>
            <a:r>
              <a:rPr kumimoji="1" lang="en-US" altLang="ko-KR" dirty="0"/>
              <a:t>unsupervised</a:t>
            </a:r>
            <a:r>
              <a:rPr kumimoji="1" lang="en-US" altLang="ko-KR" b="0" dirty="0"/>
              <a:t> method.</a:t>
            </a:r>
          </a:p>
          <a:p>
            <a:r>
              <a:rPr lang="en-US" altLang="ko-Kore-KR" b="0" dirty="0"/>
              <a:t>This approach </a:t>
            </a:r>
            <a:r>
              <a:rPr lang="en-US" altLang="ko-Kore-KR" dirty="0"/>
              <a:t>doesn’t rely on labeling of anomalies </a:t>
            </a:r>
            <a:r>
              <a:rPr lang="en-US" altLang="ko-Kore-KR" b="0" dirty="0"/>
              <a:t>rather it leverages the original time series data even without removing anomalies.</a:t>
            </a:r>
          </a:p>
          <a:p>
            <a:endParaRPr lang="en-US" altLang="ko-Kore-KR" b="0" dirty="0"/>
          </a:p>
        </p:txBody>
      </p:sp>
    </p:spTree>
    <p:extLst>
      <p:ext uri="{BB962C8B-B14F-4D97-AF65-F5344CB8AC3E}">
        <p14:creationId xmlns:p14="http://schemas.microsoft.com/office/powerpoint/2010/main" val="22630069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F2DBE-6B9A-E44F-BB75-D6C0EE69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I. Introduction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28D40-0ED6-AD46-B2B6-D2675BF5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 dirty="0"/>
              <a:t>forecasting module </a:t>
            </a:r>
            <a:r>
              <a:rPr lang="en-US" altLang="ko-Kore-KR" b="0" dirty="0"/>
              <a:t>: predicts the next time stamp of a given time series window.</a:t>
            </a:r>
          </a:p>
          <a:p>
            <a:r>
              <a:rPr lang="en-US" altLang="ko-Kore-KR" dirty="0"/>
              <a:t>a detector module </a:t>
            </a:r>
            <a:r>
              <a:rPr lang="en-US" altLang="ko-Kore-KR" b="0" dirty="0"/>
              <a:t>: the forecasted value is passed. which compares that value with the actual data.</a:t>
            </a:r>
          </a:p>
          <a:p>
            <a:endParaRPr lang="en-US" altLang="ko-Kore-KR" b="0" dirty="0"/>
          </a:p>
          <a:p>
            <a:r>
              <a:rPr lang="en-US" altLang="ko-Kore-KR" b="0" dirty="0"/>
              <a:t>realistic and suitable even for domains where time series data are collected from </a:t>
            </a:r>
            <a:r>
              <a:rPr lang="en-US" altLang="ko-Kore-KR" dirty="0"/>
              <a:t>heterogeneous</a:t>
            </a:r>
            <a:r>
              <a:rPr lang="en-US" altLang="ko-Kore-KR" b="0" dirty="0"/>
              <a:t> sources and sensors.</a:t>
            </a:r>
          </a:p>
          <a:p>
            <a:r>
              <a:rPr lang="en-US" altLang="ko-Kore-KR" b="0" dirty="0"/>
              <a:t>only </a:t>
            </a:r>
            <a:r>
              <a:rPr lang="en-US" altLang="ko-Kore-KR" dirty="0"/>
              <a:t>a few</a:t>
            </a:r>
            <a:r>
              <a:rPr lang="en-US" altLang="ko-Kore-KR" b="0" dirty="0"/>
              <a:t> number of training samples are sufficient.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06214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1E68D-2867-5C4D-84AB-CA5B5B5F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254000"/>
            <a:ext cx="12541250" cy="1231900"/>
          </a:xfrm>
        </p:spPr>
        <p:txBody>
          <a:bodyPr>
            <a:noAutofit/>
          </a:bodyPr>
          <a:lstStyle/>
          <a:p>
            <a:r>
              <a:rPr kumimoji="1" lang="en-US" altLang="ko-Kore-KR" sz="4000" dirty="0"/>
              <a:t>II. Literature Review of Anomaly Detection Methods</a:t>
            </a:r>
            <a:endParaRPr kumimoji="1" lang="ko-Kore-KR" altLang="en-US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F4FD6-7660-324D-9D8A-0CB67CA2E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stacked </a:t>
            </a:r>
            <a:r>
              <a:rPr kumimoji="1" lang="en-US" altLang="ko-Kore-KR" dirty="0"/>
              <a:t>LSTM</a:t>
            </a:r>
            <a:r>
              <a:rPr kumimoji="1" lang="en-US" altLang="ko-Kore-KR" b="0" dirty="0"/>
              <a:t>s.</a:t>
            </a:r>
          </a:p>
          <a:p>
            <a:r>
              <a:rPr kumimoji="1" lang="en-US" altLang="ko-Kore-KR" dirty="0"/>
              <a:t>RNN</a:t>
            </a:r>
            <a:r>
              <a:rPr kumimoji="1" lang="en-US" altLang="ko-Kore-KR" b="0" dirty="0"/>
              <a:t>, augmented with </a:t>
            </a:r>
            <a:r>
              <a:rPr kumimoji="1" lang="en-US" altLang="ko-Kore-KR" dirty="0"/>
              <a:t>LSTM</a:t>
            </a:r>
            <a:r>
              <a:rPr kumimoji="1" lang="en-US" altLang="ko-Kore-KR" b="0" dirty="0"/>
              <a:t>.</a:t>
            </a:r>
          </a:p>
          <a:p>
            <a:r>
              <a:rPr kumimoji="1" lang="en-US" altLang="ko-Kore-KR" dirty="0"/>
              <a:t>LSTM.</a:t>
            </a:r>
          </a:p>
          <a:p>
            <a:r>
              <a:rPr kumimoji="1" lang="en-US" altLang="ko-Kore-KR" b="0" dirty="0"/>
              <a:t>CNN – Multi-Channel Deep CNN(</a:t>
            </a:r>
            <a:r>
              <a:rPr kumimoji="1" lang="en-US" altLang="ko-Kore-KR" dirty="0"/>
              <a:t>MC-DCNN</a:t>
            </a:r>
            <a:r>
              <a:rPr kumimoji="1" lang="en-US" altLang="ko-Kore-KR" b="0" dirty="0"/>
              <a:t>)</a:t>
            </a:r>
          </a:p>
          <a:p>
            <a:r>
              <a:rPr kumimoji="1" lang="en-US" altLang="ko-Kore-KR" dirty="0"/>
              <a:t>Autoencoder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85599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DC924-1A08-D745-A36D-97ADB65E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254000"/>
            <a:ext cx="12541250" cy="1231900"/>
          </a:xfrm>
        </p:spPr>
        <p:txBody>
          <a:bodyPr>
            <a:noAutofit/>
          </a:bodyPr>
          <a:lstStyle/>
          <a:p>
            <a:r>
              <a:rPr kumimoji="1" lang="en-US" altLang="ko-Kore-KR" sz="3600" dirty="0"/>
              <a:t>III. The State-of-the-Art Methods Used for Comparison</a:t>
            </a:r>
            <a:endParaRPr kumimoji="1" lang="ko-Kore-KR" altLang="en-US" sz="3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9AD19-F8E2-4D45-89C4-22B0C914F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Twitter (</a:t>
            </a:r>
            <a:r>
              <a:rPr kumimoji="1" lang="en-US" altLang="ko-Kore-KR" b="0" dirty="0"/>
              <a:t>open-sourced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ore-KR" dirty="0"/>
              <a:t>EGADS (</a:t>
            </a:r>
            <a:r>
              <a:rPr kumimoji="1" lang="en-US" altLang="ko-Kore-KR" b="0" dirty="0"/>
              <a:t>by Yahoo Labs</a:t>
            </a:r>
            <a:r>
              <a:rPr kumimoji="1" lang="en-US" altLang="ko-Kore-KR" dirty="0"/>
              <a:t>.)</a:t>
            </a:r>
          </a:p>
          <a:p>
            <a:r>
              <a:rPr kumimoji="1" lang="en-US" altLang="ko-Kore-KR" b="0" dirty="0" err="1"/>
              <a:t>ContextOSE</a:t>
            </a:r>
            <a:endParaRPr kumimoji="1" lang="en-US" altLang="ko-Kore-KR" b="0" dirty="0"/>
          </a:p>
          <a:p>
            <a:r>
              <a:rPr kumimoji="1" lang="en-US" altLang="ko-Kore-KR" b="0" dirty="0" err="1"/>
              <a:t>Numenta</a:t>
            </a:r>
            <a:r>
              <a:rPr kumimoji="1" lang="en-US" altLang="ko-Kore-KR" b="0" dirty="0"/>
              <a:t> and </a:t>
            </a:r>
            <a:r>
              <a:rPr kumimoji="1" lang="en-US" altLang="ko-Kore-KR" b="0" dirty="0" err="1"/>
              <a:t>NumentaTM</a:t>
            </a:r>
            <a:endParaRPr kumimoji="1" lang="en-US" altLang="ko-Kore-KR" b="0" dirty="0"/>
          </a:p>
          <a:p>
            <a:r>
              <a:rPr kumimoji="1" lang="en-US" altLang="ko-Kore-KR" b="0" dirty="0"/>
              <a:t>Skyline</a:t>
            </a:r>
          </a:p>
          <a:p>
            <a:r>
              <a:rPr kumimoji="1" lang="en-US" altLang="ko-Kore-KR" b="0" dirty="0"/>
              <a:t>Isolation Forest(</a:t>
            </a:r>
            <a:r>
              <a:rPr kumimoji="1" lang="en-US" altLang="ko-Kore-KR" b="0" dirty="0" err="1"/>
              <a:t>iForest</a:t>
            </a:r>
            <a:r>
              <a:rPr kumimoji="1" lang="en-US" altLang="ko-Kore-KR" b="0" dirty="0"/>
              <a:t>)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14349677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CDDE1-B7DC-5647-8618-010626B6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254000"/>
            <a:ext cx="12541250" cy="1231900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IV. </a:t>
            </a:r>
            <a:r>
              <a:rPr kumimoji="1" lang="en-US" altLang="ko-Kore-KR" dirty="0" err="1"/>
              <a:t>DeepAnT</a:t>
            </a:r>
            <a:r>
              <a:rPr kumimoji="1" lang="en-US" altLang="ko-Kore-KR" dirty="0"/>
              <a:t> </a:t>
            </a:r>
            <a:r>
              <a:rPr kumimoji="1" lang="en-US" altLang="ko-Kore-KR" sz="4400" dirty="0"/>
              <a:t>: The Proposed Approach for 									Anomaly Detection in Time Series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9A103-21E0-FA46-852F-A93340CFC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Time Series Predictor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b="0" dirty="0"/>
              <a:t>	</a:t>
            </a:r>
            <a:r>
              <a:rPr kumimoji="1" lang="en-US" altLang="ko-KR" b="0" dirty="0"/>
              <a:t>: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predicts time stamps.</a:t>
            </a:r>
            <a:endParaRPr kumimoji="1" lang="en-US" altLang="ko-Kore-KR" b="0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Anomaly Detector</a:t>
            </a:r>
          </a:p>
          <a:p>
            <a:pPr marL="0" indent="0">
              <a:buNone/>
            </a:pPr>
            <a:r>
              <a:rPr kumimoji="1" lang="en-US" altLang="ko-Kore-KR" b="0" dirty="0"/>
              <a:t>	: tagging the given time series data points as normal or abnormal.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5420988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8300D-953D-594E-9B9F-08BE2456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A. Time Series Predictor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68E6A-6DD3-AB40-BDC0-3EE2EEC09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CNN</a:t>
            </a:r>
            <a:r>
              <a:rPr kumimoji="1" lang="en-US" altLang="ko-Kore-KR" b="0" dirty="0"/>
              <a:t> : Parameter efficiency</a:t>
            </a:r>
          </a:p>
          <a:p>
            <a:r>
              <a:rPr kumimoji="1" lang="en-US" altLang="ko-Kore-KR" b="0" dirty="0"/>
              <a:t>Convolutional layers / pooling layers / fully connected layers.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 convolution operation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One dimensional convolution :</a:t>
            </a:r>
            <a:endParaRPr kumimoji="1" lang="ko-Kore-KR" altLang="en-US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D6B9C064-F362-2047-B65C-709CCA00F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270" y="4378763"/>
            <a:ext cx="3486259" cy="996074"/>
          </a:xfrm>
          <a:prstGeom prst="rect">
            <a:avLst/>
          </a:prstGeom>
        </p:spPr>
      </p:pic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9B62C9F9-5F03-4A48-BCBE-6128FC6B7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87" y="6974271"/>
            <a:ext cx="4689325" cy="12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177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B89FC-90F2-524B-A022-48698D02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A. Time Series Predictor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083DD-3FFA-1A4D-A151-88FA2C88C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convolution layer / fully connected layer 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1ACC97-0A6E-C84B-BBFD-4BA2634BE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60" y="2417725"/>
            <a:ext cx="5855479" cy="57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192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C58C2-DB0C-754C-9C29-E2912C8F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A. Time Series Predictor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C704C-6481-9F4E-9B8A-54F3EA140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1) Architecture Summary</a:t>
            </a:r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r>
              <a:rPr kumimoji="1" lang="en-US" altLang="ko-KR" b="0" dirty="0"/>
              <a:t>2)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Loss Function</a:t>
            </a:r>
            <a:endParaRPr kumimoji="1" lang="en-US" altLang="ko-Kore-KR" b="0" dirty="0"/>
          </a:p>
          <a:p>
            <a:endParaRPr kumimoji="1" lang="en-US" altLang="ko-Kore-KR" b="0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5" name="그림 4" descr="테이블, 나이프이(가) 표시된 사진&#10;&#10;자동 생성된 설명">
            <a:extLst>
              <a:ext uri="{FF2B5EF4-FFF2-40B4-BE49-F238E27FC236}">
                <a16:creationId xmlns:a16="http://schemas.microsoft.com/office/drawing/2014/main" id="{DF293242-BD7A-864D-A699-D0B72BAFB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4"/>
          <a:stretch/>
        </p:blipFill>
        <p:spPr>
          <a:xfrm>
            <a:off x="127000" y="2714585"/>
            <a:ext cx="12893720" cy="3483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FF2A-0941-EE43-BCE7-7DE5641A109A}"/>
              </a:ext>
            </a:extLst>
          </p:cNvPr>
          <p:cNvSpPr txBox="1"/>
          <p:nvPr/>
        </p:nvSpPr>
        <p:spPr>
          <a:xfrm>
            <a:off x="6932428" y="2714585"/>
            <a:ext cx="501856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ore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convolution layer : 32 filters</a:t>
            </a:r>
          </a:p>
          <a:p>
            <a:pPr marL="342900" marR="0" indent="-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ore-KR" dirty="0"/>
              <a:t>followed by </a:t>
            </a:r>
            <a:r>
              <a:rPr lang="en-US" altLang="ko-Kore-KR" dirty="0" err="1"/>
              <a:t>ReLU</a:t>
            </a: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그림 10" descr="개체, 시계이(가) 표시된 사진&#10;&#10;자동 생성된 설명">
            <a:extLst>
              <a:ext uri="{FF2B5EF4-FFF2-40B4-BE49-F238E27FC236}">
                <a16:creationId xmlns:a16="http://schemas.microsoft.com/office/drawing/2014/main" id="{7672E010-73F6-E64A-A6EB-ADB6D4A0B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28" y="7350244"/>
            <a:ext cx="5007744" cy="15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632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19255</TotalTime>
  <Words>584</Words>
  <Application>Microsoft Macintosh PowerPoint</Application>
  <PresentationFormat>사용자 지정</PresentationFormat>
  <Paragraphs>96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맑은 고딕</vt:lpstr>
      <vt:lpstr>Arial</vt:lpstr>
      <vt:lpstr>Helvetica</vt:lpstr>
      <vt:lpstr>Helvetica Neue</vt:lpstr>
      <vt:lpstr>Helvetica Neue Light</vt:lpstr>
      <vt:lpstr>Helvetica Neue Medium</vt:lpstr>
      <vt:lpstr>Helvetica Neue Thin</vt:lpstr>
      <vt:lpstr>Times New Roman</vt:lpstr>
      <vt:lpstr>Trebuchet MS</vt:lpstr>
      <vt:lpstr>White</vt:lpstr>
      <vt:lpstr>DeepAnT: A Deep Learning Approach for Unsupervised Anomaly Detection in Time Series</vt:lpstr>
      <vt:lpstr>I. Introduction</vt:lpstr>
      <vt:lpstr>I. Introduction</vt:lpstr>
      <vt:lpstr>II. Literature Review of Anomaly Detection Methods</vt:lpstr>
      <vt:lpstr>III. The State-of-the-Art Methods Used for Comparison</vt:lpstr>
      <vt:lpstr>IV. DeepAnT : The Proposed Approach for          Anomaly Detection in Time Series</vt:lpstr>
      <vt:lpstr>A. Time Series Predictor</vt:lpstr>
      <vt:lpstr>A. Time Series Predictor</vt:lpstr>
      <vt:lpstr>A. Time Series Predictor</vt:lpstr>
      <vt:lpstr>B. Anomaly Detector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차영조</cp:lastModifiedBy>
  <cp:revision>552</cp:revision>
  <cp:lastPrinted>2020-08-12T03:55:51Z</cp:lastPrinted>
  <dcterms:modified xsi:type="dcterms:W3CDTF">2020-08-12T04:19:18Z</dcterms:modified>
</cp:coreProperties>
</file>