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0" r:id="rId3"/>
    <p:sldId id="323" r:id="rId4"/>
    <p:sldId id="368" r:id="rId5"/>
    <p:sldId id="324" r:id="rId6"/>
    <p:sldId id="369" r:id="rId7"/>
    <p:sldId id="370" r:id="rId8"/>
    <p:sldId id="371" r:id="rId9"/>
    <p:sldId id="353" r:id="rId10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73" autoAdjust="0"/>
    <p:restoredTop sz="69737" autoAdjust="0"/>
  </p:normalViewPr>
  <p:slideViewPr>
    <p:cSldViewPr snapToGrid="0">
      <p:cViewPr varScale="1">
        <p:scale>
          <a:sx n="53" d="100"/>
          <a:sy n="53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2020. 7. 29.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48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</a:t>
            </a:r>
            <a:r>
              <a:rPr kumimoji="1" lang="en-US" altLang="ko-KR" dirty="0"/>
              <a:t>state estimator</a:t>
            </a:r>
            <a:r>
              <a:rPr kumimoji="1" lang="ko-KR" altLang="en-US" dirty="0"/>
              <a:t> 에 내재된 불확실성을 줄이기 위해 </a:t>
            </a:r>
            <a:r>
              <a:rPr kumimoji="1" lang="en-US" altLang="ko-Kore-KR" dirty="0"/>
              <a:t>EKF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결합하여 </a:t>
            </a:r>
            <a:r>
              <a:rPr kumimoji="1" lang="en-US" altLang="ko-KR" dirty="0"/>
              <a:t>Li-ion </a:t>
            </a:r>
            <a:r>
              <a:rPr kumimoji="1" lang="ko-KR" altLang="en-US" dirty="0"/>
              <a:t>배터리의 </a:t>
            </a:r>
            <a:r>
              <a:rPr kumimoji="1" lang="ko-KR" altLang="en-US" dirty="0" err="1"/>
              <a:t>어노멀리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디택션</a:t>
            </a:r>
            <a:r>
              <a:rPr kumimoji="1" lang="ko-KR" altLang="en-US" dirty="0"/>
              <a:t> 방법을 자세히 설명한다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온라인 </a:t>
            </a:r>
            <a:r>
              <a:rPr kumimoji="1" lang="ko-KR" altLang="en-US" dirty="0" err="1"/>
              <a:t>결함검출은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EKF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각 샘플을 별도로 실행하는 각 샘플에서 스트리밍하여 재귀적으로 수행된다</a:t>
            </a:r>
            <a:endParaRPr kumimoji="1" lang="en-US" altLang="ko-KR" dirty="0"/>
          </a:p>
          <a:p>
            <a:r>
              <a:rPr kumimoji="1" lang="ko-KR" altLang="en-US" dirty="0"/>
              <a:t>그리고 각 알고리즘의 결과를 통합한다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9908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KF</a:t>
            </a:r>
            <a:r>
              <a:rPr lang="ko-KR" altLang="en-US" dirty="0"/>
              <a:t>는 선형</a:t>
            </a:r>
            <a:r>
              <a:rPr lang="en-US" altLang="ko-KR" dirty="0"/>
              <a:t>(linear)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(quadratic)</a:t>
            </a:r>
            <a:r>
              <a:rPr lang="ko-KR" altLang="en-US" dirty="0"/>
              <a:t> 최적 필터로 알려져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(This algorithm is a linear, discrete time, finite dimensional time-varying state estimator that minimizes the mean-squared error(MSE))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Capacity degradation of Li-ion batteries is a non-linear process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리튬이온 배터리의 용량 저하는 비선형 공정으로 </a:t>
            </a:r>
            <a:r>
              <a:rPr lang="en-US" altLang="ko-KR" dirty="0"/>
              <a:t>KF</a:t>
            </a:r>
            <a:r>
              <a:rPr lang="ko-KR" altLang="en-US" dirty="0"/>
              <a:t>가 불충분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EKF</a:t>
            </a:r>
            <a:r>
              <a:rPr lang="ko-KR" altLang="en-US" dirty="0" err="1"/>
              <a:t>를</a:t>
            </a:r>
            <a:r>
              <a:rPr lang="ko-KR" altLang="en-US" dirty="0"/>
              <a:t> 사용할 필요가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EKF expands the KF to incorporate non-linear dynamics, by linearizing around the current state, as described by the mean and covariance.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EKF</a:t>
            </a:r>
            <a:r>
              <a:rPr lang="ko-KR" altLang="en-US" dirty="0"/>
              <a:t>는 평균과 공분산이 설명한 현재 상태를 중심으로 선형화함으로써 비선형 역학을 통합하도록 </a:t>
            </a:r>
            <a:r>
              <a:rPr lang="en-US" altLang="ko-KR" dirty="0"/>
              <a:t>KF</a:t>
            </a:r>
            <a:r>
              <a:rPr lang="ko-KR" altLang="en-US" dirty="0" err="1"/>
              <a:t>를</a:t>
            </a:r>
            <a:r>
              <a:rPr lang="ko-KR" altLang="en-US" dirty="0"/>
              <a:t> 확장한다</a:t>
            </a:r>
            <a:r>
              <a:rPr lang="en-US" altLang="ko-KR" dirty="0"/>
              <a:t>.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xk</a:t>
            </a:r>
            <a:r>
              <a:rPr lang="en-US" altLang="ko-KR" dirty="0"/>
              <a:t>, xk+1 – the features (vector) at the current time instant k.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 is a fault growth model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uk</a:t>
            </a:r>
            <a:r>
              <a:rPr lang="en-US" altLang="ko-KR" dirty="0"/>
              <a:t> is the operating condition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wk</a:t>
            </a:r>
            <a:r>
              <a:rPr lang="en-US" altLang="ko-KR" dirty="0"/>
              <a:t> is a zero-mean Gaussian noise.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2)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 is observation vector.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 is a nonlinear observation function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vk+1 is the zero-mean Gaussian noise.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EKF is evaluated in two stages : prediction and update</a:t>
            </a:r>
          </a:p>
          <a:p>
            <a:pPr marL="0" marR="0" lvl="1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571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The final equations for the EKF prediction and update steps after derivation.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159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EKF</a:t>
            </a:r>
            <a:r>
              <a:rPr kumimoji="1" lang="ko-KR" altLang="en-US" dirty="0"/>
              <a:t>의 단점은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분포만을</a:t>
            </a:r>
            <a:r>
              <a:rPr kumimoji="1" lang="ko-KR" altLang="en-US" dirty="0"/>
              <a:t> 이용하여 시스템을 </a:t>
            </a:r>
            <a:r>
              <a:rPr kumimoji="1" lang="ko-KR" altLang="en-US" dirty="0" err="1"/>
              <a:t>모델링한다는것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PF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임의의 분포를 다룰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</a:t>
            </a:r>
            <a:r>
              <a:rPr kumimoji="1" lang="en-US" altLang="ko-KR" dirty="0"/>
              <a:t>nonlinearities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쉽게 수용할 수 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---</a:t>
            </a:r>
          </a:p>
          <a:p>
            <a:r>
              <a:rPr kumimoji="1" lang="en-US" altLang="ko-Kore-KR" dirty="0"/>
              <a:t>The state x and observation z for cycle 1 to k are defined as (10).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 particle filter uses a set of weighted particles to estimate the current and future state based upon a nonlinear fault dynamic model.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입자 필터는 일련의 가중 입자를 사용하여 비선형 고장 동적 모델을 기반으로 현재와 미래 상태를 추정한다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The algorithm begins with a set of N particles available at cycle k-1 sampled from target distribution </a:t>
            </a:r>
            <a:r>
              <a:rPr kumimoji="1" lang="ko-KR" altLang="en-US" dirty="0"/>
              <a:t>파이</a:t>
            </a:r>
            <a:r>
              <a:rPr kumimoji="1" lang="en-US" altLang="ko-KR" dirty="0"/>
              <a:t>k,</a:t>
            </a:r>
            <a:r>
              <a:rPr kumimoji="1" lang="ko-KR" altLang="en-US" dirty="0"/>
              <a:t> </a:t>
            </a:r>
            <a:r>
              <a:rPr kumimoji="1" lang="en-US" altLang="ko-KR" dirty="0"/>
              <a:t>as defined below, (11)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알고리즘은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k-1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사이클에서 사용할 수 있는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N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입자 집합으로 시작하며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이는 다음과 같이 정의된다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where the target distribution is defined as the a posteriori distribution of x0:k in Bayesian filtering(12)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여기서 대상 분포는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베이시안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필터링에서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x0:k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의 후방 분포로 정의된다</a:t>
            </a:r>
            <a:endParaRPr lang="en-US" altLang="ko-KR" sz="2200" b="0" i="0" u="none" strike="noStrike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kumimoji="1" lang="en-US" altLang="ko-Kore-KR" dirty="0"/>
          </a:p>
          <a:p>
            <a:r>
              <a:rPr kumimoji="1" lang="en-US" altLang="ko-Kore-KR" dirty="0"/>
              <a:t>The objective of filtering is to obtain a set of N new particles and this set of particles is distributed according to the target distribution at cycle k.</a:t>
            </a:r>
          </a:p>
          <a:p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필터링의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목적은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N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개의 새로운 입자 집합을 얻는 것이며 이 입자 집합은 사이클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k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에서 목표 분포에 따라 분배된다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To obtain these new particles, a known stationary distribution is chosen by the user to be the proposal or importance distribution.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이러한 새로운 입자를 얻기 위해 사용자가 제안 또는 중요도 분포로 알려진 고정 분포를 선택한다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A set of N particles are selected from the proposal distribution(13)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제안 분포에서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N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개의 입자 집합이 선택됨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86714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and compared against the target distribution. The true distribution is approximated by a set of N weighted particles, (14)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목표 분포와 비교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실제 분포는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N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가중 입자의 집합에 의해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근사치된다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The sum of these weights is equal to 1.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이 가중치의 합은 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1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과 같다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To get the consistent estimate of posterior distribution, importance sampling corrects the difference between </a:t>
            </a:r>
            <a:r>
              <a:rPr kumimoji="1" lang="en-US" altLang="ko-Kore-KR" dirty="0" err="1"/>
              <a:t>qk</a:t>
            </a:r>
            <a:r>
              <a:rPr kumimoji="1" lang="en-US" altLang="ko-Kore-KR" dirty="0"/>
              <a:t> and </a:t>
            </a:r>
            <a:r>
              <a:rPr kumimoji="1" lang="ko-KR" altLang="en-US" dirty="0"/>
              <a:t>파이</a:t>
            </a:r>
            <a:r>
              <a:rPr kumimoji="1" lang="en-US" altLang="ko-KR" dirty="0"/>
              <a:t>k</a:t>
            </a:r>
            <a:r>
              <a:rPr kumimoji="1" lang="ko-KR" altLang="en-US" dirty="0"/>
              <a:t> </a:t>
            </a:r>
            <a:r>
              <a:rPr kumimoji="1" lang="en-US" altLang="ko-KR" dirty="0"/>
              <a:t>by setting weighting factors for each particle, (15) and is normalized as (16)</a:t>
            </a:r>
          </a:p>
          <a:p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후방분포의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일관된 추정치를 얻기 위해 중요도 샘플링은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입자별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가중계수를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설정하여 </a:t>
            </a:r>
            <a:r>
              <a:rPr lang="en" altLang="ko-Kore-KR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qk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와 </a:t>
            </a:r>
            <a:r>
              <a:rPr lang="en" altLang="ko-Kore-KR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qik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의 차이를 수정하며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 (16)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로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정규화한다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936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With this new set of weights, the target distribution can be approximated as (17)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이 새로운 가중치 세트를 사용하여 목표 분포를 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(17)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로 근사하게 추정할 수 있다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In a simple case of particle filter, Bootstrap filter, the importance density function is set as the a priori pdf, (18)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간단한 입자 필터인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Bootstrap filter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의 경우 중요도 밀도 함수는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priori pdf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로 설정된다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 (18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In this setting, the weights for the newly generated particles are proportional to the likelihood of new observations, (19)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이 설정에서 새로 생성된 입자에 대한 가중치는 새로운 관측치의 가능성에 비례한다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(19).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395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PF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degeneracy</a:t>
            </a:r>
            <a:r>
              <a:rPr kumimoji="1" lang="ko-KR" altLang="en-US" dirty="0"/>
              <a:t>는 반드시 해결되어야 할 문제이다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표본 추출이 계속 수행될수록 가중치가 높은 입자의 수가 감소하는 것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This leads to a dominance of particles with small weights describing the distribution.</a:t>
            </a:r>
          </a:p>
          <a:p>
            <a:r>
              <a:rPr kumimoji="1" lang="ko-KR" altLang="en-US" dirty="0"/>
              <a:t>분포를 설명하는 작은 가중치를 가진 입자의 우세로 이어진다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In practice, this results in inaccurate estimation of the actual state.</a:t>
            </a:r>
          </a:p>
          <a:p>
            <a:r>
              <a:rPr kumimoji="1" lang="ko-KR" altLang="en-US" dirty="0"/>
              <a:t>실제로 이것은 실제 상태를 부정확하게 추정하는 결과를 초래하게 됨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Resampling effectively replaces the smaller-weighted particles with larger-weighted particles, so as to describe to true distribution with higher veracity.</a:t>
            </a:r>
          </a:p>
          <a:p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재샘플링은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실제 분포를 더 높은 정확도로 설명하기 위해 효과적으로 더 작은 가중치를 가진 입자를 더 큰 가중치로 대체한다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en" altLang="ko-Kore-KR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Resamping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과정은 확률이 작은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particle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은 제거하고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확률이 큰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파티클은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여러개로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나눈다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Resampling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을 하는 이유는 우리가 사용할 수 있는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point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의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갯수가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한정적이기 때문이며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(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computation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문제와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memory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문제 때문에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)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resampling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전과 후의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particle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갯수는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같아야 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또한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resampling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전에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particle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들의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weight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는 다르지만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resampling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후에는 모두 같아진다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아래 그림은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resampling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을 하는 두가지 방법을 보여준다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Sequential Importance Resampling(SIR) is the PF implementation chosen for this application due to its robustness.</a:t>
            </a:r>
          </a:p>
          <a:p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Sequential </a:t>
            </a:r>
            <a:r>
              <a:rPr lang="en" altLang="ko-Kore-KR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Gritity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Resampling(SIR)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은 견고성 때문에 이 애플리케이션에 대해 선택된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PF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구현이다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variance of the weighted particles generated by the Bootstrap filter is calculated using an effective sample size(20)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부트스트랩 필터에서 생성된 가중 입자의 분산은 유효 표본 크기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(20)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를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사용하여 계산한다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</a:p>
          <a:p>
            <a:endParaRPr kumimoji="1" lang="en-US" altLang="ko-Kore-KR" sz="2200" b="0" i="0" u="none" strike="noStrike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kumimoji="1"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작을 때</a:t>
            </a:r>
            <a:r>
              <a:rPr kumimoji="1"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</a:t>
            </a:r>
            <a:r>
              <a:rPr kumimoji="1"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입자가 </a:t>
            </a:r>
            <a:r>
              <a:rPr kumimoji="1"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resampled</a:t>
            </a:r>
            <a:r>
              <a:rPr kumimoji="1"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된다</a:t>
            </a:r>
            <a:r>
              <a:rPr kumimoji="1"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r>
              <a:rPr kumimoji="1"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1"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small</a:t>
            </a:r>
            <a:r>
              <a:rPr kumimoji="1"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1"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weight</a:t>
            </a:r>
            <a:r>
              <a:rPr kumimoji="1"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입자를 제거하기 위해서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09844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four prevalent methods for decision fusion : voting logic, fuzzy logic inference, Bayesian fusion, DS-based fusion.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의사결정 융합의 네 가지 일반적인 방법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: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투표 논리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퍼지 논리 추론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베이시안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융접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DS 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기반 </a:t>
            </a:r>
            <a:r>
              <a:rPr lang="ko-KR" altLang="en-US" sz="2200" b="0" i="0" u="none" strike="noStrike" dirty="0" err="1">
                <a:effectLst/>
                <a:latin typeface="+mj-lt"/>
                <a:ea typeface="+mj-ea"/>
                <a:cs typeface="+mj-cs"/>
                <a:sym typeface="Helvetica Neue"/>
              </a:rPr>
              <a:t>융접</a:t>
            </a:r>
            <a:endParaRPr lang="en-US" altLang="ko-KR" sz="2200" b="0" i="0" u="none" strike="noStrike" dirty="0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C is the output,</a:t>
            </a:r>
          </a:p>
          <a:p>
            <a:r>
              <a:rPr kumimoji="1" lang="en-US" altLang="ko-Kore-KR" dirty="0"/>
              <a:t>A and B are hypotheses,</a:t>
            </a:r>
          </a:p>
          <a:p>
            <a:r>
              <a:rPr kumimoji="1" lang="en-US" altLang="ko-Kore-KR" dirty="0"/>
              <a:t>mi and </a:t>
            </a:r>
            <a:r>
              <a:rPr kumimoji="1" lang="en-US" altLang="ko-Kore-KR" dirty="0" err="1"/>
              <a:t>mj</a:t>
            </a:r>
            <a:r>
              <a:rPr kumimoji="1" lang="en-US" altLang="ko-Kore-KR" dirty="0"/>
              <a:t> are the masses for the hypotheses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sum of the masses in the numerator – the belief measure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분자 내 질량의 합계</a:t>
            </a:r>
            <a:endParaRPr kumimoji="1" lang="en-US" altLang="ko-Kore-KR" dirty="0"/>
          </a:p>
          <a:p>
            <a:r>
              <a:rPr kumimoji="1" lang="en-US" altLang="ko-Kore-KR" dirty="0"/>
              <a:t>denominator(</a:t>
            </a:r>
            <a:r>
              <a:rPr kumimoji="1" lang="ko-KR" altLang="en-US" dirty="0"/>
              <a:t>분모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plausibility measure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 belief and the plausibility provide confidence bounds, which, when combined as indicated in Eq.(21), supply degrees of belief for the output.</a:t>
            </a:r>
          </a:p>
          <a:p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믿음과 신뢰성은 신뢰 한계를 제공하며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, </a:t>
            </a:r>
            <a:r>
              <a:rPr lang="en" altLang="ko-Kore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Eq.(21)</a:t>
            </a:r>
            <a:r>
              <a:rPr lang="ko-KR" altLang="en-US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에 표시된 대로 결합하면 출력에 대한 믿음의 정도를 제공한다</a:t>
            </a:r>
            <a:r>
              <a:rPr lang="en-US" altLang="ko-KR" sz="2200" b="0" i="0" u="none" strike="noStrike" dirty="0">
                <a:effectLst/>
                <a:latin typeface="+mj-lt"/>
                <a:ea typeface="+mj-ea"/>
                <a:cs typeface="+mj-cs"/>
                <a:sym typeface="Helvetica Neue"/>
              </a:rPr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62231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/>
              <a:t>Battery Capacity Anomaly Detection and Data Fusion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2020.07.</a:t>
            </a:r>
            <a:r>
              <a:rPr lang="en-US" altLang="ko-KR" dirty="0"/>
              <a:t>29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FDEF-FD62-374A-8FD4-ED4353CD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5400" dirty="0"/>
              <a:t>2. Approach Development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0FDC5-CC60-534A-A500-07624984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pPr marL="444499" lvl="1" indent="0">
              <a:buNone/>
            </a:pPr>
            <a:endParaRPr kumimoji="1" lang="en-US" altLang="ko-Kore-KR" b="0" dirty="0"/>
          </a:p>
          <a:p>
            <a:pPr lvl="1"/>
            <a:endParaRPr kumimoji="1" lang="ko-Kore-KR" altLang="en-US" b="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8E655B4-974B-6642-915F-21CE40841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2"/>
          <a:stretch/>
        </p:blipFill>
        <p:spPr>
          <a:xfrm>
            <a:off x="2256545" y="1562100"/>
            <a:ext cx="8491710" cy="73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04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2.1. Extended Kalman Filter</a:t>
            </a:r>
            <a:endParaRPr sz="40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407167" y="9258300"/>
            <a:ext cx="199035" cy="2876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" name="Paper Information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/>
          <a:p>
            <a:r>
              <a:rPr lang="en-US" altLang="ko-KR" b="0" dirty="0"/>
              <a:t>The nonlinear process model</a:t>
            </a:r>
            <a:r>
              <a:rPr lang="ko-KR" altLang="en-US" b="0" dirty="0"/>
              <a:t>        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r>
              <a:rPr lang="en-US" altLang="ko-KR" b="0" dirty="0"/>
              <a:t>The observation model</a:t>
            </a:r>
            <a:r>
              <a:rPr lang="ko-KR" altLang="en-US" b="0" dirty="0"/>
              <a:t> </a:t>
            </a:r>
            <a:endParaRPr lang="en-US" altLang="ko-KR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FA16D-2FB2-B344-94D9-868A11F89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54" y="2275081"/>
            <a:ext cx="6384749" cy="19877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E9FA9F-31F0-B546-A19B-A15254FE2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80" y="5495231"/>
            <a:ext cx="4776903" cy="1538868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6E1466A-8378-0744-A62B-5E2332FC1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02" y="5565856"/>
            <a:ext cx="6851798" cy="29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053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A080-D3AF-A047-926F-77B4DCC3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5400" dirty="0"/>
              <a:t>2.1. Extended Kalman Filter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796D0-AF5B-B340-A239-A5EBCF044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       </a:t>
            </a:r>
          </a:p>
          <a:p>
            <a:endParaRPr kumimoji="1" lang="ko-Kore-KR" altLang="en-US" dirty="0"/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96D4CC95-A0E5-6B4E-BF4A-B8D743E11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03" y="1562100"/>
            <a:ext cx="9788294" cy="61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273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2B32088-F0CF-A841-A6B1-D7A8B383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ore-KR" b="0" dirty="0"/>
              <a:t>The state </a:t>
            </a:r>
            <a:r>
              <a:rPr kumimoji="1" lang="en-US" altLang="ko-Kore-KR" dirty="0"/>
              <a:t>x</a:t>
            </a:r>
            <a:r>
              <a:rPr kumimoji="1" lang="en-US" altLang="ko-Kore-KR" b="0" dirty="0"/>
              <a:t> and observation </a:t>
            </a:r>
            <a:r>
              <a:rPr kumimoji="1" lang="en-US" altLang="ko-Kore-KR" dirty="0"/>
              <a:t>z</a:t>
            </a:r>
            <a:r>
              <a:rPr kumimoji="1" lang="en-US" altLang="ko-Kore-KR" b="0" dirty="0"/>
              <a:t> for cycle 1 to </a:t>
            </a:r>
            <a:r>
              <a:rPr kumimoji="1" lang="en-US" altLang="ko-Kore-KR" dirty="0"/>
              <a:t>k</a:t>
            </a:r>
            <a:r>
              <a:rPr kumimoji="1" lang="en-US" altLang="ko-Kore-KR" b="0" dirty="0"/>
              <a:t>.  </a:t>
            </a:r>
          </a:p>
          <a:p>
            <a:pPr marL="0" indent="0">
              <a:buNone/>
            </a:pPr>
            <a:endParaRPr kumimoji="1" lang="en-US" altLang="ko-Kore-KR" b="0" dirty="0"/>
          </a:p>
          <a:p>
            <a:pPr marL="0" indent="0">
              <a:buNone/>
            </a:pPr>
            <a:endParaRPr kumimoji="1" lang="en-US" altLang="ko-Kore-KR" b="0" dirty="0"/>
          </a:p>
          <a:p>
            <a:r>
              <a:rPr kumimoji="1" lang="en-US" altLang="ko-Kore-KR" b="0" dirty="0"/>
              <a:t>A set of N particles.    </a:t>
            </a:r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r>
              <a:rPr kumimoji="1" lang="en-US" altLang="ko-Kore-KR" b="0" dirty="0"/>
              <a:t>  </a:t>
            </a:r>
          </a:p>
          <a:p>
            <a:endParaRPr kumimoji="1" lang="en-US" altLang="ko-Kore-KR" b="0" dirty="0"/>
          </a:p>
          <a:p>
            <a:r>
              <a:rPr kumimoji="1" lang="en-US" altLang="ko-Kore-KR" b="0" dirty="0"/>
              <a:t>  </a:t>
            </a:r>
          </a:p>
          <a:p>
            <a:pPr marL="0" indent="0">
              <a:buNone/>
            </a:pPr>
            <a:endParaRPr kumimoji="1" lang="en-US" altLang="ko-Kore-KR" b="0" dirty="0"/>
          </a:p>
          <a:p>
            <a:endParaRPr kumimoji="1" lang="en-US" altLang="ko-Kore-KR" b="0" dirty="0"/>
          </a:p>
          <a:p>
            <a:endParaRPr kumimoji="1" lang="en-US" altLang="ko-Kore-KR" b="0" dirty="0"/>
          </a:p>
          <a:p>
            <a:endParaRPr kumimoji="1" lang="ko-Kore-KR" altLang="en-US" b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10128F-66EE-474A-8B10-232C227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2.2. Particle Filter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75A0D-F851-E242-9E97-C0383C086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1" y="2282825"/>
            <a:ext cx="8280555" cy="1174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0EDFFE-6EDF-1A4A-BC2E-FB2B57098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48" y="4347203"/>
            <a:ext cx="7697704" cy="1174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DE8D07-FDF3-D045-B6B6-24FE4A8EA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03" y="5887078"/>
            <a:ext cx="6786955" cy="860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0F3BD4-8196-A241-A44D-95815FA3E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81" y="7138028"/>
            <a:ext cx="7594801" cy="105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615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CEC56-4E80-8443-86FC-43A3227C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2.2. Particle Filter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C24FC-36F1-364A-A67A-1A75D9767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Distribution approximation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  </a:t>
            </a:r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   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9EE555-A210-FF44-9767-3F122A426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68" y="2138683"/>
            <a:ext cx="7083806" cy="1696720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BDB75028-8890-6445-B32E-D5B24C183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73" y="4183379"/>
            <a:ext cx="7360415" cy="169671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F55FA6D9-B724-324D-89A2-BA7C4F97D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03" y="5918198"/>
            <a:ext cx="7360766" cy="16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10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CF20F-0EEC-524A-A1FB-3673AB5A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2.2. Particle Filter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23687-15ED-524E-B7B8-7E5CE458B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 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   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 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A9928-3E75-504E-917B-9B4D57C76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30" y="1791970"/>
            <a:ext cx="8896402" cy="131699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CA2DC33-4A6C-C044-BE6B-2A95BF72D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34" y="3304540"/>
            <a:ext cx="9160397" cy="13169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29BA22-87A8-BD40-992F-EF48102EA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71" y="5132071"/>
            <a:ext cx="10084383" cy="1231899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650EDAF5-7D0D-9246-8AFF-56A8264C3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66" y="6745088"/>
            <a:ext cx="6854591" cy="1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165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A99B-9CE6-9F4F-A01C-F4161E95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2.2. Particle Filter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979AD-5433-114A-B2FA-5651C95C3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Degeneracy</a:t>
            </a:r>
            <a:r>
              <a:rPr kumimoji="1" lang="en-US" altLang="ko-Kore-KR" b="0" dirty="0"/>
              <a:t> : decreasing number of more heavily weighted particles as sampling continues to be performed.</a:t>
            </a:r>
          </a:p>
          <a:p>
            <a:r>
              <a:rPr kumimoji="1" lang="en-US" altLang="ko-Kore-KR" b="0" dirty="0"/>
              <a:t>Degeneracy is addressed by </a:t>
            </a:r>
            <a:r>
              <a:rPr kumimoji="1" lang="en-US" altLang="ko-Kore-KR" dirty="0"/>
              <a:t>resampling</a:t>
            </a:r>
            <a:r>
              <a:rPr kumimoji="1" lang="en-US" altLang="ko-Kore-KR" b="0" dirty="0"/>
              <a:t>.</a:t>
            </a:r>
          </a:p>
          <a:p>
            <a:r>
              <a:rPr kumimoji="1" lang="en-US" altLang="ko-Kore-KR" b="0" dirty="0"/>
              <a:t>Sequential Importance Resampling (SIR)</a:t>
            </a:r>
          </a:p>
          <a:p>
            <a:endParaRPr kumimoji="1" lang="en-US" altLang="ko-Kore-KR" b="0" dirty="0"/>
          </a:p>
          <a:p>
            <a:r>
              <a:rPr kumimoji="1" lang="en-US" altLang="ko-Kore-KR" b="0" dirty="0"/>
              <a:t>  </a:t>
            </a:r>
          </a:p>
          <a:p>
            <a:endParaRPr kumimoji="1" lang="en-US" altLang="ko-Kore-KR" b="0" dirty="0"/>
          </a:p>
          <a:p>
            <a:r>
              <a:rPr kumimoji="1" lang="en-US" altLang="ko-Kore-KR" b="0" dirty="0"/>
              <a:t>When.                            , the particles are resampled to eliminate particles with small weights.</a:t>
            </a:r>
          </a:p>
          <a:p>
            <a:r>
              <a:rPr kumimoji="1" lang="en-US" altLang="ko-Kore-KR" b="0" dirty="0"/>
              <a:t>  </a:t>
            </a: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FC28AB6D-8E76-8741-86C0-7B7F82E5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1" y="4531560"/>
            <a:ext cx="6664478" cy="1642979"/>
          </a:xfrm>
          <a:prstGeom prst="rect">
            <a:avLst/>
          </a:prstGeom>
        </p:spPr>
      </p:pic>
      <p:pic>
        <p:nvPicPr>
          <p:cNvPr id="6" name="그림 5" descr="개체, 시계이(가) 표시된 사진&#10;&#10;자동 생성된 설명">
            <a:extLst>
              <a:ext uri="{FF2B5EF4-FFF2-40B4-BE49-F238E27FC236}">
                <a16:creationId xmlns:a16="http://schemas.microsoft.com/office/drawing/2014/main" id="{D710F5A2-C3A9-E946-9AB6-4CBE7FC75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45" y="6314506"/>
            <a:ext cx="2915655" cy="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649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0128F-66EE-474A-8B10-232C227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2.3. Data Fusion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A1DF513-D17D-3140-944D-22717B32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</p:spPr>
        <p:txBody>
          <a:bodyPr/>
          <a:lstStyle/>
          <a:p>
            <a:r>
              <a:rPr kumimoji="1" lang="en-US" altLang="ko-KR" b="0" dirty="0"/>
              <a:t>DS-based Fusion</a:t>
            </a:r>
          </a:p>
          <a:p>
            <a:endParaRPr kumimoji="1" lang="en-US" altLang="ko-KR" b="0" dirty="0"/>
          </a:p>
          <a:p>
            <a:endParaRPr kumimoji="1" lang="en-US" altLang="ko-KR" b="0" dirty="0"/>
          </a:p>
          <a:p>
            <a:endParaRPr kumimoji="1" lang="en-US" altLang="ko-KR" b="0" dirty="0"/>
          </a:p>
          <a:p>
            <a:endParaRPr kumimoji="1" lang="en-US" altLang="ko-KR" b="0" dirty="0"/>
          </a:p>
          <a:p>
            <a:pPr marL="0" indent="0">
              <a:buNone/>
            </a:pPr>
            <a:endParaRPr kumimoji="1" lang="en-US" altLang="ko-KR" b="0" dirty="0"/>
          </a:p>
          <a:p>
            <a:r>
              <a:rPr kumimoji="1" lang="en-US" altLang="ko-KR" b="0" dirty="0"/>
              <a:t>The DS method for data fusion is selected for this paper due to its ability to incorporate unknown system dynamics in a flexible framework.</a:t>
            </a:r>
            <a:r>
              <a:rPr kumimoji="1" lang="ko-KR" altLang="en-US" b="0" dirty="0"/>
              <a:t>     </a:t>
            </a:r>
            <a:endParaRPr kumimoji="1" lang="ko-Kore-KR" altLang="en-US" b="0" dirty="0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9959D1E6-B94B-4340-97B2-BA72D450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510884"/>
            <a:ext cx="11649732" cy="28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18415</TotalTime>
  <Words>1270</Words>
  <Application>Microsoft Macintosh PowerPoint</Application>
  <PresentationFormat>사용자 지정</PresentationFormat>
  <Paragraphs>162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Battery Capacity Anomaly Detection and Data Fusion</vt:lpstr>
      <vt:lpstr>2. Approach Development</vt:lpstr>
      <vt:lpstr>2.1. Extended Kalman Filter</vt:lpstr>
      <vt:lpstr>2.1. Extended Kalman Filter</vt:lpstr>
      <vt:lpstr>2.2. Particle Filter</vt:lpstr>
      <vt:lpstr>2.2. Particle Filter</vt:lpstr>
      <vt:lpstr>2.2. Particle Filter</vt:lpstr>
      <vt:lpstr>2.2. Particle Filter</vt:lpstr>
      <vt:lpstr>2.3. Data Fusion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510</cp:revision>
  <cp:lastPrinted>2020-07-29T05:43:25Z</cp:lastPrinted>
  <dcterms:modified xsi:type="dcterms:W3CDTF">2020-07-29T05:57:21Z</dcterms:modified>
</cp:coreProperties>
</file>