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9" r:id="rId3"/>
    <p:sldId id="370" r:id="rId4"/>
    <p:sldId id="372" r:id="rId5"/>
    <p:sldId id="375" r:id="rId6"/>
    <p:sldId id="376" r:id="rId7"/>
    <p:sldId id="377" r:id="rId8"/>
    <p:sldId id="378" r:id="rId9"/>
    <p:sldId id="379" r:id="rId10"/>
    <p:sldId id="380" r:id="rId11"/>
    <p:sldId id="381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조" initials="영" lastIdx="1" clrIdx="0">
    <p:extLst>
      <p:ext uri="{19B8F6BF-5375-455C-9EA6-DF929625EA0E}">
        <p15:presenceInfo xmlns:p15="http://schemas.microsoft.com/office/powerpoint/2012/main" userId="dc787bde5cc56a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79180" autoAdjust="0"/>
  </p:normalViewPr>
  <p:slideViewPr>
    <p:cSldViewPr snapToGrid="0">
      <p:cViewPr varScale="1">
        <p:scale>
          <a:sx n="54" d="100"/>
          <a:sy n="54" d="100"/>
        </p:scale>
        <p:origin x="72" y="384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-142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데이터 객체와 이를 연결하는 선들로 이루어진 그래프 </a:t>
            </a:r>
            <a:r>
              <a:rPr lang="en-US" altLang="ko-KR" dirty="0"/>
              <a:t>DB</a:t>
            </a:r>
            <a:r>
              <a:rPr lang="ko-KR" altLang="en-US" dirty="0"/>
              <a:t>는 사용자에게 현실 모형에 가까운 직관적인 데이터 형태를 제공한다</a:t>
            </a:r>
            <a:r>
              <a:rPr lang="en-US" altLang="ko-KR" dirty="0"/>
              <a:t>. </a:t>
            </a:r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현실 모형을 테이블 형태에 맞추는 과정을 통해 데이터의 직관성을 떨어뜨린다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 같은 데이터 모델의 변형은 두가지 문제가 야기되는데</a:t>
            </a:r>
            <a:r>
              <a:rPr lang="en-US" altLang="ko-KR" dirty="0"/>
              <a:t>, </a:t>
            </a:r>
            <a:r>
              <a:rPr lang="ko-KR" altLang="en-US" dirty="0"/>
              <a:t>첫번째는 개발 과정 중 비효율적인 업무를 증가시키고</a:t>
            </a:r>
            <a:r>
              <a:rPr lang="en-US" altLang="ko-KR" dirty="0"/>
              <a:t>, </a:t>
            </a:r>
            <a:r>
              <a:rPr lang="ko-KR" altLang="en-US" dirty="0"/>
              <a:t>시스템의 </a:t>
            </a:r>
            <a:r>
              <a:rPr lang="en-US" altLang="ko-KR" dirty="0"/>
              <a:t>DB</a:t>
            </a:r>
            <a:r>
              <a:rPr lang="ko-KR" altLang="en-US" dirty="0"/>
              <a:t>구조를 이해하기 어렵게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두번째는 실무자가 데이터 활용이 어렵다는 점이다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 </a:t>
            </a:r>
            <a:r>
              <a:rPr lang="en-US" altLang="ko-KR" dirty="0"/>
              <a:t>DB</a:t>
            </a:r>
            <a:r>
              <a:rPr lang="ko-KR" altLang="en-US" dirty="0"/>
              <a:t>모형은 현실을 반영한 직관적인 모습을 제공하며</a:t>
            </a:r>
            <a:r>
              <a:rPr lang="en-US" altLang="ko-KR" dirty="0"/>
              <a:t>, </a:t>
            </a:r>
            <a:r>
              <a:rPr lang="ko-KR" altLang="en-US" dirty="0"/>
              <a:t>조직의 데이터 활용 영역을 과거 전문 기술자들이 다루기 쉽도록 바꿀 수 있는 가능성을 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애자일 개발 방법론으로 지속적인 개발과 테스트를 통해 반복적인 개발의 과정을 거친다</a:t>
            </a:r>
            <a:r>
              <a:rPr lang="en-US" altLang="ko-KR" dirty="0"/>
              <a:t>. </a:t>
            </a:r>
            <a:r>
              <a:rPr lang="ko-KR" altLang="en-US" dirty="0"/>
              <a:t>이러한 개발 과정은 진행 중 변화하는 시스템 환경에 맞추어 지속적인 </a:t>
            </a:r>
            <a:r>
              <a:rPr lang="en-US" altLang="ko-KR" dirty="0"/>
              <a:t>DB </a:t>
            </a:r>
            <a:r>
              <a:rPr lang="ko-KR" altLang="en-US" dirty="0"/>
              <a:t>설계 수정 작업과 모든 프로젝트 참여자가 이해할 수 있는 데이터 모델을 요구하게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첫째로 관계형 </a:t>
            </a:r>
            <a:r>
              <a:rPr lang="en-US" altLang="ko-KR" dirty="0"/>
              <a:t>DB</a:t>
            </a:r>
            <a:r>
              <a:rPr lang="ko-KR" altLang="en-US" dirty="0"/>
              <a:t>의 개발 과정에서 불필요한 업무가 늘어나며</a:t>
            </a:r>
            <a:r>
              <a:rPr lang="en-US" altLang="ko-KR" dirty="0"/>
              <a:t>, </a:t>
            </a:r>
            <a:r>
              <a:rPr lang="ko-KR" altLang="en-US" dirty="0"/>
              <a:t>프로젝트에 참여하는 인력들이 추가로 시스템의 </a:t>
            </a:r>
            <a:r>
              <a:rPr lang="en-US" altLang="ko-KR" dirty="0"/>
              <a:t>DB</a:t>
            </a:r>
            <a:r>
              <a:rPr lang="ko-KR" altLang="en-US" dirty="0"/>
              <a:t>구조를 이해해야 하는 부가적인 활동이 발생하게 된다</a:t>
            </a:r>
            <a:r>
              <a:rPr lang="en-US" altLang="ko-KR" dirty="0"/>
              <a:t>. </a:t>
            </a:r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점점 복잡해지는 데이터 모델로 인해 </a:t>
            </a:r>
            <a:r>
              <a:rPr lang="en-US" altLang="ko-KR" dirty="0"/>
              <a:t>DB</a:t>
            </a:r>
            <a:r>
              <a:rPr lang="ko-KR" altLang="en-US" dirty="0"/>
              <a:t>의 유연성이 점차 떨어지게 되고 데이터를 실제 활용하는 주체들인 비전문가들이 데이터를 활용하기 힘들어지게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그에 반해 그래프 </a:t>
            </a:r>
            <a:r>
              <a:rPr lang="en-US" altLang="ko-KR" dirty="0"/>
              <a:t>DB</a:t>
            </a:r>
            <a:r>
              <a:rPr lang="ko-KR" altLang="en-US" dirty="0"/>
              <a:t>의 직관적인 모델링은 시스템 개발 시점과 데이터 운영 시점에 모두 장점으로 작용한다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직관적인 모델링을 통해 빠른 개발</a:t>
            </a:r>
            <a:r>
              <a:rPr lang="en-US" altLang="ko-KR" dirty="0"/>
              <a:t>, </a:t>
            </a:r>
            <a:r>
              <a:rPr lang="ko-KR" altLang="en-US" dirty="0"/>
              <a:t>테스트 및 시스템 수정이 가능해지며</a:t>
            </a:r>
            <a:r>
              <a:rPr lang="en-US" altLang="ko-KR" dirty="0"/>
              <a:t>, </a:t>
            </a:r>
            <a:r>
              <a:rPr lang="ko-KR" altLang="en-US" dirty="0"/>
              <a:t>앞서 언급한 문제점들을 최소화할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/>
              <a:t>AWS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06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사람의 기억으로 생성되는 지식 정보를 좀 더 많은 양으로 정확하게 탐색하기 위한 기법</a:t>
            </a:r>
            <a:r>
              <a:rPr lang="en-US" altLang="ko-KR" sz="2400" dirty="0"/>
              <a:t>“</a:t>
            </a:r>
          </a:p>
          <a:p>
            <a:r>
              <a:rPr lang="ko-KR" altLang="en-US" sz="2400" dirty="0"/>
              <a:t>검색 엔진에서 검색을 할 때 단어와 단어 사이의 관계</a:t>
            </a:r>
            <a:r>
              <a:rPr lang="en-US" altLang="ko-KR" sz="2400" dirty="0"/>
              <a:t>, </a:t>
            </a:r>
            <a:r>
              <a:rPr lang="ko-KR" altLang="en-US" sz="2400" dirty="0"/>
              <a:t>문장의 흐름을 고려해 이해할 수 있다면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이러한 문제를 해결해 줄 수 있는 것이 지식 그래프</a:t>
            </a:r>
            <a:r>
              <a:rPr lang="en-US" altLang="ko-KR" sz="2400" dirty="0"/>
              <a:t>(Knowledge Graph).</a:t>
            </a:r>
          </a:p>
          <a:p>
            <a:r>
              <a:rPr lang="ko-KR" altLang="en-US" sz="2400" dirty="0"/>
              <a:t>많은 양의 데이터와 데이터의 관계를 알아보기 쉽게 해주는 포맷이다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관계에 대한 분석이 가능하기 때문에 검색 엔진에 도입하면 앞 뒤 단어의 관계를 확인하여 단순한 키워드의 조합이 아닌 문맥의 흐름을 이해할 수 있다</a:t>
            </a:r>
            <a:r>
              <a:rPr lang="en-US" altLang="ko-KR" sz="2400" dirty="0"/>
              <a:t>. (</a:t>
            </a:r>
            <a:r>
              <a:rPr lang="ko-KR" altLang="en-US" sz="2400" dirty="0"/>
              <a:t>구글의 검색엔진</a:t>
            </a:r>
            <a:r>
              <a:rPr lang="en-US" altLang="ko-KR" sz="2400" dirty="0"/>
              <a:t>)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03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질의 의도를 이해할 수 있기 때문에 인공지능</a:t>
            </a:r>
            <a:r>
              <a:rPr lang="en-US" altLang="ko-KR" sz="2400" dirty="0"/>
              <a:t>, </a:t>
            </a:r>
            <a:r>
              <a:rPr lang="ko-KR" altLang="en-US" sz="2400" dirty="0"/>
              <a:t>자연어처리</a:t>
            </a:r>
            <a:r>
              <a:rPr lang="en-US" altLang="ko-KR" sz="2400" dirty="0"/>
              <a:t>, </a:t>
            </a:r>
            <a:r>
              <a:rPr lang="ko-KR" altLang="en-US" sz="2400" dirty="0"/>
              <a:t>자율주행</a:t>
            </a:r>
            <a:r>
              <a:rPr lang="en-US" altLang="ko-KR" sz="2400" dirty="0"/>
              <a:t>, </a:t>
            </a:r>
            <a:r>
              <a:rPr lang="ko-KR" altLang="en-US" sz="2400" dirty="0"/>
              <a:t>항공 교통관제 등의 분야에서 사용된다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실시간 탐색 및 처리가 가능하기 때문에 즉각적인 판단을 필요로 하는 분야에서 도입한다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활용 사례 </a:t>
            </a:r>
            <a:r>
              <a:rPr lang="en-US" altLang="ko-KR" sz="2400" dirty="0"/>
              <a:t>:</a:t>
            </a:r>
            <a:r>
              <a:rPr lang="ko-KR" altLang="en-US" sz="2400" dirty="0"/>
              <a:t> 직무 데이터 </a:t>
            </a:r>
            <a:r>
              <a:rPr lang="en-US" altLang="ko-KR" sz="2400" dirty="0"/>
              <a:t>API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9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지식 그래프를 구현하기 위해 필요한 것이 바로 그래프 데이터베이스 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그래프 </a:t>
            </a:r>
            <a:r>
              <a:rPr lang="en-US" altLang="ko-KR" sz="2400" dirty="0"/>
              <a:t>DB</a:t>
            </a:r>
            <a:r>
              <a:rPr lang="ko-KR" altLang="en-US" sz="2400" dirty="0"/>
              <a:t>를 이용하면 </a:t>
            </a:r>
            <a:r>
              <a:rPr lang="ko-KR" altLang="en-US" sz="2400" dirty="0" err="1"/>
              <a:t>데이터뿐</a:t>
            </a:r>
            <a:r>
              <a:rPr lang="ko-KR" altLang="en-US" sz="2400" dirty="0"/>
              <a:t> 아니라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데이터간의</a:t>
            </a:r>
            <a:r>
              <a:rPr lang="ko-KR" altLang="en-US" sz="2400" dirty="0"/>
              <a:t> 관계 정보까지 형태 그대로 저장하고</a:t>
            </a:r>
            <a:r>
              <a:rPr lang="en-US" altLang="ko-KR" sz="2400" dirty="0"/>
              <a:t>, </a:t>
            </a:r>
            <a:r>
              <a:rPr lang="ko-KR" altLang="en-US" sz="2400" dirty="0"/>
              <a:t>저장된 정보를 꺼내 쓸 수 있기 때문에 지식 그래프를 구축하는데 있어 필수적인 요소로 볼 수 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그래프 데이터베이스에 저장된 정보는 패턴 분석이 가능하고</a:t>
            </a:r>
            <a:r>
              <a:rPr lang="en-US" altLang="ko-KR" sz="2400" dirty="0"/>
              <a:t>, </a:t>
            </a:r>
            <a:r>
              <a:rPr lang="ko-KR" altLang="en-US" sz="2400" dirty="0"/>
              <a:t>예외의 패턴까지 이해하기 때문에 </a:t>
            </a:r>
            <a:r>
              <a:rPr lang="ko-KR" altLang="en-US" sz="2400" dirty="0" err="1"/>
              <a:t>시맨틱</a:t>
            </a:r>
            <a:r>
              <a:rPr lang="ko-KR" altLang="en-US" sz="2400" dirty="0"/>
              <a:t> 검색도 가능하게 된다</a:t>
            </a:r>
            <a:r>
              <a:rPr lang="en-US" altLang="ko-KR" sz="240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99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 조건에 맞게 저장된 정형 데이터 위주의 처리만 가능했던 관계형 </a:t>
            </a:r>
            <a:r>
              <a:rPr lang="en-US" altLang="ko-KR" dirty="0"/>
              <a:t>DB</a:t>
            </a:r>
            <a:r>
              <a:rPr lang="ko-KR" altLang="en-US" dirty="0"/>
              <a:t>를 보완하기 위해 등장한 </a:t>
            </a:r>
            <a:r>
              <a:rPr lang="en-US" altLang="ko-KR" dirty="0"/>
              <a:t>NoSQL </a:t>
            </a:r>
            <a:r>
              <a:rPr lang="ko-KR" altLang="en-US" dirty="0"/>
              <a:t>계열에 속한다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 데이터는 수학적 그래프 이론을 토대로 두고 있고</a:t>
            </a:r>
            <a:r>
              <a:rPr lang="en-US" altLang="ko-KR" dirty="0"/>
              <a:t>, </a:t>
            </a:r>
            <a:r>
              <a:rPr lang="ko-KR" altLang="en-US" dirty="0"/>
              <a:t>개별 객체의 데이터를 나타내는 점</a:t>
            </a:r>
            <a:r>
              <a:rPr lang="en-US" altLang="ko-KR" dirty="0"/>
              <a:t>(Node/Vertex), </a:t>
            </a:r>
            <a:r>
              <a:rPr lang="ko-KR" altLang="en-US" dirty="0"/>
              <a:t>성질이 비슷한 객체들의 묶음</a:t>
            </a:r>
            <a:r>
              <a:rPr lang="en-US" altLang="ko-KR" dirty="0"/>
              <a:t>(Label), </a:t>
            </a:r>
            <a:r>
              <a:rPr lang="ko-KR" altLang="en-US" dirty="0"/>
              <a:t>객체 간의 관계를 표시하는 선</a:t>
            </a:r>
            <a:r>
              <a:rPr lang="en-US" altLang="ko-KR" dirty="0"/>
              <a:t>(Edge)</a:t>
            </a:r>
            <a:r>
              <a:rPr lang="ko-KR" altLang="en-US" dirty="0"/>
              <a:t>로 이루어져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 </a:t>
            </a:r>
            <a:r>
              <a:rPr lang="en-US" altLang="ko-KR" dirty="0"/>
              <a:t>DB</a:t>
            </a:r>
            <a:r>
              <a:rPr lang="ko-KR" altLang="en-US" dirty="0"/>
              <a:t>는 데이터를 실시간으로 저장</a:t>
            </a:r>
            <a:r>
              <a:rPr lang="en-US" altLang="ko-KR" dirty="0"/>
              <a:t>, </a:t>
            </a:r>
            <a:r>
              <a:rPr lang="ko-KR" altLang="en-US" dirty="0"/>
              <a:t>운영 및 처리하여 최선의 데이터 운영 환경을 마련하는 기술을 구현한 솔루션이다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 </a:t>
            </a:r>
            <a:r>
              <a:rPr lang="en-US" altLang="ko-KR" dirty="0"/>
              <a:t>DB</a:t>
            </a:r>
            <a:r>
              <a:rPr lang="ko-KR" altLang="en-US" dirty="0"/>
              <a:t>는 기본적으로 데이터를 저장하기 위한 저장소</a:t>
            </a:r>
            <a:r>
              <a:rPr lang="en-US" altLang="ko-KR" dirty="0"/>
              <a:t>, </a:t>
            </a:r>
            <a:r>
              <a:rPr lang="ko-KR" altLang="en-US" dirty="0"/>
              <a:t>그래프 데이터를 실시간 처리하기 위한 그래프 프로세싱 엔진과 그래프 데이터를 효율적으로 저장하기 위해 지원되는 질의 언어로 구성되어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37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데이터베이스는 개별 데이터를 정형화된 형태의 테이블에 삽입하는 방식이 아닌 하나의 객체로 저장하기 때문에 데이터 용량이 늘어나거나 입력되는 형태가 다양해도 문제가 되지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 </a:t>
            </a:r>
            <a:r>
              <a:rPr lang="en-US" altLang="ko-KR" dirty="0"/>
              <a:t>DB</a:t>
            </a:r>
            <a:r>
              <a:rPr lang="ko-KR" altLang="en-US" dirty="0"/>
              <a:t>는 단일 서버 환경 및 분산 데이터 환경에서 뛰어난 운용성을 자랑한다</a:t>
            </a:r>
            <a:r>
              <a:rPr lang="en-US" altLang="ko-KR" dirty="0"/>
              <a:t>. </a:t>
            </a:r>
            <a:r>
              <a:rPr lang="ko-KR" altLang="en-US" dirty="0"/>
              <a:t>전체 테이블 데이터를 확인하여 동일하고 추가적인 작업없이 간단하게 데이터 객체 간의 선을 연결해주면서 데이터 관계를 나타낼 수 있다</a:t>
            </a:r>
            <a:r>
              <a:rPr lang="en-US" altLang="ko-KR" dirty="0"/>
              <a:t>. -&gt; </a:t>
            </a:r>
            <a:r>
              <a:rPr lang="ko-KR" altLang="en-US" dirty="0"/>
              <a:t>데이터 운영의 유연성을 확보할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26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데이터베이스에 새로운 속성을 가진 값을 추가하고자 할 때 관계형 </a:t>
            </a:r>
            <a:r>
              <a:rPr lang="en-US" altLang="ko-KR" dirty="0"/>
              <a:t>DB</a:t>
            </a:r>
            <a:r>
              <a:rPr lang="ko-KR" altLang="en-US" dirty="0"/>
              <a:t>에서는 칼럼을 추가하고</a:t>
            </a:r>
            <a:r>
              <a:rPr lang="en-US" altLang="ko-KR" dirty="0"/>
              <a:t>, </a:t>
            </a:r>
            <a:r>
              <a:rPr lang="ko-KR" altLang="en-US" dirty="0"/>
              <a:t>외래키를 연동하면서 테이블을 확인하여 대상 테이블에 대한 칼럼 및 제약 조건 추가 작업 등 복잡한 단계를 거쳐야 한다</a:t>
            </a:r>
            <a:r>
              <a:rPr lang="en-US" altLang="ko-KR" dirty="0"/>
              <a:t>. -&gt; </a:t>
            </a:r>
            <a:r>
              <a:rPr lang="ko-KR" altLang="en-US" dirty="0"/>
              <a:t>모델 비정규화 문제</a:t>
            </a:r>
            <a:r>
              <a:rPr lang="en-US" altLang="ko-KR" dirty="0"/>
              <a:t>, </a:t>
            </a:r>
            <a:r>
              <a:rPr lang="ko-KR" altLang="en-US" dirty="0"/>
              <a:t>데이터 정합성 문제</a:t>
            </a:r>
            <a:r>
              <a:rPr lang="en-US" altLang="ko-KR" dirty="0"/>
              <a:t>, </a:t>
            </a:r>
            <a:r>
              <a:rPr lang="ko-KR" altLang="en-US" dirty="0"/>
              <a:t>테이블 내 불필요한 </a:t>
            </a:r>
            <a:r>
              <a:rPr lang="en-US" altLang="ko-KR" dirty="0"/>
              <a:t>null</a:t>
            </a:r>
            <a:r>
              <a:rPr lang="ko-KR" altLang="en-US" dirty="0"/>
              <a:t>값 생성</a:t>
            </a:r>
            <a:r>
              <a:rPr lang="en-US" altLang="ko-KR" dirty="0"/>
              <a:t>. </a:t>
            </a:r>
            <a:r>
              <a:rPr lang="ko-KR" altLang="en-US" dirty="0"/>
              <a:t>애플리케이션 수정 등과 같은 문제를 일으킬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이와는 반대로 그래프 </a:t>
            </a:r>
            <a:r>
              <a:rPr lang="en-US" altLang="ko-KR" dirty="0"/>
              <a:t>DB</a:t>
            </a:r>
            <a:r>
              <a:rPr lang="ko-KR" altLang="en-US" dirty="0"/>
              <a:t>는 새로운 속성값을 가진 노드가 추가될 수 있고</a:t>
            </a:r>
            <a:r>
              <a:rPr lang="en-US" altLang="ko-KR" dirty="0"/>
              <a:t>, </a:t>
            </a:r>
            <a:r>
              <a:rPr lang="ko-KR" altLang="en-US" dirty="0"/>
              <a:t>새롭게 입력된 데이터를 다른 데이터와 연결해주는 것만으로도 작업을 끝낼 수 있으며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err="1"/>
              <a:t>노드들에는</a:t>
            </a:r>
            <a:r>
              <a:rPr lang="ko-KR" altLang="en-US" dirty="0"/>
              <a:t> 단독 또는 다중 레이블이 적용될 수 있어 관리가 편리하다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3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는 별도의 테이블에 저장된 데이터의 관계를 나타내기 위해서 조인 방식을 사용한다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그래프 </a:t>
            </a:r>
            <a:r>
              <a:rPr lang="en-US" altLang="ko-KR" dirty="0"/>
              <a:t>DB</a:t>
            </a:r>
            <a:r>
              <a:rPr lang="ko-KR" altLang="en-US" dirty="0"/>
              <a:t>는 직접적으로 데이터 간의 관계를 생성하고</a:t>
            </a:r>
            <a:r>
              <a:rPr lang="en-US" altLang="ko-KR" dirty="0"/>
              <a:t>, </a:t>
            </a:r>
            <a:r>
              <a:rPr lang="ko-KR" altLang="en-US" dirty="0"/>
              <a:t>생성된 데이터 간의 관계를 횡단하여 필요한 데이터를 조회하는 방식을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차이점 때문에 개별 테이블 데이터에 대한 검색이 필요하고 조인이 늘어날수록 부담이 증가하는 관계형 </a:t>
            </a:r>
            <a:r>
              <a:rPr lang="en-US" altLang="ko-KR" dirty="0"/>
              <a:t>DB</a:t>
            </a:r>
            <a:r>
              <a:rPr lang="ko-KR" altLang="en-US" dirty="0"/>
              <a:t>모델과 달리 그래프 </a:t>
            </a:r>
            <a:r>
              <a:rPr lang="en-US" altLang="ko-KR" dirty="0"/>
              <a:t>DB</a:t>
            </a:r>
            <a:r>
              <a:rPr lang="ko-KR" altLang="en-US" dirty="0"/>
              <a:t>모델은 빠르고 효율적으로 원하는 데이터를 질의할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13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특정 인물의 친구의 친구를 찾는 것처럼 복잡한 관계 중심의 질의를 하고</a:t>
            </a:r>
            <a:r>
              <a:rPr lang="en-US" altLang="ko-KR" dirty="0"/>
              <a:t>, </a:t>
            </a:r>
            <a:r>
              <a:rPr lang="ko-KR" altLang="en-US" dirty="0"/>
              <a:t>깊이 값이 증가할 때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en-US" altLang="ko-KR" dirty="0"/>
              <a:t>DB </a:t>
            </a:r>
            <a:r>
              <a:rPr lang="ko-KR" altLang="en-US" dirty="0"/>
              <a:t>속도의 차이가 뚜렷하게 나타난다</a:t>
            </a:r>
            <a:r>
              <a:rPr lang="en-US" altLang="ko-KR" dirty="0"/>
              <a:t>.  </a:t>
            </a:r>
            <a:endParaRPr lang="ko-KR" alt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테이블에 대한 연속적인 조인 수행 시</a:t>
            </a:r>
            <a:r>
              <a:rPr lang="en-US" altLang="ko-KR" dirty="0"/>
              <a:t>, </a:t>
            </a:r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는 모든 테이블 데이터에 대한 검색을 수행한다</a:t>
            </a:r>
            <a:r>
              <a:rPr lang="en-US" altLang="ko-KR" dirty="0"/>
              <a:t>. </a:t>
            </a:r>
            <a:r>
              <a:rPr lang="ko-KR" altLang="en-US" dirty="0"/>
              <a:t>조회하는 데이터 양이 증가할수록 질의 속도 성능은 저하된다</a:t>
            </a:r>
            <a:r>
              <a:rPr lang="en-US" altLang="ko-KR" dirty="0"/>
              <a:t>. </a:t>
            </a:r>
            <a:r>
              <a:rPr lang="ko-KR" altLang="en-US" dirty="0"/>
              <a:t>하지만 그래프 </a:t>
            </a:r>
            <a:r>
              <a:rPr lang="en-US" altLang="ko-KR" dirty="0"/>
              <a:t>DB</a:t>
            </a:r>
            <a:r>
              <a:rPr lang="ko-KR" altLang="en-US" dirty="0"/>
              <a:t>는 시작점을 찾기 위한 레이블 검색 작업 수행 후</a:t>
            </a:r>
            <a:r>
              <a:rPr lang="en-US" altLang="ko-KR" dirty="0"/>
              <a:t>, </a:t>
            </a:r>
            <a:r>
              <a:rPr lang="ko-KR" altLang="en-US" dirty="0"/>
              <a:t>각 데이터 간의 관계를 따라 조회하여 </a:t>
            </a:r>
            <a:r>
              <a:rPr lang="ko-KR" altLang="en-US" dirty="0" err="1"/>
              <a:t>부담없는</a:t>
            </a:r>
            <a:r>
              <a:rPr lang="ko-KR" altLang="en-US" dirty="0"/>
              <a:t> 처리가 가능하다</a:t>
            </a:r>
            <a:r>
              <a:rPr lang="en-US" altLang="ko-KR" dirty="0"/>
              <a:t>. </a:t>
            </a:r>
            <a:r>
              <a:rPr lang="ko-KR" altLang="en-US" dirty="0"/>
              <a:t>관계 중심의 데이터 구조는 조회하고자 하는 데이터양이 복잡하게 증가하더라도 신속하게 사용자가 원하는 결과를 도출할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0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xfrm>
            <a:off x="977900" y="1747579"/>
            <a:ext cx="11049000" cy="2603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/>
              <a:t>Knowledge Graph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2020.09.18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75FE-5052-4D2A-A063-B00AB06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질의 처리 속도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6B8D0-8C0F-445A-8294-11D9DF0DD7EE}"/>
              </a:ext>
            </a:extLst>
          </p:cNvPr>
          <p:cNvSpPr txBox="1"/>
          <p:nvPr/>
        </p:nvSpPr>
        <p:spPr>
          <a:xfrm>
            <a:off x="1004047" y="1888673"/>
            <a:ext cx="40161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[R</a:t>
            </a:r>
            <a:r>
              <a:rPr lang="en-US" altLang="ko-KR" dirty="0"/>
              <a:t>elational Database]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460B7-AF25-40A3-96DA-F60077302D8C}"/>
              </a:ext>
            </a:extLst>
          </p:cNvPr>
          <p:cNvSpPr txBox="1"/>
          <p:nvPr/>
        </p:nvSpPr>
        <p:spPr>
          <a:xfrm>
            <a:off x="7180729" y="1888673"/>
            <a:ext cx="40161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[Graph Database]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6B487F-61DE-4833-A6DC-8D66E76EE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53" y="2360597"/>
            <a:ext cx="5161978" cy="4193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40A6C6-32B0-41B5-B8D8-BEF918D86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730" y="2654772"/>
            <a:ext cx="4343927" cy="3899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25392-EBE2-44ED-A81C-45CE516D9614}"/>
              </a:ext>
            </a:extLst>
          </p:cNvPr>
          <p:cNvSpPr txBox="1"/>
          <p:nvPr/>
        </p:nvSpPr>
        <p:spPr>
          <a:xfrm>
            <a:off x="123366" y="6971504"/>
            <a:ext cx="631115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모든 테이블 데이터에 대한 검색 수행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. </a:t>
            </a:r>
          </a:p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조회하는 데이터 양이 증가할수록 질의 속도 성능이 저하됨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.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38A91-74AE-495A-A8D8-49861E08D83C}"/>
              </a:ext>
            </a:extLst>
          </p:cNvPr>
          <p:cNvSpPr txBox="1"/>
          <p:nvPr/>
        </p:nvSpPr>
        <p:spPr>
          <a:xfrm>
            <a:off x="6502400" y="6971504"/>
            <a:ext cx="6311152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각 데이터 간의 </a:t>
            </a:r>
            <a:r>
              <a: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관계를 따라 </a:t>
            </a:r>
            <a:r>
              <a:rPr kumimoji="0" lang="ko-KR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조회</a:t>
            </a:r>
            <a:endParaRPr kumimoji="0" lang="en-US" altLang="ko-KR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조회하고자 하는 데이터양이 복잡하게 증가하더라도 신속하게 원하는 결과 도출</a:t>
            </a:r>
            <a:r>
              <a:rPr lang="en-US" altLang="ko-KR" b="1" dirty="0"/>
              <a:t>.</a:t>
            </a:r>
            <a:endParaRPr kumimoji="0" lang="en-US" altLang="ko-KR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342900" marR="0" indent="-34290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342900" marR="0" indent="-34290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071622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0C06D-4B12-4BBD-9C0B-168A3895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직관적인 모델링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553D5-1D90-4CF5-9422-13AC31FB9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데이터 객체</a:t>
            </a:r>
            <a:r>
              <a:rPr lang="en-US" altLang="ko-KR" dirty="0"/>
              <a:t>, </a:t>
            </a:r>
            <a:r>
              <a:rPr lang="ko-KR" altLang="en-US" dirty="0"/>
              <a:t>이를 연결하는 선들로 이루어짐</a:t>
            </a:r>
            <a:endParaRPr lang="en-US" altLang="ko-KR" dirty="0"/>
          </a:p>
          <a:p>
            <a:r>
              <a:rPr lang="ko-KR" altLang="en-US" dirty="0"/>
              <a:t>현실 모형에 가까운 직관적인 데이터 형태를 제공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2800" b="0" dirty="0"/>
              <a:t>관계형 </a:t>
            </a:r>
            <a:r>
              <a:rPr lang="en-US" altLang="ko-KR" sz="2800" b="0" dirty="0"/>
              <a:t>DB : </a:t>
            </a:r>
            <a:r>
              <a:rPr lang="ko-KR" altLang="en-US" sz="2800" b="0" dirty="0"/>
              <a:t>현실 모형을 테이블 형태에 맞춤 </a:t>
            </a:r>
            <a:r>
              <a:rPr lang="en-US" altLang="ko-KR" sz="2800" b="0" dirty="0"/>
              <a:t>-&gt; </a:t>
            </a:r>
            <a:r>
              <a:rPr lang="ko-KR" altLang="en-US" sz="2800" b="0" dirty="0" err="1"/>
              <a:t>직관성</a:t>
            </a:r>
            <a:r>
              <a:rPr lang="ko-KR" altLang="en-US" sz="2800" b="0" dirty="0"/>
              <a:t> 떨어짐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직관적인 모델링을 통해 빠른 개발</a:t>
            </a:r>
            <a:r>
              <a:rPr lang="en-US" altLang="ko-KR" dirty="0"/>
              <a:t>, </a:t>
            </a:r>
            <a:r>
              <a:rPr lang="ko-KR" altLang="en-US" dirty="0"/>
              <a:t>테스트 및 수정이 가능해짐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2320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22E0A-0755-4260-8DF6-5CCD8A07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Graph </a:t>
            </a:r>
            <a:r>
              <a:rPr lang="ko-KR" altLang="en-US" dirty="0"/>
              <a:t>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19098-D72C-4253-A623-7C5A63C42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dirty="0"/>
              <a:t>“</a:t>
            </a:r>
            <a:r>
              <a:rPr lang="ko-KR" altLang="en-US" sz="3200" dirty="0"/>
              <a:t>지식 정보를 좀 더 많은 양으로 정확하게 탐색하기 위한 기법</a:t>
            </a:r>
            <a:r>
              <a:rPr lang="en-US" altLang="ko-KR" sz="3200" dirty="0"/>
              <a:t>“</a:t>
            </a:r>
          </a:p>
          <a:p>
            <a:endParaRPr lang="en-US" altLang="ko-KR" sz="3600" dirty="0"/>
          </a:p>
          <a:p>
            <a:r>
              <a:rPr lang="ko-KR" altLang="en-US" sz="3200" dirty="0"/>
              <a:t>검색 엔진이 단어와 단어 사이의 </a:t>
            </a:r>
            <a:r>
              <a:rPr lang="ko-KR" altLang="en-US" sz="3200" dirty="0">
                <a:solidFill>
                  <a:srgbClr val="FF0000"/>
                </a:solidFill>
              </a:rPr>
              <a:t>관계</a:t>
            </a:r>
            <a:r>
              <a:rPr lang="en-US" altLang="ko-KR" sz="3200" dirty="0"/>
              <a:t>, </a:t>
            </a:r>
            <a:r>
              <a:rPr lang="ko-KR" altLang="en-US" sz="3200" dirty="0"/>
              <a:t>문장의 </a:t>
            </a:r>
            <a:r>
              <a:rPr lang="ko-KR" altLang="en-US" sz="3200" dirty="0">
                <a:solidFill>
                  <a:srgbClr val="FF0000"/>
                </a:solidFill>
              </a:rPr>
              <a:t>흐름</a:t>
            </a:r>
            <a:r>
              <a:rPr lang="ko-KR" altLang="en-US" sz="3200" dirty="0"/>
              <a:t>을 고려해 이해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많은 양의 데이터와 </a:t>
            </a:r>
            <a:r>
              <a:rPr lang="ko-KR" altLang="en-US" sz="3200" dirty="0" err="1"/>
              <a:t>데이터간의</a:t>
            </a:r>
            <a:r>
              <a:rPr lang="ko-KR" altLang="en-US" sz="3200" dirty="0"/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관계</a:t>
            </a:r>
            <a:r>
              <a:rPr lang="ko-KR" altLang="en-US" sz="3200" dirty="0"/>
              <a:t>를 알아보기 쉽게 해주는 포맷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600" dirty="0">
                <a:solidFill>
                  <a:srgbClr val="FF0000"/>
                </a:solidFill>
              </a:rPr>
              <a:t>관계</a:t>
            </a:r>
            <a:r>
              <a:rPr lang="ko-KR" altLang="en-US" sz="3600" dirty="0"/>
              <a:t>에 대한 분석이 가능 </a:t>
            </a:r>
            <a:r>
              <a:rPr lang="en-US" altLang="ko-KR" sz="3600" dirty="0"/>
              <a:t>-&gt; </a:t>
            </a:r>
            <a:r>
              <a:rPr lang="ko-KR" altLang="en-US" sz="3600" u="sng" dirty="0"/>
              <a:t>문맥의 흐름 이해</a:t>
            </a:r>
            <a:r>
              <a:rPr lang="ko-KR" altLang="en-US" sz="3600" dirty="0"/>
              <a:t>할 수 있음</a:t>
            </a:r>
            <a:r>
              <a:rPr lang="en-US" altLang="ko-KR" sz="360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163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57ACC-1AF4-4215-8A4D-0549F5F4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분야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CC14B-098A-478E-A419-9FB6A032E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실시간 탐색 및 처리가 가능  </a:t>
            </a:r>
            <a:endParaRPr lang="en-US" altLang="ko-KR" sz="3200" dirty="0"/>
          </a:p>
          <a:p>
            <a:pPr lvl="4"/>
            <a:r>
              <a:rPr lang="ko-KR" altLang="en-US" sz="3200" dirty="0"/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즉각적인 판단</a:t>
            </a:r>
            <a:r>
              <a:rPr lang="ko-KR" altLang="en-US" sz="3200" dirty="0"/>
              <a:t>을 필요로 하는 분야</a:t>
            </a:r>
            <a:endParaRPr lang="en-US" altLang="ko-KR" sz="3200" dirty="0"/>
          </a:p>
          <a:p>
            <a:pPr marL="2222500" lvl="4" indent="0">
              <a:buNone/>
            </a:pPr>
            <a:endParaRPr lang="en-US" altLang="ko-KR" sz="3200" dirty="0"/>
          </a:p>
          <a:p>
            <a:r>
              <a:rPr lang="ko-KR" altLang="en-US" sz="3200" dirty="0"/>
              <a:t>인공지능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자연어 처리</a:t>
            </a:r>
            <a:r>
              <a:rPr lang="en-US" altLang="ko-KR" sz="3200" dirty="0"/>
              <a:t>, </a:t>
            </a:r>
            <a:r>
              <a:rPr lang="ko-KR" altLang="en-US" sz="3200" dirty="0"/>
              <a:t>자율주행</a:t>
            </a:r>
            <a:r>
              <a:rPr lang="en-US" altLang="ko-KR" sz="3200" dirty="0"/>
              <a:t>, </a:t>
            </a:r>
            <a:r>
              <a:rPr lang="ko-KR" altLang="en-US" sz="3200" dirty="0"/>
              <a:t>항공 교통관제 등</a:t>
            </a:r>
            <a:r>
              <a:rPr lang="en-US" altLang="ko-K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9217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7ED8A-409B-4F5E-9959-74577C03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Graph </a:t>
            </a:r>
            <a:r>
              <a:rPr lang="ko-KR" altLang="en-US" dirty="0"/>
              <a:t>구축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7755D-848F-4134-8CB9-A9489E88C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highlight>
                  <a:srgbClr val="FFFF00"/>
                </a:highlight>
              </a:rPr>
              <a:t>Graph Database </a:t>
            </a:r>
            <a:r>
              <a:rPr lang="ko-KR" altLang="en-US" sz="3200" dirty="0"/>
              <a:t>필요함</a:t>
            </a:r>
            <a:r>
              <a:rPr lang="en-US" altLang="ko-KR" sz="3200" dirty="0"/>
              <a:t>. </a:t>
            </a:r>
          </a:p>
          <a:p>
            <a:pPr lvl="1"/>
            <a:r>
              <a:rPr lang="en-US" altLang="ko-KR" sz="3200" dirty="0"/>
              <a:t> </a:t>
            </a:r>
            <a:r>
              <a:rPr lang="ko-KR" altLang="en-US" sz="2800" dirty="0"/>
              <a:t>지식 그래프 구축의 필수요소</a:t>
            </a:r>
            <a:r>
              <a:rPr lang="en-US" altLang="ko-KR" sz="2800" dirty="0"/>
              <a:t>.</a:t>
            </a:r>
          </a:p>
          <a:p>
            <a:pPr lvl="1"/>
            <a:r>
              <a:rPr lang="ko-KR" altLang="en-US" sz="2800" dirty="0"/>
              <a:t>데이터와 데이터 간의 관계 정보까지 형태 그대로 저장가능</a:t>
            </a:r>
            <a:r>
              <a:rPr lang="en-US" altLang="ko-KR" sz="2800" dirty="0"/>
              <a:t>.</a:t>
            </a:r>
          </a:p>
          <a:p>
            <a:pPr lvl="1"/>
            <a:endParaRPr lang="en-US" altLang="ko-KR" sz="3200" dirty="0"/>
          </a:p>
          <a:p>
            <a:r>
              <a:rPr lang="ko-KR" altLang="en-US" sz="3200" dirty="0"/>
              <a:t>그래프 데이터베이스에 저장된 정보 </a:t>
            </a:r>
            <a:endParaRPr lang="en-US" altLang="ko-KR" sz="3200" dirty="0"/>
          </a:p>
          <a:p>
            <a:pPr lvl="4"/>
            <a:r>
              <a:rPr lang="ko-KR" altLang="en-US" sz="2800" dirty="0">
                <a:solidFill>
                  <a:srgbClr val="FF0000"/>
                </a:solidFill>
              </a:rPr>
              <a:t>패턴</a:t>
            </a:r>
            <a:r>
              <a:rPr lang="ko-KR" altLang="en-US" sz="2800" dirty="0"/>
              <a:t> 분석 가능</a:t>
            </a:r>
            <a:r>
              <a:rPr lang="en-US" altLang="ko-KR" sz="2800" dirty="0"/>
              <a:t>.</a:t>
            </a:r>
          </a:p>
          <a:p>
            <a:pPr lvl="4"/>
            <a:r>
              <a:rPr lang="ko-KR" altLang="en-US" sz="2800" dirty="0"/>
              <a:t>예외 </a:t>
            </a:r>
            <a:r>
              <a:rPr lang="ko-KR" altLang="en-US" sz="2800" dirty="0">
                <a:solidFill>
                  <a:srgbClr val="FF0000"/>
                </a:solidFill>
              </a:rPr>
              <a:t>패턴</a:t>
            </a:r>
            <a:r>
              <a:rPr lang="ko-KR" altLang="en-US" sz="2800" dirty="0"/>
              <a:t> 이해</a:t>
            </a:r>
            <a:r>
              <a:rPr lang="en-US" altLang="ko-KR" sz="2800" dirty="0"/>
              <a:t>.</a:t>
            </a:r>
          </a:p>
          <a:p>
            <a:pPr lvl="1"/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1C9E4-4F16-4616-96B5-1CA3BBA4E49F}"/>
              </a:ext>
            </a:extLst>
          </p:cNvPr>
          <p:cNvSpPr txBox="1"/>
          <p:nvPr/>
        </p:nvSpPr>
        <p:spPr>
          <a:xfrm>
            <a:off x="3548716" y="6383166"/>
            <a:ext cx="5907368" cy="2410916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* </a:t>
            </a:r>
            <a:r>
              <a:rPr lang="ko-KR" altLang="en-US" sz="2800" b="1" dirty="0"/>
              <a:t>항상 </a:t>
            </a:r>
            <a:r>
              <a:rPr lang="ko-KR" altLang="en-US" sz="2800" b="1" dirty="0">
                <a:solidFill>
                  <a:srgbClr val="FF0000"/>
                </a:solidFill>
              </a:rPr>
              <a:t>최신</a:t>
            </a:r>
            <a:r>
              <a:rPr lang="ko-KR" altLang="en-US" sz="2800" b="1" dirty="0"/>
              <a:t>의 지식으로 유지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* </a:t>
            </a:r>
            <a:r>
              <a:rPr lang="ko-KR" altLang="en-US" sz="2800" b="1" dirty="0"/>
              <a:t>재사용 가능한 데이터를 통한 </a:t>
            </a:r>
            <a:r>
              <a:rPr lang="ko-KR" altLang="en-US" sz="2800" b="1" dirty="0">
                <a:solidFill>
                  <a:srgbClr val="FF0000"/>
                </a:solidFill>
              </a:rPr>
              <a:t>확장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* AI</a:t>
            </a:r>
            <a:r>
              <a:rPr lang="ko-KR" altLang="en-US" sz="2800" b="1" dirty="0"/>
              <a:t>접목을 통한 </a:t>
            </a:r>
            <a:r>
              <a:rPr lang="ko-KR" altLang="en-US" sz="2800" b="1" dirty="0">
                <a:solidFill>
                  <a:srgbClr val="FF0000"/>
                </a:solidFill>
              </a:rPr>
              <a:t>자동화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63586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D9B0-3961-4570-AE39-44D045A5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DB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5E941-ACB9-4A4A-9575-085C87123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NoSQL(Not Only SQL) </a:t>
            </a:r>
            <a:r>
              <a:rPr lang="ko-KR" altLang="en-US" dirty="0"/>
              <a:t>계열에 속함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수학적 </a:t>
            </a:r>
            <a:r>
              <a:rPr lang="ko-KR" altLang="en-US" dirty="0">
                <a:solidFill>
                  <a:srgbClr val="FF0000"/>
                </a:solidFill>
              </a:rPr>
              <a:t>그래프 이론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토대로 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4BECC-287B-4A14-A255-101D338F78C3}"/>
              </a:ext>
            </a:extLst>
          </p:cNvPr>
          <p:cNvSpPr txBox="1"/>
          <p:nvPr/>
        </p:nvSpPr>
        <p:spPr>
          <a:xfrm>
            <a:off x="842682" y="3729318"/>
            <a:ext cx="1828800" cy="484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4CEF-75B2-456D-B7F8-001B43ECE79A}"/>
              </a:ext>
            </a:extLst>
          </p:cNvPr>
          <p:cNvSpPr txBox="1"/>
          <p:nvPr/>
        </p:nvSpPr>
        <p:spPr>
          <a:xfrm>
            <a:off x="2037976" y="3593570"/>
            <a:ext cx="89288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di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V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ertex    +    Edge    =    Graph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9A70BA-D2F2-443E-92B2-04577EDC75D9}"/>
              </a:ext>
            </a:extLst>
          </p:cNvPr>
          <p:cNvSpPr/>
          <p:nvPr/>
        </p:nvSpPr>
        <p:spPr>
          <a:xfrm>
            <a:off x="2073834" y="4782984"/>
            <a:ext cx="1828800" cy="174780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accent2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BAC535-E1AE-4BF6-9051-D6042A995CA5}"/>
              </a:ext>
            </a:extLst>
          </p:cNvPr>
          <p:cNvSpPr/>
          <p:nvPr/>
        </p:nvSpPr>
        <p:spPr>
          <a:xfrm>
            <a:off x="5587999" y="5706035"/>
            <a:ext cx="1828800" cy="10757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5400" cap="flat">
            <a:solidFill>
              <a:schemeClr val="accent2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B9B990D2-83B5-452A-84B0-479DF7B87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05" y="4349160"/>
            <a:ext cx="3107834" cy="3107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0FCE3B-9514-4EF6-B544-2373E8929BD4}"/>
              </a:ext>
            </a:extLst>
          </p:cNvPr>
          <p:cNvSpPr txBox="1"/>
          <p:nvPr/>
        </p:nvSpPr>
        <p:spPr>
          <a:xfrm>
            <a:off x="1434317" y="7533193"/>
            <a:ext cx="310783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/>
              <a:t>대상 객체를 표현</a:t>
            </a:r>
            <a:endParaRPr lang="en-US" altLang="ko-KR" b="1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ex) </a:t>
            </a:r>
            <a:r>
              <a:rPr lang="ko-KR" altLang="en-US" sz="1800" dirty="0"/>
              <a:t>홍길동</a:t>
            </a:r>
            <a:r>
              <a:rPr lang="en-US" altLang="ko-KR" sz="1800" dirty="0"/>
              <a:t>/21</a:t>
            </a:r>
            <a:r>
              <a:rPr lang="ko-KR" altLang="en-US" sz="1800" dirty="0"/>
              <a:t>세</a:t>
            </a:r>
            <a:r>
              <a:rPr lang="en-US" altLang="ko-KR" sz="1800" dirty="0"/>
              <a:t>/</a:t>
            </a:r>
            <a:r>
              <a:rPr lang="ko-KR" altLang="en-US" sz="1800" dirty="0"/>
              <a:t>남</a:t>
            </a:r>
            <a:r>
              <a:rPr lang="en-US" altLang="ko-KR" sz="1800" dirty="0"/>
              <a:t>/…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ex)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모자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/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남성용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/…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B7423-D65C-4145-A874-6ED3C54421CE}"/>
              </a:ext>
            </a:extLst>
          </p:cNvPr>
          <p:cNvSpPr txBox="1"/>
          <p:nvPr/>
        </p:nvSpPr>
        <p:spPr>
          <a:xfrm>
            <a:off x="5100565" y="7533193"/>
            <a:ext cx="310783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/>
              <a:t>관계를 표현</a:t>
            </a:r>
            <a:endParaRPr lang="en-US" altLang="ko-KR" b="1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ex) </a:t>
            </a:r>
            <a:r>
              <a:rPr lang="ko-KR" altLang="en-US" sz="1800" dirty="0"/>
              <a:t>구입하다</a:t>
            </a:r>
            <a:r>
              <a:rPr lang="en-US" altLang="ko-KR" sz="1800" dirty="0"/>
              <a:t>, </a:t>
            </a:r>
            <a:r>
              <a:rPr lang="ko-KR" altLang="en-US" sz="1800" dirty="0"/>
              <a:t>대행하다</a:t>
            </a:r>
            <a:r>
              <a:rPr lang="en-US" altLang="ko-KR" sz="1800" dirty="0"/>
              <a:t>, </a:t>
            </a:r>
            <a:r>
              <a:rPr lang="ko-KR" altLang="en-US" sz="1800" dirty="0"/>
              <a:t>선물하다</a:t>
            </a:r>
            <a:r>
              <a:rPr lang="en-US" altLang="ko-KR" sz="18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1266B-088A-4298-B074-8A43C2DB6727}"/>
              </a:ext>
            </a:extLst>
          </p:cNvPr>
          <p:cNvSpPr txBox="1"/>
          <p:nvPr/>
        </p:nvSpPr>
        <p:spPr>
          <a:xfrm>
            <a:off x="8650304" y="7671693"/>
            <a:ext cx="389094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/>
              <a:t>대상 간 인과관계를 표현</a:t>
            </a:r>
            <a:endParaRPr lang="en-US" altLang="ko-KR" b="1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ex) OO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쇼핑몰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8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월 구매 흐름</a:t>
            </a:r>
          </a:p>
        </p:txBody>
      </p:sp>
    </p:spTree>
    <p:extLst>
      <p:ext uri="{BB962C8B-B14F-4D97-AF65-F5344CB8AC3E}">
        <p14:creationId xmlns:p14="http://schemas.microsoft.com/office/powerpoint/2010/main" val="22522032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FEFC0-77AE-4557-999B-07434E57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DB</a:t>
            </a:r>
            <a:r>
              <a:rPr lang="ko-KR" altLang="en-US" dirty="0"/>
              <a:t>의 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22B8D-173F-444F-A17F-080A104C21FB}"/>
              </a:ext>
            </a:extLst>
          </p:cNvPr>
          <p:cNvSpPr txBox="1"/>
          <p:nvPr/>
        </p:nvSpPr>
        <p:spPr>
          <a:xfrm>
            <a:off x="1860363" y="2978844"/>
            <a:ext cx="9284074" cy="379591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ctr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스키마 </a:t>
            </a: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없는</a:t>
            </a: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구조</a:t>
            </a:r>
            <a:endParaRPr kumimoji="0" lang="en-US" altLang="ko-KR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457200" marR="0" indent="-457200" algn="ctr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4000" b="1" dirty="0"/>
              <a:t>질의 처리 </a:t>
            </a:r>
            <a:r>
              <a:rPr lang="ko-KR" altLang="en-US" sz="4000" b="1" dirty="0">
                <a:solidFill>
                  <a:srgbClr val="FF0000"/>
                </a:solidFill>
              </a:rPr>
              <a:t>속도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pPr marL="457200" marR="0" indent="-457200" algn="ctr" defTabSz="5842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직관적</a:t>
            </a:r>
            <a:r>
              <a:rPr kumimoji="0" lang="ko-KR" alt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인 모델링</a:t>
            </a:r>
          </a:p>
        </p:txBody>
      </p:sp>
    </p:spTree>
    <p:extLst>
      <p:ext uri="{BB962C8B-B14F-4D97-AF65-F5344CB8AC3E}">
        <p14:creationId xmlns:p14="http://schemas.microsoft.com/office/powerpoint/2010/main" val="4736515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93DF-909A-4795-925C-EA36CCCA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스키마가 없는 구조</a:t>
            </a:r>
            <a:r>
              <a:rPr lang="en-US" altLang="ko-KR" dirty="0"/>
              <a:t>(Schema-less)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105EF-DDA4-4133-BE74-79389ECE9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개별 데이터를 </a:t>
            </a:r>
            <a:r>
              <a:rPr lang="en-US" altLang="ko-KR" dirty="0"/>
              <a:t>-&gt; </a:t>
            </a:r>
            <a:r>
              <a:rPr lang="ko-KR" altLang="en-US" dirty="0"/>
              <a:t>하나의 객체로 저장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 용량이 늘어나거나 입력되는 형태가 다양해도 </a:t>
            </a:r>
            <a:r>
              <a:rPr lang="en-US" altLang="ko-KR" dirty="0"/>
              <a:t>ok.</a:t>
            </a:r>
          </a:p>
          <a:p>
            <a:endParaRPr lang="en-US" altLang="ko-KR" dirty="0"/>
          </a:p>
          <a:p>
            <a:r>
              <a:rPr lang="ko-KR" altLang="en-US" dirty="0"/>
              <a:t>단일</a:t>
            </a:r>
            <a:r>
              <a:rPr lang="en-US" altLang="ko-KR" dirty="0"/>
              <a:t> </a:t>
            </a:r>
            <a:r>
              <a:rPr lang="ko-KR" altLang="en-US" dirty="0"/>
              <a:t>서버 환경 및 분산 데이터 환경에서 뛰어난 </a:t>
            </a:r>
            <a:r>
              <a:rPr lang="ko-KR" altLang="en-US" dirty="0" err="1"/>
              <a:t>운용성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 운영의 유연성 확보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4023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D297F-7E85-4C42-BDF2-EF1D5A1B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스키마가 없는 구조</a:t>
            </a:r>
            <a:r>
              <a:rPr lang="en-US" altLang="ko-KR" dirty="0"/>
              <a:t>(Schema-less)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3EA98-7EF5-4659-89BF-E7B751CEC959}"/>
              </a:ext>
            </a:extLst>
          </p:cNvPr>
          <p:cNvSpPr txBox="1"/>
          <p:nvPr/>
        </p:nvSpPr>
        <p:spPr>
          <a:xfrm>
            <a:off x="750413" y="6030046"/>
            <a:ext cx="4574615" cy="157992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테이블 형태에 </a:t>
            </a:r>
            <a:r>
              <a:rPr kumimoji="0" lang="ko-KR" alt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담겨져있는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데이터들이 있을 때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이에 대한 속성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칼럼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을 추가하는 것은 어려운 업무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.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F3EBA-A330-46F0-8D27-043A80DE14EC}"/>
              </a:ext>
            </a:extLst>
          </p:cNvPr>
          <p:cNvSpPr txBox="1"/>
          <p:nvPr/>
        </p:nvSpPr>
        <p:spPr>
          <a:xfrm>
            <a:off x="7488517" y="5950431"/>
            <a:ext cx="4574615" cy="157992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다른 속성을 가진 데이터가 추가되더라도 별개의 점이기에 상관없으며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필요 시 데이터들에 대한 관계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선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설정이 자유롭다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. 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B2F833-B50F-474C-9DC3-A81B6B09BD17}"/>
              </a:ext>
            </a:extLst>
          </p:cNvPr>
          <p:cNvCxnSpPr>
            <a:cxnSpLocks/>
          </p:cNvCxnSpPr>
          <p:nvPr/>
        </p:nvCxnSpPr>
        <p:spPr>
          <a:xfrm>
            <a:off x="6311153" y="1718982"/>
            <a:ext cx="0" cy="6725771"/>
          </a:xfrm>
          <a:prstGeom prst="line">
            <a:avLst/>
          </a:prstGeom>
          <a:noFill/>
          <a:ln w="25400" cap="flat">
            <a:solidFill>
              <a:schemeClr val="tx2">
                <a:lumMod val="60000"/>
                <a:lumOff val="40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4CCA4D-AB4A-4BFA-8ADC-22774030D94D}"/>
              </a:ext>
            </a:extLst>
          </p:cNvPr>
          <p:cNvSpPr txBox="1"/>
          <p:nvPr/>
        </p:nvSpPr>
        <p:spPr>
          <a:xfrm>
            <a:off x="1093694" y="7984673"/>
            <a:ext cx="42313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[Relational Database]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786C1-5349-4886-A007-E30BCA9D808F}"/>
              </a:ext>
            </a:extLst>
          </p:cNvPr>
          <p:cNvSpPr txBox="1"/>
          <p:nvPr/>
        </p:nvSpPr>
        <p:spPr>
          <a:xfrm>
            <a:off x="7679772" y="7901111"/>
            <a:ext cx="42313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[Graph Database]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A32502-8E8F-49EA-9E00-29DA4B655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58" y="1718982"/>
            <a:ext cx="3492177" cy="39363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088314-349C-4F47-B692-A761C7A92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463" y="1754526"/>
            <a:ext cx="2384604" cy="37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019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2B72-3AB4-47FB-B20C-3A9FDD99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질의 처리 속도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130D2-CA0D-420E-99F6-CFF91B5C9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직접적으로 데이터 간의 </a:t>
            </a:r>
            <a:r>
              <a:rPr lang="ko-KR" altLang="en-US" dirty="0">
                <a:solidFill>
                  <a:srgbClr val="FF0000"/>
                </a:solidFill>
              </a:rPr>
              <a:t>관계</a:t>
            </a:r>
            <a:r>
              <a:rPr lang="ko-KR" altLang="en-US" dirty="0"/>
              <a:t>를 생성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생성된 데이터 간의 </a:t>
            </a:r>
            <a:r>
              <a:rPr lang="ko-KR" altLang="en-US" dirty="0">
                <a:solidFill>
                  <a:srgbClr val="FF0000"/>
                </a:solidFill>
              </a:rPr>
              <a:t>관계를 횡단</a:t>
            </a:r>
            <a:r>
              <a:rPr lang="ko-KR" altLang="en-US" dirty="0"/>
              <a:t>하여 필요한 데이터를 조회하는 방식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2800" dirty="0"/>
              <a:t>관계형 </a:t>
            </a:r>
            <a:r>
              <a:rPr lang="en-US" altLang="ko-KR" sz="2800" dirty="0"/>
              <a:t>DB</a:t>
            </a:r>
            <a:r>
              <a:rPr lang="ko-KR" altLang="en-US" sz="2800" dirty="0"/>
              <a:t>의 경우는 조인 방식 사용</a:t>
            </a:r>
            <a:r>
              <a:rPr lang="en-US" altLang="ko-KR" sz="2800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빠르고 효율적으로 </a:t>
            </a:r>
            <a:r>
              <a:rPr lang="ko-KR" altLang="en-US" dirty="0"/>
              <a:t>원하는 데이터를 질의할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2800" dirty="0"/>
              <a:t>관계형 </a:t>
            </a:r>
            <a:r>
              <a:rPr lang="en-US" altLang="ko-KR" sz="2800" dirty="0"/>
              <a:t>DB</a:t>
            </a:r>
            <a:r>
              <a:rPr lang="ko-KR" altLang="en-US" sz="2800" dirty="0"/>
              <a:t>의 경우에는 개별 테이블 데이터에 대한 검색 필요</a:t>
            </a:r>
            <a:r>
              <a:rPr lang="en-US" altLang="ko-KR" sz="2800" dirty="0"/>
              <a:t>, </a:t>
            </a:r>
          </a:p>
          <a:p>
            <a:pPr lvl="1"/>
            <a:r>
              <a:rPr lang="ko-KR" altLang="en-US" sz="2800" dirty="0"/>
              <a:t>조인이 늘어날수록 부담이 증가</a:t>
            </a:r>
            <a:r>
              <a:rPr lang="en-US" altLang="ko-KR" sz="2800" dirty="0"/>
              <a:t>.</a:t>
            </a:r>
          </a:p>
          <a:p>
            <a:pPr marL="444499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32965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21255</TotalTime>
  <Words>1250</Words>
  <Application>Microsoft Office PowerPoint</Application>
  <PresentationFormat>사용자 지정</PresentationFormat>
  <Paragraphs>113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Knowledge Graph</vt:lpstr>
      <vt:lpstr>Knowledge Graph 란</vt:lpstr>
      <vt:lpstr>적용 분야</vt:lpstr>
      <vt:lpstr>Knowledge Graph 구축</vt:lpstr>
      <vt:lpstr>그래프 DB 소개</vt:lpstr>
      <vt:lpstr>그래프 DB의 장점</vt:lpstr>
      <vt:lpstr>1. 스키마가 없는 구조(Schema-less)</vt:lpstr>
      <vt:lpstr>1. 스키마가 없는 구조(Schema-less)</vt:lpstr>
      <vt:lpstr>2. 질의 처리 속도</vt:lpstr>
      <vt:lpstr>2. 질의 처리 속도</vt:lpstr>
      <vt:lpstr>3. 직관적인 모델링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영조</cp:lastModifiedBy>
  <cp:revision>648</cp:revision>
  <cp:lastPrinted>2020-08-19T05:33:55Z</cp:lastPrinted>
  <dcterms:modified xsi:type="dcterms:W3CDTF">2020-09-18T05:08:21Z</dcterms:modified>
</cp:coreProperties>
</file>