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69" r:id="rId3"/>
    <p:sldId id="370" r:id="rId4"/>
    <p:sldId id="371" r:id="rId5"/>
    <p:sldId id="372" r:id="rId6"/>
    <p:sldId id="373" r:id="rId7"/>
    <p:sldId id="374" r:id="rId8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79180" autoAdjust="0"/>
  </p:normalViewPr>
  <p:slideViewPr>
    <p:cSldViewPr snapToGrid="0">
      <p:cViewPr varScale="1">
        <p:scale>
          <a:sx n="56" d="100"/>
          <a:sy n="56" d="100"/>
        </p:scale>
        <p:origin x="108" y="318"/>
      </p:cViewPr>
      <p:guideLst/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48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다이얼로그 모델 개발을 위한 단일화된 프레임워크 제공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다양한 스킬을 포함하는 일반적인 다이얼로그 모델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 err="1"/>
              <a:t>사람들과의</a:t>
            </a:r>
            <a:r>
              <a:rPr lang="ko-KR" altLang="en-US" dirty="0"/>
              <a:t> 실제 대화가 가능하도록 할 것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공통의 대화모델을 지향</a:t>
            </a:r>
          </a:p>
        </p:txBody>
      </p:sp>
    </p:spTree>
    <p:extLst>
      <p:ext uri="{BB962C8B-B14F-4D97-AF65-F5344CB8AC3E}">
        <p14:creationId xmlns:p14="http://schemas.microsoft.com/office/powerpoint/2010/main" val="352703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xfrm>
            <a:off x="977900" y="1747579"/>
            <a:ext cx="11049000" cy="2603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 err="1"/>
              <a:t>ParlAI</a:t>
            </a:r>
            <a:r>
              <a:rPr lang="en-US" sz="4800" dirty="0"/>
              <a:t> : A Dialog Research Software Platform (Facebook AI: 2018)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2020.09.11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22E0A-0755-4260-8DF6-5CCD8A07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19098-D72C-4253-A623-7C5A63C42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unified framework for development for dialog models.</a:t>
            </a:r>
          </a:p>
          <a:p>
            <a:pPr lvl="1"/>
            <a:endParaRPr lang="en-US" altLang="ko-KR" b="0" dirty="0"/>
          </a:p>
          <a:p>
            <a:r>
              <a:rPr lang="en-US" altLang="ko-KR" dirty="0"/>
              <a:t>General dialog involving many different skills.</a:t>
            </a:r>
          </a:p>
          <a:p>
            <a:endParaRPr lang="en-US" altLang="ko-KR" dirty="0"/>
          </a:p>
          <a:p>
            <a:r>
              <a:rPr lang="en-US" altLang="ko-KR" dirty="0"/>
              <a:t>Real dialog with people.</a:t>
            </a:r>
          </a:p>
          <a:p>
            <a:pPr lvl="1"/>
            <a:endParaRPr lang="en-US" altLang="ko-KR" b="0" dirty="0"/>
          </a:p>
          <a:p>
            <a:r>
              <a:rPr lang="en-US" altLang="ko-KR" dirty="0"/>
              <a:t>Towards a common general dialog model.</a:t>
            </a:r>
          </a:p>
          <a:p>
            <a:pPr lvl="1"/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477163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27984-C662-44B8-9920-644FAC94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Worlds, Agents and Teachers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5E03D-C27C-47C0-89D7-1EB12F52E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6BE7E38-0250-4D0E-8977-C94850D5E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54228"/>
              </p:ext>
            </p:extLst>
          </p:nvPr>
        </p:nvGraphicFramePr>
        <p:xfrm>
          <a:off x="1242204" y="1862481"/>
          <a:ext cx="11089496" cy="6660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890">
                  <a:extLst>
                    <a:ext uri="{9D8B030D-6E8A-4147-A177-3AD203B41FA5}">
                      <a16:colId xmlns:a16="http://schemas.microsoft.com/office/drawing/2014/main" val="3150063467"/>
                    </a:ext>
                  </a:extLst>
                </a:gridCol>
                <a:gridCol w="8708606">
                  <a:extLst>
                    <a:ext uri="{9D8B030D-6E8A-4147-A177-3AD203B41FA5}">
                      <a16:colId xmlns:a16="http://schemas.microsoft.com/office/drawing/2014/main" val="2317494876"/>
                    </a:ext>
                  </a:extLst>
                </a:gridCol>
              </a:tblGrid>
              <a:tr h="2420911"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en-US" altLang="ko-KR" sz="3600" b="1" dirty="0"/>
                        <a:t>Worlds</a:t>
                      </a:r>
                      <a:endParaRPr lang="ko-KR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2400" dirty="0"/>
                        <a:t>the </a:t>
                      </a:r>
                      <a:r>
                        <a:rPr lang="en-US" altLang="ko-KR" sz="2400" b="1" dirty="0"/>
                        <a:t>environment</a:t>
                      </a:r>
                    </a:p>
                    <a:p>
                      <a:pPr marL="457200" indent="-45720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2400" dirty="0"/>
                        <a:t>vary from being very </a:t>
                      </a:r>
                      <a:r>
                        <a:rPr lang="en-US" altLang="ko-KR" sz="2400" b="1" dirty="0"/>
                        <a:t>simple </a:t>
                      </a:r>
                      <a:r>
                        <a:rPr lang="en-US" altLang="ko-KR" sz="2400" dirty="0"/>
                        <a:t>(just two agents conversing), to much more </a:t>
                      </a:r>
                      <a:r>
                        <a:rPr lang="en-US" altLang="ko-KR" sz="2400" b="1" dirty="0"/>
                        <a:t>complex</a:t>
                      </a:r>
                      <a:r>
                        <a:rPr lang="en-US" altLang="ko-KR" sz="2400" dirty="0"/>
                        <a:t> (multiple agents in an interactive environment)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8003"/>
                  </a:ext>
                </a:extLst>
              </a:tr>
              <a:tr h="2420911"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en-US" altLang="ko-KR" sz="3600" b="1" dirty="0"/>
                        <a:t>Agents</a:t>
                      </a:r>
                      <a:endParaRPr lang="ko-KR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2400" dirty="0"/>
                        <a:t>an agent that can </a:t>
                      </a:r>
                      <a:r>
                        <a:rPr lang="en-US" altLang="ko-KR" sz="2400" b="1" dirty="0"/>
                        <a:t>act(speak) </a:t>
                      </a:r>
                      <a:r>
                        <a:rPr lang="en-US" altLang="ko-KR" sz="2400" dirty="0"/>
                        <a:t>in the world.</a:t>
                      </a:r>
                    </a:p>
                    <a:p>
                      <a:pPr marL="457200" indent="-45720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2400" dirty="0"/>
                        <a:t>An agent is either a </a:t>
                      </a:r>
                      <a:r>
                        <a:rPr lang="en-US" altLang="ko-KR" sz="2400" b="1" dirty="0"/>
                        <a:t>learner</a:t>
                      </a:r>
                      <a:r>
                        <a:rPr lang="en-US" altLang="ko-KR" sz="2400" dirty="0"/>
                        <a:t>(a machine learned system), a </a:t>
                      </a:r>
                      <a:r>
                        <a:rPr lang="en-US" altLang="ko-KR" sz="2400" b="1" dirty="0"/>
                        <a:t>hard-coded bot </a:t>
                      </a:r>
                      <a:r>
                        <a:rPr lang="en-US" altLang="ko-KR" sz="2400" dirty="0"/>
                        <a:t>such as one designed to interact with learners, or human(</a:t>
                      </a:r>
                      <a:r>
                        <a:rPr lang="en-US" altLang="ko-KR" sz="2400" dirty="0" err="1"/>
                        <a:t>Turker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29794"/>
                  </a:ext>
                </a:extLst>
              </a:tr>
              <a:tr h="1818596"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en-US" altLang="ko-KR" sz="3600" b="1" dirty="0"/>
                        <a:t>Teachers</a:t>
                      </a:r>
                      <a:endParaRPr lang="ko-KR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2400" dirty="0"/>
                    </a:p>
                    <a:p>
                      <a:pPr marL="457200" indent="-45720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2400" dirty="0"/>
                        <a:t>a type of </a:t>
                      </a:r>
                      <a:r>
                        <a:rPr lang="en-US" altLang="ko-KR" sz="2400" b="1" dirty="0"/>
                        <a:t>agent</a:t>
                      </a:r>
                      <a:r>
                        <a:rPr lang="en-US" altLang="ko-KR" sz="2400" dirty="0"/>
                        <a:t> that talks to the learner in order to teach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17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897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C5364-450E-43AB-98D2-F499D895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예제 </a:t>
            </a:r>
            <a:r>
              <a:rPr lang="en-US" altLang="ko-KR" dirty="0"/>
              <a:t>(Fig 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8AC6C-7D11-4565-8266-D3CA58037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9B5B380-C211-48BF-B79E-26DF1B41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52309"/>
              </p:ext>
            </p:extLst>
          </p:nvPr>
        </p:nvGraphicFramePr>
        <p:xfrm>
          <a:off x="2639924" y="1562100"/>
          <a:ext cx="6590342" cy="3315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0342">
                  <a:extLst>
                    <a:ext uri="{9D8B030D-6E8A-4147-A177-3AD203B41FA5}">
                      <a16:colId xmlns:a16="http://schemas.microsoft.com/office/drawing/2014/main" val="3868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teacher = </a:t>
                      </a:r>
                      <a:r>
                        <a:rPr lang="en-US" altLang="ko-KR" sz="2400" b="1" dirty="0" err="1">
                          <a:solidFill>
                            <a:srgbClr val="002060"/>
                          </a:solidFill>
                        </a:rPr>
                        <a:t>SquadTeacher</a:t>
                      </a: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(opt)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agent = </a:t>
                      </a:r>
                      <a:r>
                        <a:rPr lang="en-US" altLang="ko-KR" sz="2400" b="1" dirty="0" err="1">
                          <a:solidFill>
                            <a:srgbClr val="002060"/>
                          </a:solidFill>
                        </a:rPr>
                        <a:t>MyAgent</a:t>
                      </a: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(opt)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world = World(opt, [teacher, agent])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for </a:t>
                      </a:r>
                      <a:r>
                        <a:rPr lang="en-US" altLang="ko-KR" sz="2400" b="1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 in range(</a:t>
                      </a:r>
                      <a:r>
                        <a:rPr lang="en-US" altLang="ko-KR" sz="2400" b="1" dirty="0" err="1">
                          <a:solidFill>
                            <a:srgbClr val="002060"/>
                          </a:solidFill>
                        </a:rPr>
                        <a:t>num_exs</a:t>
                      </a: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):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    </a:t>
                      </a:r>
                      <a:r>
                        <a:rPr lang="en-US" altLang="ko-KR" sz="2400" b="1" dirty="0" err="1">
                          <a:solidFill>
                            <a:srgbClr val="002060"/>
                          </a:solidFill>
                        </a:rPr>
                        <a:t>world.parley</a:t>
                      </a: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    print(</a:t>
                      </a:r>
                      <a:r>
                        <a:rPr lang="en-US" altLang="ko-KR" sz="2400" b="1" dirty="0" err="1">
                          <a:solidFill>
                            <a:srgbClr val="002060"/>
                          </a:solidFill>
                        </a:rPr>
                        <a:t>world.display</a:t>
                      </a:r>
                      <a:r>
                        <a:rPr lang="en-US" altLang="ko-KR" sz="2400" b="1" dirty="0">
                          <a:solidFill>
                            <a:srgbClr val="002060"/>
                          </a:solidFill>
                        </a:rPr>
                        <a:t>())</a:t>
                      </a:r>
                      <a:endParaRPr lang="ko-KR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27317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A5682983-9FDB-4C3C-968F-43B9DE316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65234"/>
              </p:ext>
            </p:extLst>
          </p:nvPr>
        </p:nvGraphicFramePr>
        <p:xfrm>
          <a:off x="2639924" y="5353050"/>
          <a:ext cx="6590342" cy="3315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0342">
                  <a:extLst>
                    <a:ext uri="{9D8B030D-6E8A-4147-A177-3AD203B41FA5}">
                      <a16:colId xmlns:a16="http://schemas.microsoft.com/office/drawing/2014/main" val="3868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def 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parley</a:t>
                      </a: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(self):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for agent in </a:t>
                      </a:r>
                      <a:r>
                        <a:rPr lang="en-US" altLang="ko-KR" sz="24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self.agents</a:t>
                      </a: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: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act = </a:t>
                      </a:r>
                      <a:r>
                        <a:rPr lang="en-US" altLang="ko-KR" sz="24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agent.act</a:t>
                      </a: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for </a:t>
                      </a:r>
                      <a:r>
                        <a:rPr lang="en-US" altLang="ko-KR" sz="24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other_agent</a:t>
                      </a: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in </a:t>
                      </a:r>
                      <a:r>
                        <a:rPr lang="en-US" altLang="ko-KR" sz="24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self.agents</a:t>
                      </a: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: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    if </a:t>
                      </a:r>
                      <a:r>
                        <a:rPr lang="en-US" altLang="ko-KR" sz="24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other_agent</a:t>
                      </a: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!= agent: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        </a:t>
                      </a:r>
                      <a:r>
                        <a:rPr lang="en-US" altLang="ko-KR" sz="24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other_agent.observe</a:t>
                      </a: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(act)</a:t>
                      </a:r>
                      <a:endParaRPr lang="ko-KR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1380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5F949-0DE1-4EB2-9368-181A159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(Fig 4)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E1A53-F30E-467C-AD55-EE73085AB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4C8F72C-DA96-4C3C-B4DF-5650F96A13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95" y="1562100"/>
            <a:ext cx="10953271" cy="68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61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ACA7-3BFC-4565-9DA6-219DB59E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Actions and Observations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596DDC-DC77-4AB0-88FA-0410F3630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Talking (</a:t>
            </a:r>
            <a:r>
              <a:rPr lang="en-US" altLang="ko-KR" dirty="0">
                <a:solidFill>
                  <a:srgbClr val="FF0000"/>
                </a:solidFill>
              </a:rPr>
              <a:t>acting</a:t>
            </a:r>
            <a:r>
              <a:rPr lang="en-US" altLang="ko-KR" dirty="0"/>
              <a:t>) / Listening (</a:t>
            </a:r>
            <a:r>
              <a:rPr lang="en-US" altLang="ko-KR" dirty="0">
                <a:solidFill>
                  <a:srgbClr val="FF0000"/>
                </a:solidFill>
              </a:rPr>
              <a:t>observing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The object is returned from </a:t>
            </a:r>
            <a:r>
              <a:rPr lang="en-US" altLang="ko-KR" dirty="0" err="1"/>
              <a:t>agent.act</a:t>
            </a:r>
            <a:r>
              <a:rPr lang="en-US" altLang="ko-KR" dirty="0"/>
              <a:t>() and passed in to </a:t>
            </a:r>
            <a:r>
              <a:rPr lang="en-US" altLang="ko-KR" dirty="0" err="1"/>
              <a:t>agent.observe</a:t>
            </a:r>
            <a:r>
              <a:rPr lang="en-US" altLang="ko-KR" dirty="0"/>
              <a:t>(). (Fig 3)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4635B0-2FF2-488A-B934-CAEF3167D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13310"/>
              </p:ext>
            </p:extLst>
          </p:nvPr>
        </p:nvGraphicFramePr>
        <p:xfrm>
          <a:off x="3207229" y="4179858"/>
          <a:ext cx="6590342" cy="3315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0342">
                  <a:extLst>
                    <a:ext uri="{9D8B030D-6E8A-4147-A177-3AD203B41FA5}">
                      <a16:colId xmlns:a16="http://schemas.microsoft.com/office/drawing/2014/main" val="3868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def parley(self):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for agent in </a:t>
                      </a:r>
                      <a:r>
                        <a:rPr lang="en-US" altLang="ko-KR" sz="24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self.agents</a:t>
                      </a: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: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act = </a:t>
                      </a:r>
                      <a:r>
                        <a:rPr lang="en-US" altLang="ko-KR" sz="2400" b="1" dirty="0" err="1">
                          <a:solidFill>
                            <a:srgbClr val="FF0000"/>
                          </a:solidFill>
                        </a:rPr>
                        <a:t>agent.act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for </a:t>
                      </a:r>
                      <a:r>
                        <a:rPr lang="en-US" altLang="ko-KR" sz="24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other_agent</a:t>
                      </a: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in </a:t>
                      </a:r>
                      <a:r>
                        <a:rPr lang="en-US" altLang="ko-KR" sz="24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self.agents</a:t>
                      </a: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: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    if </a:t>
                      </a:r>
                      <a:r>
                        <a:rPr lang="en-US" altLang="ko-KR" sz="24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other_agent</a:t>
                      </a:r>
                      <a:r>
                        <a:rPr lang="en-US" altLang="ko-KR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!= agent: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                </a:t>
                      </a:r>
                      <a:r>
                        <a:rPr lang="en-US" altLang="ko-KR" sz="2400" b="1" dirty="0" err="1">
                          <a:solidFill>
                            <a:srgbClr val="FF0000"/>
                          </a:solidFill>
                        </a:rPr>
                        <a:t>other_agent.observe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(act)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4994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0460B-1AF4-4EE7-980F-06D3E6D4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Structure - directories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AB1D4-A043-41F4-8DB3-160D3B931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E993111-8F92-412F-8895-C5F5CB318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17454"/>
              </p:ext>
            </p:extLst>
          </p:nvPr>
        </p:nvGraphicFramePr>
        <p:xfrm>
          <a:off x="734323" y="2577944"/>
          <a:ext cx="11536154" cy="5024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594">
                  <a:extLst>
                    <a:ext uri="{9D8B030D-6E8A-4147-A177-3AD203B41FA5}">
                      <a16:colId xmlns:a16="http://schemas.microsoft.com/office/drawing/2014/main" val="88921523"/>
                    </a:ext>
                  </a:extLst>
                </a:gridCol>
                <a:gridCol w="9177560">
                  <a:extLst>
                    <a:ext uri="{9D8B030D-6E8A-4147-A177-3AD203B41FA5}">
                      <a16:colId xmlns:a16="http://schemas.microsoft.com/office/drawing/2014/main" val="1495881198"/>
                    </a:ext>
                  </a:extLst>
                </a:gridCol>
              </a:tblGrid>
              <a:tr h="831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highlight>
                            <a:srgbClr val="FFFF00"/>
                          </a:highlight>
                        </a:rPr>
                        <a:t>core</a:t>
                      </a:r>
                      <a:endParaRPr lang="ko-KR" altLang="en-US" sz="32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the primary code </a:t>
                      </a:r>
                      <a:r>
                        <a:rPr lang="en-US" altLang="ko-KR" sz="2400" dirty="0"/>
                        <a:t>for the platform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67920"/>
                  </a:ext>
                </a:extLst>
              </a:tr>
              <a:tr h="831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agents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/>
                        <a:t>contains </a:t>
                      </a:r>
                      <a:r>
                        <a:rPr lang="en-US" altLang="ko-KR" sz="2400" b="1" dirty="0"/>
                        <a:t>agents</a:t>
                      </a:r>
                      <a:r>
                        <a:rPr lang="en-US" altLang="ko-KR" sz="2400" dirty="0"/>
                        <a:t> which can interact with the worlds/tasks (learning models)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67014"/>
                  </a:ext>
                </a:extLst>
              </a:tr>
              <a:tr h="831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examples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/>
                        <a:t>contains examples of different mains(</a:t>
                      </a:r>
                      <a:r>
                        <a:rPr lang="en-US" altLang="ko-KR" sz="2400" b="1" dirty="0"/>
                        <a:t>display data, training and evaluation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16089"/>
                  </a:ext>
                </a:extLst>
              </a:tr>
              <a:tr h="831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tasks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/>
                        <a:t>contains code for the </a:t>
                      </a:r>
                      <a:r>
                        <a:rPr lang="en-US" altLang="ko-KR" sz="2400" b="1" dirty="0"/>
                        <a:t>different tasks </a:t>
                      </a:r>
                      <a:r>
                        <a:rPr lang="en-US" altLang="ko-KR" sz="2400" dirty="0"/>
                        <a:t>available from within </a:t>
                      </a:r>
                      <a:r>
                        <a:rPr lang="en-US" altLang="ko-KR" sz="2400" dirty="0" err="1"/>
                        <a:t>ParlAI</a:t>
                      </a:r>
                      <a:r>
                        <a:rPr lang="en-US" altLang="ko-KR" sz="2400" dirty="0"/>
                        <a:t>.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11053"/>
                  </a:ext>
                </a:extLst>
              </a:tr>
              <a:tr h="831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err="1"/>
                        <a:t>mturk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/>
                        <a:t>contains code for setting up </a:t>
                      </a:r>
                      <a:r>
                        <a:rPr lang="en-US" altLang="ko-KR" sz="2400" b="1" dirty="0"/>
                        <a:t>Mechanical Turk </a:t>
                      </a:r>
                      <a:r>
                        <a:rPr lang="en-US" altLang="ko-KR" sz="2400" dirty="0"/>
                        <a:t>and sample </a:t>
                      </a:r>
                      <a:r>
                        <a:rPr lang="en-US" altLang="ko-KR" sz="2400" dirty="0" err="1"/>
                        <a:t>MTurk</a:t>
                      </a:r>
                      <a:r>
                        <a:rPr lang="en-US" altLang="ko-KR" sz="2400" dirty="0"/>
                        <a:t> tasks.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0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661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21082</TotalTime>
  <Words>414</Words>
  <Application>Microsoft Office PowerPoint</Application>
  <PresentationFormat>사용자 지정</PresentationFormat>
  <Paragraphs>71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ParlAI : A Dialog Research Software Platform (Facebook AI: 2018)</vt:lpstr>
      <vt:lpstr>Goals</vt:lpstr>
      <vt:lpstr>Worlds, Agents and Teachers</vt:lpstr>
      <vt:lpstr>코드 예제 (Fig 3)</vt:lpstr>
      <vt:lpstr>Output (Fig 4)</vt:lpstr>
      <vt:lpstr>Actions and Observations</vt:lpstr>
      <vt:lpstr>Code Structure - directories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영조</cp:lastModifiedBy>
  <cp:revision>632</cp:revision>
  <cp:lastPrinted>2020-08-19T05:33:55Z</cp:lastPrinted>
  <dcterms:modified xsi:type="dcterms:W3CDTF">2020-09-11T03:48:39Z</dcterms:modified>
</cp:coreProperties>
</file>