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DM Sans Medium"/>
      <p:regular r:id="rId21"/>
      <p:bold r:id="rId22"/>
      <p:italic r:id="rId23"/>
      <p:boldItalic r:id="rId24"/>
    </p:embeddedFont>
    <p:embeddedFont>
      <p:font typeface="Merriweather"/>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DM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9a4b341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9a4b341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9a4b341d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9a4b341d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9a4b341da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19a4b341da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9a4b341d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9a4b341d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9a4b341da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9a4b341da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9a4b341d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9a4b341d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9a4b341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9a4b341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9a4b341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9a4b341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9a4b341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9a4b341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9a4b341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9a4b341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9a4b341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9a4b341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9a4b341d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9a4b341d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9a4b341d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9a4b341d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9a4b341da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9a4b341da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2" name="Shape 182"/>
        <p:cNvGrpSpPr/>
        <p:nvPr/>
      </p:nvGrpSpPr>
      <p:grpSpPr>
        <a:xfrm>
          <a:off x="0" y="0"/>
          <a:ext cx="0" cy="0"/>
          <a:chOff x="0" y="0"/>
          <a:chExt cx="0" cy="0"/>
        </a:xfrm>
      </p:grpSpPr>
      <p:sp>
        <p:nvSpPr>
          <p:cNvPr id="183" name="Google Shape;183;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0" name="Google Shape;190;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1" name="Shape 191"/>
        <p:cNvGrpSpPr/>
        <p:nvPr/>
      </p:nvGrpSpPr>
      <p:grpSpPr>
        <a:xfrm>
          <a:off x="0" y="0"/>
          <a:ext cx="0" cy="0"/>
          <a:chOff x="0" y="0"/>
          <a:chExt cx="0" cy="0"/>
        </a:xfrm>
      </p:grpSpPr>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4" name="Google Shape;194;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5" name="Google Shape;195;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99" name="Google Shape;199;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0" name="Google Shape;200;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 name="Shape 201"/>
        <p:cNvGrpSpPr/>
        <p:nvPr/>
      </p:nvGrpSpPr>
      <p:grpSpPr>
        <a:xfrm>
          <a:off x="0" y="0"/>
          <a:ext cx="0" cy="0"/>
          <a:chOff x="0" y="0"/>
          <a:chExt cx="0" cy="0"/>
        </a:xfrm>
      </p:grpSpPr>
      <p:sp>
        <p:nvSpPr>
          <p:cNvPr id="202" name="Google Shape;202;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3" name="Google Shape;203;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4" name="Google Shape;2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9"/>
          <p:cNvSpPr/>
          <p:nvPr>
            <p:ph idx="2" type="pic"/>
          </p:nvPr>
        </p:nvSpPr>
        <p:spPr>
          <a:xfrm>
            <a:off x="3726325" y="669925"/>
            <a:ext cx="5220900" cy="4276800"/>
          </a:xfrm>
          <a:prstGeom prst="round2DiagRect">
            <a:avLst>
              <a:gd fmla="val 16667" name="adj1"/>
              <a:gd fmla="val 0" name="adj2"/>
            </a:avLst>
          </a:prstGeom>
          <a:noFill/>
          <a:ln>
            <a:noFill/>
          </a:ln>
        </p:spPr>
      </p:sp>
      <p:sp>
        <p:nvSpPr>
          <p:cNvPr id="206" name="Google Shape;20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7" name="Google Shape;20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0" name="Google Shape;210;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ph idx="2" type="pic"/>
          </p:nvPr>
        </p:nvSpPr>
        <p:spPr>
          <a:xfrm>
            <a:off x="3726325" y="669925"/>
            <a:ext cx="5220900" cy="4276800"/>
          </a:xfrm>
          <a:prstGeom prst="round2DiagRect">
            <a:avLst>
              <a:gd fmla="val 16667" name="adj1"/>
              <a:gd fmla="val 0" name="adj2"/>
            </a:avLst>
          </a:prstGeom>
          <a:noFill/>
          <a:ln>
            <a:noFill/>
          </a:ln>
        </p:spPr>
      </p:sp>
      <p:sp>
        <p:nvSpPr>
          <p:cNvPr id="213" name="Google Shape;213;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4" name="Google Shape;214;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6"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0" name="Google Shape;220;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1" name="Google Shape;221;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2" name="Google Shape;222;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6" name="Google Shape;226;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8" name="Google Shape;228;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9" name="Google Shape;229;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1" name="Google Shape;231;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2" name="Google Shape;232;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4" name="Google Shape;234;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5" name="Google Shape;235;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7" name="Google Shape;237;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8" name="Google Shape;238;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0" name="Google Shape;240;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1" name="Google Shape;241;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3" name="Google Shape;243;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4" name="Google Shape;244;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6" name="Google Shape;246;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7" name="Google Shape;247;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9" name="Google Shape;249;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0" name="Google Shape;250;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2" name="Google Shape;252;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3" name="Google Shape;253;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4" name="Shape 254"/>
        <p:cNvGrpSpPr/>
        <p:nvPr/>
      </p:nvGrpSpPr>
      <p:grpSpPr>
        <a:xfrm>
          <a:off x="0" y="0"/>
          <a:ext cx="0" cy="0"/>
          <a:chOff x="0" y="0"/>
          <a:chExt cx="0" cy="0"/>
        </a:xfrm>
      </p:grpSpPr>
      <p:sp>
        <p:nvSpPr>
          <p:cNvPr id="255" name="Google Shape;2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7" name="Google Shape;257;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11.25.24</a:t>
            </a:r>
            <a:endParaRPr/>
          </a:p>
        </p:txBody>
      </p:sp>
      <p:sp>
        <p:nvSpPr>
          <p:cNvPr id="263" name="Google Shape;263;p44"/>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450"/>
              <a:t>Cyclistic </a:t>
            </a:r>
            <a:endParaRPr sz="6450"/>
          </a:p>
          <a:p>
            <a:pPr indent="0" lvl="0" marL="0" rtl="0" algn="l">
              <a:spcBef>
                <a:spcPts val="0"/>
              </a:spcBef>
              <a:spcAft>
                <a:spcPts val="0"/>
              </a:spcAft>
              <a:buNone/>
            </a:pPr>
            <a:r>
              <a:rPr lang="en" sz="6450"/>
              <a:t>Case Study</a:t>
            </a:r>
            <a:endParaRPr sz="6450"/>
          </a:p>
        </p:txBody>
      </p:sp>
      <p:sp>
        <p:nvSpPr>
          <p:cNvPr id="264" name="Google Shape;264;p44"/>
          <p:cNvSpPr txBox="1"/>
          <p:nvPr>
            <p:ph idx="2" type="subTitle"/>
          </p:nvPr>
        </p:nvSpPr>
        <p:spPr>
          <a:xfrm>
            <a:off x="152550" y="229395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comparative analysis of how casual users and paid annual members utilize Cyclistic's services.</a:t>
            </a:r>
            <a:endParaRPr/>
          </a:p>
        </p:txBody>
      </p:sp>
      <p:sp>
        <p:nvSpPr>
          <p:cNvPr id="265" name="Google Shape;265;p44"/>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a:t>
            </a:r>
            <a:endParaRPr/>
          </a:p>
        </p:txBody>
      </p:sp>
      <p:pic>
        <p:nvPicPr>
          <p:cNvPr id="266" name="Google Shape;266;p44"/>
          <p:cNvPicPr preferRelativeResize="0"/>
          <p:nvPr/>
        </p:nvPicPr>
        <p:blipFill>
          <a:blip r:embed="rId3">
            <a:alphaModFix/>
          </a:blip>
          <a:stretch>
            <a:fillRect/>
          </a:stretch>
        </p:blipFill>
        <p:spPr>
          <a:xfrm>
            <a:off x="4291075" y="2377600"/>
            <a:ext cx="4655549" cy="26187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3"/>
          <p:cNvSpPr txBox="1"/>
          <p:nvPr>
            <p:ph idx="1" type="subTitle"/>
          </p:nvPr>
        </p:nvSpPr>
        <p:spPr>
          <a:xfrm>
            <a:off x="397375" y="506950"/>
            <a:ext cx="3759000" cy="1454700"/>
          </a:xfrm>
          <a:prstGeom prst="rect">
            <a:avLst/>
          </a:prstGeom>
        </p:spPr>
        <p:txBody>
          <a:bodyPr anchorCtr="0" anchor="ctr" bIns="91425" lIns="91425" spcFirstLastPara="1" rIns="91425" wrap="square" tIns="91425">
            <a:spAutoFit/>
          </a:bodyPr>
          <a:lstStyle/>
          <a:p>
            <a:pPr indent="0" lvl="0" marL="0" rtl="0" algn="l">
              <a:spcBef>
                <a:spcPts val="0"/>
              </a:spcBef>
              <a:spcAft>
                <a:spcPts val="1200"/>
              </a:spcAft>
              <a:buNone/>
            </a:pPr>
            <a:r>
              <a:rPr lang="en" sz="1650"/>
              <a:t>The high volume of trips taken by paid members suggests that annual subscribers predominantly use the service for commuting to work.</a:t>
            </a:r>
            <a:endParaRPr sz="1650"/>
          </a:p>
        </p:txBody>
      </p:sp>
      <p:sp>
        <p:nvSpPr>
          <p:cNvPr id="365" name="Google Shape;365;p53"/>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Forming a Hypothesis</a:t>
            </a:r>
            <a:endParaRPr/>
          </a:p>
        </p:txBody>
      </p:sp>
      <p:sp>
        <p:nvSpPr>
          <p:cNvPr id="366" name="Google Shape;366;p53"/>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367" name="Google Shape;367;p53"/>
          <p:cNvPicPr preferRelativeResize="0"/>
          <p:nvPr/>
        </p:nvPicPr>
        <p:blipFill>
          <a:blip r:embed="rId3">
            <a:alphaModFix/>
          </a:blip>
          <a:stretch>
            <a:fillRect/>
          </a:stretch>
        </p:blipFill>
        <p:spPr>
          <a:xfrm>
            <a:off x="397375" y="2016575"/>
            <a:ext cx="3913423" cy="3040251"/>
          </a:xfrm>
          <a:prstGeom prst="rect">
            <a:avLst/>
          </a:prstGeom>
          <a:noFill/>
          <a:ln>
            <a:noFill/>
          </a:ln>
        </p:spPr>
      </p:pic>
      <p:pic>
        <p:nvPicPr>
          <p:cNvPr id="368" name="Google Shape;368;p53"/>
          <p:cNvPicPr preferRelativeResize="0"/>
          <p:nvPr/>
        </p:nvPicPr>
        <p:blipFill>
          <a:blip r:embed="rId4">
            <a:alphaModFix/>
          </a:blip>
          <a:stretch>
            <a:fillRect/>
          </a:stretch>
        </p:blipFill>
        <p:spPr>
          <a:xfrm>
            <a:off x="4868388" y="2016587"/>
            <a:ext cx="3913427" cy="3040263"/>
          </a:xfrm>
          <a:prstGeom prst="rect">
            <a:avLst/>
          </a:prstGeom>
          <a:noFill/>
          <a:ln>
            <a:noFill/>
          </a:ln>
        </p:spPr>
      </p:pic>
      <p:sp>
        <p:nvSpPr>
          <p:cNvPr id="369" name="Google Shape;369;p53"/>
          <p:cNvSpPr txBox="1"/>
          <p:nvPr/>
        </p:nvSpPr>
        <p:spPr>
          <a:xfrm>
            <a:off x="4720650" y="467500"/>
            <a:ext cx="4300500" cy="14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chemeClr val="lt1"/>
                </a:solidFill>
                <a:latin typeface="Merriweather"/>
                <a:ea typeface="Merriweather"/>
                <a:cs typeface="Merriweather"/>
                <a:sym typeface="Merriweather"/>
              </a:rPr>
              <a:t>The significantly longer trip durations and higher weekend usage by casual members suggest that they primarily use the service for recreational purposes.</a:t>
            </a:r>
            <a:endParaRPr sz="1650">
              <a:solidFill>
                <a:schemeClr val="lt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4"/>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sp>
        <p:nvSpPr>
          <p:cNvPr id="376" name="Google Shape;376;p54"/>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377" name="Google Shape;377;p54"/>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Making Observations</a:t>
            </a:r>
            <a:endParaRPr b="1" sz="3650">
              <a:solidFill>
                <a:schemeClr val="dk1"/>
              </a:solidFill>
              <a:latin typeface="Merriweather"/>
              <a:ea typeface="Merriweather"/>
              <a:cs typeface="Merriweather"/>
              <a:sym typeface="Merriweather"/>
            </a:endParaRPr>
          </a:p>
        </p:txBody>
      </p:sp>
      <p:sp>
        <p:nvSpPr>
          <p:cNvPr id="378" name="Google Shape;378;p54"/>
          <p:cNvSpPr txBox="1"/>
          <p:nvPr/>
        </p:nvSpPr>
        <p:spPr>
          <a:xfrm>
            <a:off x="553937" y="2420394"/>
            <a:ext cx="7043700" cy="49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3650">
                <a:solidFill>
                  <a:schemeClr val="accent2"/>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379" name="Google Shape;379;p54"/>
          <p:cNvSpPr txBox="1"/>
          <p:nvPr/>
        </p:nvSpPr>
        <p:spPr>
          <a:xfrm>
            <a:off x="516424" y="3256500"/>
            <a:ext cx="74862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Marketing Recommendations</a:t>
            </a:r>
            <a:endParaRPr b="1" sz="3650">
              <a:solidFill>
                <a:schemeClr val="dk1"/>
              </a:solidFill>
              <a:latin typeface="Merriweather"/>
              <a:ea typeface="Merriweather"/>
              <a:cs typeface="Merriweather"/>
              <a:sym typeface="Merriweather"/>
            </a:endParaRPr>
          </a:p>
        </p:txBody>
      </p:sp>
      <p:sp>
        <p:nvSpPr>
          <p:cNvPr id="380" name="Google Shape;380;p54"/>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381" name="Google Shape;381;p54"/>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82" name="Google Shape;382;p54"/>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383" name="Google Shape;383;p54"/>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type="title"/>
          </p:nvPr>
        </p:nvSpPr>
        <p:spPr>
          <a:xfrm>
            <a:off x="155938" y="729288"/>
            <a:ext cx="3958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50"/>
              <a:t>Marketing Suggestions to Convert Casual Users into Annual Members</a:t>
            </a:r>
            <a:endParaRPr sz="2350"/>
          </a:p>
        </p:txBody>
      </p:sp>
      <p:sp>
        <p:nvSpPr>
          <p:cNvPr id="389" name="Google Shape;389;p55"/>
          <p:cNvSpPr txBox="1"/>
          <p:nvPr>
            <p:ph idx="1" type="body"/>
          </p:nvPr>
        </p:nvSpPr>
        <p:spPr>
          <a:xfrm>
            <a:off x="437325" y="2453225"/>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Given that annual members primarily use the service for commuting, we recommend that our marketing efforts emphasize the advantages of biking to work.</a:t>
            </a:r>
            <a:endParaRPr/>
          </a:p>
        </p:txBody>
      </p:sp>
      <p:sp>
        <p:nvSpPr>
          <p:cNvPr id="390" name="Google Shape;390;p55"/>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Marketing Suggestions</a:t>
            </a:r>
            <a:endParaRPr/>
          </a:p>
        </p:txBody>
      </p:sp>
      <p:sp>
        <p:nvSpPr>
          <p:cNvPr id="391" name="Google Shape;391;p5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392" name="Google Shape;392;p55"/>
          <p:cNvPicPr preferRelativeResize="0"/>
          <p:nvPr/>
        </p:nvPicPr>
        <p:blipFill>
          <a:blip r:embed="rId3">
            <a:alphaModFix/>
          </a:blip>
          <a:stretch>
            <a:fillRect/>
          </a:stretch>
        </p:blipFill>
        <p:spPr>
          <a:xfrm>
            <a:off x="384875" y="3490126"/>
            <a:ext cx="3500934" cy="1456925"/>
          </a:xfrm>
          <a:prstGeom prst="rect">
            <a:avLst/>
          </a:prstGeom>
          <a:noFill/>
          <a:ln>
            <a:noFill/>
          </a:ln>
        </p:spPr>
      </p:pic>
      <p:sp>
        <p:nvSpPr>
          <p:cNvPr id="393" name="Google Shape;393;p55"/>
          <p:cNvSpPr txBox="1"/>
          <p:nvPr/>
        </p:nvSpPr>
        <p:spPr>
          <a:xfrm>
            <a:off x="4628650" y="409875"/>
            <a:ext cx="4392300" cy="4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100">
                <a:solidFill>
                  <a:schemeClr val="accent3"/>
                </a:solidFill>
              </a:rPr>
              <a:t>Promotional Campaigns:</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"Commute &amp; Save" Offers:</a:t>
            </a:r>
            <a:r>
              <a:rPr lang="en" sz="1100">
                <a:solidFill>
                  <a:schemeClr val="accent3"/>
                </a:solidFill>
              </a:rPr>
              <a:t> Highlight the cost savings of an annual membership compared to occasional rentals, especially for commuters.</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Limited-Time Discounts:</a:t>
            </a:r>
            <a:r>
              <a:rPr lang="en" sz="1100">
                <a:solidFill>
                  <a:schemeClr val="accent3"/>
                </a:solidFill>
              </a:rPr>
              <a:t> Offer discounted rates or free trials for the first month to encourage sign-ups.</a:t>
            </a:r>
            <a:endParaRPr sz="1100">
              <a:solidFill>
                <a:schemeClr val="accent3"/>
              </a:solidFill>
            </a:endParaRPr>
          </a:p>
          <a:p>
            <a:pPr indent="0" lvl="0" marL="0" rtl="0" algn="l">
              <a:lnSpc>
                <a:spcPct val="115000"/>
              </a:lnSpc>
              <a:spcBef>
                <a:spcPts val="1200"/>
              </a:spcBef>
              <a:spcAft>
                <a:spcPts val="0"/>
              </a:spcAft>
              <a:buClr>
                <a:schemeClr val="hlink"/>
              </a:buClr>
              <a:buSzPts val="1100"/>
              <a:buFont typeface="Arial"/>
              <a:buNone/>
            </a:pPr>
            <a:r>
              <a:rPr b="1" lang="en" sz="1100">
                <a:solidFill>
                  <a:schemeClr val="accent3"/>
                </a:solidFill>
              </a:rPr>
              <a:t>Targeted Advertising:</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Geographical Targeting:</a:t>
            </a:r>
            <a:r>
              <a:rPr lang="en" sz="1100">
                <a:solidFill>
                  <a:schemeClr val="accent3"/>
                </a:solidFill>
              </a:rPr>
              <a:t> Focus on areas with a high density of potential commuters, like residential neighborhoods near business districts.</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Segmented Marketing:</a:t>
            </a:r>
            <a:r>
              <a:rPr lang="en" sz="1100">
                <a:solidFill>
                  <a:schemeClr val="accent3"/>
                </a:solidFill>
              </a:rPr>
              <a:t> Tailor messages to different demographic groups, emphasizing convenience for young professionals and cost savings for families.</a:t>
            </a:r>
            <a:endParaRPr sz="1100">
              <a:solidFill>
                <a:schemeClr val="accent3"/>
              </a:solidFill>
            </a:endParaRPr>
          </a:p>
          <a:p>
            <a:pPr indent="0" lvl="0" marL="0" rtl="0" algn="l">
              <a:lnSpc>
                <a:spcPct val="115000"/>
              </a:lnSpc>
              <a:spcBef>
                <a:spcPts val="1200"/>
              </a:spcBef>
              <a:spcAft>
                <a:spcPts val="0"/>
              </a:spcAft>
              <a:buClr>
                <a:schemeClr val="hlink"/>
              </a:buClr>
              <a:buSzPts val="1100"/>
              <a:buFont typeface="Arial"/>
              <a:buNone/>
            </a:pPr>
            <a:r>
              <a:rPr b="1" lang="en" sz="1100">
                <a:solidFill>
                  <a:schemeClr val="accent3"/>
                </a:solidFill>
              </a:rPr>
              <a:t>Convenience and Accessibility:</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Station Placement:</a:t>
            </a:r>
            <a:r>
              <a:rPr lang="en" sz="1100">
                <a:solidFill>
                  <a:schemeClr val="accent3"/>
                </a:solidFill>
              </a:rPr>
              <a:t> Ensure bike stations are strategically placed near residential areas, workplaces, and public transportation hubs.</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Flexible Membership Plans:</a:t>
            </a:r>
            <a:r>
              <a:rPr lang="en" sz="1100">
                <a:solidFill>
                  <a:schemeClr val="accent3"/>
                </a:solidFill>
              </a:rPr>
              <a:t> Offer various membership tiers, such as monthly and annual plans, to suit different needs.</a:t>
            </a:r>
            <a:endParaRPr sz="1100">
              <a:solidFill>
                <a:schemeClr val="accent3"/>
              </a:solidFill>
            </a:endParaRPr>
          </a:p>
          <a:p>
            <a:pPr indent="0" lvl="0" marL="0" rtl="0" algn="l">
              <a:spcBef>
                <a:spcPts val="1200"/>
              </a:spcBef>
              <a:spcAft>
                <a:spcPts val="0"/>
              </a:spcAft>
              <a:buNone/>
            </a:pPr>
            <a:r>
              <a:t/>
            </a:r>
            <a:endParaRPr sz="1000">
              <a:solidFill>
                <a:schemeClr val="accent3"/>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155938" y="729288"/>
            <a:ext cx="3958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50"/>
              <a:t>Marketing Suggestions to Convert Casual Users into Annual Members</a:t>
            </a:r>
            <a:endParaRPr sz="2350"/>
          </a:p>
        </p:txBody>
      </p:sp>
      <p:sp>
        <p:nvSpPr>
          <p:cNvPr id="399" name="Google Shape;399;p56"/>
          <p:cNvSpPr txBox="1"/>
          <p:nvPr>
            <p:ph idx="1" type="body"/>
          </p:nvPr>
        </p:nvSpPr>
        <p:spPr>
          <a:xfrm>
            <a:off x="437325" y="2453225"/>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Given that annual members primarily use the service for commuting, we recommend that our marketing efforts emphasize the advantages of biking to work.</a:t>
            </a:r>
            <a:endParaRPr/>
          </a:p>
        </p:txBody>
      </p:sp>
      <p:sp>
        <p:nvSpPr>
          <p:cNvPr id="400" name="Google Shape;400;p56"/>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Marketing Suggestions</a:t>
            </a:r>
            <a:endParaRPr/>
          </a:p>
        </p:txBody>
      </p:sp>
      <p:sp>
        <p:nvSpPr>
          <p:cNvPr id="401" name="Google Shape;401;p5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402" name="Google Shape;402;p56"/>
          <p:cNvPicPr preferRelativeResize="0"/>
          <p:nvPr/>
        </p:nvPicPr>
        <p:blipFill>
          <a:blip r:embed="rId3">
            <a:alphaModFix/>
          </a:blip>
          <a:stretch>
            <a:fillRect/>
          </a:stretch>
        </p:blipFill>
        <p:spPr>
          <a:xfrm>
            <a:off x="384875" y="3490126"/>
            <a:ext cx="3500934" cy="1456925"/>
          </a:xfrm>
          <a:prstGeom prst="rect">
            <a:avLst/>
          </a:prstGeom>
          <a:noFill/>
          <a:ln>
            <a:noFill/>
          </a:ln>
        </p:spPr>
      </p:pic>
      <p:sp>
        <p:nvSpPr>
          <p:cNvPr id="403" name="Google Shape;403;p56"/>
          <p:cNvSpPr txBox="1"/>
          <p:nvPr/>
        </p:nvSpPr>
        <p:spPr>
          <a:xfrm>
            <a:off x="4467050" y="196725"/>
            <a:ext cx="4392300" cy="44763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 sz="1100">
                <a:solidFill>
                  <a:schemeClr val="accent3"/>
                </a:solidFill>
              </a:rPr>
              <a:t>Education and Awareness:</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Commuting Benefits:</a:t>
            </a:r>
            <a:r>
              <a:rPr lang="en" sz="1100">
                <a:solidFill>
                  <a:schemeClr val="accent3"/>
                </a:solidFill>
              </a:rPr>
              <a:t> Educate potential users about the health, environmental, and time-saving benefits of biking to work.</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Success Stories:</a:t>
            </a:r>
            <a:r>
              <a:rPr lang="en" sz="1100">
                <a:solidFill>
                  <a:schemeClr val="accent3"/>
                </a:solidFill>
              </a:rPr>
              <a:t> Share testimonials and case studies from current members who have transitioned from recreational use to daily commuting.</a:t>
            </a:r>
            <a:endParaRPr sz="1100">
              <a:solidFill>
                <a:schemeClr val="accent3"/>
              </a:solidFill>
            </a:endParaRPr>
          </a:p>
          <a:p>
            <a:pPr indent="0" lvl="0" marL="0" rtl="0" algn="l">
              <a:lnSpc>
                <a:spcPct val="115000"/>
              </a:lnSpc>
              <a:spcBef>
                <a:spcPts val="1200"/>
              </a:spcBef>
              <a:spcAft>
                <a:spcPts val="0"/>
              </a:spcAft>
              <a:buNone/>
            </a:pPr>
            <a:r>
              <a:rPr b="1" lang="en" sz="1100">
                <a:solidFill>
                  <a:schemeClr val="accent3"/>
                </a:solidFill>
              </a:rPr>
              <a:t>Workplace Partnerships:</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Corporate Memberships:</a:t>
            </a:r>
            <a:r>
              <a:rPr lang="en" sz="1100">
                <a:solidFill>
                  <a:schemeClr val="accent3"/>
                </a:solidFill>
              </a:rPr>
              <a:t> Partner with businesses to offer corporate memberships as part of employee benefits packages.</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Incentive Programs:</a:t>
            </a:r>
            <a:r>
              <a:rPr lang="en" sz="1100">
                <a:solidFill>
                  <a:schemeClr val="accent3"/>
                </a:solidFill>
              </a:rPr>
              <a:t> Encourage employers to provide incentives for employees who bike to work, such as wellness programs or reimbursements.</a:t>
            </a:r>
            <a:endParaRPr sz="1100">
              <a:solidFill>
                <a:schemeClr val="accent3"/>
              </a:solidFill>
            </a:endParaRPr>
          </a:p>
          <a:p>
            <a:pPr indent="0" lvl="0" marL="0" rtl="0" algn="l">
              <a:lnSpc>
                <a:spcPct val="115000"/>
              </a:lnSpc>
              <a:spcBef>
                <a:spcPts val="1200"/>
              </a:spcBef>
              <a:spcAft>
                <a:spcPts val="0"/>
              </a:spcAft>
              <a:buNone/>
            </a:pPr>
            <a:r>
              <a:rPr b="1" lang="en" sz="1100">
                <a:solidFill>
                  <a:schemeClr val="accent3"/>
                </a:solidFill>
              </a:rPr>
              <a:t>Events and Engagement:</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Commuter Challenge:</a:t>
            </a:r>
            <a:r>
              <a:rPr lang="en" sz="1100">
                <a:solidFill>
                  <a:schemeClr val="accent3"/>
                </a:solidFill>
              </a:rPr>
              <a:t> Organize challenges where participants can track their commutes and win prizes based on their biking frequency.</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Community Rides:</a:t>
            </a:r>
            <a:r>
              <a:rPr lang="en" sz="1100">
                <a:solidFill>
                  <a:schemeClr val="accent3"/>
                </a:solidFill>
              </a:rPr>
              <a:t> Host group rides to workplaces to demonstrate the ease and camaraderie of commuting by bike.</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t/>
            </a:r>
            <a:endParaRPr b="1" sz="1100">
              <a:solidFill>
                <a:schemeClr val="accent3"/>
              </a:solidFill>
            </a:endParaRPr>
          </a:p>
          <a:p>
            <a:pPr indent="0" lvl="0" marL="0" rtl="0" algn="l">
              <a:spcBef>
                <a:spcPts val="1200"/>
              </a:spcBef>
              <a:spcAft>
                <a:spcPts val="0"/>
              </a:spcAft>
              <a:buNone/>
            </a:pPr>
            <a:r>
              <a:t/>
            </a:r>
            <a:endParaRPr sz="1000">
              <a:solidFill>
                <a:schemeClr val="accent3"/>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ph type="title"/>
          </p:nvPr>
        </p:nvSpPr>
        <p:spPr>
          <a:xfrm>
            <a:off x="155938" y="729288"/>
            <a:ext cx="3958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50"/>
              <a:t>Marketing Suggestions to Convert Casual Users into Annual Members</a:t>
            </a:r>
            <a:endParaRPr sz="2350"/>
          </a:p>
        </p:txBody>
      </p:sp>
      <p:sp>
        <p:nvSpPr>
          <p:cNvPr id="409" name="Google Shape;409;p57"/>
          <p:cNvSpPr txBox="1"/>
          <p:nvPr>
            <p:ph idx="1" type="body"/>
          </p:nvPr>
        </p:nvSpPr>
        <p:spPr>
          <a:xfrm>
            <a:off x="437325" y="2453225"/>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3"/>
              </a:buClr>
              <a:buSzPts val="1100"/>
              <a:buFont typeface="Arial"/>
              <a:buNone/>
            </a:pPr>
            <a:r>
              <a:rPr lang="en"/>
              <a:t>Given that annual members primarily use the service for commuting, we recommend that our marketing efforts emphasize the advantages of biking to work.</a:t>
            </a:r>
            <a:endParaRPr/>
          </a:p>
        </p:txBody>
      </p:sp>
      <p:sp>
        <p:nvSpPr>
          <p:cNvPr id="410" name="Google Shape;410;p57"/>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Marketing Suggestions</a:t>
            </a:r>
            <a:endParaRPr/>
          </a:p>
        </p:txBody>
      </p:sp>
      <p:sp>
        <p:nvSpPr>
          <p:cNvPr id="411" name="Google Shape;411;p5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412" name="Google Shape;412;p57"/>
          <p:cNvPicPr preferRelativeResize="0"/>
          <p:nvPr/>
        </p:nvPicPr>
        <p:blipFill>
          <a:blip r:embed="rId3">
            <a:alphaModFix/>
          </a:blip>
          <a:stretch>
            <a:fillRect/>
          </a:stretch>
        </p:blipFill>
        <p:spPr>
          <a:xfrm>
            <a:off x="384875" y="3490126"/>
            <a:ext cx="3500934" cy="1456925"/>
          </a:xfrm>
          <a:prstGeom prst="rect">
            <a:avLst/>
          </a:prstGeom>
          <a:noFill/>
          <a:ln>
            <a:noFill/>
          </a:ln>
        </p:spPr>
      </p:pic>
      <p:sp>
        <p:nvSpPr>
          <p:cNvPr id="413" name="Google Shape;413;p57"/>
          <p:cNvSpPr txBox="1"/>
          <p:nvPr/>
        </p:nvSpPr>
        <p:spPr>
          <a:xfrm>
            <a:off x="4467050" y="571600"/>
            <a:ext cx="4392300" cy="4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100">
                <a:solidFill>
                  <a:schemeClr val="accent3"/>
                </a:solidFill>
              </a:rPr>
              <a:t>Enhanced Features:</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Safety and Comfort:</a:t>
            </a:r>
            <a:r>
              <a:rPr lang="en" sz="1100">
                <a:solidFill>
                  <a:schemeClr val="accent3"/>
                </a:solidFill>
              </a:rPr>
              <a:t> Ensure bikes are well-maintained and equipped with features like baskets, lights, and comfortable seats.</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Technology Integration:</a:t>
            </a:r>
            <a:r>
              <a:rPr lang="en" sz="1100">
                <a:solidFill>
                  <a:schemeClr val="accent3"/>
                </a:solidFill>
              </a:rPr>
              <a:t> Develop a user-friendly app that includes route planning, real-time bike availability, and integration with public transit schedules.</a:t>
            </a:r>
            <a:endParaRPr sz="1100">
              <a:solidFill>
                <a:schemeClr val="accent3"/>
              </a:solidFill>
            </a:endParaRPr>
          </a:p>
          <a:p>
            <a:pPr indent="0" lvl="0" marL="0" rtl="0" algn="l">
              <a:lnSpc>
                <a:spcPct val="115000"/>
              </a:lnSpc>
              <a:spcBef>
                <a:spcPts val="1200"/>
              </a:spcBef>
              <a:spcAft>
                <a:spcPts val="0"/>
              </a:spcAft>
              <a:buClr>
                <a:schemeClr val="hlink"/>
              </a:buClr>
              <a:buSzPts val="1100"/>
              <a:buFont typeface="Arial"/>
              <a:buNone/>
            </a:pPr>
            <a:r>
              <a:rPr b="1" lang="en" sz="1100">
                <a:solidFill>
                  <a:schemeClr val="accent3"/>
                </a:solidFill>
              </a:rPr>
              <a:t>Brand Ambassadors:</a:t>
            </a:r>
            <a:endParaRPr b="1" sz="1100">
              <a:solidFill>
                <a:schemeClr val="accent3"/>
              </a:solidFill>
            </a:endParaRPr>
          </a:p>
          <a:p>
            <a:pPr indent="-298450" lvl="0" marL="457200" rtl="0" algn="l">
              <a:lnSpc>
                <a:spcPct val="115000"/>
              </a:lnSpc>
              <a:spcBef>
                <a:spcPts val="1200"/>
              </a:spcBef>
              <a:spcAft>
                <a:spcPts val="0"/>
              </a:spcAft>
              <a:buClr>
                <a:schemeClr val="accent3"/>
              </a:buClr>
              <a:buSzPts val="1100"/>
              <a:buChar char="●"/>
            </a:pPr>
            <a:r>
              <a:rPr b="1" lang="en" sz="1100">
                <a:solidFill>
                  <a:schemeClr val="accent3"/>
                </a:solidFill>
              </a:rPr>
              <a:t>Influencer Collaborations:</a:t>
            </a:r>
            <a:r>
              <a:rPr lang="en" sz="1100">
                <a:solidFill>
                  <a:schemeClr val="accent3"/>
                </a:solidFill>
              </a:rPr>
              <a:t> Partner with local influencers and community leaders who can advocate for the benefits of biking to work.</a:t>
            </a:r>
            <a:endParaRPr sz="1100">
              <a:solidFill>
                <a:schemeClr val="accent3"/>
              </a:solidFill>
            </a:endParaRPr>
          </a:p>
          <a:p>
            <a:pPr indent="-298450" lvl="0" marL="457200" rtl="0" algn="l">
              <a:lnSpc>
                <a:spcPct val="115000"/>
              </a:lnSpc>
              <a:spcBef>
                <a:spcPts val="0"/>
              </a:spcBef>
              <a:spcAft>
                <a:spcPts val="0"/>
              </a:spcAft>
              <a:buClr>
                <a:schemeClr val="accent3"/>
              </a:buClr>
              <a:buSzPts val="1100"/>
              <a:buChar char="●"/>
            </a:pPr>
            <a:r>
              <a:rPr b="1" lang="en" sz="1100">
                <a:solidFill>
                  <a:schemeClr val="accent3"/>
                </a:solidFill>
              </a:rPr>
              <a:t>Member Referral Programs:</a:t>
            </a:r>
            <a:r>
              <a:rPr lang="en" sz="1100">
                <a:solidFill>
                  <a:schemeClr val="accent3"/>
                </a:solidFill>
              </a:rPr>
              <a:t> Encourage current members to refer friends and family by offering rewards for successful referrals.</a:t>
            </a:r>
            <a:endParaRPr sz="1100">
              <a:solidFill>
                <a:schemeClr val="accent3"/>
              </a:solidFill>
            </a:endParaRPr>
          </a:p>
          <a:p>
            <a:pPr indent="0" lvl="0" marL="0" rtl="0" algn="l">
              <a:spcBef>
                <a:spcPts val="1200"/>
              </a:spcBef>
              <a:spcAft>
                <a:spcPts val="0"/>
              </a:spcAft>
              <a:buNone/>
            </a:pPr>
            <a:r>
              <a:t/>
            </a:r>
            <a:endParaRPr b="1" sz="11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5"/>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73" name="Google Shape;273;p45"/>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a:t>
            </a:r>
            <a:r>
              <a:rPr lang="en"/>
              <a:t>Case Study</a:t>
            </a:r>
            <a:r>
              <a:rPr lang="en"/>
              <a:t> Presentation</a:t>
            </a:r>
            <a:endParaRPr/>
          </a:p>
        </p:txBody>
      </p:sp>
      <p:sp>
        <p:nvSpPr>
          <p:cNvPr id="274" name="Google Shape;274;p45"/>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the Problem</a:t>
            </a:r>
            <a:endParaRPr b="1" sz="3650">
              <a:solidFill>
                <a:schemeClr val="dk1"/>
              </a:solidFill>
              <a:latin typeface="Merriweather"/>
              <a:ea typeface="Merriweather"/>
              <a:cs typeface="Merriweather"/>
              <a:sym typeface="Merriweather"/>
            </a:endParaRPr>
          </a:p>
        </p:txBody>
      </p:sp>
      <p:sp>
        <p:nvSpPr>
          <p:cNvPr id="275" name="Google Shape;275;p45"/>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Making Observations</a:t>
            </a:r>
            <a:endParaRPr b="1" sz="3650">
              <a:solidFill>
                <a:schemeClr val="dk1"/>
              </a:solidFill>
              <a:latin typeface="Merriweather"/>
              <a:ea typeface="Merriweather"/>
              <a:cs typeface="Merriweather"/>
              <a:sym typeface="Merriweather"/>
            </a:endParaRPr>
          </a:p>
        </p:txBody>
      </p:sp>
      <p:sp>
        <p:nvSpPr>
          <p:cNvPr id="276" name="Google Shape;276;p45"/>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Forming a Hypothesis</a:t>
            </a:r>
            <a:endParaRPr b="1" sz="3650">
              <a:solidFill>
                <a:schemeClr val="dk1"/>
              </a:solidFill>
              <a:latin typeface="Merriweather"/>
              <a:ea typeface="Merriweather"/>
              <a:cs typeface="Merriweather"/>
              <a:sym typeface="Merriweather"/>
            </a:endParaRPr>
          </a:p>
        </p:txBody>
      </p:sp>
      <p:sp>
        <p:nvSpPr>
          <p:cNvPr id="277" name="Google Shape;277;p45"/>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50">
                <a:solidFill>
                  <a:schemeClr val="dk1"/>
                </a:solidFill>
                <a:latin typeface="Merriweather"/>
                <a:ea typeface="Merriweather"/>
                <a:cs typeface="Merriweather"/>
                <a:sym typeface="Merriweather"/>
              </a:rPr>
              <a:t>Marketing </a:t>
            </a:r>
            <a:r>
              <a:rPr b="1" lang="en" sz="3550">
                <a:solidFill>
                  <a:schemeClr val="dk1"/>
                </a:solidFill>
                <a:latin typeface="Merriweather"/>
                <a:ea typeface="Merriweather"/>
                <a:cs typeface="Merriweather"/>
                <a:sym typeface="Merriweather"/>
              </a:rPr>
              <a:t>Recommendations</a:t>
            </a:r>
            <a:endParaRPr b="1" sz="3550">
              <a:solidFill>
                <a:schemeClr val="dk1"/>
              </a:solidFill>
              <a:latin typeface="Merriweather"/>
              <a:ea typeface="Merriweather"/>
              <a:cs typeface="Merriweather"/>
              <a:sym typeface="Merriweather"/>
            </a:endParaRPr>
          </a:p>
        </p:txBody>
      </p:sp>
      <p:sp>
        <p:nvSpPr>
          <p:cNvPr id="278" name="Google Shape;278;p45"/>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79" name="Google Shape;279;p45"/>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80" name="Google Shape;280;p45"/>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81" name="Google Shape;281;p45"/>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46"/>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sp>
        <p:nvSpPr>
          <p:cNvPr id="288" name="Google Shape;288;p46"/>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the Problem</a:t>
            </a:r>
            <a:endParaRPr b="1" sz="3650">
              <a:solidFill>
                <a:schemeClr val="dk1"/>
              </a:solidFill>
              <a:latin typeface="Merriweather"/>
              <a:ea typeface="Merriweather"/>
              <a:cs typeface="Merriweather"/>
              <a:sym typeface="Merriweather"/>
            </a:endParaRPr>
          </a:p>
        </p:txBody>
      </p:sp>
      <p:sp>
        <p:nvSpPr>
          <p:cNvPr id="289" name="Google Shape;289;p46"/>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90" name="Google Shape;290;p46"/>
          <p:cNvSpPr txBox="1"/>
          <p:nvPr/>
        </p:nvSpPr>
        <p:spPr>
          <a:xfrm>
            <a:off x="842250" y="1819475"/>
            <a:ext cx="6343200" cy="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50">
                <a:solidFill>
                  <a:schemeClr val="dk1"/>
                </a:solidFill>
                <a:latin typeface="Merriweather"/>
                <a:ea typeface="Merriweather"/>
                <a:cs typeface="Merriweather"/>
                <a:sym typeface="Merriweather"/>
              </a:rPr>
              <a:t>The marketing director believes increasing annual memberships is key to the company's future success. To support this goal, we will analyze the differences in how casual riders and annual members use Cyclistic bikes.</a:t>
            </a:r>
            <a:endParaRPr sz="265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7"/>
          <p:cNvSpPr txBox="1"/>
          <p:nvPr>
            <p:ph idx="1" type="subTitle"/>
          </p:nvPr>
        </p:nvSpPr>
        <p:spPr>
          <a:xfrm>
            <a:off x="1012775" y="469475"/>
            <a:ext cx="7193400" cy="19932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sz="2350"/>
              <a:t>We compiled a dataset from all of the ride data available from Cyclistic from November 2023 to October 2024. This data was pulled directly from Cyclistic ensuring it’s </a:t>
            </a:r>
            <a:r>
              <a:rPr lang="en" sz="2350"/>
              <a:t>integrity and that we were working with the most current data.</a:t>
            </a:r>
            <a:endParaRPr sz="2350"/>
          </a:p>
        </p:txBody>
      </p:sp>
      <p:sp>
        <p:nvSpPr>
          <p:cNvPr id="297" name="Google Shape;297;p4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sp>
        <p:nvSpPr>
          <p:cNvPr id="298" name="Google Shape;298;p47"/>
          <p:cNvSpPr txBox="1"/>
          <p:nvPr/>
        </p:nvSpPr>
        <p:spPr>
          <a:xfrm>
            <a:off x="197375" y="2524250"/>
            <a:ext cx="81576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1"/>
                </a:solidFill>
                <a:latin typeface="Merriweather"/>
                <a:ea typeface="Merriweather"/>
                <a:cs typeface="Merriweather"/>
                <a:sym typeface="Merriweather"/>
              </a:rPr>
              <a:t>The data was loaded into R Studio, combined into a single file, and cleaned. With the data prepped and cleaned we proceeded to analyze the dataset to look for differences how casual users and annual members used the service.</a:t>
            </a:r>
            <a:endParaRPr sz="1450">
              <a:solidFill>
                <a:schemeClr val="dk1"/>
              </a:solidFill>
              <a:latin typeface="Merriweather"/>
              <a:ea typeface="Merriweather"/>
              <a:cs typeface="Merriweather"/>
              <a:sym typeface="Merriweather"/>
            </a:endParaRPr>
          </a:p>
        </p:txBody>
      </p:sp>
      <p:pic>
        <p:nvPicPr>
          <p:cNvPr id="299" name="Google Shape;299;p47"/>
          <p:cNvPicPr preferRelativeResize="0"/>
          <p:nvPr/>
        </p:nvPicPr>
        <p:blipFill>
          <a:blip r:embed="rId3">
            <a:alphaModFix/>
          </a:blip>
          <a:stretch>
            <a:fillRect/>
          </a:stretch>
        </p:blipFill>
        <p:spPr>
          <a:xfrm>
            <a:off x="152400" y="3483950"/>
            <a:ext cx="8839204" cy="768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8"/>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sp>
        <p:nvSpPr>
          <p:cNvPr id="306" name="Google Shape;306;p48"/>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307" name="Google Shape;307;p48"/>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Making Observations</a:t>
            </a:r>
            <a:endParaRPr b="1" sz="3650">
              <a:solidFill>
                <a:schemeClr val="dk1"/>
              </a:solidFill>
              <a:latin typeface="Merriweather"/>
              <a:ea typeface="Merriweather"/>
              <a:cs typeface="Merriweather"/>
              <a:sym typeface="Merriweather"/>
            </a:endParaRPr>
          </a:p>
        </p:txBody>
      </p:sp>
      <p:sp>
        <p:nvSpPr>
          <p:cNvPr id="308" name="Google Shape;308;p48"/>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309" name="Google Shape;309;p48"/>
          <p:cNvSpPr txBox="1"/>
          <p:nvPr/>
        </p:nvSpPr>
        <p:spPr>
          <a:xfrm>
            <a:off x="516424" y="3256500"/>
            <a:ext cx="74862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Marketing Recommendations</a:t>
            </a:r>
            <a:endParaRPr b="1" sz="3650">
              <a:solidFill>
                <a:schemeClr val="accent2"/>
              </a:solidFill>
              <a:latin typeface="Merriweather"/>
              <a:ea typeface="Merriweather"/>
              <a:cs typeface="Merriweather"/>
              <a:sym typeface="Merriweather"/>
            </a:endParaRPr>
          </a:p>
        </p:txBody>
      </p:sp>
      <p:sp>
        <p:nvSpPr>
          <p:cNvPr id="310" name="Google Shape;310;p48"/>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311" name="Google Shape;311;p48"/>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12" name="Google Shape;312;p48"/>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313" name="Google Shape;313;p48"/>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227375" y="362950"/>
            <a:ext cx="4716300" cy="57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50"/>
              <a:t>Making Observations</a:t>
            </a:r>
            <a:endParaRPr sz="2850"/>
          </a:p>
        </p:txBody>
      </p:sp>
      <p:sp>
        <p:nvSpPr>
          <p:cNvPr id="319" name="Google Shape;319;p49"/>
          <p:cNvSpPr txBox="1"/>
          <p:nvPr>
            <p:ph idx="1" type="body"/>
          </p:nvPr>
        </p:nvSpPr>
        <p:spPr>
          <a:xfrm>
            <a:off x="4572000" y="405825"/>
            <a:ext cx="3151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Differences in type of transport used by casual users and annual members</a:t>
            </a:r>
            <a:endParaRPr/>
          </a:p>
        </p:txBody>
      </p:sp>
      <p:sp>
        <p:nvSpPr>
          <p:cNvPr id="320" name="Google Shape;32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4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Making Observations</a:t>
            </a:r>
            <a:endParaRPr/>
          </a:p>
        </p:txBody>
      </p:sp>
      <p:sp>
        <p:nvSpPr>
          <p:cNvPr id="322" name="Google Shape;322;p4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Cyclistic Case Study Presentation</a:t>
            </a:r>
            <a:endParaRPr/>
          </a:p>
        </p:txBody>
      </p:sp>
      <p:pic>
        <p:nvPicPr>
          <p:cNvPr id="323" name="Google Shape;323;p49"/>
          <p:cNvPicPr preferRelativeResize="0"/>
          <p:nvPr/>
        </p:nvPicPr>
        <p:blipFill>
          <a:blip r:embed="rId3">
            <a:alphaModFix/>
          </a:blip>
          <a:stretch>
            <a:fillRect/>
          </a:stretch>
        </p:blipFill>
        <p:spPr>
          <a:xfrm>
            <a:off x="37600" y="1514875"/>
            <a:ext cx="4620588" cy="3589651"/>
          </a:xfrm>
          <a:prstGeom prst="rect">
            <a:avLst/>
          </a:prstGeom>
          <a:noFill/>
          <a:ln>
            <a:noFill/>
          </a:ln>
        </p:spPr>
      </p:pic>
      <p:pic>
        <p:nvPicPr>
          <p:cNvPr id="324" name="Google Shape;324;p49"/>
          <p:cNvPicPr preferRelativeResize="0"/>
          <p:nvPr/>
        </p:nvPicPr>
        <p:blipFill>
          <a:blip r:embed="rId4">
            <a:alphaModFix/>
          </a:blip>
          <a:stretch>
            <a:fillRect/>
          </a:stretch>
        </p:blipFill>
        <p:spPr>
          <a:xfrm>
            <a:off x="4479150" y="1514875"/>
            <a:ext cx="4620599" cy="3589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227375" y="362950"/>
            <a:ext cx="4716300" cy="57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50"/>
              <a:t>Making Observations</a:t>
            </a:r>
            <a:endParaRPr sz="2850"/>
          </a:p>
        </p:txBody>
      </p:sp>
      <p:sp>
        <p:nvSpPr>
          <p:cNvPr id="330" name="Google Shape;330;p50"/>
          <p:cNvSpPr txBox="1"/>
          <p:nvPr>
            <p:ph idx="1" type="body"/>
          </p:nvPr>
        </p:nvSpPr>
        <p:spPr>
          <a:xfrm>
            <a:off x="4572000" y="405825"/>
            <a:ext cx="3151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Average number of trips by day of the week for casual users and annual members.</a:t>
            </a:r>
            <a:endParaRPr/>
          </a:p>
        </p:txBody>
      </p:sp>
      <p:sp>
        <p:nvSpPr>
          <p:cNvPr id="331" name="Google Shape;33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50"/>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Making Observations</a:t>
            </a:r>
            <a:endParaRPr/>
          </a:p>
        </p:txBody>
      </p:sp>
      <p:sp>
        <p:nvSpPr>
          <p:cNvPr id="333" name="Google Shape;333;p5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334" name="Google Shape;334;p50"/>
          <p:cNvPicPr preferRelativeResize="0"/>
          <p:nvPr/>
        </p:nvPicPr>
        <p:blipFill>
          <a:blip r:embed="rId3">
            <a:alphaModFix/>
          </a:blip>
          <a:stretch>
            <a:fillRect/>
          </a:stretch>
        </p:blipFill>
        <p:spPr>
          <a:xfrm>
            <a:off x="82475" y="942250"/>
            <a:ext cx="5296310" cy="41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227375" y="362950"/>
            <a:ext cx="4716300" cy="57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50"/>
              <a:t>Making Observations</a:t>
            </a:r>
            <a:endParaRPr sz="2850"/>
          </a:p>
        </p:txBody>
      </p:sp>
      <p:sp>
        <p:nvSpPr>
          <p:cNvPr id="340" name="Google Shape;340;p51"/>
          <p:cNvSpPr txBox="1"/>
          <p:nvPr>
            <p:ph idx="1" type="body"/>
          </p:nvPr>
        </p:nvSpPr>
        <p:spPr>
          <a:xfrm>
            <a:off x="4572000" y="405825"/>
            <a:ext cx="3151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Average ride length in minutes by day of the week for casual users and annual members.</a:t>
            </a:r>
            <a:endParaRPr/>
          </a:p>
        </p:txBody>
      </p:sp>
      <p:sp>
        <p:nvSpPr>
          <p:cNvPr id="341" name="Google Shape;3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51"/>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Making Observations</a:t>
            </a:r>
            <a:endParaRPr/>
          </a:p>
        </p:txBody>
      </p:sp>
      <p:sp>
        <p:nvSpPr>
          <p:cNvPr id="343" name="Google Shape;343;p51"/>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pic>
        <p:nvPicPr>
          <p:cNvPr id="344" name="Google Shape;344;p51"/>
          <p:cNvPicPr preferRelativeResize="0"/>
          <p:nvPr/>
        </p:nvPicPr>
        <p:blipFill>
          <a:blip r:embed="rId3">
            <a:alphaModFix/>
          </a:blip>
          <a:stretch>
            <a:fillRect/>
          </a:stretch>
        </p:blipFill>
        <p:spPr>
          <a:xfrm>
            <a:off x="62425" y="942250"/>
            <a:ext cx="5296310" cy="411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2"/>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Cyclistic Case Study Presentation</a:t>
            </a:r>
            <a:endParaRPr/>
          </a:p>
        </p:txBody>
      </p:sp>
      <p:sp>
        <p:nvSpPr>
          <p:cNvPr id="351" name="Google Shape;351;p52"/>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352" name="Google Shape;352;p52"/>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Making Observations</a:t>
            </a:r>
            <a:endParaRPr b="1" sz="3650">
              <a:solidFill>
                <a:schemeClr val="dk1"/>
              </a:solidFill>
              <a:latin typeface="Merriweather"/>
              <a:ea typeface="Merriweather"/>
              <a:cs typeface="Merriweather"/>
              <a:sym typeface="Merriweather"/>
            </a:endParaRPr>
          </a:p>
        </p:txBody>
      </p:sp>
      <p:sp>
        <p:nvSpPr>
          <p:cNvPr id="353" name="Google Shape;353;p52"/>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354" name="Google Shape;354;p52"/>
          <p:cNvSpPr txBox="1"/>
          <p:nvPr/>
        </p:nvSpPr>
        <p:spPr>
          <a:xfrm>
            <a:off x="516424" y="3256500"/>
            <a:ext cx="74862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Marketing Recommendations</a:t>
            </a:r>
            <a:endParaRPr b="1" sz="3650">
              <a:solidFill>
                <a:schemeClr val="accent2"/>
              </a:solidFill>
              <a:latin typeface="Merriweather"/>
              <a:ea typeface="Merriweather"/>
              <a:cs typeface="Merriweather"/>
              <a:sym typeface="Merriweather"/>
            </a:endParaRPr>
          </a:p>
        </p:txBody>
      </p:sp>
      <p:sp>
        <p:nvSpPr>
          <p:cNvPr id="355" name="Google Shape;355;p52"/>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356" name="Google Shape;356;p52"/>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57" name="Google Shape;357;p52"/>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358" name="Google Shape;358;p52"/>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