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7" r:id="rId2"/>
    <p:sldId id="266" r:id="rId3"/>
    <p:sldId id="269" r:id="rId4"/>
    <p:sldId id="270" r:id="rId5"/>
    <p:sldId id="265" r:id="rId6"/>
    <p:sldId id="295" r:id="rId7"/>
    <p:sldId id="310" r:id="rId8"/>
    <p:sldId id="311" r:id="rId9"/>
    <p:sldId id="302" r:id="rId10"/>
    <p:sldId id="306" r:id="rId11"/>
    <p:sldId id="307" r:id="rId12"/>
    <p:sldId id="294" r:id="rId13"/>
    <p:sldId id="267" r:id="rId14"/>
    <p:sldId id="268" r:id="rId15"/>
    <p:sldId id="257" r:id="rId16"/>
    <p:sldId id="256" r:id="rId17"/>
    <p:sldId id="258" r:id="rId18"/>
    <p:sldId id="262" r:id="rId19"/>
    <p:sldId id="259" r:id="rId20"/>
    <p:sldId id="263" r:id="rId21"/>
    <p:sldId id="264" r:id="rId22"/>
    <p:sldId id="261" r:id="rId23"/>
    <p:sldId id="286" r:id="rId24"/>
    <p:sldId id="278" r:id="rId25"/>
    <p:sldId id="279" r:id="rId26"/>
    <p:sldId id="280" r:id="rId27"/>
    <p:sldId id="308" r:id="rId28"/>
    <p:sldId id="281" r:id="rId29"/>
    <p:sldId id="282" r:id="rId30"/>
    <p:sldId id="283" r:id="rId31"/>
    <p:sldId id="284" r:id="rId32"/>
    <p:sldId id="285" r:id="rId33"/>
    <p:sldId id="30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7904-76C5-D94E-8589-7E42528C1FC1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BA26C-3200-6E49-9B5F-FF7B3F0C4B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67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BA26C-3200-6E49-9B5F-FF7B3F0C4B6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3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76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3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562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725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81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95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92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38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672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736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1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227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599D2-D441-D945-9395-A15D0884B2EF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35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73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40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2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139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75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28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9A8A-8DD0-C44C-AE55-45F4BA4D044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36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29A2-6C04-EA46-B492-4EC66FCC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6DD658-F1DD-B044-B699-141E0F28D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D0CB3-194C-3843-9259-F829BCD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40B2C-E864-E44A-8088-6165FC90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C7B4-BF2A-0546-BCA3-16923932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1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C71E-F7FE-C24A-B155-4EF277B5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20888-C76E-1949-829B-AAFA92C8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41F7-CA76-024E-A29A-39098A79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61D8-65C1-0A4F-BDC7-692B1C7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F21E2-619A-254B-8C85-195A432B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2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8D55E-A338-0246-9E80-41BF42E9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2CAC8-47AC-1C45-92CD-D7EA8989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A0FA8-0229-F043-AB98-8DE927C7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AB956-E4ED-F54B-AD81-4BE821CE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CB60A-9BA1-0E48-B5EE-3E2CF5EA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33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5D5BC-EB92-5348-A8FF-CC6E5D59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B632-CBC5-9744-98D7-DB6BD454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C64E9-5A2C-EE46-896A-013442C7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22911-9AE8-114B-8C6F-8F7B904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4B731-BC99-934F-AB4B-337A907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7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94E4-2468-B842-BB4A-C4423ABF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A83C2-1E4C-9D40-A2F1-0AD70E1A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EACA-0C09-874F-952D-63D5F894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0396D-6884-A848-A543-7535048A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E820A-5A2D-0D43-9904-8DB947A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11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04455-4D88-6449-A977-D2883F9C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A65B0-3FFD-FD4E-8BD3-F1346ACB9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F51DC-83D3-904E-AC19-A0AAF71C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495C2-C044-304D-9348-88D74FDA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5A6F-E9A7-AC47-8D9D-CB04C5B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A7C6D-9F38-CE41-8E27-75F3DFCE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0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74CBC-58F9-F34A-AE61-754E7404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94FFF-4748-9A45-9AE4-CD132C95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CA6F9-EE27-E845-8E63-B378474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2B1D0-074B-C040-AE56-7E614FCBF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A7DCAB-2627-7A44-9020-4174B7C19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F1450-826E-424F-832F-F0F7CDB7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02E115-8A9A-604D-87C2-ACB5EAFC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E19A5-B898-CC46-A98D-AEF9E07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38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7961A-382D-5945-A534-18434A1B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2D879E-CE48-DB4C-87A9-3498C7A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7093C7-C06A-2D40-8B3B-335043D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7ACC18-880D-3243-8D51-9407620F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54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7D14-B38F-BC4A-93A6-3DFF9FB9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DC3F-4DA5-E243-8733-F4984559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0597A-F66E-434D-A8CF-DCF56B5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81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896A-28CC-244D-8D32-E1B3AEEA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3F986-06EF-6B49-80D0-760CF28B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0EC60-7506-2742-AD2E-6B357A5F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A85A4-59EA-2443-95C4-F0535DCA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2F3F4-4A5D-E940-B67F-73BDBA3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11EA4-17AD-9840-A85A-D1CEBE9F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8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E8D45-F58B-7148-80FD-D9C31FB7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73A00-87F0-9F4F-9D73-01740F15F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D02CA-019A-8F47-B977-B7E70E08F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1E9D2-B2D0-194D-82E8-4F063A64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DEF3A-EBCF-2E4C-9A29-B0D043E7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A985E-C804-3047-AAC7-2E2AD4A8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94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D580FD-BBE8-2C48-B5D5-81E5CBDC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7A854-8946-5744-A487-4BB54DE3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2D9F6-FC24-C347-9942-C860205DF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9B09-8936-7748-B96B-89FE61C5922D}" type="datetimeFigureOut">
              <a:rPr kumimoji="1" lang="ko-KR" altLang="en-US" smtClean="0"/>
              <a:t>2020. 1. 3.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78B1C-C3DA-6745-934A-31FE686E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03BAD-36CA-1140-BA1C-6B0393F3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59C1-53BD-9947-95E0-4E88FBC7F7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5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1660420" y="1601592"/>
            <a:ext cx="887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Rank Fusion</a:t>
            </a:r>
          </a:p>
          <a:p>
            <a:pPr algn="ctr"/>
            <a:r>
              <a:rPr kumimoji="1"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Recommendation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FDA84-A256-6941-B24C-D69974249B22}"/>
              </a:ext>
            </a:extLst>
          </p:cNvPr>
          <p:cNvSpPr txBox="1"/>
          <p:nvPr/>
        </p:nvSpPr>
        <p:spPr>
          <a:xfrm>
            <a:off x="4266009" y="4378443"/>
            <a:ext cx="365997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</a:t>
            </a:r>
            <a:r>
              <a:rPr kumimoji="1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ko-KR" sz="1600" dirty="0" err="1">
                <a:solidFill>
                  <a:srgbClr val="0070C0"/>
                </a:solidFill>
              </a:rPr>
              <a:t>daniel.ytk@kakaocorp.com</a:t>
            </a:r>
            <a:endParaRPr kumimoji="1" lang="en-US" altLang="ko-KR" sz="1600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Johnny</a:t>
            </a:r>
            <a:r>
              <a:rPr kumimoji="1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ko-KR" sz="1600" dirty="0" err="1">
                <a:solidFill>
                  <a:srgbClr val="0070C0"/>
                </a:solidFill>
              </a:rPr>
              <a:t>johnny.cho@kakaocorp.com</a:t>
            </a:r>
            <a:endParaRPr kumimoji="1" lang="en-US" altLang="ko-KR" sz="1600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Micheal</a:t>
            </a:r>
            <a:r>
              <a:rPr kumimoji="1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ko-KR" sz="1600" dirty="0" err="1">
                <a:solidFill>
                  <a:srgbClr val="0070C0"/>
                </a:solidFill>
              </a:rPr>
              <a:t>micheal.jo@kakaocorp.com</a:t>
            </a:r>
            <a:endParaRPr kumimoji="1"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8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B2A85-2FBB-7842-8BB2-176849C9CEB1}"/>
              </a:ext>
            </a:extLst>
          </p:cNvPr>
          <p:cNvSpPr/>
          <p:nvPr/>
        </p:nvSpPr>
        <p:spPr>
          <a:xfrm>
            <a:off x="1252248" y="3649811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4E87F9-4B8C-9C49-8787-11C2F8A9F3F3}"/>
              </a:ext>
            </a:extLst>
          </p:cNvPr>
          <p:cNvSpPr/>
          <p:nvPr/>
        </p:nvSpPr>
        <p:spPr>
          <a:xfrm>
            <a:off x="1258459" y="4013397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C50890-EF1A-E34F-9718-2BADA850CEA1}"/>
              </a:ext>
            </a:extLst>
          </p:cNvPr>
          <p:cNvSpPr/>
          <p:nvPr/>
        </p:nvSpPr>
        <p:spPr>
          <a:xfrm>
            <a:off x="1258459" y="3282676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0547C8-5877-954B-A3BC-8CD594F7588D}"/>
              </a:ext>
            </a:extLst>
          </p:cNvPr>
          <p:cNvGraphicFramePr>
            <a:graphicFrameLocks noGrp="1"/>
          </p:cNvGraphicFramePr>
          <p:nvPr/>
        </p:nvGraphicFramePr>
        <p:xfrm>
          <a:off x="1252248" y="2901266"/>
          <a:ext cx="318584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어벤져스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라이즈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겨울 왕국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0E0430-09F1-E145-9CB0-60FAE75C06ED}"/>
              </a:ext>
            </a:extLst>
          </p:cNvPr>
          <p:cNvGraphicFramePr>
            <a:graphicFrameLocks noGrp="1"/>
          </p:cNvGraphicFramePr>
          <p:nvPr/>
        </p:nvGraphicFramePr>
        <p:xfrm>
          <a:off x="4615277" y="2901387"/>
          <a:ext cx="3185846" cy="338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어벤져스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타이타닉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41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2DA06F-99A7-1A43-B165-E9489559ACB8}"/>
              </a:ext>
            </a:extLst>
          </p:cNvPr>
          <p:cNvGraphicFramePr>
            <a:graphicFrameLocks noGrp="1"/>
          </p:cNvGraphicFramePr>
          <p:nvPr/>
        </p:nvGraphicFramePr>
        <p:xfrm>
          <a:off x="9032097" y="2901266"/>
          <a:ext cx="2798744" cy="1530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72">
                  <a:extLst>
                    <a:ext uri="{9D8B030D-6E8A-4147-A177-3AD203B41FA5}">
                      <a16:colId xmlns:a16="http://schemas.microsoft.com/office/drawing/2014/main" val="708565795"/>
                    </a:ext>
                  </a:extLst>
                </a:gridCol>
                <a:gridCol w="1399372">
                  <a:extLst>
                    <a:ext uri="{9D8B030D-6E8A-4147-A177-3AD203B41FA5}">
                      <a16:colId xmlns:a16="http://schemas.microsoft.com/office/drawing/2014/main" val="3592061880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Top-3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48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9A3EBF-5B43-3B43-8668-94596BA30712}"/>
              </a:ext>
            </a:extLst>
          </p:cNvPr>
          <p:cNvSpPr txBox="1"/>
          <p:nvPr/>
        </p:nvSpPr>
        <p:spPr>
          <a:xfrm>
            <a:off x="493986" y="472964"/>
            <a:ext cx="318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Fagin’s Algorithm</a:t>
            </a:r>
            <a:endParaRPr kumimoji="1"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89375-1D56-BD46-8984-AC54EC48FE74}"/>
              </a:ext>
            </a:extLst>
          </p:cNvPr>
          <p:cNvSpPr txBox="1"/>
          <p:nvPr/>
        </p:nvSpPr>
        <p:spPr>
          <a:xfrm>
            <a:off x="804041" y="1345452"/>
            <a:ext cx="706635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 list sequentially.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K</a:t>
            </a:r>
            <a:r>
              <a:rPr kumimoji="1" lang="ko-KR" altLang="en-US" dirty="0"/>
              <a:t>개 아이템 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시간적 비용이 적음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combsum</a:t>
            </a:r>
            <a:r>
              <a:rPr kumimoji="1" lang="ko-KR" altLang="en-US" dirty="0"/>
              <a:t>에 비해 효율적</a:t>
            </a:r>
            <a:r>
              <a:rPr kumimoji="1" lang="en-US" altLang="ko-K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Skimming effect.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8B3A0B-819C-4144-A679-2CDF81E8A20B}"/>
              </a:ext>
            </a:extLst>
          </p:cNvPr>
          <p:cNvCxnSpPr/>
          <p:nvPr/>
        </p:nvCxnSpPr>
        <p:spPr>
          <a:xfrm>
            <a:off x="964150" y="3320418"/>
            <a:ext cx="0" cy="274320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1486EC-A6EF-B442-9B4D-6746BC8D899C}"/>
              </a:ext>
            </a:extLst>
          </p:cNvPr>
          <p:cNvSpPr txBox="1"/>
          <p:nvPr/>
        </p:nvSpPr>
        <p:spPr>
          <a:xfrm>
            <a:off x="564895" y="429960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Access</a:t>
            </a:r>
            <a:endParaRPr kumimoji="1" lang="ko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4B91411-29C2-B847-A1D8-8335596346D3}"/>
              </a:ext>
            </a:extLst>
          </p:cNvPr>
          <p:cNvSpPr/>
          <p:nvPr/>
        </p:nvSpPr>
        <p:spPr>
          <a:xfrm>
            <a:off x="8222061" y="3582631"/>
            <a:ext cx="349134" cy="21209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F4D8B7-B9E4-B845-9D51-E2771F50634C}"/>
                  </a:ext>
                </a:extLst>
              </p:cNvPr>
              <p:cNvSpPr txBox="1"/>
              <p:nvPr/>
            </p:nvSpPr>
            <p:spPr>
              <a:xfrm>
                <a:off x="9032097" y="4475012"/>
                <a:ext cx="3520233" cy="51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1400" dirty="0"/>
                  <a:t>어벤져스</a:t>
                </a:r>
                <a:r>
                  <a:rPr kumimoji="1" lang="en-US" altLang="ko-KR" sz="1400" dirty="0"/>
                  <a:t>:</a:t>
                </a:r>
                <a:r>
                  <a:rPr kumimoji="1" lang="en-US" altLang="ko-KR" sz="1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60+88</m:t>
                        </m:r>
                      </m:num>
                      <m:den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=74.0</m:t>
                    </m:r>
                  </m:oMath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F4D8B7-B9E4-B845-9D51-E2771F50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097" y="4475012"/>
                <a:ext cx="3520233" cy="511230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2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B8DE4B-1182-0542-9847-C357C85DD561}"/>
              </a:ext>
            </a:extLst>
          </p:cNvPr>
          <p:cNvSpPr/>
          <p:nvPr/>
        </p:nvSpPr>
        <p:spPr>
          <a:xfrm>
            <a:off x="1252248" y="4397535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B2A85-2FBB-7842-8BB2-176849C9CEB1}"/>
              </a:ext>
            </a:extLst>
          </p:cNvPr>
          <p:cNvSpPr/>
          <p:nvPr/>
        </p:nvSpPr>
        <p:spPr>
          <a:xfrm>
            <a:off x="1252248" y="3649811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4E87F9-4B8C-9C49-8787-11C2F8A9F3F3}"/>
              </a:ext>
            </a:extLst>
          </p:cNvPr>
          <p:cNvSpPr/>
          <p:nvPr/>
        </p:nvSpPr>
        <p:spPr>
          <a:xfrm>
            <a:off x="1258459" y="4013397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C50890-EF1A-E34F-9718-2BADA850CEA1}"/>
              </a:ext>
            </a:extLst>
          </p:cNvPr>
          <p:cNvSpPr/>
          <p:nvPr/>
        </p:nvSpPr>
        <p:spPr>
          <a:xfrm>
            <a:off x="1258459" y="3282676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0547C8-5877-954B-A3BC-8CD594F7588D}"/>
              </a:ext>
            </a:extLst>
          </p:cNvPr>
          <p:cNvGraphicFramePr>
            <a:graphicFrameLocks noGrp="1"/>
          </p:cNvGraphicFramePr>
          <p:nvPr/>
        </p:nvGraphicFramePr>
        <p:xfrm>
          <a:off x="1252248" y="2901266"/>
          <a:ext cx="318584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어바웃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어벤져스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비긴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어게인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라이즈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겨울 왕국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0E0430-09F1-E145-9CB0-60FAE75C06ED}"/>
              </a:ext>
            </a:extLst>
          </p:cNvPr>
          <p:cNvGraphicFramePr>
            <a:graphicFrameLocks noGrp="1"/>
          </p:cNvGraphicFramePr>
          <p:nvPr/>
        </p:nvGraphicFramePr>
        <p:xfrm>
          <a:off x="4615277" y="2901387"/>
          <a:ext cx="3185846" cy="338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어벤져스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타이타닉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비긴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어게인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어바웃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41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2DA06F-99A7-1A43-B165-E9489559ACB8}"/>
              </a:ext>
            </a:extLst>
          </p:cNvPr>
          <p:cNvGraphicFramePr>
            <a:graphicFrameLocks noGrp="1"/>
          </p:cNvGraphicFramePr>
          <p:nvPr/>
        </p:nvGraphicFramePr>
        <p:xfrm>
          <a:off x="9032097" y="2901266"/>
          <a:ext cx="2798744" cy="1530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72">
                  <a:extLst>
                    <a:ext uri="{9D8B030D-6E8A-4147-A177-3AD203B41FA5}">
                      <a16:colId xmlns:a16="http://schemas.microsoft.com/office/drawing/2014/main" val="708565795"/>
                    </a:ext>
                  </a:extLst>
                </a:gridCol>
                <a:gridCol w="1399372">
                  <a:extLst>
                    <a:ext uri="{9D8B030D-6E8A-4147-A177-3AD203B41FA5}">
                      <a16:colId xmlns:a16="http://schemas.microsoft.com/office/drawing/2014/main" val="3592061880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Top-3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74.0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62.0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48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9A3EBF-5B43-3B43-8668-94596BA30712}"/>
              </a:ext>
            </a:extLst>
          </p:cNvPr>
          <p:cNvSpPr txBox="1"/>
          <p:nvPr/>
        </p:nvSpPr>
        <p:spPr>
          <a:xfrm>
            <a:off x="493986" y="472964"/>
            <a:ext cx="318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Fagin’s Algorithm</a:t>
            </a:r>
            <a:endParaRPr kumimoji="1"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89375-1D56-BD46-8984-AC54EC48FE74}"/>
              </a:ext>
            </a:extLst>
          </p:cNvPr>
          <p:cNvSpPr txBox="1"/>
          <p:nvPr/>
        </p:nvSpPr>
        <p:spPr>
          <a:xfrm>
            <a:off x="804041" y="1345452"/>
            <a:ext cx="706635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 list sequentially.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K</a:t>
            </a:r>
            <a:r>
              <a:rPr kumimoji="1" lang="ko-KR" altLang="en-US" dirty="0"/>
              <a:t>개 아이템 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시간적 비용이 적음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combSum</a:t>
            </a:r>
            <a:r>
              <a:rPr kumimoji="1" lang="ko-KR" altLang="en-US" dirty="0"/>
              <a:t>에 비해 효율적</a:t>
            </a:r>
            <a:r>
              <a:rPr kumimoji="1" lang="en-US" altLang="ko-K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Skimming effect.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8B3A0B-819C-4144-A679-2CDF81E8A20B}"/>
              </a:ext>
            </a:extLst>
          </p:cNvPr>
          <p:cNvCxnSpPr/>
          <p:nvPr/>
        </p:nvCxnSpPr>
        <p:spPr>
          <a:xfrm>
            <a:off x="964150" y="3320418"/>
            <a:ext cx="0" cy="274320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1486EC-A6EF-B442-9B4D-6746BC8D899C}"/>
              </a:ext>
            </a:extLst>
          </p:cNvPr>
          <p:cNvSpPr txBox="1"/>
          <p:nvPr/>
        </p:nvSpPr>
        <p:spPr>
          <a:xfrm>
            <a:off x="564895" y="429960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Access</a:t>
            </a:r>
            <a:endParaRPr kumimoji="1" lang="ko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4B91411-29C2-B847-A1D8-8335596346D3}"/>
              </a:ext>
            </a:extLst>
          </p:cNvPr>
          <p:cNvSpPr/>
          <p:nvPr/>
        </p:nvSpPr>
        <p:spPr>
          <a:xfrm>
            <a:off x="8222061" y="3582631"/>
            <a:ext cx="349134" cy="21209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F4D8B7-B9E4-B845-9D51-E2771F50634C}"/>
                  </a:ext>
                </a:extLst>
              </p:cNvPr>
              <p:cNvSpPr txBox="1"/>
              <p:nvPr/>
            </p:nvSpPr>
            <p:spPr>
              <a:xfrm>
                <a:off x="9032097" y="4475012"/>
                <a:ext cx="3520233" cy="14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1400" dirty="0"/>
                  <a:t>어벤져스</a:t>
                </a:r>
                <a:r>
                  <a:rPr kumimoji="1" lang="en-US" altLang="ko-KR" sz="1400" dirty="0"/>
                  <a:t>:</a:t>
                </a:r>
                <a:r>
                  <a:rPr kumimoji="1" lang="en-US" altLang="ko-KR" sz="1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60+88</m:t>
                        </m:r>
                      </m:num>
                      <m:den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=74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kumimoji="1"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1400" dirty="0" err="1"/>
                  <a:t>어바웃</a:t>
                </a:r>
                <a:r>
                  <a:rPr kumimoji="1" lang="ko-KR" altLang="en-US" sz="1400" dirty="0"/>
                  <a:t> 타임</a:t>
                </a:r>
                <a:r>
                  <a:rPr kumimoji="1" lang="en-US" altLang="ko-KR" sz="1400" dirty="0"/>
                  <a:t>:</a:t>
                </a: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78+63</m:t>
                        </m:r>
                      </m:num>
                      <m:den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=70.5</m:t>
                    </m:r>
                  </m:oMath>
                </a14:m>
                <a:endParaRPr kumimoji="1"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1400" dirty="0"/>
                  <a:t>비긴 </a:t>
                </a:r>
                <a:r>
                  <a:rPr kumimoji="1" lang="ko-KR" altLang="en-US" sz="1400" dirty="0" err="1"/>
                  <a:t>어게인</a:t>
                </a:r>
                <a:r>
                  <a:rPr kumimoji="1" lang="en-US" altLang="ko-KR" sz="1400" dirty="0"/>
                  <a:t>:</a:t>
                </a: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54+70</m:t>
                        </m:r>
                      </m:num>
                      <m:den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=62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kumimoji="1" lang="en-US" altLang="ko-KR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F4D8B7-B9E4-B845-9D51-E2771F50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097" y="4475012"/>
                <a:ext cx="3520233" cy="1429430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56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1301837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224318" y="772283"/>
            <a:ext cx="10515600" cy="52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C3724-B0CD-4845-860D-DC94115E7C71}"/>
                  </a:ext>
                </a:extLst>
              </p:cNvPr>
              <p:cNvSpPr txBox="1"/>
              <p:nvPr/>
            </p:nvSpPr>
            <p:spPr>
              <a:xfrm>
                <a:off x="1107010" y="2775722"/>
                <a:ext cx="886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𝐶𝑜𝑚𝑏𝑀𝑎𝑥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}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C3724-B0CD-4845-860D-DC94115E7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10" y="2775722"/>
                <a:ext cx="8866597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0CB908-20ED-F14D-B813-6CC2657DDC22}"/>
                  </a:ext>
                </a:extLst>
              </p:cNvPr>
              <p:cNvSpPr txBox="1"/>
              <p:nvPr/>
            </p:nvSpPr>
            <p:spPr>
              <a:xfrm>
                <a:off x="1115853" y="3984541"/>
                <a:ext cx="5279919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𝐶𝑜𝑚𝑏𝑆𝑈𝑀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0CB908-20ED-F14D-B813-6CC2657D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53" y="3984541"/>
                <a:ext cx="5279919" cy="764568"/>
              </a:xfrm>
              <a:prstGeom prst="rect">
                <a:avLst/>
              </a:prstGeom>
              <a:blipFill>
                <a:blip r:embed="rId4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365BD9-AF50-E645-AB15-70C0590DB7B8}"/>
                  </a:ext>
                </a:extLst>
              </p:cNvPr>
              <p:cNvSpPr txBox="1"/>
              <p:nvPr/>
            </p:nvSpPr>
            <p:spPr>
              <a:xfrm>
                <a:off x="1115853" y="3462383"/>
                <a:ext cx="8866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𝐶𝑜𝑚𝑏𝑀𝑖𝑛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}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365BD9-AF50-E645-AB15-70C0590D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53" y="3462383"/>
                <a:ext cx="8866597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AB6B5-83E7-D14D-9312-A31B527AC318}"/>
                  </a:ext>
                </a:extLst>
              </p:cNvPr>
              <p:cNvSpPr txBox="1"/>
              <p:nvPr/>
            </p:nvSpPr>
            <p:spPr>
              <a:xfrm>
                <a:off x="1115853" y="4720903"/>
                <a:ext cx="4871384" cy="1041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𝐶𝑜𝑚𝑏𝑆𝑈𝑀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AB6B5-83E7-D14D-9312-A31B527A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53" y="4720903"/>
                <a:ext cx="4871384" cy="1041567"/>
              </a:xfrm>
              <a:prstGeom prst="rect">
                <a:avLst/>
              </a:prstGeom>
              <a:blipFill>
                <a:blip r:embed="rId6"/>
                <a:stretch>
                  <a:fillRect l="-260" t="-91463" b="-98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965BEC-D0A3-2748-B459-D8968162DED7}"/>
              </a:ext>
            </a:extLst>
          </p:cNvPr>
          <p:cNvSpPr txBox="1"/>
          <p:nvPr/>
        </p:nvSpPr>
        <p:spPr>
          <a:xfrm>
            <a:off x="493986" y="472964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Comb* (Min, Max, Sum)</a:t>
            </a:r>
            <a:endParaRPr kumimoji="1"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E5BAA-4C44-824C-AE2F-6FEA401B7E48}"/>
              </a:ext>
            </a:extLst>
          </p:cNvPr>
          <p:cNvSpPr txBox="1"/>
          <p:nvPr/>
        </p:nvSpPr>
        <p:spPr>
          <a:xfrm>
            <a:off x="804041" y="1345452"/>
            <a:ext cx="728911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/>
              <a:t>추천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 </a:t>
            </a:r>
            <a:r>
              <a:rPr kumimoji="1" lang="ko-KR" altLang="en-US" dirty="0"/>
              <a:t>별</a:t>
            </a:r>
            <a:r>
              <a:rPr kumimoji="1" lang="en-US" altLang="ko-KR" dirty="0"/>
              <a:t> score list</a:t>
            </a:r>
            <a:r>
              <a:rPr kumimoji="1" lang="ko-KR" altLang="en-US" dirty="0"/>
              <a:t> 들을 바탕으로 </a:t>
            </a:r>
            <a:r>
              <a:rPr kumimoji="1" lang="en-US" altLang="ko-KR" dirty="0"/>
              <a:t>ranking fusion</a:t>
            </a:r>
            <a:r>
              <a:rPr kumimoji="1" lang="ko-KR" altLang="en-US" dirty="0"/>
              <a:t>을 하는 기법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5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224318" y="772283"/>
            <a:ext cx="10515600" cy="52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3B90D5-803B-FC46-AE0F-C3B31EEB9753}"/>
              </a:ext>
            </a:extLst>
          </p:cNvPr>
          <p:cNvGraphicFramePr>
            <a:graphicFrameLocks noGrp="1"/>
          </p:cNvGraphicFramePr>
          <p:nvPr/>
        </p:nvGraphicFramePr>
        <p:xfrm>
          <a:off x="670097" y="1901017"/>
          <a:ext cx="884405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482">
                  <a:extLst>
                    <a:ext uri="{9D8B030D-6E8A-4147-A177-3AD203B41FA5}">
                      <a16:colId xmlns:a16="http://schemas.microsoft.com/office/drawing/2014/main" val="483585216"/>
                    </a:ext>
                  </a:extLst>
                </a:gridCol>
                <a:gridCol w="1756482">
                  <a:extLst>
                    <a:ext uri="{9D8B030D-6E8A-4147-A177-3AD203B41FA5}">
                      <a16:colId xmlns:a16="http://schemas.microsoft.com/office/drawing/2014/main" val="1589200607"/>
                    </a:ext>
                  </a:extLst>
                </a:gridCol>
                <a:gridCol w="1756482">
                  <a:extLst>
                    <a:ext uri="{9D8B030D-6E8A-4147-A177-3AD203B41FA5}">
                      <a16:colId xmlns:a16="http://schemas.microsoft.com/office/drawing/2014/main" val="2458205378"/>
                    </a:ext>
                  </a:extLst>
                </a:gridCol>
                <a:gridCol w="2033483">
                  <a:extLst>
                    <a:ext uri="{9D8B030D-6E8A-4147-A177-3AD203B41FA5}">
                      <a16:colId xmlns:a16="http://schemas.microsoft.com/office/drawing/2014/main" val="769935577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52112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CF Model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CB Model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영화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관람객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Fusion score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7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5.40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7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비긴어게인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2.66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5.19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290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에일리언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1.48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2.84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4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2.64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9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0.44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9170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3EB4A5-4165-DF40-9904-2283AF8B4A09}"/>
              </a:ext>
            </a:extLst>
          </p:cNvPr>
          <p:cNvSpPr txBox="1"/>
          <p:nvPr/>
        </p:nvSpPr>
        <p:spPr>
          <a:xfrm>
            <a:off x="596848" y="4240710"/>
            <a:ext cx="478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* All features were normalized by column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A4DBD-A602-8A48-BF97-BCF880A43832}"/>
              </a:ext>
            </a:extLst>
          </p:cNvPr>
          <p:cNvSpPr txBox="1"/>
          <p:nvPr/>
        </p:nvSpPr>
        <p:spPr>
          <a:xfrm>
            <a:off x="596848" y="4823276"/>
            <a:ext cx="9025721" cy="124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Weighted </a:t>
            </a:r>
            <a:r>
              <a:rPr kumimoji="1" lang="en-US" altLang="ko-KR" sz="2000" dirty="0" err="1"/>
              <a:t>combSum</a:t>
            </a:r>
            <a:r>
              <a:rPr kumimoji="1" lang="en-US" altLang="ko-KR" sz="2000" dirty="0"/>
              <a:t> </a:t>
            </a:r>
            <a:r>
              <a:rPr kumimoji="1" lang="en-US" altLang="ko-KR" sz="2000" dirty="0">
                <a:sym typeface="Wingdings" pitchFamily="2" charset="2"/>
              </a:rPr>
              <a:t>: </a:t>
            </a:r>
            <a:r>
              <a:rPr kumimoji="1" lang="ko-KR" altLang="en-US" sz="2000" dirty="0">
                <a:sym typeface="Wingdings" pitchFamily="2" charset="2"/>
              </a:rPr>
              <a:t>각 모델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점수 </a:t>
            </a:r>
            <a:r>
              <a:rPr kumimoji="1" lang="en-US" altLang="ko-KR" sz="2000" dirty="0">
                <a:sym typeface="Wingdings" pitchFamily="2" charset="2"/>
              </a:rPr>
              <a:t> * </a:t>
            </a:r>
            <a:r>
              <a:rPr kumimoji="1" lang="ko-KR" altLang="en-US" sz="2000" dirty="0">
                <a:sym typeface="Wingdings" pitchFamily="2" charset="2"/>
              </a:rPr>
              <a:t>가중치 </a:t>
            </a:r>
            <a:r>
              <a:rPr kumimoji="1" lang="en-US" altLang="ko-KR" sz="2000" dirty="0">
                <a:sym typeface="Wingdings" pitchFamily="2" charset="2"/>
              </a:rPr>
              <a:t>   Fusion score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- Manually selected weights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- Experimentally selected weights</a:t>
            </a:r>
            <a:endParaRPr kumimoji="1"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1E750-6BF3-6047-89C9-25F20D0CF985}"/>
              </a:ext>
            </a:extLst>
          </p:cNvPr>
          <p:cNvSpPr txBox="1"/>
          <p:nvPr/>
        </p:nvSpPr>
        <p:spPr>
          <a:xfrm>
            <a:off x="493986" y="472964"/>
            <a:ext cx="397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(Weighted) </a:t>
            </a:r>
            <a:r>
              <a:rPr kumimoji="1" lang="en-US" altLang="ko-KR" sz="2800" b="1" dirty="0" err="1"/>
              <a:t>CombSum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360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224318" y="772283"/>
            <a:ext cx="10515600" cy="52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F3B90D5-803B-FC46-AE0F-C3B31EEB97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8883" y="2428905"/>
              <a:ext cx="11094234" cy="264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2945">
                      <a:extLst>
                        <a:ext uri="{9D8B030D-6E8A-4147-A177-3AD203B41FA5}">
                          <a16:colId xmlns:a16="http://schemas.microsoft.com/office/drawing/2014/main" val="483585216"/>
                        </a:ext>
                      </a:extLst>
                    </a:gridCol>
                    <a:gridCol w="1108572">
                      <a:extLst>
                        <a:ext uri="{9D8B030D-6E8A-4147-A177-3AD203B41FA5}">
                          <a16:colId xmlns:a16="http://schemas.microsoft.com/office/drawing/2014/main" val="1589200607"/>
                        </a:ext>
                      </a:extLst>
                    </a:gridCol>
                    <a:gridCol w="1113905">
                      <a:extLst>
                        <a:ext uri="{9D8B030D-6E8A-4147-A177-3AD203B41FA5}">
                          <a16:colId xmlns:a16="http://schemas.microsoft.com/office/drawing/2014/main" val="2458205378"/>
                        </a:ext>
                      </a:extLst>
                    </a:gridCol>
                    <a:gridCol w="1845426">
                      <a:extLst>
                        <a:ext uri="{9D8B030D-6E8A-4147-A177-3AD203B41FA5}">
                          <a16:colId xmlns:a16="http://schemas.microsoft.com/office/drawing/2014/main" val="769935577"/>
                        </a:ext>
                      </a:extLst>
                    </a:gridCol>
                    <a:gridCol w="1637607">
                      <a:extLst>
                        <a:ext uri="{9D8B030D-6E8A-4147-A177-3AD203B41FA5}">
                          <a16:colId xmlns:a16="http://schemas.microsoft.com/office/drawing/2014/main" val="521121862"/>
                        </a:ext>
                      </a:extLst>
                    </a:gridCol>
                    <a:gridCol w="2119746">
                      <a:extLst>
                        <a:ext uri="{9D8B030D-6E8A-4147-A177-3AD203B41FA5}">
                          <a16:colId xmlns:a16="http://schemas.microsoft.com/office/drawing/2014/main" val="2826276466"/>
                        </a:ext>
                      </a:extLst>
                    </a:gridCol>
                    <a:gridCol w="1726033">
                      <a:extLst>
                        <a:ext uri="{9D8B030D-6E8A-4147-A177-3AD203B41FA5}">
                          <a16:colId xmlns:a16="http://schemas.microsoft.com/office/drawing/2014/main" val="1638040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600" b="1" dirty="0"/>
                            <a:t>영화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/>
                            <a:t>Model 1</a:t>
                          </a:r>
                          <a:endParaRPr lang="ko-KR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/>
                            <a:t>Model 2</a:t>
                          </a:r>
                          <a:endParaRPr lang="ko-KR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600" b="1" dirty="0"/>
                            <a:t>총 </a:t>
                          </a:r>
                          <a:r>
                            <a:rPr lang="ko-KR" altLang="en-US" sz="1600" b="1" dirty="0" err="1"/>
                            <a:t>영화관람객</a:t>
                          </a:r>
                          <a:r>
                            <a:rPr lang="ko-KR" altLang="en-US" sz="1600" b="1" dirty="0"/>
                            <a:t> 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>
                              <a:solidFill>
                                <a:srgbClr val="0070C0"/>
                              </a:solidFill>
                            </a:rPr>
                            <a:t>Fusion score</a:t>
                          </a:r>
                          <a:endParaRPr lang="ko-KR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ko-KR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1" lang="en-US" altLang="ko-KR" sz="1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kumimoji="1" lang="en-US" altLang="ko-KR" sz="1600" b="1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ko-KR" sz="1600" b="1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ko-KR" sz="1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kumimoji="1" lang="en-US" altLang="ko-KR" sz="1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kumimoji="1" lang="en-US" altLang="ko-KR" sz="1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𝑹𝒂𝒏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sz="1600" b="1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1600" b="1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1600" b="1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ko-KR" sz="1600" b="1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>
                              <a:solidFill>
                                <a:srgbClr val="0070C0"/>
                              </a:solidFill>
                            </a:rPr>
                            <a:t>(multiplying factor)</a:t>
                          </a:r>
                          <a:endParaRPr lang="ko-KR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 err="1">
                              <a:solidFill>
                                <a:schemeClr val="tx1"/>
                              </a:solidFill>
                            </a:rPr>
                            <a:t>combMNZ</a:t>
                          </a: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(d)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600" b="1" dirty="0">
                              <a:solidFill>
                                <a:schemeClr val="tx1"/>
                              </a:solidFill>
                            </a:rPr>
                            <a:t>점수</a:t>
                          </a: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57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터미네이터</a:t>
                          </a:r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1.8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1.5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2.02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5.40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5710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비긴어게인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2.30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2.66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0.23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5.19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  <a:p>
                          <a:pPr algn="ctr" latinLnBrk="1"/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15.57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2901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에일리언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1.36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2.84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2.84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2428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다크나이트</a:t>
                          </a:r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0.72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1.92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2.64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5.28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61997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어바웃</a:t>
                          </a:r>
                          <a:r>
                            <a:rPr lang="ko-KR" altLang="en-US" sz="1600" dirty="0"/>
                            <a:t> 타임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0.21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0.00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0.23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0.44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591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F3B90D5-803B-FC46-AE0F-C3B31EEB9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195629"/>
                  </p:ext>
                </p:extLst>
              </p:nvPr>
            </p:nvGraphicFramePr>
            <p:xfrm>
              <a:off x="548883" y="2428905"/>
              <a:ext cx="11094234" cy="264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2945">
                      <a:extLst>
                        <a:ext uri="{9D8B030D-6E8A-4147-A177-3AD203B41FA5}">
                          <a16:colId xmlns:a16="http://schemas.microsoft.com/office/drawing/2014/main" val="483585216"/>
                        </a:ext>
                      </a:extLst>
                    </a:gridCol>
                    <a:gridCol w="1108572">
                      <a:extLst>
                        <a:ext uri="{9D8B030D-6E8A-4147-A177-3AD203B41FA5}">
                          <a16:colId xmlns:a16="http://schemas.microsoft.com/office/drawing/2014/main" val="1589200607"/>
                        </a:ext>
                      </a:extLst>
                    </a:gridCol>
                    <a:gridCol w="1113905">
                      <a:extLst>
                        <a:ext uri="{9D8B030D-6E8A-4147-A177-3AD203B41FA5}">
                          <a16:colId xmlns:a16="http://schemas.microsoft.com/office/drawing/2014/main" val="2458205378"/>
                        </a:ext>
                      </a:extLst>
                    </a:gridCol>
                    <a:gridCol w="1845426">
                      <a:extLst>
                        <a:ext uri="{9D8B030D-6E8A-4147-A177-3AD203B41FA5}">
                          <a16:colId xmlns:a16="http://schemas.microsoft.com/office/drawing/2014/main" val="769935577"/>
                        </a:ext>
                      </a:extLst>
                    </a:gridCol>
                    <a:gridCol w="1637607">
                      <a:extLst>
                        <a:ext uri="{9D8B030D-6E8A-4147-A177-3AD203B41FA5}">
                          <a16:colId xmlns:a16="http://schemas.microsoft.com/office/drawing/2014/main" val="521121862"/>
                        </a:ext>
                      </a:extLst>
                    </a:gridCol>
                    <a:gridCol w="2119746">
                      <a:extLst>
                        <a:ext uri="{9D8B030D-6E8A-4147-A177-3AD203B41FA5}">
                          <a16:colId xmlns:a16="http://schemas.microsoft.com/office/drawing/2014/main" val="2826276466"/>
                        </a:ext>
                      </a:extLst>
                    </a:gridCol>
                    <a:gridCol w="1726033">
                      <a:extLst>
                        <a:ext uri="{9D8B030D-6E8A-4147-A177-3AD203B41FA5}">
                          <a16:colId xmlns:a16="http://schemas.microsoft.com/office/drawing/2014/main" val="16380403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600" b="1" dirty="0"/>
                            <a:t>영화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/>
                            <a:t>Model 1</a:t>
                          </a:r>
                          <a:endParaRPr lang="ko-KR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/>
                            <a:t>Model 2</a:t>
                          </a:r>
                          <a:endParaRPr lang="ko-KR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600" b="1" dirty="0"/>
                            <a:t>총 </a:t>
                          </a:r>
                          <a:r>
                            <a:rPr lang="ko-KR" altLang="en-US" sz="1600" b="1" dirty="0" err="1"/>
                            <a:t>영화관람객</a:t>
                          </a:r>
                          <a:r>
                            <a:rPr lang="ko-KR" altLang="en-US" sz="1600" b="1" dirty="0"/>
                            <a:t> 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>
                              <a:solidFill>
                                <a:srgbClr val="0070C0"/>
                              </a:solidFill>
                            </a:rPr>
                            <a:t>Fusion score</a:t>
                          </a:r>
                          <a:endParaRPr lang="ko-KR" altLang="en-US" sz="16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2515" t="-65217" r="-82036" b="-3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 err="1">
                              <a:solidFill>
                                <a:schemeClr val="tx1"/>
                              </a:solidFill>
                            </a:rPr>
                            <a:t>combMNZ</a:t>
                          </a: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(d)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600" b="1" dirty="0">
                              <a:solidFill>
                                <a:schemeClr val="tx1"/>
                              </a:solidFill>
                            </a:rPr>
                            <a:t>점수</a:t>
                          </a:r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57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터미네이터</a:t>
                          </a:r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1.8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1.5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2.02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5.40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57104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비긴어게인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2.30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2.66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0.23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5.19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  <a:p>
                          <a:pPr algn="ctr" latinLnBrk="1"/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15.57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2901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에일리언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1.36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2.84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2.84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2428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다크나이트</a:t>
                          </a:r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None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0.72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1.92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2.64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5.28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61997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어바웃</a:t>
                          </a:r>
                          <a:r>
                            <a:rPr lang="ko-KR" altLang="en-US" sz="1600" dirty="0"/>
                            <a:t> 타임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0.21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0.00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0.23</a:t>
                          </a: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0.44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59170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D9C1F-D60F-284C-AFE6-CB0902B674FF}"/>
                  </a:ext>
                </a:extLst>
              </p:cNvPr>
              <p:cNvSpPr txBox="1"/>
              <p:nvPr/>
            </p:nvSpPr>
            <p:spPr>
              <a:xfrm>
                <a:off x="732890" y="1417633"/>
                <a:ext cx="536311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𝑐𝑜𝑚𝑏𝑀𝑁𝑍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𝑅𝑎𝑛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FD9C1F-D60F-284C-AFE6-CB0902B6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0" y="1417633"/>
                <a:ext cx="5363110" cy="369588"/>
              </a:xfrm>
              <a:prstGeom prst="rect">
                <a:avLst/>
              </a:prstGeom>
              <a:blipFill>
                <a:blip r:embed="rId4"/>
                <a:stretch>
                  <a:fillRect l="-709" t="-110000" b="-1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724A43-52A6-0242-9FF5-87637B116CBE}"/>
              </a:ext>
            </a:extLst>
          </p:cNvPr>
          <p:cNvSpPr txBox="1"/>
          <p:nvPr/>
        </p:nvSpPr>
        <p:spPr>
          <a:xfrm>
            <a:off x="493986" y="47296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err="1"/>
              <a:t>CombMNZ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306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3172571" y="3044279"/>
            <a:ext cx="584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/>
              <a:t>Rank-based methods</a:t>
            </a:r>
            <a:endParaRPr kumimoji="1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782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378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Rank-Based Methods</a:t>
            </a:r>
            <a:endParaRPr kumimoji="1"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05534-75DD-8A45-92DF-1D262305C202}"/>
              </a:ext>
            </a:extLst>
          </p:cNvPr>
          <p:cNvSpPr txBox="1"/>
          <p:nvPr/>
        </p:nvSpPr>
        <p:spPr>
          <a:xfrm>
            <a:off x="1118644" y="2337350"/>
            <a:ext cx="3159648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Borda</a:t>
            </a:r>
            <a:r>
              <a:rPr kumimoji="1" lang="en-US" altLang="ko-KR" sz="2000" dirty="0"/>
              <a:t> Count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Condorcet Fuse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MedRank</a:t>
            </a:r>
            <a:endParaRPr kumimoji="1" lang="en-US" altLang="ko-KR" sz="20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Reciprocal Rank Fusion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557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234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err="1"/>
              <a:t>Borda</a:t>
            </a:r>
            <a:r>
              <a:rPr kumimoji="1" lang="en-US" altLang="ko-KR" sz="2800" b="1" dirty="0"/>
              <a:t> Count</a:t>
            </a:r>
            <a:endParaRPr kumimoji="1"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EF5BD-A5D0-864D-89CE-AD7EFD61D74B}"/>
              </a:ext>
            </a:extLst>
          </p:cNvPr>
          <p:cNvSpPr txBox="1"/>
          <p:nvPr/>
        </p:nvSpPr>
        <p:spPr>
          <a:xfrm>
            <a:off x="804041" y="1345452"/>
            <a:ext cx="529337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total items = 5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recommender models = 3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recommended items by each model = 5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183432-CC3B-B945-AC1A-A446801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75540"/>
              </p:ext>
            </p:extLst>
          </p:nvPr>
        </p:nvGraphicFramePr>
        <p:xfrm>
          <a:off x="798786" y="3141414"/>
          <a:ext cx="450894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5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494C9D40-5436-8F49-9FC9-3B42B190951A}"/>
              </a:ext>
            </a:extLst>
          </p:cNvPr>
          <p:cNvSpPr/>
          <p:nvPr/>
        </p:nvSpPr>
        <p:spPr>
          <a:xfrm>
            <a:off x="5529854" y="4170965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B9CDEE-3E93-CC4F-9CA1-842A4F65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38967"/>
              </p:ext>
            </p:extLst>
          </p:nvPr>
        </p:nvGraphicFramePr>
        <p:xfrm>
          <a:off x="6203926" y="3141412"/>
          <a:ext cx="5189285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857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2578999715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/>
                        <a:t>Borda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 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(5pts)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 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(4pts)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 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(4pts)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CBDD03-CD52-314B-B59F-AB5532DE38BE}"/>
              </a:ext>
            </a:extLst>
          </p:cNvPr>
          <p:cNvSpPr txBox="1"/>
          <p:nvPr/>
        </p:nvSpPr>
        <p:spPr>
          <a:xfrm>
            <a:off x="8250621" y="1726486"/>
            <a:ext cx="3176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모델에서 추천하는 아이템 수를 기준으로 각 순위 마다 스코어를 부여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ex) 1</a:t>
            </a:r>
            <a:r>
              <a:rPr kumimoji="1" lang="ko-KR" altLang="en-US" sz="1400" dirty="0"/>
              <a:t>위 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점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위 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점 </a:t>
            </a:r>
            <a:r>
              <a:rPr kumimoji="1" lang="en-US" altLang="ko-KR" sz="1400" dirty="0"/>
              <a:t>…</a:t>
            </a:r>
            <a:endParaRPr kumimoji="1" lang="ko-KR" altLang="en-US" sz="14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634A16DD-172E-EB48-AA51-0A40905D625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746125" y="2095817"/>
            <a:ext cx="504497" cy="910141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6B118C-67DF-B348-8310-EFC0AF3459CC}"/>
              </a:ext>
            </a:extLst>
          </p:cNvPr>
          <p:cNvSpPr txBox="1"/>
          <p:nvPr/>
        </p:nvSpPr>
        <p:spPr>
          <a:xfrm>
            <a:off x="7181138" y="5881031"/>
            <a:ext cx="323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각 스코어의 합으로 </a:t>
            </a:r>
            <a:r>
              <a:rPr kumimoji="1" lang="en-US" altLang="ko-KR" sz="1400" dirty="0" err="1"/>
              <a:t>Borda</a:t>
            </a:r>
            <a:r>
              <a:rPr kumimoji="1" lang="en-US" altLang="ko-KR" sz="1400" dirty="0"/>
              <a:t> score </a:t>
            </a:r>
            <a:r>
              <a:rPr kumimoji="1" lang="ko-KR" altLang="en-US" sz="1400" dirty="0"/>
              <a:t>계산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85B3CF2-3A8E-5541-B51C-5DB7DF7C69D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415998" y="5648000"/>
            <a:ext cx="483230" cy="386920"/>
          </a:xfrm>
          <a:prstGeom prst="bentConnector3">
            <a:avLst>
              <a:gd name="adj1" fmla="val 10002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39A9EE-41FC-CD49-AB4F-0A249AF27DDE}"/>
              </a:ext>
            </a:extLst>
          </p:cNvPr>
          <p:cNvSpPr txBox="1"/>
          <p:nvPr/>
        </p:nvSpPr>
        <p:spPr>
          <a:xfrm>
            <a:off x="246163" y="6385036"/>
            <a:ext cx="6409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RENDA, M. Elena; STRACCIA, Umberto. Web metasearch: rank vs. score based rank aggregation methods. </a:t>
            </a:r>
          </a:p>
          <a:p>
            <a:r>
              <a:rPr lang="en-US" altLang="ko-KR" sz="1000" dirty="0"/>
              <a:t>In: </a:t>
            </a:r>
            <a:r>
              <a:rPr lang="en-US" altLang="ko-KR" sz="1000" i="1" dirty="0"/>
              <a:t>Proceedings of the 2003 ACM symposium on Applied computing</a:t>
            </a:r>
            <a:r>
              <a:rPr lang="en-US" altLang="ko-KR" sz="1000" dirty="0"/>
              <a:t>. ACM, 2003. p. 841-846.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872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234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err="1"/>
              <a:t>Borda</a:t>
            </a:r>
            <a:r>
              <a:rPr kumimoji="1" lang="en-US" altLang="ko-KR" sz="2800" b="1" dirty="0"/>
              <a:t> Count</a:t>
            </a:r>
            <a:endParaRPr kumimoji="1"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EF5BD-A5D0-864D-89CE-AD7EFD61D74B}"/>
              </a:ext>
            </a:extLst>
          </p:cNvPr>
          <p:cNvSpPr txBox="1"/>
          <p:nvPr/>
        </p:nvSpPr>
        <p:spPr>
          <a:xfrm>
            <a:off x="804041" y="1345452"/>
            <a:ext cx="529337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total items = </a:t>
            </a:r>
            <a:r>
              <a:rPr kumimoji="1" lang="en-US" altLang="ko-KR" dirty="0">
                <a:solidFill>
                  <a:srgbClr val="C00000"/>
                </a:solidFill>
              </a:rPr>
              <a:t>10</a:t>
            </a:r>
            <a:r>
              <a:rPr kumimoji="1" lang="en-US" altLang="ko-KR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recommender models = 3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# of recommended items by each model = 5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183432-CC3B-B945-AC1A-A446801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9518"/>
              </p:ext>
            </p:extLst>
          </p:nvPr>
        </p:nvGraphicFramePr>
        <p:xfrm>
          <a:off x="798786" y="3141414"/>
          <a:ext cx="450894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5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494C9D40-5436-8F49-9FC9-3B42B190951A}"/>
              </a:ext>
            </a:extLst>
          </p:cNvPr>
          <p:cNvSpPr/>
          <p:nvPr/>
        </p:nvSpPr>
        <p:spPr>
          <a:xfrm>
            <a:off x="5529854" y="4170965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B9CDEE-3E93-CC4F-9CA1-842A4F65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84114"/>
              </p:ext>
            </p:extLst>
          </p:nvPr>
        </p:nvGraphicFramePr>
        <p:xfrm>
          <a:off x="6203926" y="3141412"/>
          <a:ext cx="5189285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857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2578999715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/>
                        <a:t>Borda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E1589E-130E-2C42-95DE-CE13F62E4E40}"/>
              </a:ext>
            </a:extLst>
          </p:cNvPr>
          <p:cNvSpPr txBox="1"/>
          <p:nvPr/>
        </p:nvSpPr>
        <p:spPr>
          <a:xfrm>
            <a:off x="725214" y="5761612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전체 아이템 수가 추천되는 아이템 수보다 많을 경우</a:t>
            </a:r>
            <a:r>
              <a:rPr kumimoji="1" lang="en-US" altLang="ko-KR" sz="1400" dirty="0"/>
              <a:t>,</a:t>
            </a:r>
          </a:p>
          <a:p>
            <a:r>
              <a:rPr kumimoji="1" lang="ko-KR" altLang="en-US" sz="1400" dirty="0"/>
              <a:t>특정 아이템에선 순위가 없을 수 있음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A8FFC-373B-5D47-BE1A-E45EE1236E5F}"/>
              </a:ext>
            </a:extLst>
          </p:cNvPr>
          <p:cNvSpPr txBox="1"/>
          <p:nvPr/>
        </p:nvSpPr>
        <p:spPr>
          <a:xfrm>
            <a:off x="6203926" y="472964"/>
            <a:ext cx="31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 err="1"/>
              <a:t>Borda</a:t>
            </a:r>
            <a:r>
              <a:rPr kumimoji="1" lang="en-US" altLang="ko-KR" dirty="0"/>
              <a:t> rank normalization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0534C-05F9-8B4F-8EDC-3290A3AB9130}"/>
                  </a:ext>
                </a:extLst>
              </p:cNvPr>
              <p:cNvSpPr txBox="1"/>
              <p:nvPr/>
            </p:nvSpPr>
            <p:spPr>
              <a:xfrm>
                <a:off x="6698870" y="1345451"/>
                <a:ext cx="2627514" cy="455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0534C-05F9-8B4F-8EDC-3290A3AB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70" y="1345451"/>
                <a:ext cx="2627514" cy="455894"/>
              </a:xfrm>
              <a:prstGeom prst="rect">
                <a:avLst/>
              </a:prstGeom>
              <a:blipFill>
                <a:blip r:embed="rId2"/>
                <a:stretch>
                  <a:fillRect r="-481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A5A34D-C6BC-A940-ACD7-08EAB448640F}"/>
              </a:ext>
            </a:extLst>
          </p:cNvPr>
          <p:cNvSpPr txBox="1"/>
          <p:nvPr/>
        </p:nvSpPr>
        <p:spPr>
          <a:xfrm>
            <a:off x="6432332" y="939985"/>
            <a:ext cx="365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해당 아이템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i</a:t>
            </a:r>
            <a:r>
              <a:rPr kumimoji="1" lang="ko-KR" altLang="en-US" sz="1400" dirty="0"/>
              <a:t>가 추천 리스트에 있는 경우</a:t>
            </a:r>
            <a:r>
              <a:rPr kumimoji="1" lang="en-US" altLang="ko-KR" sz="1400" dirty="0"/>
              <a:t>,</a:t>
            </a:r>
            <a:endParaRPr kumimoji="1"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D3962A-DC0D-E041-8198-A0A501C340C0}"/>
                  </a:ext>
                </a:extLst>
              </p:cNvPr>
              <p:cNvSpPr txBox="1"/>
              <p:nvPr/>
            </p:nvSpPr>
            <p:spPr>
              <a:xfrm>
                <a:off x="6698870" y="2359882"/>
                <a:ext cx="3071546" cy="44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D3962A-DC0D-E041-8198-A0A501C34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70" y="2359882"/>
                <a:ext cx="3071546" cy="447302"/>
              </a:xfrm>
              <a:prstGeom prst="rect">
                <a:avLst/>
              </a:prstGeom>
              <a:blipFill>
                <a:blip r:embed="rId3"/>
                <a:stretch>
                  <a:fillRect t="-8333" r="-41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9E7CFB1-A711-6A44-89C2-5A8930E6D6A4}"/>
              </a:ext>
            </a:extLst>
          </p:cNvPr>
          <p:cNvSpPr txBox="1"/>
          <p:nvPr/>
        </p:nvSpPr>
        <p:spPr>
          <a:xfrm>
            <a:off x="6432332" y="1954416"/>
            <a:ext cx="365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해당 아이템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i</a:t>
            </a:r>
            <a:r>
              <a:rPr kumimoji="1" lang="ko-KR" altLang="en-US" sz="1400" dirty="0"/>
              <a:t>가 추천 리스트에 없는 경우</a:t>
            </a:r>
            <a:r>
              <a:rPr kumimoji="1" lang="en-US" altLang="ko-KR" sz="1400" dirty="0"/>
              <a:t>,</a:t>
            </a:r>
            <a:endParaRPr kumimoji="1"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E2D01-A40A-A840-975E-E258BCB1DC02}"/>
              </a:ext>
            </a:extLst>
          </p:cNvPr>
          <p:cNvSpPr txBox="1"/>
          <p:nvPr/>
        </p:nvSpPr>
        <p:spPr>
          <a:xfrm>
            <a:off x="246163" y="6385036"/>
            <a:ext cx="6409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RENDA, M. Elena; STRACCIA, Umberto. Web metasearch: rank vs. score based rank aggregation methods. </a:t>
            </a:r>
          </a:p>
          <a:p>
            <a:r>
              <a:rPr lang="en-US" altLang="ko-KR" sz="1000" dirty="0"/>
              <a:t>In: </a:t>
            </a:r>
            <a:r>
              <a:rPr lang="en-US" altLang="ko-KR" sz="1000" i="1" dirty="0"/>
              <a:t>Proceedings of the 2003 ACM symposium on Applied computing</a:t>
            </a:r>
            <a:r>
              <a:rPr lang="en-US" altLang="ko-KR" sz="1000" dirty="0"/>
              <a:t>. ACM, 2003. p. 841-846.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59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284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Condorcet Fuse</a:t>
            </a:r>
            <a:endParaRPr kumimoji="1"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5865D-9DE8-684F-9F81-702051DE7143}"/>
              </a:ext>
            </a:extLst>
          </p:cNvPr>
          <p:cNvSpPr txBox="1"/>
          <p:nvPr/>
        </p:nvSpPr>
        <p:spPr>
          <a:xfrm>
            <a:off x="804041" y="1345452"/>
            <a:ext cx="569765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Pairwise comparison.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/>
              <a:t>각 비교 아이템 마다 </a:t>
            </a:r>
            <a:r>
              <a:rPr kumimoji="1" lang="en-US" altLang="ko-KR" dirty="0"/>
              <a:t>win, draw, lose </a:t>
            </a:r>
            <a:r>
              <a:rPr kumimoji="1" lang="ko-KR" altLang="en-US" dirty="0"/>
              <a:t>횟수를 관측</a:t>
            </a:r>
            <a:r>
              <a:rPr kumimoji="1"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Win=1,</a:t>
            </a:r>
            <a:r>
              <a:rPr kumimoji="1" lang="ko-KR" altLang="en-US" dirty="0"/>
              <a:t> </a:t>
            </a:r>
            <a:r>
              <a:rPr kumimoji="1" lang="en-US" altLang="ko-KR" dirty="0"/>
              <a:t>draw=0, lose=-1</a:t>
            </a:r>
            <a:r>
              <a:rPr kumimoji="1" lang="ko-KR" altLang="en-US" dirty="0"/>
              <a:t>을 부여해 점수 계산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6817C1-9AC0-734F-B686-174E17FF3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69663"/>
              </p:ext>
            </p:extLst>
          </p:nvPr>
        </p:nvGraphicFramePr>
        <p:xfrm>
          <a:off x="798786" y="3141414"/>
          <a:ext cx="450894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5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B811E212-C8BB-8E45-883A-8D31791C851C}"/>
              </a:ext>
            </a:extLst>
          </p:cNvPr>
          <p:cNvSpPr/>
          <p:nvPr/>
        </p:nvSpPr>
        <p:spPr>
          <a:xfrm>
            <a:off x="5529854" y="4170965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29A20C-9ADE-A342-8F95-8D2F9E0FC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02405"/>
              </p:ext>
            </p:extLst>
          </p:nvPr>
        </p:nvGraphicFramePr>
        <p:xfrm>
          <a:off x="6203927" y="3141414"/>
          <a:ext cx="488370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950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599258164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3335546217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3D3D46-9E5C-4C4B-8D14-7E3C1426BE5F}"/>
              </a:ext>
            </a:extLst>
          </p:cNvPr>
          <p:cNvSpPr txBox="1"/>
          <p:nvPr/>
        </p:nvSpPr>
        <p:spPr>
          <a:xfrm>
            <a:off x="126124" y="6526924"/>
            <a:ext cx="3958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http://</a:t>
            </a:r>
            <a:r>
              <a:rPr kumimoji="1" lang="en-US" altLang="ko-KR" sz="1000" dirty="0" err="1"/>
              <a:t>ctp.di.fct.unl.pt</a:t>
            </a:r>
            <a:r>
              <a:rPr kumimoji="1" lang="en-US" altLang="ko-KR" sz="1000" dirty="0"/>
              <a:t>/~</a:t>
            </a:r>
            <a:r>
              <a:rPr kumimoji="1" lang="en-US" altLang="ko-KR" sz="1000" dirty="0" err="1"/>
              <a:t>jmag</a:t>
            </a:r>
            <a:r>
              <a:rPr kumimoji="1" lang="en-US" altLang="ko-KR" sz="1000" dirty="0"/>
              <a:t>/</a:t>
            </a:r>
            <a:r>
              <a:rPr kumimoji="1" lang="en-US" altLang="ko-KR" sz="1000" dirty="0" err="1"/>
              <a:t>ir</a:t>
            </a:r>
            <a:r>
              <a:rPr kumimoji="1" lang="en-US" altLang="ko-KR" sz="1000" dirty="0"/>
              <a:t>/slides/a07%20Rank%20fusion.pdf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863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808235" y="1299168"/>
            <a:ext cx="9268817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sz="6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9600" b="1" dirty="0"/>
              <a:t>Situation:</a:t>
            </a:r>
            <a:r>
              <a:rPr kumimoji="1" lang="en-US" altLang="ko-KR" sz="9600" dirty="0"/>
              <a:t> How can we merge these results into a better result?</a:t>
            </a:r>
            <a:endParaRPr kumimoji="1" lang="en-US" altLang="ko-KR" sz="6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600" dirty="0"/>
              <a:t> 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20B6C54-A3E3-C54A-AC1E-AA053CDB142C}"/>
              </a:ext>
            </a:extLst>
          </p:cNvPr>
          <p:cNvSpPr/>
          <p:nvPr/>
        </p:nvSpPr>
        <p:spPr>
          <a:xfrm>
            <a:off x="3039366" y="2645162"/>
            <a:ext cx="5522741" cy="3298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055C0-C977-0F47-887D-4EFFFA4F98F4}"/>
              </a:ext>
            </a:extLst>
          </p:cNvPr>
          <p:cNvSpPr txBox="1"/>
          <p:nvPr/>
        </p:nvSpPr>
        <p:spPr>
          <a:xfrm>
            <a:off x="493986" y="472964"/>
            <a:ext cx="230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Introduction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598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284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Condorcet Fuse</a:t>
            </a:r>
            <a:endParaRPr kumimoji="1"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5865D-9DE8-684F-9F81-702051DE7143}"/>
              </a:ext>
            </a:extLst>
          </p:cNvPr>
          <p:cNvSpPr txBox="1"/>
          <p:nvPr/>
        </p:nvSpPr>
        <p:spPr>
          <a:xfrm>
            <a:off x="804041" y="1345452"/>
            <a:ext cx="569765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Pairwise comparison.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/>
              <a:t>각 비교 아이템 마다 </a:t>
            </a:r>
            <a:r>
              <a:rPr kumimoji="1" lang="en-US" altLang="ko-KR" dirty="0"/>
              <a:t>win, draw, lose </a:t>
            </a:r>
            <a:r>
              <a:rPr kumimoji="1" lang="ko-KR" altLang="en-US" dirty="0"/>
              <a:t>횟수를 관측</a:t>
            </a:r>
            <a:r>
              <a:rPr kumimoji="1"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Win=1,</a:t>
            </a:r>
            <a:r>
              <a:rPr kumimoji="1" lang="ko-KR" altLang="en-US" dirty="0"/>
              <a:t> </a:t>
            </a:r>
            <a:r>
              <a:rPr kumimoji="1" lang="en-US" altLang="ko-KR" dirty="0"/>
              <a:t>draw=0, lose=-1</a:t>
            </a:r>
            <a:r>
              <a:rPr kumimoji="1" lang="ko-KR" altLang="en-US" dirty="0"/>
              <a:t>을 부여해 점수 계산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B811E212-C8BB-8E45-883A-8D31791C851C}"/>
              </a:ext>
            </a:extLst>
          </p:cNvPr>
          <p:cNvSpPr/>
          <p:nvPr/>
        </p:nvSpPr>
        <p:spPr>
          <a:xfrm>
            <a:off x="5960778" y="4170966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29A20C-9ADE-A342-8F95-8D2F9E0FC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66191"/>
              </p:ext>
            </p:extLst>
          </p:nvPr>
        </p:nvGraphicFramePr>
        <p:xfrm>
          <a:off x="804041" y="3141414"/>
          <a:ext cx="488370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950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599258164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3335546217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3,0,0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2,0,1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0,0,3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1,0,2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39D23F-655A-0247-80CF-D4336ABE8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88060"/>
              </p:ext>
            </p:extLst>
          </p:nvPr>
        </p:nvGraphicFramePr>
        <p:xfrm>
          <a:off x="6685760" y="3141413"/>
          <a:ext cx="406975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950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813950">
                  <a:extLst>
                    <a:ext uri="{9D8B030D-6E8A-4147-A177-3AD203B41FA5}">
                      <a16:colId xmlns:a16="http://schemas.microsoft.com/office/drawing/2014/main" val="599258164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Win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Draw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Lose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CBA203-5829-F947-BE6F-7EB3D0620BF9}"/>
              </a:ext>
            </a:extLst>
          </p:cNvPr>
          <p:cNvSpPr txBox="1"/>
          <p:nvPr/>
        </p:nvSpPr>
        <p:spPr>
          <a:xfrm>
            <a:off x="126124" y="6526924"/>
            <a:ext cx="3958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http://</a:t>
            </a:r>
            <a:r>
              <a:rPr kumimoji="1" lang="en-US" altLang="ko-KR" sz="1000" dirty="0" err="1"/>
              <a:t>ctp.di.fct.unl.pt</a:t>
            </a:r>
            <a:r>
              <a:rPr kumimoji="1" lang="en-US" altLang="ko-KR" sz="1000" dirty="0"/>
              <a:t>/~</a:t>
            </a:r>
            <a:r>
              <a:rPr kumimoji="1" lang="en-US" altLang="ko-KR" sz="1000" dirty="0" err="1"/>
              <a:t>jmag</a:t>
            </a:r>
            <a:r>
              <a:rPr kumimoji="1" lang="en-US" altLang="ko-KR" sz="1000" dirty="0"/>
              <a:t>/</a:t>
            </a:r>
            <a:r>
              <a:rPr kumimoji="1" lang="en-US" altLang="ko-KR" sz="1000" dirty="0" err="1"/>
              <a:t>ir</a:t>
            </a:r>
            <a:r>
              <a:rPr kumimoji="1" lang="en-US" altLang="ko-KR" sz="1000" dirty="0"/>
              <a:t>/slides/a07%20Rank%20fusion.pdf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715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9D23663-682C-BD46-B1EF-362EC0C64A88}"/>
              </a:ext>
            </a:extLst>
          </p:cNvPr>
          <p:cNvSpPr/>
          <p:nvPr/>
        </p:nvSpPr>
        <p:spPr>
          <a:xfrm>
            <a:off x="1048591" y="3538790"/>
            <a:ext cx="9270480" cy="394685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err="1"/>
              <a:t>MedRank</a:t>
            </a:r>
            <a:endParaRPr kumimoji="1"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EF5BD-A5D0-864D-89CE-AD7EFD61D74B}"/>
              </a:ext>
            </a:extLst>
          </p:cNvPr>
          <p:cNvSpPr txBox="1"/>
          <p:nvPr/>
        </p:nvSpPr>
        <p:spPr>
          <a:xfrm>
            <a:off x="804041" y="1345452"/>
            <a:ext cx="6056402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Sort each list by ranks.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rankings sequentially.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Select an item when it has appeared more than half.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183432-CC3B-B945-AC1A-A446801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40594"/>
              </p:ext>
            </p:extLst>
          </p:nvPr>
        </p:nvGraphicFramePr>
        <p:xfrm>
          <a:off x="1048591" y="3141411"/>
          <a:ext cx="450894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5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1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Item 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494C9D40-5436-8F49-9FC9-3B42B190951A}"/>
              </a:ext>
            </a:extLst>
          </p:cNvPr>
          <p:cNvSpPr/>
          <p:nvPr/>
        </p:nvSpPr>
        <p:spPr>
          <a:xfrm>
            <a:off x="7485314" y="4170963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B9CDEE-3E93-CC4F-9CA1-842A4F65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97146"/>
              </p:ext>
            </p:extLst>
          </p:nvPr>
        </p:nvGraphicFramePr>
        <p:xfrm>
          <a:off x="8243357" y="3141411"/>
          <a:ext cx="2075714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857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2578999715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Rank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Item 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 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 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 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3A6CC4-025F-B948-B402-1921E9F76783}"/>
              </a:ext>
            </a:extLst>
          </p:cNvPr>
          <p:cNvSpPr txBox="1"/>
          <p:nvPr/>
        </p:nvSpPr>
        <p:spPr>
          <a:xfrm>
            <a:off x="5618532" y="3580830"/>
            <a:ext cx="17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Item 2 -&gt; 2</a:t>
            </a:r>
            <a:r>
              <a:rPr kumimoji="1" lang="ko-KR" altLang="en-US" sz="1400" dirty="0"/>
              <a:t>개 탐색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F214B-7D48-0D4E-8977-62CDBAADE06E}"/>
              </a:ext>
            </a:extLst>
          </p:cNvPr>
          <p:cNvSpPr txBox="1"/>
          <p:nvPr/>
        </p:nvSpPr>
        <p:spPr>
          <a:xfrm>
            <a:off x="5618530" y="3975515"/>
            <a:ext cx="17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Item 1 -&gt; 2</a:t>
            </a:r>
            <a:r>
              <a:rPr kumimoji="1" lang="ko-KR" altLang="en-US" sz="1400" dirty="0"/>
              <a:t>개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F4A13-6793-E348-8D50-6EEE9DD199B5}"/>
              </a:ext>
            </a:extLst>
          </p:cNvPr>
          <p:cNvSpPr txBox="1"/>
          <p:nvPr/>
        </p:nvSpPr>
        <p:spPr>
          <a:xfrm>
            <a:off x="5618531" y="4367361"/>
            <a:ext cx="17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Item 3 -&gt; 3</a:t>
            </a:r>
            <a:r>
              <a:rPr kumimoji="1" lang="ko-KR" altLang="en-US" sz="1400" dirty="0"/>
              <a:t>개 탐색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E87BD-EE28-DE4B-A8BB-302174A3EE58}"/>
              </a:ext>
            </a:extLst>
          </p:cNvPr>
          <p:cNvSpPr txBox="1"/>
          <p:nvPr/>
        </p:nvSpPr>
        <p:spPr>
          <a:xfrm>
            <a:off x="5618529" y="4756137"/>
            <a:ext cx="17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Item 5 -&gt; 2</a:t>
            </a:r>
            <a:r>
              <a:rPr kumimoji="1" lang="ko-KR" altLang="en-US" sz="1400" dirty="0"/>
              <a:t>개 탐색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6E0CC-837E-D14F-8C89-FF693DA0CDE7}"/>
              </a:ext>
            </a:extLst>
          </p:cNvPr>
          <p:cNvSpPr txBox="1"/>
          <p:nvPr/>
        </p:nvSpPr>
        <p:spPr>
          <a:xfrm>
            <a:off x="5618529" y="5144913"/>
            <a:ext cx="17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Item 4 -&gt; 3</a:t>
            </a:r>
            <a:r>
              <a:rPr kumimoji="1" lang="ko-KR" altLang="en-US" sz="1400" dirty="0"/>
              <a:t>개 탐색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A7626-77E3-E64D-B873-1C79E0C2F037}"/>
              </a:ext>
            </a:extLst>
          </p:cNvPr>
          <p:cNvSpPr txBox="1"/>
          <p:nvPr/>
        </p:nvSpPr>
        <p:spPr>
          <a:xfrm>
            <a:off x="126124" y="6516411"/>
            <a:ext cx="3363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http://cs-</a:t>
            </a:r>
            <a:r>
              <a:rPr kumimoji="1" lang="en-US" altLang="ko-KR" sz="1000" dirty="0" err="1"/>
              <a:t>people.bu.edu</a:t>
            </a:r>
            <a:r>
              <a:rPr kumimoji="1" lang="en-US" altLang="ko-KR" sz="1000" dirty="0"/>
              <a:t>/</a:t>
            </a:r>
            <a:r>
              <a:rPr kumimoji="1" lang="en-US" altLang="ko-KR" sz="1000" dirty="0" err="1"/>
              <a:t>evimaria</a:t>
            </a:r>
            <a:r>
              <a:rPr kumimoji="1" lang="en-US" altLang="ko-KR" sz="1000" dirty="0"/>
              <a:t>/Italy-2015/</a:t>
            </a:r>
            <a:r>
              <a:rPr kumimoji="1" lang="en-US" altLang="ko-KR" sz="1000" dirty="0" err="1"/>
              <a:t>voting.pdf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437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414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Reciprocal Rank Fusion</a:t>
            </a:r>
            <a:endParaRPr kumimoji="1"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AB92F-C46E-8448-B33D-451BCF8D058D}"/>
              </a:ext>
            </a:extLst>
          </p:cNvPr>
          <p:cNvSpPr txBox="1"/>
          <p:nvPr/>
        </p:nvSpPr>
        <p:spPr>
          <a:xfrm>
            <a:off x="804041" y="1345452"/>
            <a:ext cx="398391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Without special voting algorithm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Without all ranking on memory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With naïve scoring formula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BD149-8D03-5E45-BC0F-BA5B43A5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9363"/>
              </p:ext>
            </p:extLst>
          </p:nvPr>
        </p:nvGraphicFramePr>
        <p:xfrm>
          <a:off x="798786" y="3141414"/>
          <a:ext cx="4508940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235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127235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14ACA206-BC3B-F343-8E4C-6A6D49B08818}"/>
              </a:ext>
            </a:extLst>
          </p:cNvPr>
          <p:cNvSpPr/>
          <p:nvPr/>
        </p:nvSpPr>
        <p:spPr>
          <a:xfrm>
            <a:off x="5529854" y="4170965"/>
            <a:ext cx="451945" cy="31202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C43A87F-95E2-3F4B-BB15-8347C94F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0190"/>
              </p:ext>
            </p:extLst>
          </p:nvPr>
        </p:nvGraphicFramePr>
        <p:xfrm>
          <a:off x="6203926" y="3141412"/>
          <a:ext cx="5189285" cy="237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857">
                  <a:extLst>
                    <a:ext uri="{9D8B030D-6E8A-4147-A177-3AD203B41FA5}">
                      <a16:colId xmlns:a16="http://schemas.microsoft.com/office/drawing/2014/main" val="3697163134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4020315981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47938924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1273282109"/>
                    </a:ext>
                  </a:extLst>
                </a:gridCol>
                <a:gridCol w="1037857">
                  <a:extLst>
                    <a:ext uri="{9D8B030D-6E8A-4147-A177-3AD203B41FA5}">
                      <a16:colId xmlns:a16="http://schemas.microsoft.com/office/drawing/2014/main" val="2578999715"/>
                    </a:ext>
                  </a:extLst>
                </a:gridCol>
              </a:tblGrid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K=60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Model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RRF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25814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0.0486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0567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0.0484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3086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0.0472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30953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0.0474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77692"/>
                  </a:ext>
                </a:extLst>
              </a:tr>
              <a:tr h="395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Item 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0.0156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0.0466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25187"/>
                  </a:ext>
                </a:extLst>
              </a:tr>
            </a:tbl>
          </a:graphicData>
        </a:graphic>
      </p:graphicFrame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F7A269AE-AC0B-FB4E-84AD-DE526B291E0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7636230" y="2109330"/>
            <a:ext cx="504494" cy="922666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E4960-EB3E-EE44-9F00-D8D0CDAB7C60}"/>
              </a:ext>
            </a:extLst>
          </p:cNvPr>
          <p:cNvSpPr txBox="1"/>
          <p:nvPr/>
        </p:nvSpPr>
        <p:spPr>
          <a:xfrm>
            <a:off x="7181138" y="5881031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일반적으로 </a:t>
            </a:r>
            <a:r>
              <a:rPr kumimoji="1" lang="en-US" altLang="ko-KR" sz="1400" dirty="0"/>
              <a:t>k</a:t>
            </a:r>
            <a:r>
              <a:rPr kumimoji="1" lang="ko-KR" altLang="en-US" sz="1400" dirty="0"/>
              <a:t>는 </a:t>
            </a:r>
            <a:r>
              <a:rPr kumimoji="1" lang="en-US" altLang="ko-KR" sz="1400" dirty="0"/>
              <a:t>60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설정되나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br>
              <a:rPr kumimoji="1" lang="en-US" altLang="ko-KR" sz="1400" dirty="0"/>
            </a:br>
            <a:r>
              <a:rPr kumimoji="1" lang="ko-KR" altLang="en-US" sz="1400" dirty="0"/>
              <a:t>실험에 의해 최적의 </a:t>
            </a:r>
            <a:r>
              <a:rPr kumimoji="1" lang="en-US" altLang="ko-KR" sz="1400" dirty="0"/>
              <a:t>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찾을 수 있음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AC7D5C85-4BCB-2140-91D7-BB7AAE080B0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85861" y="5648000"/>
            <a:ext cx="513377" cy="494641"/>
          </a:xfrm>
          <a:prstGeom prst="bentConnector3">
            <a:avLst>
              <a:gd name="adj1" fmla="val 9913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634B4-9A59-4C4B-92BD-7E136628C580}"/>
              </a:ext>
            </a:extLst>
          </p:cNvPr>
          <p:cNvSpPr/>
          <p:nvPr/>
        </p:nvSpPr>
        <p:spPr>
          <a:xfrm>
            <a:off x="107926" y="638503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CORMACK, Gordon V.; CLARKE, Charles LA; BUETTCHER, Stefan. Reciprocal rank fusion outperforms </a:t>
            </a:r>
            <a:r>
              <a:rPr lang="en-US" altLang="ko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condorcet</a:t>
            </a:r>
            <a:r>
              <a:rPr lang="en-US" altLang="ko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individual rank learning methods. In: </a:t>
            </a:r>
            <a:r>
              <a:rPr lang="en-US" altLang="ko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SIGIR</a:t>
            </a:r>
            <a:r>
              <a:rPr lang="en-US" altLang="ko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2009. p. 758-759.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24A10E-3531-9E4C-A882-189EDF588B0A}"/>
                  </a:ext>
                </a:extLst>
              </p:cNvPr>
              <p:cNvSpPr txBox="1"/>
              <p:nvPr/>
            </p:nvSpPr>
            <p:spPr>
              <a:xfrm>
                <a:off x="8140724" y="1773982"/>
                <a:ext cx="3247235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𝑅𝑅𝐹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24A10E-3531-9E4C-A882-189EDF58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24" y="1773982"/>
                <a:ext cx="3247235" cy="670696"/>
              </a:xfrm>
              <a:prstGeom prst="rect">
                <a:avLst/>
              </a:prstGeom>
              <a:blipFill>
                <a:blip r:embed="rId2"/>
                <a:stretch>
                  <a:fillRect l="-389" t="-147170" r="-1167" b="-20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45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2864762" y="3044279"/>
            <a:ext cx="6462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/>
              <a:t>Rank fusion in Aurochs</a:t>
            </a:r>
            <a:endParaRPr kumimoji="1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502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757282-1A70-2D41-9BDB-DDF28573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5" y="1799388"/>
            <a:ext cx="6024832" cy="4189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E6E77A-BFAE-664F-B6A6-35BC3C386022}"/>
              </a:ext>
            </a:extLst>
          </p:cNvPr>
          <p:cNvSpPr/>
          <p:nvPr/>
        </p:nvSpPr>
        <p:spPr>
          <a:xfrm>
            <a:off x="5207000" y="2565400"/>
            <a:ext cx="1098550" cy="787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C0EE0-F132-BE4F-B564-750CB29DF137}"/>
              </a:ext>
            </a:extLst>
          </p:cNvPr>
          <p:cNvSpPr txBox="1"/>
          <p:nvPr/>
        </p:nvSpPr>
        <p:spPr>
          <a:xfrm>
            <a:off x="7286274" y="996184"/>
            <a:ext cx="3563027" cy="5123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 err="1"/>
              <a:t>Reco.py</a:t>
            </a:r>
            <a:r>
              <a:rPr kumimoji="1" lang="en-US" altLang="ko-KR" b="1" dirty="0"/>
              <a:t> </a:t>
            </a:r>
            <a:br>
              <a:rPr kumimoji="1" lang="en-US" altLang="ko-KR" b="1" dirty="0"/>
            </a:br>
            <a:r>
              <a:rPr kumimoji="1" lang="en-US" altLang="ko-KR" b="1" dirty="0"/>
              <a:t>  </a:t>
            </a:r>
            <a:r>
              <a:rPr kumimoji="1" lang="en-US" altLang="ko-KR" sz="1600" dirty="0"/>
              <a:t>- </a:t>
            </a:r>
            <a:r>
              <a:rPr kumimoji="1" lang="ko-KR" altLang="en-US" sz="1400" dirty="0"/>
              <a:t>실제 추천이 일어나는 모듈</a:t>
            </a:r>
            <a:br>
              <a:rPr kumimoji="1" lang="en-US" altLang="ko-KR" sz="1400" dirty="0"/>
            </a:b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Class object for ensemble</a:t>
            </a:r>
            <a:br>
              <a:rPr kumimoji="1" lang="en-US" altLang="ko-KR" dirty="0"/>
            </a:br>
            <a:r>
              <a:rPr kumimoji="1" lang="en-US" altLang="ko-KR" dirty="0"/>
              <a:t>1. </a:t>
            </a:r>
            <a:r>
              <a:rPr kumimoji="1" lang="en-US" altLang="ko-KR" dirty="0">
                <a:solidFill>
                  <a:srgbClr val="0070C0"/>
                </a:solidFill>
              </a:rPr>
              <a:t>class</a:t>
            </a:r>
            <a:r>
              <a:rPr kumimoji="1" lang="en-US" altLang="ko-KR" dirty="0"/>
              <a:t> Ensemble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/>
              <a:t>Weighted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 err="1"/>
              <a:t>rank_fusion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 err="1"/>
              <a:t>Combmnz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2. </a:t>
            </a:r>
            <a:r>
              <a:rPr kumimoji="1" lang="en-US" altLang="ko-KR" dirty="0">
                <a:solidFill>
                  <a:srgbClr val="0070C0"/>
                </a:solidFill>
              </a:rPr>
              <a:t>class</a:t>
            </a:r>
            <a:r>
              <a:rPr kumimoji="1" lang="en-US" altLang="ko-KR" dirty="0"/>
              <a:t> Recommendation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 err="1"/>
              <a:t>add_feature</a:t>
            </a:r>
            <a:r>
              <a:rPr kumimoji="1" lang="en-US" altLang="ko-KR" sz="1600" dirty="0"/>
              <a:t>(self, name, feat)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 err="1"/>
              <a:t>get_rec</a:t>
            </a:r>
            <a:r>
              <a:rPr kumimoji="1" lang="en-US" altLang="ko-KR" sz="1600" dirty="0"/>
              <a:t>(self, </a:t>
            </a:r>
            <a:r>
              <a:rPr kumimoji="1" lang="en-US" altLang="ko-KR" sz="1600" dirty="0" err="1"/>
              <a:t>qkey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topns</a:t>
            </a:r>
            <a:r>
              <a:rPr kumimoji="1"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600" dirty="0"/>
              <a:t>ensemble(self, recs, param)</a:t>
            </a:r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BABB9702-B1DF-F34E-951D-EDB1D8A135AB}"/>
              </a:ext>
            </a:extLst>
          </p:cNvPr>
          <p:cNvSpPr/>
          <p:nvPr/>
        </p:nvSpPr>
        <p:spPr>
          <a:xfrm>
            <a:off x="6690294" y="1261294"/>
            <a:ext cx="296883" cy="4592847"/>
          </a:xfrm>
          <a:prstGeom prst="leftBrace">
            <a:avLst>
              <a:gd name="adj1" fmla="val 76333"/>
              <a:gd name="adj2" fmla="val 3727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DABFF-3BE9-AF46-93B8-FDAF65F35098}"/>
              </a:ext>
            </a:extLst>
          </p:cNvPr>
          <p:cNvSpPr txBox="1"/>
          <p:nvPr/>
        </p:nvSpPr>
        <p:spPr>
          <a:xfrm>
            <a:off x="493986" y="472964"/>
            <a:ext cx="395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Aurochs Architectures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394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4B9C47A-DE90-4446-A13B-DFE67E2DC333}"/>
              </a:ext>
            </a:extLst>
          </p:cNvPr>
          <p:cNvSpPr/>
          <p:nvPr/>
        </p:nvSpPr>
        <p:spPr>
          <a:xfrm>
            <a:off x="389906" y="2402378"/>
            <a:ext cx="11412187" cy="3298817"/>
          </a:xfrm>
          <a:prstGeom prst="roundRect">
            <a:avLst>
              <a:gd name="adj" fmla="val 8448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801040-B5AC-6040-BCF6-75C435A7A361}"/>
              </a:ext>
            </a:extLst>
          </p:cNvPr>
          <p:cNvSpPr/>
          <p:nvPr/>
        </p:nvSpPr>
        <p:spPr>
          <a:xfrm>
            <a:off x="193022" y="2667746"/>
            <a:ext cx="11805953" cy="2599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ko-KR" b="1" dirty="0"/>
              <a:t>Score-based: combining scores</a:t>
            </a:r>
            <a:endParaRPr kumimoji="1"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weighted(</a:t>
            </a:r>
            <a:r>
              <a:rPr kumimoji="1" lang="en-US" altLang="ko-KR" sz="1600" dirty="0" err="1"/>
              <a:t>wCombSUM</a:t>
            </a:r>
            <a:r>
              <a:rPr kumimoji="1" lang="en-US" altLang="ko-KR" sz="1600" dirty="0"/>
              <a:t>): </a:t>
            </a:r>
            <a:r>
              <a:rPr kumimoji="1" lang="ko-KR" altLang="en-US" sz="1600" dirty="0"/>
              <a:t>각 모델에서 출력한 스코어와 입력 받은 가중치의 곱을 합함</a:t>
            </a:r>
            <a:r>
              <a:rPr kumimoji="1" lang="en-US" altLang="ko-KR" sz="1600" dirty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combmnz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CombMNZ</a:t>
            </a:r>
            <a:r>
              <a:rPr kumimoji="1" lang="en-US" altLang="ko-KR" sz="1600" dirty="0"/>
              <a:t>): </a:t>
            </a:r>
            <a:r>
              <a:rPr kumimoji="1" lang="ko-KR" altLang="en-US" sz="1600" dirty="0"/>
              <a:t>특정 아이템에 대한 각 모델의 스코어의 합과 아이템을 추천한 모델의 수를 곱함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en-US" altLang="ko-KR" b="1" dirty="0"/>
              <a:t>Rank-based: combining rankings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rank_fusion</a:t>
            </a:r>
            <a:r>
              <a:rPr kumimoji="1" lang="en-US" altLang="ko-KR" sz="1600" dirty="0"/>
              <a:t>(Reciprocal rank fusion):</a:t>
            </a:r>
            <a:r>
              <a:rPr kumimoji="1" lang="ko-KR" altLang="en-US" sz="1600" dirty="0"/>
              <a:t> 각 모델의 등수에 </a:t>
            </a:r>
            <a:r>
              <a:rPr kumimoji="1" lang="en-US" altLang="ko-KR" sz="1600" dirty="0"/>
              <a:t>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더한 수의 역수를 합하여 점수 산출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9B8B7-AAE8-9F4F-B4F3-6E6A0C42B0D4}"/>
              </a:ext>
            </a:extLst>
          </p:cNvPr>
          <p:cNvSpPr txBox="1"/>
          <p:nvPr/>
        </p:nvSpPr>
        <p:spPr>
          <a:xfrm>
            <a:off x="738229" y="1320941"/>
            <a:ext cx="95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Aurochs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ensemble </a:t>
            </a:r>
            <a:r>
              <a:rPr kumimoji="1" lang="ko-KR" altLang="en-US" dirty="0"/>
              <a:t>기법 중</a:t>
            </a:r>
            <a:r>
              <a:rPr kumimoji="1" lang="en-US" altLang="ko-KR" dirty="0"/>
              <a:t>, </a:t>
            </a:r>
            <a:r>
              <a:rPr kumimoji="1" lang="en-US" altLang="ko-KR" u="sng" dirty="0"/>
              <a:t>weighted, </a:t>
            </a:r>
            <a:r>
              <a:rPr kumimoji="1" lang="en-US" altLang="ko-KR" u="sng" dirty="0" err="1"/>
              <a:t>combmnz</a:t>
            </a:r>
            <a:r>
              <a:rPr kumimoji="1" lang="en-US" altLang="ko-KR" u="sng" dirty="0"/>
              <a:t>, </a:t>
            </a:r>
            <a:r>
              <a:rPr kumimoji="1" lang="en-US" altLang="ko-KR" u="sng" dirty="0" err="1"/>
              <a:t>rank_fusion</a:t>
            </a:r>
            <a:r>
              <a:rPr kumimoji="1" lang="ko-KR" altLang="en-US" dirty="0"/>
              <a:t>이 구현되어 있음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EFC7C-0CFF-D747-B7C7-3E13C862EC36}"/>
              </a:ext>
            </a:extLst>
          </p:cNvPr>
          <p:cNvSpPr txBox="1"/>
          <p:nvPr/>
        </p:nvSpPr>
        <p:spPr>
          <a:xfrm>
            <a:off x="493986" y="472964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70C0"/>
                </a:solidFill>
              </a:rPr>
              <a:t>class</a:t>
            </a:r>
            <a:r>
              <a:rPr kumimoji="1" lang="en-US" altLang="ko-KR" sz="2800" b="1" dirty="0"/>
              <a:t> Ensemble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965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CE1A9D-EC9C-B64A-BBBE-6B5D8E967AD4}"/>
              </a:ext>
            </a:extLst>
          </p:cNvPr>
          <p:cNvSpPr txBox="1"/>
          <p:nvPr/>
        </p:nvSpPr>
        <p:spPr>
          <a:xfrm>
            <a:off x="676478" y="2143295"/>
            <a:ext cx="8406276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/>
              <a:t>Input parameters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b="1" dirty="0"/>
              <a:t>- recs: </a:t>
            </a:r>
            <a:r>
              <a:rPr kumimoji="1" lang="ko-KR" altLang="en-US" dirty="0"/>
              <a:t>각 모델 별 스코어 기준 </a:t>
            </a:r>
            <a:r>
              <a:rPr kumimoji="1" lang="ko-KR" altLang="en-US" dirty="0" err="1"/>
              <a:t>내리차순</a:t>
            </a:r>
            <a:r>
              <a:rPr kumimoji="1" lang="ko-KR" altLang="en-US" dirty="0"/>
              <a:t> 정렬된 리스트가 정리된 </a:t>
            </a:r>
            <a:r>
              <a:rPr kumimoji="1" lang="en-US" altLang="ko-KR" dirty="0"/>
              <a:t>dictionary.</a:t>
            </a:r>
            <a:br>
              <a:rPr kumimoji="1" lang="en-US" altLang="ko-KR" dirty="0"/>
            </a:br>
            <a:r>
              <a:rPr kumimoji="1" lang="en-US" altLang="ko-KR" dirty="0"/>
              <a:t>  </a:t>
            </a:r>
            <a:r>
              <a:rPr kumimoji="1" lang="en-US" altLang="ko-KR" sz="1600" dirty="0"/>
              <a:t>ex) </a:t>
            </a:r>
            <a:r>
              <a:rPr lang="en" altLang="ko-KR" sz="1600" dirty="0"/>
              <a:t>recs = {'</a:t>
            </a:r>
            <a:r>
              <a:rPr lang="en" altLang="ko-KR" sz="1600" dirty="0" err="1"/>
              <a:t>cf-als</a:t>
            </a:r>
            <a:r>
              <a:rPr lang="en" altLang="ko-KR" sz="1600" dirty="0"/>
              <a:t>': [(id, score), (id, score), ...], '</a:t>
            </a:r>
            <a:r>
              <a:rPr lang="en" altLang="ko-KR" sz="1600" dirty="0" err="1"/>
              <a:t>cb</a:t>
            </a:r>
            <a:r>
              <a:rPr lang="en" altLang="ko-KR" sz="1600" dirty="0"/>
              <a:t>-text': [(id, score), (id, score), ...]}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    - weights or k:</a:t>
            </a:r>
            <a:r>
              <a:rPr kumimoji="1" lang="en-US" altLang="ko-KR" dirty="0"/>
              <a:t> </a:t>
            </a:r>
            <a:r>
              <a:rPr kumimoji="1" lang="ko-KR" altLang="en-US" dirty="0"/>
              <a:t>각 모델에서 사용되는 </a:t>
            </a:r>
            <a:r>
              <a:rPr kumimoji="1" lang="ko-KR" altLang="en-US" dirty="0" err="1"/>
              <a:t>파라미터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    - </a:t>
            </a:r>
            <a:r>
              <a:rPr kumimoji="1" lang="en-US" altLang="ko-KR" b="1" dirty="0" err="1"/>
              <a:t>nrz</a:t>
            </a:r>
            <a:r>
              <a:rPr kumimoji="1" lang="en-US" altLang="ko-KR" b="1" dirty="0"/>
              <a:t>:</a:t>
            </a:r>
            <a:r>
              <a:rPr kumimoji="1" lang="en-US" altLang="ko-KR" dirty="0"/>
              <a:t> normalization </a:t>
            </a:r>
            <a:r>
              <a:rPr kumimoji="1" lang="ko-KR" altLang="en-US" dirty="0"/>
              <a:t>적용</a:t>
            </a:r>
            <a:r>
              <a:rPr kumimoji="1" lang="en-US" altLang="ko-KR" dirty="0"/>
              <a:t> (bool).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/>
              <a:t>Outputs</a:t>
            </a:r>
            <a:br>
              <a:rPr kumimoji="1" lang="en-US" altLang="ko-KR" b="1" dirty="0"/>
            </a:br>
            <a:r>
              <a:rPr kumimoji="1" lang="en-US" altLang="ko-KR" dirty="0"/>
              <a:t>- combine </a:t>
            </a:r>
            <a:r>
              <a:rPr kumimoji="1" lang="ko-KR" altLang="en-US" dirty="0"/>
              <a:t>된 최종 추천 결과를 </a:t>
            </a:r>
            <a:r>
              <a:rPr kumimoji="1" lang="en-US" altLang="ko-KR" dirty="0"/>
              <a:t>dictionary </a:t>
            </a:r>
            <a:r>
              <a:rPr kumimoji="1" lang="ko-KR" altLang="en-US" dirty="0"/>
              <a:t>형태로 출력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AA37C-0147-6742-AEE8-EA81E37E5251}"/>
              </a:ext>
            </a:extLst>
          </p:cNvPr>
          <p:cNvSpPr txBox="1"/>
          <p:nvPr/>
        </p:nvSpPr>
        <p:spPr>
          <a:xfrm>
            <a:off x="493986" y="472964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70C0"/>
                </a:solidFill>
              </a:rPr>
              <a:t>class</a:t>
            </a:r>
            <a:r>
              <a:rPr kumimoji="1" lang="en-US" altLang="ko-KR" sz="2800" b="1" dirty="0"/>
              <a:t> Ensemble</a:t>
            </a:r>
            <a:endParaRPr kumimoji="1"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6814-BBC8-1D40-ADED-805EBDC468C6}"/>
              </a:ext>
            </a:extLst>
          </p:cNvPr>
          <p:cNvSpPr txBox="1"/>
          <p:nvPr/>
        </p:nvSpPr>
        <p:spPr>
          <a:xfrm>
            <a:off x="738229" y="1320941"/>
            <a:ext cx="95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Aurochs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ensemble </a:t>
            </a:r>
            <a:r>
              <a:rPr kumimoji="1" lang="ko-KR" altLang="en-US" dirty="0"/>
              <a:t>기법 중</a:t>
            </a:r>
            <a:r>
              <a:rPr kumimoji="1" lang="en-US" altLang="ko-KR" dirty="0"/>
              <a:t>, </a:t>
            </a:r>
            <a:r>
              <a:rPr kumimoji="1" lang="en-US" altLang="ko-KR" u="sng" dirty="0"/>
              <a:t>weighted, </a:t>
            </a:r>
            <a:r>
              <a:rPr kumimoji="1" lang="en-US" altLang="ko-KR" u="sng" dirty="0" err="1"/>
              <a:t>combmnz</a:t>
            </a:r>
            <a:r>
              <a:rPr kumimoji="1" lang="en-US" altLang="ko-KR" u="sng" dirty="0"/>
              <a:t>, </a:t>
            </a:r>
            <a:r>
              <a:rPr kumimoji="1" lang="en-US" altLang="ko-KR" u="sng" dirty="0" err="1"/>
              <a:t>rank_fusion</a:t>
            </a:r>
            <a:r>
              <a:rPr kumimoji="1" lang="ko-KR" altLang="en-US" dirty="0"/>
              <a:t>이 구현되어 있음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36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D9B8B7-AAE8-9F4F-B4F3-6E6A0C42B0D4}"/>
              </a:ext>
            </a:extLst>
          </p:cNvPr>
          <p:cNvSpPr txBox="1"/>
          <p:nvPr/>
        </p:nvSpPr>
        <p:spPr>
          <a:xfrm>
            <a:off x="704977" y="1832640"/>
            <a:ext cx="9629559" cy="2860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 err="1"/>
              <a:t>add_feature</a:t>
            </a:r>
            <a:r>
              <a:rPr kumimoji="1" lang="en-US" altLang="ko-KR" dirty="0"/>
              <a:t>(self, name, feat)</a:t>
            </a:r>
            <a:br>
              <a:rPr kumimoji="1" lang="en-US" altLang="ko-KR" sz="1600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기존에 학습된 모델에 의해 추출된 </a:t>
            </a:r>
            <a:r>
              <a:rPr kumimoji="1" lang="en-US" altLang="ko-KR" dirty="0"/>
              <a:t>high-level 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 (=features for ensemble)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Inputs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sz="1600" dirty="0"/>
              <a:t>  - name: string</a:t>
            </a:r>
            <a:br>
              <a:rPr kumimoji="1" lang="en-US" altLang="ko-KR" sz="1600" dirty="0"/>
            </a:br>
            <a:r>
              <a:rPr kumimoji="1" lang="en-US" altLang="ko-KR" sz="1600" dirty="0"/>
              <a:t>  - feat: </a:t>
            </a:r>
            <a:r>
              <a:rPr kumimoji="1" lang="ko-KR" altLang="en-US" sz="1600" dirty="0"/>
              <a:t>로드 된 모델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Outputs</a:t>
            </a:r>
            <a:br>
              <a:rPr kumimoji="1" lang="en-US" altLang="ko-KR" dirty="0"/>
            </a:br>
            <a:r>
              <a:rPr kumimoji="1" lang="en-US" altLang="ko-KR" sz="1600" dirty="0"/>
              <a:t>  - None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602B-2349-AC45-BFAC-F63E47216AE7}"/>
              </a:ext>
            </a:extLst>
          </p:cNvPr>
          <p:cNvSpPr txBox="1"/>
          <p:nvPr/>
        </p:nvSpPr>
        <p:spPr>
          <a:xfrm>
            <a:off x="493986" y="472964"/>
            <a:ext cx="640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70C0"/>
                </a:solidFill>
              </a:rPr>
              <a:t>class</a:t>
            </a:r>
            <a:r>
              <a:rPr kumimoji="1" lang="en-US" altLang="ko-KR" sz="2800" b="1" dirty="0"/>
              <a:t> </a:t>
            </a:r>
            <a:r>
              <a:rPr kumimoji="1" lang="en-US" altLang="ko-KR" sz="2800" b="1" dirty="0" err="1"/>
              <a:t>Recomandation</a:t>
            </a:r>
            <a:r>
              <a:rPr kumimoji="1" lang="en-US" altLang="ko-KR" sz="2800" b="1" dirty="0"/>
              <a:t>: main </a:t>
            </a:r>
            <a:r>
              <a:rPr kumimoji="1" lang="en-US" altLang="ko-KR" sz="2800" b="1" dirty="0" err="1"/>
              <a:t>funcions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1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31602B-2349-AC45-BFAC-F63E47216AE7}"/>
              </a:ext>
            </a:extLst>
          </p:cNvPr>
          <p:cNvSpPr txBox="1"/>
          <p:nvPr/>
        </p:nvSpPr>
        <p:spPr>
          <a:xfrm>
            <a:off x="493986" y="472964"/>
            <a:ext cx="640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70C0"/>
                </a:solidFill>
              </a:rPr>
              <a:t>class</a:t>
            </a:r>
            <a:r>
              <a:rPr kumimoji="1" lang="en-US" altLang="ko-KR" sz="2800" b="1" dirty="0"/>
              <a:t> </a:t>
            </a:r>
            <a:r>
              <a:rPr kumimoji="1" lang="en-US" altLang="ko-KR" sz="2800" b="1" dirty="0" err="1"/>
              <a:t>Recomandation</a:t>
            </a:r>
            <a:r>
              <a:rPr kumimoji="1" lang="en-US" altLang="ko-KR" sz="2800" b="1" dirty="0"/>
              <a:t>: main </a:t>
            </a:r>
            <a:r>
              <a:rPr kumimoji="1" lang="en-US" altLang="ko-KR" sz="2800" b="1" dirty="0" err="1"/>
              <a:t>funcions</a:t>
            </a:r>
            <a:endParaRPr kumimoji="1"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EDF76-1907-D44B-86F0-F478B6F6EE1A}"/>
              </a:ext>
            </a:extLst>
          </p:cNvPr>
          <p:cNvSpPr txBox="1"/>
          <p:nvPr/>
        </p:nvSpPr>
        <p:spPr>
          <a:xfrm>
            <a:off x="704977" y="1832640"/>
            <a:ext cx="9176166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 err="1"/>
              <a:t>get_rec</a:t>
            </a:r>
            <a:r>
              <a:rPr kumimoji="1" lang="en-US" altLang="ko-KR" dirty="0"/>
              <a:t>(self, </a:t>
            </a:r>
            <a:r>
              <a:rPr kumimoji="1" lang="en-US" altLang="ko-KR" dirty="0" err="1"/>
              <a:t>qkey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topns</a:t>
            </a:r>
            <a:r>
              <a:rPr kumimoji="1" lang="en-US" altLang="ko-KR" dirty="0"/>
              <a:t>)</a:t>
            </a:r>
            <a:br>
              <a:rPr kumimoji="1" lang="en-US" altLang="ko-KR" sz="1600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모델의 추천 결과</a:t>
            </a:r>
            <a:r>
              <a:rPr kumimoji="1" lang="en-US" altLang="ko-KR" dirty="0"/>
              <a:t>(cosine similarity</a:t>
            </a:r>
            <a:r>
              <a:rPr kumimoji="1" lang="ko-KR" altLang="en-US" dirty="0"/>
              <a:t> 기반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가져옴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Inputs</a:t>
            </a:r>
            <a:br>
              <a:rPr kumimoji="1" lang="en-US" altLang="ko-KR" b="1" dirty="0"/>
            </a:br>
            <a:r>
              <a:rPr kumimoji="1" lang="en-US" altLang="ko-KR" b="1" dirty="0"/>
              <a:t>  - </a:t>
            </a:r>
            <a:r>
              <a:rPr kumimoji="1" lang="en-US" altLang="ko-KR" sz="1600" dirty="0" err="1"/>
              <a:t>qkey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연관 추천을 하고 싶은 아이템의 </a:t>
            </a:r>
            <a:r>
              <a:rPr kumimoji="1" lang="en-US" altLang="ko-KR" sz="1600" dirty="0"/>
              <a:t>id, </a:t>
            </a:r>
            <a:r>
              <a:rPr kumimoji="1" lang="en-US" altLang="ko-KR" sz="1600" dirty="0" err="1"/>
              <a:t>topns</a:t>
            </a:r>
            <a:r>
              <a:rPr kumimoji="1" lang="en-US" altLang="ko-KR" sz="1600" dirty="0"/>
              <a:t> = </a:t>
            </a:r>
            <a:r>
              <a:rPr kumimoji="1" lang="ko-KR" altLang="en-US" sz="1600" dirty="0"/>
              <a:t>어떤 모델에서 각각 몇 개씩 뽑을지 명시</a:t>
            </a:r>
            <a:r>
              <a:rPr kumimoji="1" lang="en-US" altLang="ko-KR" sz="1600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Outputs</a:t>
            </a:r>
            <a:br>
              <a:rPr kumimoji="1" lang="en-US" altLang="ko-KR" b="1" dirty="0"/>
            </a:br>
            <a:r>
              <a:rPr kumimoji="1" lang="en-US" altLang="ko-KR" b="1" dirty="0"/>
              <a:t>  - </a:t>
            </a:r>
            <a:r>
              <a:rPr kumimoji="1" lang="ko-KR" altLang="en-US" dirty="0"/>
              <a:t>각 모델 별로 연관 추천 대상 아이템과 가까운 아이템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  ex) </a:t>
            </a:r>
            <a:r>
              <a:rPr lang="en" altLang="ko-KR" dirty="0"/>
              <a:t>{'</a:t>
            </a:r>
            <a:r>
              <a:rPr lang="en" altLang="ko-KR" dirty="0" err="1"/>
              <a:t>cf-als</a:t>
            </a:r>
            <a:r>
              <a:rPr lang="en" altLang="ko-KR" dirty="0"/>
              <a:t>': [(id, score), (id, score), ...], '</a:t>
            </a:r>
            <a:r>
              <a:rPr lang="en" altLang="ko-KR" dirty="0" err="1"/>
              <a:t>cb</a:t>
            </a:r>
            <a:r>
              <a:rPr lang="en" altLang="ko-KR" dirty="0"/>
              <a:t>-text': [(id, score), (id, score), ...]} 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3907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A5A79-3225-B447-84E3-62BB23F2F495}"/>
              </a:ext>
            </a:extLst>
          </p:cNvPr>
          <p:cNvSpPr txBox="1"/>
          <p:nvPr/>
        </p:nvSpPr>
        <p:spPr>
          <a:xfrm>
            <a:off x="493986" y="472964"/>
            <a:ext cx="640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70C0"/>
                </a:solidFill>
              </a:rPr>
              <a:t>class</a:t>
            </a:r>
            <a:r>
              <a:rPr kumimoji="1" lang="en-US" altLang="ko-KR" sz="2800" b="1" dirty="0"/>
              <a:t> </a:t>
            </a:r>
            <a:r>
              <a:rPr kumimoji="1" lang="en-US" altLang="ko-KR" sz="2800" b="1" dirty="0" err="1"/>
              <a:t>Recomandation</a:t>
            </a:r>
            <a:r>
              <a:rPr kumimoji="1" lang="en-US" altLang="ko-KR" sz="2800" b="1" dirty="0"/>
              <a:t>: main </a:t>
            </a:r>
            <a:r>
              <a:rPr kumimoji="1" lang="en-US" altLang="ko-KR" sz="2800" b="1" dirty="0" err="1"/>
              <a:t>funcions</a:t>
            </a:r>
            <a:endParaRPr kumimoji="1"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4B923-45A6-6449-AC67-C50596F3E629}"/>
              </a:ext>
            </a:extLst>
          </p:cNvPr>
          <p:cNvSpPr txBox="1"/>
          <p:nvPr/>
        </p:nvSpPr>
        <p:spPr>
          <a:xfrm>
            <a:off x="704977" y="1832640"/>
            <a:ext cx="65950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/>
              <a:t>ensemble</a:t>
            </a:r>
            <a:r>
              <a:rPr kumimoji="1" lang="en-US" altLang="ko-KR" dirty="0"/>
              <a:t>(self, recs, param)</a:t>
            </a:r>
            <a:br>
              <a:rPr kumimoji="1" lang="en-US" altLang="ko-KR" dirty="0"/>
            </a:br>
            <a:r>
              <a:rPr kumimoji="1" lang="en-US" altLang="ko-KR" dirty="0"/>
              <a:t>- combine </a:t>
            </a:r>
            <a:r>
              <a:rPr kumimoji="1" lang="ko-KR" altLang="en-US" dirty="0"/>
              <a:t>된 최종 추천 결과를 출력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(class Ensemble </a:t>
            </a:r>
            <a:r>
              <a:rPr kumimoji="1" lang="ko-KR" altLang="en-US" dirty="0"/>
              <a:t>활용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Inputs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  - recs = </a:t>
            </a:r>
            <a:r>
              <a:rPr kumimoji="1" lang="ko-KR" altLang="en-US" dirty="0"/>
              <a:t>각 모델 별 추천 결과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  - param = ensemble</a:t>
            </a:r>
            <a:r>
              <a:rPr kumimoji="1" lang="ko-KR" altLang="en-US" dirty="0"/>
              <a:t>에 활용되는 </a:t>
            </a:r>
            <a:r>
              <a:rPr kumimoji="1" lang="ko-KR" altLang="en-US" dirty="0" err="1"/>
              <a:t>파라미터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1" dirty="0"/>
              <a:t>Outputs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  - combine </a:t>
            </a:r>
            <a:r>
              <a:rPr kumimoji="1" lang="ko-KR" altLang="en-US" dirty="0"/>
              <a:t>된 결과를  </a:t>
            </a:r>
            <a:r>
              <a:rPr kumimoji="1" lang="en-US" altLang="ko-KR" dirty="0"/>
              <a:t>dictionary </a:t>
            </a:r>
            <a:r>
              <a:rPr kumimoji="1" lang="ko-KR" altLang="en-US" dirty="0"/>
              <a:t>형태로 출력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82F2C1-5C66-B24D-A861-BEB01354D11A}"/>
              </a:ext>
            </a:extLst>
          </p:cNvPr>
          <p:cNvSpPr/>
          <p:nvPr/>
        </p:nvSpPr>
        <p:spPr>
          <a:xfrm>
            <a:off x="1098663" y="5137229"/>
            <a:ext cx="9144000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kumimoji="1" lang="en-US" altLang="ko-KR" sz="2800" b="1" dirty="0"/>
              <a:t>Rank fusion algorithm</a:t>
            </a:r>
            <a:r>
              <a:rPr kumimoji="1" lang="ko-KR" altLang="en-US" sz="2800" b="1" dirty="0"/>
              <a:t>을 직접적으로 활용하는 기능</a:t>
            </a:r>
            <a:endParaRPr kumimoji="1" lang="en-US" altLang="ko-KR" sz="28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FD1B5A23-4F8C-0F43-84DF-DD32FC52F42C}"/>
              </a:ext>
            </a:extLst>
          </p:cNvPr>
          <p:cNvSpPr/>
          <p:nvPr/>
        </p:nvSpPr>
        <p:spPr>
          <a:xfrm>
            <a:off x="1148541" y="5578959"/>
            <a:ext cx="357447" cy="2202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44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224318" y="772283"/>
            <a:ext cx="10515600" cy="52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226D2-F57A-E542-8D8F-DD62BEFF7545}"/>
              </a:ext>
            </a:extLst>
          </p:cNvPr>
          <p:cNvSpPr/>
          <p:nvPr/>
        </p:nvSpPr>
        <p:spPr>
          <a:xfrm>
            <a:off x="671363" y="1880423"/>
            <a:ext cx="10265356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" altLang="ko-KR" b="1" dirty="0"/>
              <a:t>Skimming Effect: </a:t>
            </a:r>
            <a:r>
              <a:rPr lang="ko-KR" altLang="en-US" dirty="0"/>
              <a:t>각 모델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ranking list</a:t>
            </a:r>
            <a:r>
              <a:rPr lang="ko-KR" altLang="en-US" dirty="0"/>
              <a:t>들의 상위에 위치하는 아이템들을 더 고려함</a:t>
            </a:r>
            <a:r>
              <a:rPr lang="en-US" altLang="ko-KR" dirty="0"/>
              <a:t>.</a:t>
            </a:r>
            <a:endParaRPr lang="en" altLang="ko-KR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" altLang="ko-KR" b="1" dirty="0"/>
              <a:t>Chorus Effect: </a:t>
            </a:r>
            <a:r>
              <a:rPr lang="ko-KR" altLang="en-US" dirty="0"/>
              <a:t>각 </a:t>
            </a:r>
            <a:r>
              <a:rPr lang="en-US" altLang="ko-KR" dirty="0"/>
              <a:t>item</a:t>
            </a:r>
            <a:r>
              <a:rPr lang="ko-KR" altLang="en-US" dirty="0"/>
              <a:t>이 </a:t>
            </a:r>
            <a:r>
              <a:rPr lang="en-US" altLang="ko-KR" dirty="0"/>
              <a:t>ranking list</a:t>
            </a:r>
            <a:r>
              <a:rPr lang="ko-KR" altLang="en-US" dirty="0"/>
              <a:t>들에 얼마나 많이 등장</a:t>
            </a:r>
            <a:r>
              <a:rPr lang="en" altLang="ko-KR" dirty="0"/>
              <a:t> </a:t>
            </a:r>
            <a:r>
              <a:rPr lang="ko-KR" altLang="en-US" dirty="0"/>
              <a:t>하는지 최종 점수에 더 고려함</a:t>
            </a:r>
            <a:r>
              <a:rPr lang="en-US" altLang="ko-KR" dirty="0"/>
              <a:t>.</a:t>
            </a:r>
            <a:endParaRPr lang="en" altLang="ko-KR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" altLang="ko-KR" b="1" dirty="0"/>
              <a:t>Dark Horse Effect: </a:t>
            </a:r>
            <a:r>
              <a:rPr lang="ko-KR" altLang="en-US" dirty="0"/>
              <a:t>각 모델들 중에서</a:t>
            </a:r>
            <a:r>
              <a:rPr lang="en-US" altLang="ko-KR" dirty="0"/>
              <a:t>, </a:t>
            </a:r>
            <a:r>
              <a:rPr lang="ko-KR" altLang="en-US" dirty="0"/>
              <a:t>특별히 잘 예측하는 모델이 있고</a:t>
            </a:r>
            <a:r>
              <a:rPr lang="en-US" altLang="ko-KR" dirty="0"/>
              <a:t>, </a:t>
            </a:r>
            <a:r>
              <a:rPr lang="ko-KR" altLang="en-US" dirty="0"/>
              <a:t>그 모델에 </a:t>
            </a:r>
            <a:r>
              <a:rPr lang="en-US" altLang="ko-KR" dirty="0"/>
              <a:t>weight</a:t>
            </a:r>
            <a:r>
              <a:rPr lang="ko-KR" altLang="en-US" dirty="0" err="1"/>
              <a:t>를</a:t>
            </a:r>
            <a:r>
              <a:rPr lang="ko-KR" altLang="en-US" dirty="0"/>
              <a:t>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28E82-6F53-C140-8182-8235C8B4EF69}"/>
              </a:ext>
            </a:extLst>
          </p:cNvPr>
          <p:cNvSpPr/>
          <p:nvPr/>
        </p:nvSpPr>
        <p:spPr>
          <a:xfrm>
            <a:off x="94000" y="652475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000" dirty="0"/>
              <a:t>C. Vogt, C. and G. Cottrell, Fusion Via a Linear Combination of Scores. Inf. </a:t>
            </a:r>
            <a:r>
              <a:rPr lang="en" altLang="ko-KR" sz="1000" dirty="0" err="1"/>
              <a:t>Retr</a:t>
            </a:r>
            <a:r>
              <a:rPr lang="en" altLang="ko-KR" sz="1000" dirty="0"/>
              <a:t>., 1999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A6DDB-DD72-6047-8CBB-82919D5DC614}"/>
              </a:ext>
            </a:extLst>
          </p:cNvPr>
          <p:cNvSpPr txBox="1"/>
          <p:nvPr/>
        </p:nvSpPr>
        <p:spPr>
          <a:xfrm>
            <a:off x="493986" y="472964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Rank fusion Issues</a:t>
            </a:r>
            <a:endParaRPr kumimoji="1"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6AC58-37D6-3249-8239-B26ED5A3866C}"/>
              </a:ext>
            </a:extLst>
          </p:cNvPr>
          <p:cNvSpPr txBox="1"/>
          <p:nvPr/>
        </p:nvSpPr>
        <p:spPr>
          <a:xfrm>
            <a:off x="1452082" y="4744150"/>
            <a:ext cx="1204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Ranking fusion </a:t>
            </a:r>
            <a:r>
              <a:rPr lang="ko-KR" altLang="en-US" sz="2400" b="1" dirty="0"/>
              <a:t>기법을 적용할 때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세 효과들에 대한 고려가 필요</a:t>
            </a:r>
            <a:r>
              <a:rPr lang="en-US" altLang="ko-KR" sz="2400" b="1" dirty="0"/>
              <a:t>!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263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E4FBC8-3448-6145-AC3D-E3E9CB1FE3B7}"/>
              </a:ext>
            </a:extLst>
          </p:cNvPr>
          <p:cNvSpPr txBox="1"/>
          <p:nvPr/>
        </p:nvSpPr>
        <p:spPr>
          <a:xfrm>
            <a:off x="493986" y="3484366"/>
            <a:ext cx="5280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aurochs.app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/blob/master/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mediadaum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/similar/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Reco.py</a:t>
            </a:r>
            <a:endParaRPr kumimoji="1"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CDDBB8-658B-5440-A46E-6EAEC020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6" y="1375408"/>
            <a:ext cx="7468191" cy="2090241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8FEB43-E4D1-144F-B2B9-6EFA391FF7A9}"/>
              </a:ext>
            </a:extLst>
          </p:cNvPr>
          <p:cNvSpPr/>
          <p:nvPr/>
        </p:nvSpPr>
        <p:spPr>
          <a:xfrm flipV="1">
            <a:off x="711042" y="1702165"/>
            <a:ext cx="4570093" cy="5270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5EE94F-CA2C-7949-B618-0CBDDF3A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86" y="3961338"/>
            <a:ext cx="4875878" cy="238455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8D6426-0581-CD41-BB28-5544B712CCC6}"/>
              </a:ext>
            </a:extLst>
          </p:cNvPr>
          <p:cNvSpPr/>
          <p:nvPr/>
        </p:nvSpPr>
        <p:spPr>
          <a:xfrm flipV="1">
            <a:off x="7552597" y="5594474"/>
            <a:ext cx="3296092" cy="2265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DB1E0-A5F5-9541-BD1A-2AD8204EFC47}"/>
              </a:ext>
            </a:extLst>
          </p:cNvPr>
          <p:cNvSpPr txBox="1"/>
          <p:nvPr/>
        </p:nvSpPr>
        <p:spPr>
          <a:xfrm>
            <a:off x="6785740" y="6359359"/>
            <a:ext cx="304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GitHub: /aurochs/app/base/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reco.py</a:t>
            </a:r>
            <a:endParaRPr kumimoji="1"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203F6-204D-8847-96AC-27196D63B414}"/>
              </a:ext>
            </a:extLst>
          </p:cNvPr>
          <p:cNvSpPr txBox="1"/>
          <p:nvPr/>
        </p:nvSpPr>
        <p:spPr>
          <a:xfrm>
            <a:off x="2562227" y="5527046"/>
            <a:ext cx="363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모델에 의해 추출된</a:t>
            </a:r>
            <a:r>
              <a:rPr kumimoji="1" lang="en-US" altLang="ko-KR" dirty="0"/>
              <a:t> feature</a:t>
            </a:r>
            <a:r>
              <a:rPr kumimoji="1" lang="ko-KR" altLang="en-US" dirty="0"/>
              <a:t> 추가 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0FE67-A2A0-7D49-846B-E4DDB34B5BAC}"/>
              </a:ext>
            </a:extLst>
          </p:cNvPr>
          <p:cNvSpPr txBox="1"/>
          <p:nvPr/>
        </p:nvSpPr>
        <p:spPr>
          <a:xfrm>
            <a:off x="493986" y="472964"/>
            <a:ext cx="444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Study: </a:t>
            </a:r>
            <a:r>
              <a:rPr kumimoji="1" lang="en-US" altLang="ko-K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MediaDaum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36A593-2809-0A44-B3BD-D344D573744C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6196492" y="5707754"/>
            <a:ext cx="1356105" cy="39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298A5055-F0FE-EF4E-9F3D-6FFEB65EE4D8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5281135" y="1965687"/>
            <a:ext cx="3937690" cy="1995651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5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E25580-54F4-8649-9C1E-A15CAF3FC891}"/>
              </a:ext>
            </a:extLst>
          </p:cNvPr>
          <p:cNvGrpSpPr/>
          <p:nvPr/>
        </p:nvGrpSpPr>
        <p:grpSpPr>
          <a:xfrm>
            <a:off x="605662" y="1345395"/>
            <a:ext cx="8127092" cy="5025075"/>
            <a:chOff x="1403684" y="1325563"/>
            <a:chExt cx="8127092" cy="50250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1D22E4-AAB3-A144-9CA7-FAA34C0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84" y="1325563"/>
              <a:ext cx="8127092" cy="5025075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8FEB43-E4D1-144F-B2B9-6EFA391FF7A9}"/>
                </a:ext>
              </a:extLst>
            </p:cNvPr>
            <p:cNvSpPr/>
            <p:nvPr/>
          </p:nvSpPr>
          <p:spPr>
            <a:xfrm>
              <a:off x="2211185" y="5093792"/>
              <a:ext cx="3884815" cy="3443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A318FA-D67E-5B42-8A81-04013C84E79F}"/>
                </a:ext>
              </a:extLst>
            </p:cNvPr>
            <p:cNvSpPr/>
            <p:nvPr/>
          </p:nvSpPr>
          <p:spPr>
            <a:xfrm>
              <a:off x="1904459" y="2966892"/>
              <a:ext cx="3785141" cy="34438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295934-0F4D-D042-B995-05406738C854}"/>
              </a:ext>
            </a:extLst>
          </p:cNvPr>
          <p:cNvSpPr txBox="1"/>
          <p:nvPr/>
        </p:nvSpPr>
        <p:spPr>
          <a:xfrm>
            <a:off x="5392353" y="298086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세 모델의 추천 결과를 저장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24D20-27F2-204D-981F-90146D35D547}"/>
              </a:ext>
            </a:extLst>
          </p:cNvPr>
          <p:cNvSpPr txBox="1"/>
          <p:nvPr/>
        </p:nvSpPr>
        <p:spPr>
          <a:xfrm>
            <a:off x="9166103" y="483969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18032-8738-9B47-AD99-3EAF0439CA0B}"/>
              </a:ext>
            </a:extLst>
          </p:cNvPr>
          <p:cNvSpPr txBox="1"/>
          <p:nvPr/>
        </p:nvSpPr>
        <p:spPr>
          <a:xfrm>
            <a:off x="605662" y="6386965"/>
            <a:ext cx="5280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aurochs.app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/blob/master/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mediadaum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/similar/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Reco.py</a:t>
            </a:r>
            <a:endParaRPr kumimoji="1"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5CED4-C52F-D34C-8FD2-4067328BB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053" y="1345395"/>
            <a:ext cx="2611474" cy="225992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A4158D-066D-C545-8EE4-C9348BEC7A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44" r="20717"/>
          <a:stretch/>
        </p:blipFill>
        <p:spPr>
          <a:xfrm>
            <a:off x="9182793" y="5164095"/>
            <a:ext cx="2136658" cy="1254120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32B55-B48D-A04A-856C-A1A839D24120}"/>
              </a:ext>
            </a:extLst>
          </p:cNvPr>
          <p:cNvSpPr txBox="1"/>
          <p:nvPr/>
        </p:nvSpPr>
        <p:spPr>
          <a:xfrm>
            <a:off x="9141164" y="3626708"/>
            <a:ext cx="27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aurochs.app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/blob/master/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mediadaum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/similar/Config/</a:t>
            </a:r>
            <a:r>
              <a:rPr kumimoji="1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Reco.json</a:t>
            </a:r>
            <a:endParaRPr kumimoji="1"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32BF7-2556-E94A-9A54-D6E57B9A7285}"/>
              </a:ext>
            </a:extLst>
          </p:cNvPr>
          <p:cNvSpPr txBox="1"/>
          <p:nvPr/>
        </p:nvSpPr>
        <p:spPr>
          <a:xfrm>
            <a:off x="493986" y="472964"/>
            <a:ext cx="442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Study: </a:t>
            </a:r>
            <a:r>
              <a:rPr kumimoji="1" lang="en-US" altLang="ko-K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MediaDaum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216E4F-717A-8A47-9556-AE2E7704EC1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91578" y="3158917"/>
            <a:ext cx="500775" cy="6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AF6580-5CF2-E54A-AA4D-EF473C92987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297978" y="5285817"/>
            <a:ext cx="3884815" cy="5053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79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CD55D2-FEE5-8A40-A174-2163B7C7C54B}"/>
              </a:ext>
            </a:extLst>
          </p:cNvPr>
          <p:cNvSpPr txBox="1"/>
          <p:nvPr/>
        </p:nvSpPr>
        <p:spPr>
          <a:xfrm>
            <a:off x="493986" y="1591570"/>
            <a:ext cx="11497526" cy="39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b="1" dirty="0" err="1"/>
              <a:t>하이퍼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파리미터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모델 수정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- ./Config/</a:t>
            </a:r>
            <a:r>
              <a:rPr kumimoji="1" lang="en-US" altLang="ko-KR" sz="1600" dirty="0" err="1"/>
              <a:t>Reco.json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파일 수정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br>
              <a:rPr kumimoji="1" lang="en-US" altLang="ko-KR" sz="1600" dirty="0"/>
            </a:b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endParaRPr kumimoji="1"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b="1" dirty="0"/>
              <a:t>모델 추가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1. Class Ensemble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method </a:t>
            </a:r>
            <a:r>
              <a:rPr kumimoji="1" lang="ko-KR" altLang="en-US" sz="1600" dirty="0"/>
              <a:t>추가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r>
              <a:rPr kumimoji="1" lang="en-US" altLang="ko-KR" sz="1600" dirty="0"/>
              <a:t>2. Class Recommendation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ensemble </a:t>
            </a:r>
            <a:r>
              <a:rPr kumimoji="1" lang="ko-KR" altLang="en-US" sz="1600" dirty="0"/>
              <a:t>수정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r>
              <a:rPr kumimoji="1" lang="en-US" altLang="ko-KR" sz="1600" dirty="0"/>
              <a:t>3. ./Config/</a:t>
            </a:r>
            <a:r>
              <a:rPr kumimoji="1" lang="en-US" altLang="ko-KR" sz="1600" dirty="0" err="1"/>
              <a:t>Reco.json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수정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* 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aurochs.app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mediadaum</a:t>
            </a:r>
            <a:r>
              <a:rPr kumimoji="1" lang="en-US" altLang="ko-KR" sz="1600" dirty="0"/>
              <a:t>/similar/</a:t>
            </a:r>
            <a:r>
              <a:rPr kumimoji="1" lang="en-US" altLang="ko-KR" sz="1600" dirty="0" err="1"/>
              <a:t>various_ensembles.py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참고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0CAEE1-7E14-B447-886D-98E02FEF8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4" r="20717"/>
          <a:stretch/>
        </p:blipFill>
        <p:spPr>
          <a:xfrm>
            <a:off x="4784667" y="1724793"/>
            <a:ext cx="2765994" cy="162351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1A72E-F6EE-5842-A336-0F80E61F1D91}"/>
              </a:ext>
            </a:extLst>
          </p:cNvPr>
          <p:cNvSpPr txBox="1"/>
          <p:nvPr/>
        </p:nvSpPr>
        <p:spPr>
          <a:xfrm>
            <a:off x="493986" y="472964"/>
            <a:ext cx="805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다른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Rank fusion </a:t>
            </a:r>
            <a:r>
              <a:rPr kumimoji="1" lang="en-US" altLang="ko-K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algorthm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사용하고 싶다면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82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833474" y="2921168"/>
            <a:ext cx="2525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dirty="0"/>
              <a:t>Q &amp; A</a:t>
            </a:r>
            <a:endParaRPr kumimoji="1"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5219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89A158-B4E4-504B-9CF7-E50CFBDDF08A}"/>
              </a:ext>
            </a:extLst>
          </p:cNvPr>
          <p:cNvSpPr txBox="1">
            <a:spLocks/>
          </p:cNvSpPr>
          <p:nvPr/>
        </p:nvSpPr>
        <p:spPr>
          <a:xfrm>
            <a:off x="224318" y="772283"/>
            <a:ext cx="10515600" cy="529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15406-4FF1-E242-9FAE-F146904FBAD5}"/>
              </a:ext>
            </a:extLst>
          </p:cNvPr>
          <p:cNvSpPr txBox="1"/>
          <p:nvPr/>
        </p:nvSpPr>
        <p:spPr>
          <a:xfrm>
            <a:off x="1191165" y="2807589"/>
            <a:ext cx="980966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b="1" dirty="0"/>
              <a:t>Score-based methods</a:t>
            </a:r>
            <a:endParaRPr kumimoji="1" lang="en-US" altLang="ko-KR" sz="1600" dirty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b="1" dirty="0"/>
              <a:t>Rank-based methods</a:t>
            </a:r>
            <a:endParaRPr kumimoji="1"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04E64-9378-7345-A1FE-C4B7FDEB91CA}"/>
              </a:ext>
            </a:extLst>
          </p:cNvPr>
          <p:cNvSpPr txBox="1"/>
          <p:nvPr/>
        </p:nvSpPr>
        <p:spPr>
          <a:xfrm>
            <a:off x="493986" y="472964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Rank fusion methods</a:t>
            </a:r>
            <a:endParaRPr kumimoji="1"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AA423-FF7D-CB46-A4F7-0C8C9676EE53}"/>
              </a:ext>
            </a:extLst>
          </p:cNvPr>
          <p:cNvSpPr txBox="1"/>
          <p:nvPr/>
        </p:nvSpPr>
        <p:spPr>
          <a:xfrm>
            <a:off x="810326" y="1701831"/>
            <a:ext cx="925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Problem: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어떤 정보를 기반으로 하나의 </a:t>
            </a:r>
            <a:r>
              <a:rPr kumimoji="1" lang="en-US" altLang="ko-KR" sz="2000" dirty="0"/>
              <a:t>aggregated ranking list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산출하는가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38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3172571" y="3044279"/>
            <a:ext cx="6026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/>
              <a:t>Score-based methods</a:t>
            </a:r>
            <a:endParaRPr kumimoji="1"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257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169AD-311A-2D47-9B6C-CC0CA4537EA3}"/>
              </a:ext>
            </a:extLst>
          </p:cNvPr>
          <p:cNvSpPr txBox="1"/>
          <p:nvPr/>
        </p:nvSpPr>
        <p:spPr>
          <a:xfrm>
            <a:off x="493986" y="472964"/>
            <a:ext cx="392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Score-Based Methods</a:t>
            </a:r>
            <a:endParaRPr kumimoji="1"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05534-75DD-8A45-92DF-1D262305C202}"/>
              </a:ext>
            </a:extLst>
          </p:cNvPr>
          <p:cNvSpPr txBox="1"/>
          <p:nvPr/>
        </p:nvSpPr>
        <p:spPr>
          <a:xfrm>
            <a:off x="1118644" y="2337350"/>
            <a:ext cx="3357009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Fagin’s algorithm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Comb * (Max, Min, Sum)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/>
              <a:t>Weighted Comb *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kumimoji="1" lang="en-US" altLang="ko-KR" sz="2000" dirty="0" err="1"/>
              <a:t>CombMNZ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617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0547C8-5877-954B-A3BC-8CD594F75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7374"/>
              </p:ext>
            </p:extLst>
          </p:nvPr>
        </p:nvGraphicFramePr>
        <p:xfrm>
          <a:off x="1251401" y="2901264"/>
          <a:ext cx="318584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라이즈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겨울 왕국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0E0430-09F1-E145-9CB0-60FAE75C06ED}"/>
              </a:ext>
            </a:extLst>
          </p:cNvPr>
          <p:cNvGraphicFramePr>
            <a:graphicFrameLocks noGrp="1"/>
          </p:cNvGraphicFramePr>
          <p:nvPr/>
        </p:nvGraphicFramePr>
        <p:xfrm>
          <a:off x="4615277" y="2901387"/>
          <a:ext cx="3185846" cy="338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타이타닉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41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2DA06F-99A7-1A43-B165-E9489559ACB8}"/>
              </a:ext>
            </a:extLst>
          </p:cNvPr>
          <p:cNvGraphicFramePr>
            <a:graphicFrameLocks noGrp="1"/>
          </p:cNvGraphicFramePr>
          <p:nvPr/>
        </p:nvGraphicFramePr>
        <p:xfrm>
          <a:off x="9032097" y="2901266"/>
          <a:ext cx="2798744" cy="1530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72">
                  <a:extLst>
                    <a:ext uri="{9D8B030D-6E8A-4147-A177-3AD203B41FA5}">
                      <a16:colId xmlns:a16="http://schemas.microsoft.com/office/drawing/2014/main" val="708565795"/>
                    </a:ext>
                  </a:extLst>
                </a:gridCol>
                <a:gridCol w="1399372">
                  <a:extLst>
                    <a:ext uri="{9D8B030D-6E8A-4147-A177-3AD203B41FA5}">
                      <a16:colId xmlns:a16="http://schemas.microsoft.com/office/drawing/2014/main" val="3592061880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Top-3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48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9A3EBF-5B43-3B43-8668-94596BA30712}"/>
              </a:ext>
            </a:extLst>
          </p:cNvPr>
          <p:cNvSpPr txBox="1"/>
          <p:nvPr/>
        </p:nvSpPr>
        <p:spPr>
          <a:xfrm>
            <a:off x="493986" y="472964"/>
            <a:ext cx="318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Fagin’s Algorithm</a:t>
            </a:r>
            <a:endParaRPr kumimoji="1"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89375-1D56-BD46-8984-AC54EC48FE74}"/>
              </a:ext>
            </a:extLst>
          </p:cNvPr>
          <p:cNvSpPr txBox="1"/>
          <p:nvPr/>
        </p:nvSpPr>
        <p:spPr>
          <a:xfrm>
            <a:off x="804041" y="1345452"/>
            <a:ext cx="706635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 list sequentially.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K</a:t>
            </a:r>
            <a:r>
              <a:rPr kumimoji="1" lang="ko-KR" altLang="en-US" dirty="0"/>
              <a:t>개 아이템 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시간적 비용이 적음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combsum</a:t>
            </a:r>
            <a:r>
              <a:rPr kumimoji="1" lang="ko-KR" altLang="en-US" dirty="0"/>
              <a:t>에 비해 효율적</a:t>
            </a:r>
            <a:r>
              <a:rPr kumimoji="1" lang="en-US" altLang="ko-K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Skimming effect.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8B3A0B-819C-4144-A679-2CDF81E8A20B}"/>
              </a:ext>
            </a:extLst>
          </p:cNvPr>
          <p:cNvCxnSpPr/>
          <p:nvPr/>
        </p:nvCxnSpPr>
        <p:spPr>
          <a:xfrm>
            <a:off x="964150" y="3320418"/>
            <a:ext cx="0" cy="274320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1486EC-A6EF-B442-9B4D-6746BC8D899C}"/>
              </a:ext>
            </a:extLst>
          </p:cNvPr>
          <p:cNvSpPr txBox="1"/>
          <p:nvPr/>
        </p:nvSpPr>
        <p:spPr>
          <a:xfrm>
            <a:off x="564895" y="429960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Access</a:t>
            </a:r>
            <a:endParaRPr kumimoji="1" lang="ko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4B91411-29C2-B847-A1D8-8335596346D3}"/>
              </a:ext>
            </a:extLst>
          </p:cNvPr>
          <p:cNvSpPr/>
          <p:nvPr/>
        </p:nvSpPr>
        <p:spPr>
          <a:xfrm>
            <a:off x="8222061" y="3582631"/>
            <a:ext cx="349134" cy="21209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423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40553-5354-104B-A775-E9D1197E2D9E}"/>
              </a:ext>
            </a:extLst>
          </p:cNvPr>
          <p:cNvSpPr/>
          <p:nvPr/>
        </p:nvSpPr>
        <p:spPr>
          <a:xfrm>
            <a:off x="1252248" y="3274363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0CF86D-9579-114A-AB9C-DE3F9B7CF320}"/>
              </a:ext>
            </a:extLst>
          </p:cNvPr>
          <p:cNvSpPr txBox="1">
            <a:spLocks/>
          </p:cNvSpPr>
          <p:nvPr/>
        </p:nvSpPr>
        <p:spPr>
          <a:xfrm>
            <a:off x="224318" y="775948"/>
            <a:ext cx="11159447" cy="486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0547C8-5877-954B-A3BC-8CD594F7588D}"/>
              </a:ext>
            </a:extLst>
          </p:cNvPr>
          <p:cNvGraphicFramePr>
            <a:graphicFrameLocks noGrp="1"/>
          </p:cNvGraphicFramePr>
          <p:nvPr/>
        </p:nvGraphicFramePr>
        <p:xfrm>
          <a:off x="1252248" y="2901266"/>
          <a:ext cx="318584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라이즈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겨울 왕국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0E0430-09F1-E145-9CB0-60FAE75C06ED}"/>
              </a:ext>
            </a:extLst>
          </p:cNvPr>
          <p:cNvGraphicFramePr>
            <a:graphicFrameLocks noGrp="1"/>
          </p:cNvGraphicFramePr>
          <p:nvPr/>
        </p:nvGraphicFramePr>
        <p:xfrm>
          <a:off x="4615277" y="2901387"/>
          <a:ext cx="3185846" cy="338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타이타닉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41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2DA06F-99A7-1A43-B165-E9489559ACB8}"/>
              </a:ext>
            </a:extLst>
          </p:cNvPr>
          <p:cNvGraphicFramePr>
            <a:graphicFrameLocks noGrp="1"/>
          </p:cNvGraphicFramePr>
          <p:nvPr/>
        </p:nvGraphicFramePr>
        <p:xfrm>
          <a:off x="9032097" y="2901266"/>
          <a:ext cx="2798744" cy="1530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72">
                  <a:extLst>
                    <a:ext uri="{9D8B030D-6E8A-4147-A177-3AD203B41FA5}">
                      <a16:colId xmlns:a16="http://schemas.microsoft.com/office/drawing/2014/main" val="708565795"/>
                    </a:ext>
                  </a:extLst>
                </a:gridCol>
                <a:gridCol w="1399372">
                  <a:extLst>
                    <a:ext uri="{9D8B030D-6E8A-4147-A177-3AD203B41FA5}">
                      <a16:colId xmlns:a16="http://schemas.microsoft.com/office/drawing/2014/main" val="3592061880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Top-3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48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9A3EBF-5B43-3B43-8668-94596BA30712}"/>
              </a:ext>
            </a:extLst>
          </p:cNvPr>
          <p:cNvSpPr txBox="1"/>
          <p:nvPr/>
        </p:nvSpPr>
        <p:spPr>
          <a:xfrm>
            <a:off x="493986" y="472964"/>
            <a:ext cx="318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Fagin’s Algorithm</a:t>
            </a:r>
            <a:endParaRPr kumimoji="1"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89375-1D56-BD46-8984-AC54EC48FE74}"/>
              </a:ext>
            </a:extLst>
          </p:cNvPr>
          <p:cNvSpPr txBox="1"/>
          <p:nvPr/>
        </p:nvSpPr>
        <p:spPr>
          <a:xfrm>
            <a:off x="804041" y="1345452"/>
            <a:ext cx="706635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 list sequentially.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K</a:t>
            </a:r>
            <a:r>
              <a:rPr kumimoji="1" lang="ko-KR" altLang="en-US" dirty="0"/>
              <a:t>개 아이템 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시간적 비용이 적음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combsum</a:t>
            </a:r>
            <a:r>
              <a:rPr kumimoji="1" lang="ko-KR" altLang="en-US" dirty="0"/>
              <a:t>에 비해 효율적</a:t>
            </a:r>
            <a:r>
              <a:rPr kumimoji="1" lang="en-US" altLang="ko-K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Skimming effect.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8B3A0B-819C-4144-A679-2CDF81E8A20B}"/>
              </a:ext>
            </a:extLst>
          </p:cNvPr>
          <p:cNvCxnSpPr/>
          <p:nvPr/>
        </p:nvCxnSpPr>
        <p:spPr>
          <a:xfrm>
            <a:off x="964150" y="3320418"/>
            <a:ext cx="0" cy="274320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1486EC-A6EF-B442-9B4D-6746BC8D899C}"/>
              </a:ext>
            </a:extLst>
          </p:cNvPr>
          <p:cNvSpPr txBox="1"/>
          <p:nvPr/>
        </p:nvSpPr>
        <p:spPr>
          <a:xfrm>
            <a:off x="564895" y="429960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Access</a:t>
            </a:r>
            <a:endParaRPr kumimoji="1" lang="ko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4B91411-29C2-B847-A1D8-8335596346D3}"/>
              </a:ext>
            </a:extLst>
          </p:cNvPr>
          <p:cNvSpPr/>
          <p:nvPr/>
        </p:nvSpPr>
        <p:spPr>
          <a:xfrm>
            <a:off x="8222061" y="3582631"/>
            <a:ext cx="349134" cy="21209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783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C5A0FB-5AA5-D94D-9865-CABA4BB9283C}"/>
              </a:ext>
            </a:extLst>
          </p:cNvPr>
          <p:cNvSpPr/>
          <p:nvPr/>
        </p:nvSpPr>
        <p:spPr>
          <a:xfrm>
            <a:off x="1252248" y="3647666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6778-430A-3942-8A55-BF691BE2FC45}"/>
              </a:ext>
            </a:extLst>
          </p:cNvPr>
          <p:cNvSpPr/>
          <p:nvPr/>
        </p:nvSpPr>
        <p:spPr>
          <a:xfrm>
            <a:off x="1252248" y="3282676"/>
            <a:ext cx="6548875" cy="36499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0547C8-5877-954B-A3BC-8CD594F7588D}"/>
              </a:ext>
            </a:extLst>
          </p:cNvPr>
          <p:cNvGraphicFramePr>
            <a:graphicFrameLocks noGrp="1"/>
          </p:cNvGraphicFramePr>
          <p:nvPr/>
        </p:nvGraphicFramePr>
        <p:xfrm>
          <a:off x="1252248" y="2901266"/>
          <a:ext cx="318584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다크나이트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라이즈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겨울 왕국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0E0430-09F1-E145-9CB0-60FAE75C06ED}"/>
              </a:ext>
            </a:extLst>
          </p:cNvPr>
          <p:cNvGraphicFramePr>
            <a:graphicFrameLocks noGrp="1"/>
          </p:cNvGraphicFramePr>
          <p:nvPr/>
        </p:nvGraphicFramePr>
        <p:xfrm>
          <a:off x="4615277" y="2901387"/>
          <a:ext cx="3185846" cy="338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3437551770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4893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영화 </a:t>
                      </a:r>
                      <a:r>
                        <a:rPr lang="ko-KR" altLang="en-US" sz="1600" b="1" dirty="0" err="1"/>
                        <a:t>추천목록</a:t>
                      </a:r>
                      <a:r>
                        <a:rPr lang="en-US" altLang="ko-KR" sz="1600" b="1" dirty="0"/>
                        <a:t> 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어벤져스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타이타닉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쇼생크</a:t>
                      </a:r>
                      <a:r>
                        <a:rPr lang="ko-KR" altLang="en-US" sz="1600" dirty="0"/>
                        <a:t>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2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터미네이터 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6562"/>
                  </a:ext>
                </a:extLst>
              </a:tr>
              <a:tr h="41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비긴 </a:t>
                      </a:r>
                      <a:r>
                        <a:rPr lang="ko-KR" altLang="en-US" sz="1600" dirty="0" err="1"/>
                        <a:t>어게인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어바웃</a:t>
                      </a:r>
                      <a:r>
                        <a:rPr lang="ko-KR" altLang="en-US" sz="1600" dirty="0"/>
                        <a:t>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879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2DA06F-99A7-1A43-B165-E9489559ACB8}"/>
              </a:ext>
            </a:extLst>
          </p:cNvPr>
          <p:cNvGraphicFramePr>
            <a:graphicFrameLocks noGrp="1"/>
          </p:cNvGraphicFramePr>
          <p:nvPr/>
        </p:nvGraphicFramePr>
        <p:xfrm>
          <a:off x="9032097" y="2901266"/>
          <a:ext cx="2798744" cy="1530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72">
                  <a:extLst>
                    <a:ext uri="{9D8B030D-6E8A-4147-A177-3AD203B41FA5}">
                      <a16:colId xmlns:a16="http://schemas.microsoft.com/office/drawing/2014/main" val="708565795"/>
                    </a:ext>
                  </a:extLst>
                </a:gridCol>
                <a:gridCol w="1399372">
                  <a:extLst>
                    <a:ext uri="{9D8B030D-6E8A-4147-A177-3AD203B41FA5}">
                      <a16:colId xmlns:a16="http://schemas.microsoft.com/office/drawing/2014/main" val="3592061880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Top-3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score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48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9A3EBF-5B43-3B43-8668-94596BA30712}"/>
              </a:ext>
            </a:extLst>
          </p:cNvPr>
          <p:cNvSpPr txBox="1"/>
          <p:nvPr/>
        </p:nvSpPr>
        <p:spPr>
          <a:xfrm>
            <a:off x="493986" y="472964"/>
            <a:ext cx="318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Fagin’s Algorithm</a:t>
            </a:r>
            <a:endParaRPr kumimoji="1"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89375-1D56-BD46-8984-AC54EC48FE74}"/>
              </a:ext>
            </a:extLst>
          </p:cNvPr>
          <p:cNvSpPr txBox="1"/>
          <p:nvPr/>
        </p:nvSpPr>
        <p:spPr>
          <a:xfrm>
            <a:off x="804041" y="1345452"/>
            <a:ext cx="706635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Access ranking list sequentially.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K</a:t>
            </a:r>
            <a:r>
              <a:rPr kumimoji="1" lang="ko-KR" altLang="en-US" dirty="0"/>
              <a:t>개 아이템 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시간적 비용이 적음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combsum</a:t>
            </a:r>
            <a:r>
              <a:rPr kumimoji="1" lang="ko-KR" altLang="en-US" dirty="0"/>
              <a:t>에 비해 효율적</a:t>
            </a:r>
            <a:r>
              <a:rPr kumimoji="1" lang="en-US" altLang="ko-K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dirty="0"/>
              <a:t>Skimming effect.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8B3A0B-819C-4144-A679-2CDF81E8A20B}"/>
              </a:ext>
            </a:extLst>
          </p:cNvPr>
          <p:cNvCxnSpPr/>
          <p:nvPr/>
        </p:nvCxnSpPr>
        <p:spPr>
          <a:xfrm>
            <a:off x="964150" y="3320418"/>
            <a:ext cx="0" cy="274320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1486EC-A6EF-B442-9B4D-6746BC8D899C}"/>
              </a:ext>
            </a:extLst>
          </p:cNvPr>
          <p:cNvSpPr txBox="1"/>
          <p:nvPr/>
        </p:nvSpPr>
        <p:spPr>
          <a:xfrm>
            <a:off x="564895" y="429960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Access</a:t>
            </a:r>
            <a:endParaRPr kumimoji="1" lang="ko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4B91411-29C2-B847-A1D8-8335596346D3}"/>
              </a:ext>
            </a:extLst>
          </p:cNvPr>
          <p:cNvSpPr/>
          <p:nvPr/>
        </p:nvSpPr>
        <p:spPr>
          <a:xfrm>
            <a:off x="8222061" y="3582631"/>
            <a:ext cx="349134" cy="21209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59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2372</Words>
  <Application>Microsoft Macintosh PowerPoint</Application>
  <PresentationFormat>와이드스크린</PresentationFormat>
  <Paragraphs>797</Paragraphs>
  <Slides>33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198</cp:revision>
  <dcterms:created xsi:type="dcterms:W3CDTF">2020-01-01T07:22:09Z</dcterms:created>
  <dcterms:modified xsi:type="dcterms:W3CDTF">2020-01-03T01:52:14Z</dcterms:modified>
</cp:coreProperties>
</file>