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26"/>
  </p:notesMasterIdLst>
  <p:sldIdLst>
    <p:sldId id="256" r:id="rId3"/>
    <p:sldId id="257" r:id="rId4"/>
    <p:sldId id="290" r:id="rId5"/>
    <p:sldId id="258" r:id="rId6"/>
    <p:sldId id="286" r:id="rId7"/>
    <p:sldId id="259" r:id="rId8"/>
    <p:sldId id="260" r:id="rId9"/>
    <p:sldId id="261" r:id="rId10"/>
    <p:sldId id="262" r:id="rId11"/>
    <p:sldId id="278" r:id="rId12"/>
    <p:sldId id="283" r:id="rId13"/>
    <p:sldId id="265" r:id="rId14"/>
    <p:sldId id="266" r:id="rId15"/>
    <p:sldId id="267" r:id="rId16"/>
    <p:sldId id="268" r:id="rId17"/>
    <p:sldId id="269" r:id="rId18"/>
    <p:sldId id="287" r:id="rId19"/>
    <p:sldId id="284" r:id="rId20"/>
    <p:sldId id="272" r:id="rId21"/>
    <p:sldId id="288" r:id="rId22"/>
    <p:sldId id="289" r:id="rId23"/>
    <p:sldId id="275" r:id="rId24"/>
    <p:sldId id="276" r:id="rId25"/>
  </p:sldIdLst>
  <p:sldSz cx="9144000" cy="5143500" type="screen16x9"/>
  <p:notesSz cx="6858000" cy="9144000"/>
  <p:embeddedFontLst>
    <p:embeddedFont>
      <p:font typeface="Proxima Nova" panose="020B0604020202020204" charset="0"/>
      <p:regular r:id="rId27"/>
      <p:bold r:id="rId28"/>
      <p:italic r:id="rId29"/>
      <p:boldItalic r:id="rId30"/>
    </p:embeddedFont>
    <p:embeddedFont>
      <p:font typeface="Tahoma" panose="020B0604030504040204" pitchFamily="34" charset="0"/>
      <p:regular r:id="rId31"/>
      <p:bold r:id="rId32"/>
    </p:embeddedFont>
    <p:embeddedFont>
      <p:font typeface="Roboto" panose="020B0604020202020204" charset="0"/>
      <p:regular r:id="rId33"/>
      <p:bold r:id="rId34"/>
      <p:italic r:id="rId35"/>
      <p:boldItalic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1" roundtripDataSignature="AMtx7miJCX/o7PLNeeTlguPodw1mJWnx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23368E-25A6-4592-B848-E35B2DCA9F1E}">
  <a:tblStyle styleId="{7723368E-25A6-4592-B848-E35B2DCA9F1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5" d="100"/>
          <a:sy n="105" d="100"/>
        </p:scale>
        <p:origin x="8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0" Type="http://schemas.openxmlformats.org/officeDocument/2006/relationships/slide" Target="slides/slide18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6959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8" name="Google Shape;36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79546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f9d3f3f59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7f9d3f3f59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346eaa27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7346eaa27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f9d3f3f5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g7f9d3f3f5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19320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8" name="Google Shape;36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12685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60" name="Google Shape;26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255570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59928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3" name="Google Shape;30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92747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2177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f9d3f3f5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g7f9d3f3f5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f9d3f3f5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g7f9d3f3f5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9E3BAA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ctrTitle"/>
          </p:nvPr>
        </p:nvSpPr>
        <p:spPr>
          <a:xfrm>
            <a:off x="624750" y="1774050"/>
            <a:ext cx="81495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None/>
              <a:defRPr sz="4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subTitle" idx="1"/>
          </p:nvPr>
        </p:nvSpPr>
        <p:spPr>
          <a:xfrm>
            <a:off x="624750" y="3225925"/>
            <a:ext cx="84639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roxima Nova"/>
              <a:buNone/>
              <a:defRPr sz="4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>
  <p:cSld name="1_Нетология 3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5"/>
          <p:cNvSpPr txBox="1">
            <a:spLocks noGrp="1"/>
          </p:cNvSpPr>
          <p:nvPr>
            <p:ph type="title"/>
          </p:nvPr>
        </p:nvSpPr>
        <p:spPr>
          <a:xfrm>
            <a:off x="719138" y="1328408"/>
            <a:ext cx="7705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52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5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1" name="Google Shape;51;p45"/>
          <p:cNvSpPr txBox="1">
            <a:spLocks noGrp="1"/>
          </p:cNvSpPr>
          <p:nvPr>
            <p:ph type="ftr" idx="11"/>
          </p:nvPr>
        </p:nvSpPr>
        <p:spPr>
          <a:xfrm>
            <a:off x="731263" y="4608594"/>
            <a:ext cx="3086100" cy="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FA1"/>
              </a:buClr>
              <a:buSzPts val="1000"/>
              <a:buNone/>
              <a:defRPr sz="1000">
                <a:solidFill>
                  <a:srgbClr val="9E9FA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52" name="Google Shape;52;p45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>
  <p:cSld name="1_Нетология 4">
    <p:bg>
      <p:bgPr>
        <a:gradFill>
          <a:gsLst>
            <a:gs pos="0">
              <a:srgbClr val="351C75"/>
            </a:gs>
            <a:gs pos="100000">
              <a:srgbClr val="1155CC"/>
            </a:gs>
          </a:gsLst>
          <a:lin ang="18900044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6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46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56" name="Google Shape;56;p46" descr="logo-1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07656" y="4608594"/>
            <a:ext cx="901701" cy="19132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46"/>
          <p:cNvSpPr txBox="1">
            <a:spLocks noGrp="1"/>
          </p:cNvSpPr>
          <p:nvPr>
            <p:ph type="body" idx="1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Нетология">
  <p:cSld name="1_Нетология 5">
    <p:bg>
      <p:bgPr>
        <a:gradFill>
          <a:gsLst>
            <a:gs pos="0">
              <a:srgbClr val="41AEEB"/>
            </a:gs>
            <a:gs pos="11300">
              <a:srgbClr val="41AEEB"/>
            </a:gs>
            <a:gs pos="100000">
              <a:srgbClr val="2B65F5"/>
            </a:gs>
          </a:gsLst>
          <a:lin ang="20399589" scaled="0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7"/>
          <p:cNvSpPr txBox="1">
            <a:spLocks noGrp="1"/>
          </p:cNvSpPr>
          <p:nvPr>
            <p:ph type="title"/>
          </p:nvPr>
        </p:nvSpPr>
        <p:spPr>
          <a:xfrm>
            <a:off x="725966" y="340424"/>
            <a:ext cx="63678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60" name="Google Shape;60;p47" descr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2460" y="411969"/>
            <a:ext cx="595574" cy="5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/>
          <p:nvPr/>
        </p:nvSpPr>
        <p:spPr>
          <a:xfrm>
            <a:off x="6724494" y="2909455"/>
            <a:ext cx="3001200" cy="30012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">
                <a:srgbClr val="91ADE9">
                  <a:alpha val="0"/>
                </a:srgbClr>
              </a:gs>
              <a:gs pos="90000">
                <a:srgbClr val="91ADE9">
                  <a:alpha val="20000"/>
                </a:srgbClr>
              </a:gs>
              <a:gs pos="100000">
                <a:srgbClr val="91ADE9">
                  <a:alpha val="2000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7"/>
          <p:cNvSpPr/>
          <p:nvPr/>
        </p:nvSpPr>
        <p:spPr>
          <a:xfrm>
            <a:off x="-755576" y="-1543164"/>
            <a:ext cx="5045100" cy="50451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75000">
                <a:srgbClr val="91ADE9">
                  <a:alpha val="20000"/>
                </a:srgbClr>
              </a:gs>
              <a:gs pos="100000">
                <a:srgbClr val="91ADE9">
                  <a:alpha val="2000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7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70" name="Google Shape;70;p27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7"/>
          <p:cNvSpPr txBox="1">
            <a:spLocks noGrp="1"/>
          </p:cNvSpPr>
          <p:nvPr>
            <p:ph type="body" idx="1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2" name="Google Shape;82;p32"/>
          <p:cNvSpPr/>
          <p:nvPr/>
        </p:nvSpPr>
        <p:spPr>
          <a:xfrm>
            <a:off x="6473338" y="2472341"/>
            <a:ext cx="3001200" cy="30012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0">
                <a:srgbClr val="FFFFFF">
                  <a:alpha val="1647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2"/>
          <p:cNvSpPr/>
          <p:nvPr/>
        </p:nvSpPr>
        <p:spPr>
          <a:xfrm>
            <a:off x="-262173" y="-1302386"/>
            <a:ext cx="7071900" cy="70719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0">
                <a:srgbClr val="FFFFFF">
                  <a:alpha val="1647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32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>
  <p:cSld name="Нетология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1"/>
          <p:cNvSpPr txBox="1">
            <a:spLocks noGrp="1"/>
          </p:cNvSpPr>
          <p:nvPr>
            <p:ph type="title"/>
          </p:nvPr>
        </p:nvSpPr>
        <p:spPr>
          <a:xfrm>
            <a:off x="731263" y="408709"/>
            <a:ext cx="67764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31"/>
          <p:cNvSpPr txBox="1">
            <a:spLocks noGrp="1"/>
          </p:cNvSpPr>
          <p:nvPr>
            <p:ph type="sldNum" idx="12"/>
          </p:nvPr>
        </p:nvSpPr>
        <p:spPr>
          <a:xfrm>
            <a:off x="8039804" y="487287"/>
            <a:ext cx="370500" cy="1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0" name="Google Shape;90;p31" descr="logo-1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07656" y="4608594"/>
            <a:ext cx="901701" cy="19132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31"/>
          <p:cNvSpPr txBox="1">
            <a:spLocks noGrp="1"/>
          </p:cNvSpPr>
          <p:nvPr>
            <p:ph type="body" idx="1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>
  <p:cSld name="1_Нетология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3"/>
          <p:cNvSpPr txBox="1">
            <a:spLocks noGrp="1"/>
          </p:cNvSpPr>
          <p:nvPr>
            <p:ph type="title"/>
          </p:nvPr>
        </p:nvSpPr>
        <p:spPr>
          <a:xfrm>
            <a:off x="725966" y="340424"/>
            <a:ext cx="63678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94" name="Google Shape;94;p33" descr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2460" y="411969"/>
            <a:ext cx="595574" cy="5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>
  <p:cSld name="1_Нетология 2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4"/>
          <p:cNvSpPr txBox="1">
            <a:spLocks noGrp="1"/>
          </p:cNvSpPr>
          <p:nvPr>
            <p:ph type="title"/>
          </p:nvPr>
        </p:nvSpPr>
        <p:spPr>
          <a:xfrm>
            <a:off x="731263" y="408709"/>
            <a:ext cx="67764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34"/>
          <p:cNvSpPr txBox="1">
            <a:spLocks noGrp="1"/>
          </p:cNvSpPr>
          <p:nvPr>
            <p:ph type="sldNum" idx="12"/>
          </p:nvPr>
        </p:nvSpPr>
        <p:spPr>
          <a:xfrm>
            <a:off x="8039804" y="487287"/>
            <a:ext cx="370500" cy="1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8" name="Google Shape;98;p34" descr="logo-1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07656" y="4608594"/>
            <a:ext cx="901701" cy="19132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4"/>
          <p:cNvSpPr txBox="1">
            <a:spLocks noGrp="1"/>
          </p:cNvSpPr>
          <p:nvPr>
            <p:ph type="body" idx="1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>
  <p:cSld name="1_Нетология 4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6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36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03" name="Google Shape;103;p36" descr="logo-1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07656" y="4608594"/>
            <a:ext cx="901701" cy="19132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6"/>
          <p:cNvSpPr txBox="1">
            <a:spLocks noGrp="1"/>
          </p:cNvSpPr>
          <p:nvPr>
            <p:ph type="body" idx="1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>
  <p:cSld name="1_Нетология 5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7"/>
          <p:cNvSpPr txBox="1">
            <a:spLocks noGrp="1"/>
          </p:cNvSpPr>
          <p:nvPr>
            <p:ph type="title"/>
          </p:nvPr>
        </p:nvSpPr>
        <p:spPr>
          <a:xfrm>
            <a:off x="725966" y="340424"/>
            <a:ext cx="63678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107" name="Google Shape;107;p37" descr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2460" y="411969"/>
            <a:ext cx="595574" cy="5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сновной слайд 0">
  <p:cSld name="Основной слайд 0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4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8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8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38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lvl="1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lvl="2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lvl="3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lvl="4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lvl="5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lvl="6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lvl="7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lvl="8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/>
          <p:nvPr/>
        </p:nvSpPr>
        <p:spPr>
          <a:xfrm>
            <a:off x="6724494" y="2909455"/>
            <a:ext cx="3001200" cy="30012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">
                <a:srgbClr val="91ADE9">
                  <a:alpha val="0"/>
                </a:srgbClr>
              </a:gs>
              <a:gs pos="90000">
                <a:srgbClr val="91ADE9">
                  <a:alpha val="20000"/>
                </a:srgbClr>
              </a:gs>
              <a:gs pos="100000">
                <a:srgbClr val="91ADE9">
                  <a:alpha val="2000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5"/>
          <p:cNvSpPr/>
          <p:nvPr/>
        </p:nvSpPr>
        <p:spPr>
          <a:xfrm>
            <a:off x="-755576" y="-1543164"/>
            <a:ext cx="5045100" cy="50451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75000">
                <a:srgbClr val="91ADE9">
                  <a:alpha val="20000"/>
                </a:srgbClr>
              </a:gs>
              <a:gs pos="100000">
                <a:srgbClr val="91ADE9">
                  <a:alpha val="2000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5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0" name="Google Shape;20;p25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5"/>
          <p:cNvSpPr txBox="1">
            <a:spLocks noGrp="1"/>
          </p:cNvSpPr>
          <p:nvPr>
            <p:ph type="body" idx="1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9"/>
          <p:cNvSpPr txBox="1">
            <a:spLocks noGrp="1"/>
          </p:cNvSpPr>
          <p:nvPr>
            <p:ph type="title"/>
          </p:nvPr>
        </p:nvSpPr>
        <p:spPr>
          <a:xfrm>
            <a:off x="553550" y="526350"/>
            <a:ext cx="6304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0"/>
          <p:cNvSpPr txBox="1">
            <a:spLocks noGrp="1"/>
          </p:cNvSpPr>
          <p:nvPr>
            <p:ph type="title"/>
          </p:nvPr>
        </p:nvSpPr>
        <p:spPr>
          <a:xfrm>
            <a:off x="500400" y="673625"/>
            <a:ext cx="799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0"/>
          <p:cNvSpPr txBox="1">
            <a:spLocks noGrp="1"/>
          </p:cNvSpPr>
          <p:nvPr>
            <p:ph type="body" idx="1"/>
          </p:nvPr>
        </p:nvSpPr>
        <p:spPr>
          <a:xfrm>
            <a:off x="576600" y="1563075"/>
            <a:ext cx="3735000" cy="3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Proxima Nova"/>
              <a:buChar char="●"/>
              <a:defRPr sz="25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■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■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Char char="■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40"/>
          <p:cNvSpPr txBox="1">
            <a:spLocks noGrp="1"/>
          </p:cNvSpPr>
          <p:nvPr>
            <p:ph type="body" idx="2"/>
          </p:nvPr>
        </p:nvSpPr>
        <p:spPr>
          <a:xfrm>
            <a:off x="4832400" y="1563225"/>
            <a:ext cx="3639900" cy="3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Proxima Nova"/>
              <a:buChar char="●"/>
              <a:defRPr sz="25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■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■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Char char="■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>
  <p:cSld name="Нетология">
    <p:bg>
      <p:bgPr>
        <a:gradFill>
          <a:gsLst>
            <a:gs pos="0">
              <a:srgbClr val="EA5551"/>
            </a:gs>
            <a:gs pos="11300">
              <a:srgbClr val="EA5551"/>
            </a:gs>
            <a:gs pos="100000">
              <a:srgbClr val="FFB73D"/>
            </a:gs>
          </a:gsLst>
          <a:lin ang="20399589" scaled="0"/>
        </a:gra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1"/>
          <p:cNvSpPr txBox="1">
            <a:spLocks noGrp="1"/>
          </p:cNvSpPr>
          <p:nvPr>
            <p:ph type="title"/>
          </p:nvPr>
        </p:nvSpPr>
        <p:spPr>
          <a:xfrm>
            <a:off x="731263" y="408709"/>
            <a:ext cx="67764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1"/>
          <p:cNvSpPr txBox="1">
            <a:spLocks noGrp="1"/>
          </p:cNvSpPr>
          <p:nvPr>
            <p:ph type="sldNum" idx="12"/>
          </p:nvPr>
        </p:nvSpPr>
        <p:spPr>
          <a:xfrm>
            <a:off x="8039804" y="487287"/>
            <a:ext cx="370500" cy="1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33" name="Google Shape;33;p41" descr="logo-1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07656" y="4608594"/>
            <a:ext cx="901701" cy="19132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1"/>
          <p:cNvSpPr txBox="1">
            <a:spLocks noGrp="1"/>
          </p:cNvSpPr>
          <p:nvPr>
            <p:ph type="body" idx="1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7" name="Google Shape;37;p42"/>
          <p:cNvSpPr/>
          <p:nvPr/>
        </p:nvSpPr>
        <p:spPr>
          <a:xfrm>
            <a:off x="6473338" y="2472341"/>
            <a:ext cx="3001200" cy="30012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0">
                <a:srgbClr val="FFFFFF">
                  <a:alpha val="1647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2"/>
          <p:cNvSpPr/>
          <p:nvPr/>
        </p:nvSpPr>
        <p:spPr>
          <a:xfrm>
            <a:off x="-262173" y="-1302386"/>
            <a:ext cx="7071900" cy="70719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0">
                <a:srgbClr val="FFFFFF">
                  <a:alpha val="1647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Google Shape;39;p42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Нетология">
  <p:cSld name="1_Нетология">
    <p:bg>
      <p:bgPr>
        <a:gradFill>
          <a:gsLst>
            <a:gs pos="0">
              <a:srgbClr val="EA5551"/>
            </a:gs>
            <a:gs pos="11300">
              <a:srgbClr val="EA5551"/>
            </a:gs>
            <a:gs pos="100000">
              <a:srgbClr val="FFB73D"/>
            </a:gs>
          </a:gsLst>
          <a:lin ang="20399589" scaled="0"/>
        </a:gra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3"/>
          <p:cNvSpPr txBox="1">
            <a:spLocks noGrp="1"/>
          </p:cNvSpPr>
          <p:nvPr>
            <p:ph type="title"/>
          </p:nvPr>
        </p:nvSpPr>
        <p:spPr>
          <a:xfrm>
            <a:off x="725966" y="340424"/>
            <a:ext cx="63678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42" name="Google Shape;42;p43" descr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2460" y="411969"/>
            <a:ext cx="595574" cy="5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>
  <p:cSld name="1_Нетология 2">
    <p:bg>
      <p:bgPr>
        <a:gradFill>
          <a:gsLst>
            <a:gs pos="0">
              <a:srgbClr val="41AEEB"/>
            </a:gs>
            <a:gs pos="11300">
              <a:srgbClr val="41AEEB"/>
            </a:gs>
            <a:gs pos="100000">
              <a:srgbClr val="2B65F5"/>
            </a:gs>
          </a:gsLst>
          <a:lin ang="20399589" scaled="0"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4"/>
          <p:cNvSpPr txBox="1">
            <a:spLocks noGrp="1"/>
          </p:cNvSpPr>
          <p:nvPr>
            <p:ph type="title"/>
          </p:nvPr>
        </p:nvSpPr>
        <p:spPr>
          <a:xfrm>
            <a:off x="731263" y="408709"/>
            <a:ext cx="67764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4"/>
          <p:cNvSpPr txBox="1">
            <a:spLocks noGrp="1"/>
          </p:cNvSpPr>
          <p:nvPr>
            <p:ph type="sldNum" idx="12"/>
          </p:nvPr>
        </p:nvSpPr>
        <p:spPr>
          <a:xfrm>
            <a:off x="8039804" y="487287"/>
            <a:ext cx="370500" cy="1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46" name="Google Shape;46;p44" descr="logo-1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07656" y="4608594"/>
            <a:ext cx="901701" cy="19132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44"/>
          <p:cNvSpPr txBox="1">
            <a:spLocks noGrp="1"/>
          </p:cNvSpPr>
          <p:nvPr>
            <p:ph type="body" idx="1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F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ftr" idx="11"/>
          </p:nvPr>
        </p:nvSpPr>
        <p:spPr>
          <a:xfrm>
            <a:off x="731263" y="4608594"/>
            <a:ext cx="3086100" cy="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FA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rgbClr val="9E9FA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title"/>
          </p:nvPr>
        </p:nvSpPr>
        <p:spPr>
          <a:xfrm>
            <a:off x="731263" y="408709"/>
            <a:ext cx="67764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Proxima Nova"/>
              <a:buNone/>
              <a:defRPr sz="2000" b="1" i="0" u="none" strike="noStrike" cap="none">
                <a:solidFill>
                  <a:srgbClr val="31312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sldNum" idx="12"/>
          </p:nvPr>
        </p:nvSpPr>
        <p:spPr>
          <a:xfrm>
            <a:off x="8039804" y="487287"/>
            <a:ext cx="370500" cy="1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3">
          <p15:clr>
            <a:srgbClr val="F26B43"/>
          </p15:clr>
        </p15:guide>
        <p15:guide id="2" pos="5307">
          <p15:clr>
            <a:srgbClr val="F26B43"/>
          </p15:clr>
        </p15:guide>
        <p15:guide id="3" orient="horz" pos="259">
          <p15:clr>
            <a:srgbClr val="F26B43"/>
          </p15:clr>
        </p15:guide>
        <p15:guide id="4" orient="horz" pos="2845">
          <p15:clr>
            <a:srgbClr val="F26B43"/>
          </p15:clr>
        </p15:guide>
        <p15:guide id="5" orient="horz" pos="577">
          <p15:clr>
            <a:srgbClr val="F26B43"/>
          </p15:clr>
        </p15:guide>
        <p15:guide id="6" orient="horz" pos="75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F6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731263" y="4608594"/>
            <a:ext cx="3086100" cy="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FA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rgbClr val="9E9FA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731263" y="408709"/>
            <a:ext cx="67764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Proxima Nova"/>
              <a:buNone/>
              <a:defRPr sz="2000" b="1" i="0" u="none" strike="noStrike" cap="none">
                <a:solidFill>
                  <a:srgbClr val="31312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039804" y="487287"/>
            <a:ext cx="370500" cy="1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3">
          <p15:clr>
            <a:srgbClr val="F26B43"/>
          </p15:clr>
        </p15:guide>
        <p15:guide id="2" pos="5307">
          <p15:clr>
            <a:srgbClr val="F26B43"/>
          </p15:clr>
        </p15:guide>
        <p15:guide id="3" orient="horz" pos="259">
          <p15:clr>
            <a:srgbClr val="F26B43"/>
          </p15:clr>
        </p15:guide>
        <p15:guide id="4" orient="horz" pos="2845">
          <p15:clr>
            <a:srgbClr val="F26B43"/>
          </p15:clr>
        </p15:guide>
        <p15:guide id="5" orient="horz" pos="577">
          <p15:clr>
            <a:srgbClr val="F26B43"/>
          </p15:clr>
        </p15:guide>
        <p15:guide id="6" orient="horz" pos="7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56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ctrTitle"/>
          </p:nvPr>
        </p:nvSpPr>
        <p:spPr>
          <a:xfrm>
            <a:off x="624750" y="1774050"/>
            <a:ext cx="81495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None/>
            </a:pPr>
            <a:r>
              <a:rPr lang="ru-RU" sz="2800" b="1">
                <a:latin typeface="Tahoma"/>
                <a:ea typeface="Tahoma"/>
                <a:cs typeface="Tahoma"/>
                <a:sym typeface="Tahoma"/>
              </a:rPr>
              <a:t>Автоматизация отчета по договорной работе. Поиск факторов, влияющих на срок заключения договора</a:t>
            </a:r>
            <a:endParaRPr sz="2800"/>
          </a:p>
        </p:txBody>
      </p:sp>
      <p:sp>
        <p:nvSpPr>
          <p:cNvPr id="120" name="Google Shape;120;p1"/>
          <p:cNvSpPr txBox="1">
            <a:spLocks noGrp="1"/>
          </p:cNvSpPr>
          <p:nvPr>
            <p:ph type="subTitle" idx="1"/>
          </p:nvPr>
        </p:nvSpPr>
        <p:spPr>
          <a:xfrm>
            <a:off x="624750" y="3225925"/>
            <a:ext cx="84639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roxima Nova"/>
              <a:buNone/>
            </a:pPr>
            <a:r>
              <a:rPr lang="ru-RU" sz="2800">
                <a:latin typeface="Tahoma"/>
                <a:ea typeface="Tahoma"/>
                <a:cs typeface="Tahoma"/>
                <a:sym typeface="Tahoma"/>
              </a:rPr>
              <a:t>Устинова Т.А. (Аналитик данных DA-2)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94;g7346eaa278_0_1">
            <a:extLst>
              <a:ext uri="{FF2B5EF4-FFF2-40B4-BE49-F238E27FC236}">
                <a16:creationId xmlns:a16="http://schemas.microsoft.com/office/drawing/2014/main" id="{1587CC44-B4C5-A643-B33A-C22BC839C9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7884" y="430934"/>
            <a:ext cx="6304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1800"/>
            </a:pPr>
            <a:r>
              <a:rPr lang="ru-RU" sz="2800" dirty="0"/>
              <a:t>Фокус на простых метриках</a:t>
            </a:r>
            <a:endParaRPr sz="2800" dirty="0"/>
          </a:p>
        </p:txBody>
      </p:sp>
      <p:sp>
        <p:nvSpPr>
          <p:cNvPr id="11" name="Google Shape;195;g7346eaa278_0_1">
            <a:extLst>
              <a:ext uri="{FF2B5EF4-FFF2-40B4-BE49-F238E27FC236}">
                <a16:creationId xmlns:a16="http://schemas.microsoft.com/office/drawing/2014/main" id="{01D908F4-61AC-9549-8908-E4EDEC59BC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7884" y="1305348"/>
            <a:ext cx="7398836" cy="2532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856FF"/>
              </a:buClr>
              <a:buSzPts val="3000"/>
              <a:buFont typeface="Tahoma"/>
              <a:buAutoNum type="arabicPeriod"/>
            </a:pPr>
            <a:r>
              <a:rPr lang="ru-RU" sz="3200" b="1" i="0" u="none" strike="noStrike" cap="none" dirty="0">
                <a:solidFill>
                  <a:schemeClr val="tx2"/>
                </a:solidFill>
                <a:latin typeface="Tahoma"/>
                <a:ea typeface="Tahoma"/>
                <a:cs typeface="Tahoma"/>
                <a:sym typeface="Tahoma"/>
              </a:rPr>
              <a:t>Интерактивность</a:t>
            </a:r>
            <a:r>
              <a:rPr lang="ru-RU" sz="2000" b="0" i="0" u="none" strike="noStrike" cap="none" dirty="0">
                <a:solidFill>
                  <a:schemeClr val="tx2"/>
                </a:solidFill>
                <a:latin typeface="Tahoma"/>
                <a:ea typeface="Tahoma"/>
                <a:cs typeface="Tahoma"/>
                <a:sym typeface="Tahoma"/>
              </a:rPr>
              <a:t> - можно узнать метрику в любой момент</a:t>
            </a:r>
            <a:endParaRPr sz="2000" dirty="0">
              <a:solidFill>
                <a:schemeClr val="tx2"/>
              </a:solidFill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856FF"/>
              </a:buClr>
              <a:buSzPts val="3000"/>
              <a:buFont typeface="Tahoma"/>
              <a:buAutoNum type="arabicPeriod"/>
            </a:pPr>
            <a:r>
              <a:rPr lang="ru-RU" sz="3200" b="1" i="0" u="none" strike="noStrike" cap="none" dirty="0">
                <a:solidFill>
                  <a:schemeClr val="tx2"/>
                </a:solidFill>
                <a:latin typeface="Tahoma"/>
                <a:ea typeface="Tahoma"/>
                <a:cs typeface="Tahoma"/>
                <a:sym typeface="Tahoma"/>
              </a:rPr>
              <a:t>Доступность</a:t>
            </a:r>
            <a:r>
              <a:rPr lang="ru-RU" sz="2000" b="0" i="0" u="none" strike="noStrike" cap="none" dirty="0">
                <a:solidFill>
                  <a:schemeClr val="tx2"/>
                </a:solidFill>
                <a:latin typeface="Tahoma"/>
                <a:ea typeface="Tahoma"/>
                <a:cs typeface="Tahoma"/>
                <a:sym typeface="Tahoma"/>
              </a:rPr>
              <a:t> для всех уровней руководителей </a:t>
            </a:r>
            <a:endParaRPr sz="2000" b="0" i="0" u="none" strike="noStrike" cap="none" dirty="0">
              <a:solidFill>
                <a:schemeClr val="tx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856FF"/>
              </a:buClr>
              <a:buSzPts val="3000"/>
              <a:buFont typeface="Tahoma"/>
              <a:buAutoNum type="arabicPeriod"/>
            </a:pPr>
            <a:r>
              <a:rPr lang="ru-RU" sz="3200" b="1" i="0" u="none" strike="noStrike" cap="none" dirty="0">
                <a:solidFill>
                  <a:schemeClr val="tx2"/>
                </a:solidFill>
                <a:latin typeface="Tahoma"/>
                <a:ea typeface="Tahoma"/>
                <a:cs typeface="Tahoma"/>
                <a:sym typeface="Tahoma"/>
              </a:rPr>
              <a:t>Простота</a:t>
            </a:r>
            <a:r>
              <a:rPr lang="ru-RU" sz="2000" b="0" i="0" u="none" strike="noStrike" cap="none" dirty="0">
                <a:solidFill>
                  <a:schemeClr val="tx2"/>
                </a:solidFill>
                <a:latin typeface="Tahoma"/>
                <a:ea typeface="Tahoma"/>
                <a:cs typeface="Tahoma"/>
                <a:sym typeface="Tahoma"/>
              </a:rPr>
              <a:t> - понятность расчета и интерпретации </a:t>
            </a:r>
            <a:r>
              <a:rPr lang="ru-RU" sz="2000" b="0" i="0" u="none" strike="noStrike" cap="none" dirty="0" smtClean="0">
                <a:solidFill>
                  <a:schemeClr val="tx2"/>
                </a:solidFill>
                <a:latin typeface="Tahoma"/>
                <a:ea typeface="Tahoma"/>
                <a:cs typeface="Tahoma"/>
                <a:sym typeface="Tahoma"/>
              </a:rPr>
              <a:t>метрики</a:t>
            </a:r>
            <a:endParaRPr sz="2000" b="0" i="0" u="none" strike="noStrike" cap="none" dirty="0">
              <a:solidFill>
                <a:schemeClr val="tx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552750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38" descr="logo-1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07656" y="4608594"/>
            <a:ext cx="901701" cy="19132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8"/>
          <p:cNvSpPr txBox="1"/>
          <p:nvPr/>
        </p:nvSpPr>
        <p:spPr>
          <a:xfrm>
            <a:off x="701750" y="2764250"/>
            <a:ext cx="61974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lnSpc>
                <a:spcPct val="60000"/>
              </a:lnSpc>
              <a:buClr>
                <a:schemeClr val="lt1"/>
              </a:buClr>
              <a:buSzPts val="4200"/>
            </a:pPr>
            <a:r>
              <a:rPr lang="ru-RU" sz="4400" b="1" dirty="0">
                <a:solidFill>
                  <a:schemeClr val="tx2"/>
                </a:solidFill>
                <a:latin typeface="Proxima Nova"/>
                <a:ea typeface="Proxima Nova"/>
                <a:cs typeface="Proxima Nova"/>
                <a:sym typeface="Proxima Nova"/>
              </a:rPr>
              <a:t>Примеры метрик</a:t>
            </a:r>
            <a:endParaRPr sz="4200" b="1" i="0" u="none" strike="noStrike" cap="none" dirty="0">
              <a:solidFill>
                <a:schemeClr val="tx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4" name="Google Shape;374;p38"/>
          <p:cNvSpPr txBox="1">
            <a:spLocks noGrp="1"/>
          </p:cNvSpPr>
          <p:nvPr>
            <p:ph type="sldNum" idx="12"/>
          </p:nvPr>
        </p:nvSpPr>
        <p:spPr>
          <a:xfrm>
            <a:off x="8039804" y="487287"/>
            <a:ext cx="370500" cy="1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>
                <a:solidFill>
                  <a:srgbClr val="FFFFFF"/>
                </a:solidFill>
              </a:rPr>
              <a:t>11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829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g7f9d3f3f59_0_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9118" y="1142411"/>
            <a:ext cx="3844050" cy="324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7f9d3f3f59_0_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832" y="1774298"/>
            <a:ext cx="4717898" cy="18594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94;g7346eaa278_0_1">
            <a:extLst>
              <a:ext uri="{FF2B5EF4-FFF2-40B4-BE49-F238E27FC236}">
                <a16:creationId xmlns:a16="http://schemas.microsoft.com/office/drawing/2014/main" id="{BED9F446-D9FE-1C4D-9EBF-E2A992221B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7883" y="430934"/>
            <a:ext cx="7820255" cy="92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1800"/>
            </a:pPr>
            <a:r>
              <a:rPr lang="ru-RU" sz="2800" dirty="0"/>
              <a:t>Уровень дирекций 		</a:t>
            </a:r>
            <a:endParaRPr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g7346eaa278_0_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758" y="1725433"/>
            <a:ext cx="5320350" cy="2223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7346eaa278_0_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64967" y="1458885"/>
            <a:ext cx="3265275" cy="27564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94;g7346eaa278_0_1">
            <a:extLst>
              <a:ext uri="{FF2B5EF4-FFF2-40B4-BE49-F238E27FC236}">
                <a16:creationId xmlns:a16="http://schemas.microsoft.com/office/drawing/2014/main" id="{FE6F0A74-2011-7849-B4EB-C5E2DC1529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7883" y="430934"/>
            <a:ext cx="7820255" cy="92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1800"/>
            </a:pPr>
            <a:r>
              <a:rPr lang="ru-RU" sz="2800" dirty="0"/>
              <a:t>Уровень отделов	</a:t>
            </a:r>
            <a:endParaRPr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g7f9d3f3f59_0_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485" y="1677056"/>
            <a:ext cx="5062645" cy="2288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7f9d3f3f59_0_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69940" y="1541023"/>
            <a:ext cx="3169575" cy="25602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94;g7346eaa278_0_1">
            <a:extLst>
              <a:ext uri="{FF2B5EF4-FFF2-40B4-BE49-F238E27FC236}">
                <a16:creationId xmlns:a16="http://schemas.microsoft.com/office/drawing/2014/main" id="{985E6AB2-199D-A54C-9DF7-7CE0EE39C9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7883" y="430934"/>
            <a:ext cx="7820255" cy="92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1800"/>
            </a:pPr>
            <a:r>
              <a:rPr lang="ru-RU" sz="2800" dirty="0"/>
              <a:t>Уровень работников</a:t>
            </a:r>
            <a:endParaRPr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/>
          <p:cNvSpPr txBox="1"/>
          <p:nvPr/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1800"/>
              <a:buFont typeface="Proxima Nova"/>
              <a:buNone/>
            </a:pPr>
            <a:r>
              <a:rPr lang="ru-RU" sz="2800" b="1" i="0" u="none" strike="noStrike" cap="none" dirty="0">
                <a:solidFill>
                  <a:srgbClr val="31312E"/>
                </a:solidFill>
                <a:latin typeface="Proxima Nova"/>
                <a:ea typeface="Proxima Nova"/>
                <a:cs typeface="Proxima Nova"/>
                <a:sym typeface="Proxima Nova"/>
              </a:rPr>
              <a:t>Зачем автоматизировать расчеты?</a:t>
            </a:r>
            <a:endParaRPr dirty="0"/>
          </a:p>
        </p:txBody>
      </p:sp>
      <p:sp>
        <p:nvSpPr>
          <p:cNvPr id="227" name="Google Shape;227;p14"/>
          <p:cNvSpPr txBox="1"/>
          <p:nvPr/>
        </p:nvSpPr>
        <p:spPr>
          <a:xfrm>
            <a:off x="2045825" y="1019218"/>
            <a:ext cx="4766100" cy="23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25" tIns="17125" rIns="17125" bIns="171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Arial"/>
              <a:buNone/>
            </a:pPr>
            <a:r>
              <a:rPr lang="ru-RU" sz="15000" b="1" i="0" u="none" strike="noStrike" cap="non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5.5</a:t>
            </a:r>
            <a:endParaRPr sz="1400" b="1" i="0" u="none" strike="noStrike" cap="none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2292979" y="3005961"/>
            <a:ext cx="42717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25" tIns="17125" rIns="17125" bIns="171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 sz="2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Часов на формирование отчета – экономит автоматизация</a:t>
            </a:r>
            <a:endParaRPr sz="1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1128119" y="4203161"/>
            <a:ext cx="5773611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312F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31312F"/>
                </a:solidFill>
                <a:latin typeface="Proxima Nova"/>
                <a:ea typeface="Proxima Nova"/>
                <a:cs typeface="Proxima Nova"/>
                <a:sym typeface="Proxima Nova"/>
              </a:rPr>
              <a:t>Падает вероятность ошибки т. к. минимизировано, кол-во ручных действий </a:t>
            </a:r>
            <a:endParaRPr sz="14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0" name="Google Shape;230;p14"/>
          <p:cNvSpPr/>
          <p:nvPr/>
        </p:nvSpPr>
        <p:spPr>
          <a:xfrm>
            <a:off x="625580" y="4177761"/>
            <a:ext cx="396300" cy="396300"/>
          </a:xfrm>
          <a:prstGeom prst="ellipse">
            <a:avLst/>
          </a:prstGeom>
          <a:solidFill>
            <a:srgbClr val="2B55F6"/>
          </a:solidFill>
          <a:ln>
            <a:noFill/>
          </a:ln>
          <a:effectLst>
            <a:outerShdw blurRad="114300" dist="44203" dir="5400000" rotWithShape="0">
              <a:srgbClr val="2B55F6">
                <a:alpha val="37647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+</a:t>
            </a:r>
            <a:endParaRPr sz="14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/>
          <p:nvPr/>
        </p:nvSpPr>
        <p:spPr>
          <a:xfrm>
            <a:off x="502257" y="1211749"/>
            <a:ext cx="4584330" cy="3308150"/>
          </a:xfrm>
          <a:prstGeom prst="roundRect">
            <a:avLst>
              <a:gd name="adj" fmla="val 6322"/>
            </a:avLst>
          </a:prstGeom>
          <a:solidFill>
            <a:srgbClr val="FFFFFF"/>
          </a:solidFill>
          <a:ln>
            <a:noFill/>
          </a:ln>
          <a:effectLst>
            <a:outerShdw blurRad="266700" dist="128197" dir="5400000" rotWithShape="0">
              <a:srgbClr val="005493">
                <a:alpha val="2000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5"/>
          <p:cNvSpPr txBox="1"/>
          <p:nvPr/>
        </p:nvSpPr>
        <p:spPr>
          <a:xfrm>
            <a:off x="1386395" y="1551076"/>
            <a:ext cx="2716540" cy="199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312F"/>
              </a:buClr>
              <a:buSzPts val="1400"/>
              <a:buFont typeface="Arial"/>
              <a:buNone/>
            </a:pPr>
            <a:r>
              <a:rPr lang="ru-RU" sz="1800" b="1" i="0" u="none" strike="noStrike" cap="none">
                <a:solidFill>
                  <a:srgbClr val="31312F"/>
                </a:solidFill>
                <a:latin typeface="Proxima Nova"/>
                <a:ea typeface="Proxima Nova"/>
                <a:cs typeface="Proxima Nova"/>
                <a:sym typeface="Proxima Nova"/>
              </a:rPr>
              <a:t>С помощью Python</a:t>
            </a:r>
            <a:endParaRPr sz="1800" b="1" i="0" u="none" strike="noStrike" cap="none">
              <a:solidFill>
                <a:srgbClr val="31312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7" name="Google Shape;237;p15"/>
          <p:cNvSpPr txBox="1"/>
          <p:nvPr/>
        </p:nvSpPr>
        <p:spPr>
          <a:xfrm>
            <a:off x="6127057" y="1477208"/>
            <a:ext cx="2552467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1600"/>
              <a:buFont typeface="Arial"/>
              <a:buNone/>
            </a:pPr>
            <a:r>
              <a:rPr lang="ru-RU" sz="1800" b="1" i="0" u="none" strike="noStrike" cap="none">
                <a:solidFill>
                  <a:srgbClr val="303131"/>
                </a:solidFill>
                <a:latin typeface="Proxima Nova"/>
                <a:ea typeface="Proxima Nova"/>
                <a:cs typeface="Proxima Nova"/>
                <a:sym typeface="Proxima Nova"/>
              </a:rPr>
              <a:t>Осталось вручную: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1600"/>
              <a:buFont typeface="Arial"/>
              <a:buNone/>
            </a:pPr>
            <a:endParaRPr sz="11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312F"/>
              </a:buClr>
              <a:buSzPts val="1200"/>
              <a:buFont typeface="Arial"/>
              <a:buAutoNum type="arabicPeriod"/>
            </a:pPr>
            <a:r>
              <a:rPr lang="ru-RU" sz="1600" b="0" i="0" u="none" strike="noStrike" cap="none">
                <a:solidFill>
                  <a:srgbClr val="31312F"/>
                </a:solidFill>
                <a:latin typeface="Proxima Nova"/>
                <a:ea typeface="Proxima Nova"/>
                <a:cs typeface="Proxima Nova"/>
                <a:sym typeface="Proxima Nova"/>
              </a:rPr>
              <a:t>Рассчитать часть метрик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312F"/>
              </a:buClr>
              <a:buSzPts val="1200"/>
              <a:buFont typeface="Arial"/>
              <a:buAutoNum type="arabicPeriod"/>
            </a:pPr>
            <a:r>
              <a:rPr lang="ru-RU" sz="1600" b="0" i="0" u="none" strike="noStrike" cap="none">
                <a:solidFill>
                  <a:srgbClr val="31312F"/>
                </a:solidFill>
                <a:latin typeface="Proxima Nova"/>
                <a:ea typeface="Proxima Nova"/>
                <a:cs typeface="Proxima Nova"/>
                <a:sym typeface="Proxima Nova"/>
              </a:rPr>
              <a:t>Обновить графики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312F"/>
              </a:buClr>
              <a:buSzPts val="1200"/>
              <a:buFont typeface="Arial"/>
              <a:buAutoNum type="arabicPeriod"/>
            </a:pPr>
            <a:r>
              <a:rPr lang="ru-RU" sz="1600" b="0" i="0" u="none" strike="noStrike" cap="none">
                <a:solidFill>
                  <a:srgbClr val="31312F"/>
                </a:solidFill>
                <a:latin typeface="Proxima Nova"/>
                <a:ea typeface="Proxima Nova"/>
                <a:cs typeface="Proxima Nova"/>
                <a:sym typeface="Proxima Nova"/>
              </a:rPr>
              <a:t>Обновить презентацию</a:t>
            </a:r>
            <a:endParaRPr sz="1600" b="0" i="0" u="none" strike="noStrike" cap="none">
              <a:solidFill>
                <a:srgbClr val="31312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312F"/>
              </a:buClr>
              <a:buSzPts val="12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8" name="Google Shape;238;p15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Arial"/>
              <a:buNone/>
            </a:pPr>
            <a:r>
              <a:rPr lang="ru-RU" sz="2800" dirty="0"/>
              <a:t>Как можно автоматизировать расчеты?</a:t>
            </a:r>
            <a:endParaRPr sz="2800" dirty="0"/>
          </a:p>
        </p:txBody>
      </p:sp>
      <p:pic>
        <p:nvPicPr>
          <p:cNvPr id="239" name="Google Shape;23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8537" y="1424930"/>
            <a:ext cx="451578" cy="45157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5"/>
          <p:cNvSpPr txBox="1"/>
          <p:nvPr/>
        </p:nvSpPr>
        <p:spPr>
          <a:xfrm>
            <a:off x="828034" y="2172450"/>
            <a:ext cx="3932776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✔"/>
            </a:pPr>
            <a:r>
              <a:rPr lang="ru-RU" sz="1600" b="0" i="0" u="none" strike="noStrike" cap="none" dirty="0">
                <a:solidFill>
                  <a:srgbClr val="303131"/>
                </a:solidFill>
                <a:latin typeface="Proxima Nova"/>
                <a:ea typeface="Proxima Nova"/>
                <a:cs typeface="Proxima Nova"/>
                <a:sym typeface="Proxima Nova"/>
              </a:rPr>
              <a:t>Исправлено дублирование в выгрузке</a:t>
            </a:r>
            <a:endParaRPr dirty="0"/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✔"/>
            </a:pPr>
            <a:r>
              <a:rPr lang="ru-RU" sz="1600" b="0" i="0" u="none" strike="noStrike" cap="none" dirty="0">
                <a:solidFill>
                  <a:srgbClr val="303131"/>
                </a:solidFill>
                <a:latin typeface="Proxima Nova"/>
                <a:ea typeface="Proxima Nova"/>
                <a:cs typeface="Proxima Nova"/>
                <a:sym typeface="Proxima Nova"/>
              </a:rPr>
              <a:t>Посчитаны: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  - </a:t>
            </a:r>
            <a:r>
              <a:rPr lang="ru-RU" sz="1600" b="0" i="0" u="none" strike="noStrike" cap="none" dirty="0">
                <a:solidFill>
                  <a:srgbClr val="303131"/>
                </a:solidFill>
                <a:latin typeface="Proxima Nova"/>
                <a:ea typeface="Proxima Nova"/>
                <a:cs typeface="Proxima Nova"/>
                <a:sym typeface="Proxima Nova"/>
              </a:rPr>
              <a:t>Средние сроки этапов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  - </a:t>
            </a:r>
            <a:r>
              <a:rPr lang="ru-RU" sz="1600" b="0" i="0" u="none" strike="noStrike" cap="none" dirty="0">
                <a:solidFill>
                  <a:srgbClr val="303131"/>
                </a:solidFill>
                <a:latin typeface="Proxima Nova"/>
                <a:ea typeface="Proxima Nova"/>
                <a:cs typeface="Proxima Nova"/>
                <a:sym typeface="Proxima Nova"/>
              </a:rPr>
              <a:t>Средние сроки заключения договоров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  - </a:t>
            </a:r>
            <a:r>
              <a:rPr lang="ru-RU" sz="1600" b="0" i="0" u="none" strike="noStrike" cap="none" dirty="0">
                <a:solidFill>
                  <a:srgbClr val="303131"/>
                </a:solidFill>
                <a:latin typeface="Proxima Nova"/>
                <a:ea typeface="Proxima Nova"/>
                <a:cs typeface="Proxima Nova"/>
                <a:sym typeface="Proxima Nova"/>
              </a:rPr>
              <a:t>Распределение договоров по группам</a:t>
            </a:r>
            <a:endParaRPr sz="1600" b="0" i="0" u="none" strike="noStrike" cap="none" dirty="0">
              <a:solidFill>
                <a:srgbClr val="30313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rgbClr val="30313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1" name="Google Shape;241;p15"/>
          <p:cNvSpPr/>
          <p:nvPr/>
        </p:nvSpPr>
        <p:spPr>
          <a:xfrm>
            <a:off x="5543654" y="1427989"/>
            <a:ext cx="396241" cy="396241"/>
          </a:xfrm>
          <a:prstGeom prst="ellipse">
            <a:avLst/>
          </a:prstGeom>
          <a:solidFill>
            <a:srgbClr val="2B55F6"/>
          </a:solidFill>
          <a:ln>
            <a:noFill/>
          </a:ln>
          <a:effectLst>
            <a:outerShdw blurRad="114300" dist="44203" dir="5400000" rotWithShape="0">
              <a:srgbClr val="2B55F6">
                <a:alpha val="37647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14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2" name="Google Shape;242;p15"/>
          <p:cNvSpPr/>
          <p:nvPr/>
        </p:nvSpPr>
        <p:spPr>
          <a:xfrm>
            <a:off x="5402701" y="1211750"/>
            <a:ext cx="3239042" cy="3308150"/>
          </a:xfrm>
          <a:prstGeom prst="roundRect">
            <a:avLst>
              <a:gd name="adj" fmla="val 11395"/>
            </a:avLst>
          </a:prstGeom>
          <a:noFill/>
          <a:ln w="12700" cap="flat" cmpd="sng">
            <a:solidFill>
              <a:srgbClr val="DDDD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6308982" y="3422950"/>
            <a:ext cx="1730822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999994"/>
                </a:solidFill>
                <a:latin typeface="Proxima Nova"/>
                <a:ea typeface="Proxima Nova"/>
                <a:cs typeface="Proxima Nova"/>
                <a:sym typeface="Proxima Nova"/>
              </a:rPr>
              <a:t>Можно автоматизировать с помощью BI системы</a:t>
            </a:r>
            <a:endParaRPr sz="1400" b="0" i="0" u="none" strike="noStrike" cap="none">
              <a:solidFill>
                <a:srgbClr val="99999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48;p8">
            <a:extLst>
              <a:ext uri="{FF2B5EF4-FFF2-40B4-BE49-F238E27FC236}">
                <a16:creationId xmlns:a16="http://schemas.microsoft.com/office/drawing/2014/main" id="{3FF4868D-D7BB-F94A-85C3-D86DF89661D0}"/>
              </a:ext>
            </a:extLst>
          </p:cNvPr>
          <p:cNvSpPr txBox="1">
            <a:spLocks/>
          </p:cNvSpPr>
          <p:nvPr/>
        </p:nvSpPr>
        <p:spPr>
          <a:xfrm>
            <a:off x="582965" y="282570"/>
            <a:ext cx="749555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Proxima Nova"/>
              <a:buNone/>
              <a:defRPr sz="2000" b="1" i="0" u="none" strike="noStrike" cap="none">
                <a:solidFill>
                  <a:srgbClr val="31312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>
              <a:buSzPts val="2800"/>
            </a:pPr>
            <a:r>
              <a:rPr lang="ru-RU" sz="2800"/>
              <a:t>Ответы на гипотезы</a:t>
            </a:r>
            <a:endParaRPr lang="ru-RU" sz="2800" dirty="0"/>
          </a:p>
        </p:txBody>
      </p:sp>
      <p:graphicFrame>
        <p:nvGraphicFramePr>
          <p:cNvPr id="14" name="Google Shape;250;p8">
            <a:extLst>
              <a:ext uri="{FF2B5EF4-FFF2-40B4-BE49-F238E27FC236}">
                <a16:creationId xmlns:a16="http://schemas.microsoft.com/office/drawing/2014/main" id="{C08153F3-03B9-214D-BC89-C7A8F06E76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7704747"/>
              </p:ext>
            </p:extLst>
          </p:nvPr>
        </p:nvGraphicFramePr>
        <p:xfrm>
          <a:off x="299934" y="988219"/>
          <a:ext cx="8549868" cy="3440659"/>
        </p:xfrm>
        <a:graphic>
          <a:graphicData uri="http://schemas.openxmlformats.org/drawingml/2006/table">
            <a:tbl>
              <a:tblPr>
                <a:noFill/>
                <a:tableStyleId>{7723368E-25A6-4592-B848-E35B2DCA9F1E}</a:tableStyleId>
              </a:tblPr>
              <a:tblGrid>
                <a:gridCol w="511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0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2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58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531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b="1" u="none" strike="noStrike" cap="none">
                        <a:solidFill>
                          <a:schemeClr val="l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200" b="1" u="none" strike="noStrike" cap="none" dirty="0">
                          <a:solidFill>
                            <a:schemeClr val="accent5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Гипотеза</a:t>
                      </a:r>
                      <a:endParaRPr sz="1200" b="1" u="none" strike="noStrike" cap="none" dirty="0">
                        <a:solidFill>
                          <a:schemeClr val="accent5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b="1" u="none" strike="noStrike" cap="none" dirty="0">
                          <a:solidFill>
                            <a:schemeClr val="accent5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Ответ</a:t>
                      </a:r>
                      <a:endParaRPr sz="1200" b="1" u="none" strike="noStrike" cap="none" dirty="0">
                        <a:solidFill>
                          <a:schemeClr val="accent5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0000" marT="91425" marB="91425">
                    <a:lnL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200" b="1" u="none" strike="noStrike" cap="none">
                          <a:solidFill>
                            <a:schemeClr val="accent5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Основание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75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b="1" u="none" strike="noStrike" cap="none" dirty="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Чем больше с к/а заключается договор, тем меньше срок заключения договора? </a:t>
                      </a:r>
                      <a:endParaRPr sz="1100" u="none" strike="noStrike" cap="none" dirty="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0" marB="0">
                    <a:lnL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b="1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НЕТ</a:t>
                      </a:r>
                      <a:endParaRPr sz="1200" b="1" u="none" strike="noStrike" cap="non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0" marB="0">
                    <a:lnL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Коэффициент линейной корреляции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0" marB="0">
                    <a:lnL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2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b="1" u="none" strike="noStrike" cap="none" dirty="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Чем опытнее автор (по кол-ву договоров), тем меньше срок заключения договора? </a:t>
                      </a:r>
                      <a:endParaRPr sz="1100" u="none" strike="noStrike" cap="none" dirty="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0" marB="0">
                    <a:lnL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b="1" u="none" strike="noStrike" cap="none" dirty="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НЕТ</a:t>
                      </a:r>
                      <a:endParaRPr sz="1200" b="1" u="none" strike="noStrike" cap="none" dirty="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0" marB="0">
                    <a:lnL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Коэффициент линейной корреляции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0" marB="0">
                    <a:lnL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2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" marR="0" lvl="0" indent="-914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b="1" u="none" strike="noStrike" cap="none" dirty="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Сложный процесс договорной работы увеличивает срок заключения договора*?</a:t>
                      </a:r>
                      <a:endParaRPr sz="1100" u="none" strike="noStrike" cap="none" dirty="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0" marB="0">
                    <a:lnL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" marR="0" lvl="0" indent="-9144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200" b="1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ДА, процесс надо упро</a:t>
                      </a:r>
                      <a:r>
                        <a:rPr lang="ru-RU" sz="1200" b="1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щать</a:t>
                      </a:r>
                      <a:endParaRPr sz="1200" b="1" u="none" strike="noStrike" cap="non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0" marB="0">
                    <a:lnL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Коэффициент линейной корреляции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0" marB="0">
                    <a:lnL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31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" marR="0" lvl="0" indent="-914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b="1" u="none" strike="noStrike" cap="none" dirty="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Чем прилежнее автор, тем меньше срок заключения договора?</a:t>
                      </a:r>
                      <a:endParaRPr sz="1100" u="none" strike="noStrike" cap="none" dirty="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0" marB="0">
                    <a:lnL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" marR="0" lvl="0" indent="-9144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b="1" u="none" strike="noStrike" cap="none" dirty="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НЕТ</a:t>
                      </a:r>
                      <a:endParaRPr sz="1200" b="1" u="none" strike="noStrike" cap="none" dirty="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0" marB="0">
                    <a:lnL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strike="noStrike" cap="none" dirty="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Критерий Стьюдента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strike="noStrike" cap="none" dirty="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Коэффициент корреляции</a:t>
                      </a:r>
                      <a:endParaRPr sz="1100" u="none" strike="noStrike" cap="none" dirty="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0" marB="0">
                    <a:lnL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Google Shape;251;p8">
            <a:extLst>
              <a:ext uri="{FF2B5EF4-FFF2-40B4-BE49-F238E27FC236}">
                <a16:creationId xmlns:a16="http://schemas.microsoft.com/office/drawing/2014/main" id="{A9ED98E3-F7EE-F94F-88EE-01453BD1D969}"/>
              </a:ext>
            </a:extLst>
          </p:cNvPr>
          <p:cNvSpPr txBox="1"/>
          <p:nvPr/>
        </p:nvSpPr>
        <p:spPr>
          <a:xfrm>
            <a:off x="0" y="4658022"/>
            <a:ext cx="59799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latin typeface="Tahoma"/>
                <a:ea typeface="Tahoma"/>
                <a:cs typeface="Tahoma"/>
                <a:sym typeface="Tahoma"/>
              </a:rPr>
              <a:t>*Посмотрели на кол-во этапов, которое может быть 24 (кол-во уникальных этапов), так в 2019 году 14 договоров имели 32 этапа. Управляются эти этапы вручную регистраторами договоров</a:t>
            </a:r>
            <a:endParaRPr sz="900" dirty="0"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585717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38" descr="logo-1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07656" y="4608594"/>
            <a:ext cx="901701" cy="19132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8"/>
          <p:cNvSpPr txBox="1"/>
          <p:nvPr/>
        </p:nvSpPr>
        <p:spPr>
          <a:xfrm>
            <a:off x="701750" y="2764250"/>
            <a:ext cx="61974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4400" b="1" dirty="0">
                <a:solidFill>
                  <a:schemeClr val="tx2"/>
                </a:solidFill>
                <a:latin typeface="Proxima Nova"/>
                <a:ea typeface="Proxima Nova"/>
                <a:cs typeface="Proxima Nova"/>
                <a:sym typeface="Proxima Nova"/>
              </a:rPr>
              <a:t>Machine Learning</a:t>
            </a:r>
          </a:p>
        </p:txBody>
      </p:sp>
      <p:sp>
        <p:nvSpPr>
          <p:cNvPr id="374" name="Google Shape;374;p38"/>
          <p:cNvSpPr txBox="1">
            <a:spLocks noGrp="1"/>
          </p:cNvSpPr>
          <p:nvPr>
            <p:ph type="sldNum" idx="12"/>
          </p:nvPr>
        </p:nvSpPr>
        <p:spPr>
          <a:xfrm>
            <a:off x="8039804" y="487287"/>
            <a:ext cx="370500" cy="1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>
                <a:solidFill>
                  <a:srgbClr val="FFFFFF"/>
                </a:solidFill>
              </a:rPr>
              <a:t>18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5" name="Google Shape;373;p38">
            <a:extLst>
              <a:ext uri="{FF2B5EF4-FFF2-40B4-BE49-F238E27FC236}">
                <a16:creationId xmlns:a16="http://schemas.microsoft.com/office/drawing/2014/main" id="{292B1D3D-ED27-2049-97FB-15ECB93691FC}"/>
              </a:ext>
            </a:extLst>
          </p:cNvPr>
          <p:cNvSpPr txBox="1"/>
          <p:nvPr/>
        </p:nvSpPr>
        <p:spPr>
          <a:xfrm>
            <a:off x="625824" y="3399700"/>
            <a:ext cx="5310600" cy="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lvl="0"/>
            <a:r>
              <a:rPr lang="ru-RU" sz="1600" b="1" dirty="0">
                <a:solidFill>
                  <a:srgbClr val="1856FF"/>
                </a:solidFill>
                <a:latin typeface="Tahoma"/>
                <a:ea typeface="Tahoma"/>
                <a:cs typeface="Tahoma"/>
                <a:sym typeface="Tahoma"/>
              </a:rPr>
              <a:t>Хотим предсказать срок заключения договора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144701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/>
          <p:nvPr/>
        </p:nvSpPr>
        <p:spPr>
          <a:xfrm>
            <a:off x="4652424" y="2959470"/>
            <a:ext cx="3751317" cy="1564109"/>
          </a:xfrm>
          <a:prstGeom prst="roundRect">
            <a:avLst>
              <a:gd name="adj" fmla="val 13372"/>
            </a:avLst>
          </a:prstGeom>
          <a:solidFill>
            <a:srgbClr val="FFFFFF"/>
          </a:solidFill>
          <a:ln>
            <a:noFill/>
          </a:ln>
          <a:effectLst>
            <a:outerShdw blurRad="266700" dist="128197" dir="5400000" rotWithShape="0">
              <a:srgbClr val="005493">
                <a:alpha val="2000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7"/>
          <p:cNvSpPr txBox="1"/>
          <p:nvPr/>
        </p:nvSpPr>
        <p:spPr>
          <a:xfrm>
            <a:off x="7822232" y="2896988"/>
            <a:ext cx="482182" cy="111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ECF5"/>
              </a:buClr>
              <a:buSzPts val="6000"/>
              <a:buFont typeface="Arial"/>
              <a:buNone/>
            </a:pPr>
            <a:r>
              <a:rPr lang="ru-RU" sz="6000" b="1" i="0" u="none" strike="noStrike" cap="none">
                <a:solidFill>
                  <a:srgbClr val="EAECF5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14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4" name="Google Shape;264;p17"/>
          <p:cNvSpPr txBox="1"/>
          <p:nvPr/>
        </p:nvSpPr>
        <p:spPr>
          <a:xfrm>
            <a:off x="4954125" y="3162400"/>
            <a:ext cx="3099600" cy="10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>
                <a:solidFill>
                  <a:srgbClr val="31312E"/>
                </a:solidFill>
                <a:latin typeface="Tahoma"/>
                <a:ea typeface="Tahoma"/>
                <a:cs typeface="Tahoma"/>
                <a:sym typeface="Tahoma"/>
              </a:rPr>
              <a:t>Алгоритм XGBoost</a:t>
            </a:r>
            <a:endParaRPr sz="1400" b="1" i="0" u="none" strike="noStrike" cap="none">
              <a:solidFill>
                <a:srgbClr val="31312E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sng" strike="noStrike" cap="none">
                <a:solidFill>
                  <a:srgbClr val="31312E"/>
                </a:solidFill>
                <a:latin typeface="Tahoma"/>
                <a:ea typeface="Tahoma"/>
                <a:cs typeface="Tahoma"/>
                <a:sym typeface="Tahoma"/>
              </a:rPr>
              <a:t>Train/Test = 90/10</a:t>
            </a:r>
            <a:endParaRPr sz="1400" b="1" i="0" u="sng" strike="noStrike" cap="none">
              <a:solidFill>
                <a:srgbClr val="31312E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5" name="Google Shape;265;p17"/>
          <p:cNvSpPr/>
          <p:nvPr/>
        </p:nvSpPr>
        <p:spPr>
          <a:xfrm>
            <a:off x="743044" y="2959470"/>
            <a:ext cx="3751317" cy="1564109"/>
          </a:xfrm>
          <a:prstGeom prst="roundRect">
            <a:avLst>
              <a:gd name="adj" fmla="val 13372"/>
            </a:avLst>
          </a:prstGeom>
          <a:solidFill>
            <a:srgbClr val="FFFFFF"/>
          </a:solidFill>
          <a:ln>
            <a:noFill/>
          </a:ln>
          <a:effectLst>
            <a:outerShdw blurRad="266700" dist="128197" dir="5400000" rotWithShape="0">
              <a:srgbClr val="005493">
                <a:alpha val="2000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7"/>
          <p:cNvSpPr txBox="1"/>
          <p:nvPr/>
        </p:nvSpPr>
        <p:spPr>
          <a:xfrm>
            <a:off x="3906634" y="2896988"/>
            <a:ext cx="482182" cy="111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ECF5"/>
              </a:buClr>
              <a:buSzPts val="6000"/>
              <a:buFont typeface="Arial"/>
              <a:buNone/>
            </a:pPr>
            <a:r>
              <a:rPr lang="ru-RU" sz="6000" b="1" i="0" u="none" strike="noStrike" cap="none">
                <a:solidFill>
                  <a:srgbClr val="EAECF5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14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7" name="Google Shape;267;p17"/>
          <p:cNvSpPr txBox="1"/>
          <p:nvPr/>
        </p:nvSpPr>
        <p:spPr>
          <a:xfrm>
            <a:off x="1001937" y="3162404"/>
            <a:ext cx="3233532" cy="102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>
                <a:solidFill>
                  <a:srgbClr val="31312E"/>
                </a:solidFill>
                <a:latin typeface="Tahoma"/>
                <a:ea typeface="Tahoma"/>
                <a:cs typeface="Tahoma"/>
                <a:sym typeface="Tahoma"/>
              </a:rPr>
              <a:t>Решаем задачу бинарной классификации</a:t>
            </a:r>
            <a:endParaRPr sz="1400" b="1" i="0" u="none" strike="noStrike" cap="none">
              <a:solidFill>
                <a:srgbClr val="31312E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>
                <a:solidFill>
                  <a:srgbClr val="31312E"/>
                </a:solidFill>
                <a:latin typeface="Tahoma"/>
                <a:ea typeface="Tahoma"/>
                <a:cs typeface="Tahoma"/>
                <a:sym typeface="Tahoma"/>
              </a:rPr>
              <a:t>1 - срок заключения больше 22 рд</a:t>
            </a:r>
            <a:endParaRPr sz="1400" b="1" i="0" u="none" strike="noStrike" cap="none">
              <a:solidFill>
                <a:srgbClr val="31312E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8" name="Google Shape;268;p17"/>
          <p:cNvSpPr/>
          <p:nvPr/>
        </p:nvSpPr>
        <p:spPr>
          <a:xfrm>
            <a:off x="4652424" y="1211749"/>
            <a:ext cx="3751317" cy="1564109"/>
          </a:xfrm>
          <a:prstGeom prst="roundRect">
            <a:avLst>
              <a:gd name="adj" fmla="val 13372"/>
            </a:avLst>
          </a:prstGeom>
          <a:solidFill>
            <a:srgbClr val="FFFFFF"/>
          </a:solidFill>
          <a:ln>
            <a:noFill/>
          </a:ln>
          <a:effectLst>
            <a:outerShdw blurRad="266700" dist="128197" dir="5400000" rotWithShape="0">
              <a:srgbClr val="005493">
                <a:alpha val="2000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7"/>
          <p:cNvSpPr txBox="1"/>
          <p:nvPr/>
        </p:nvSpPr>
        <p:spPr>
          <a:xfrm>
            <a:off x="7822231" y="1147283"/>
            <a:ext cx="482182" cy="111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ECF5"/>
              </a:buClr>
              <a:buSzPts val="6000"/>
              <a:buFont typeface="Arial"/>
              <a:buNone/>
            </a:pPr>
            <a:r>
              <a:rPr lang="ru-RU" sz="6000" b="1" i="0" u="none" strike="noStrike" cap="none">
                <a:solidFill>
                  <a:srgbClr val="EAECF5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0" name="Google Shape;270;p17"/>
          <p:cNvSpPr txBox="1"/>
          <p:nvPr/>
        </p:nvSpPr>
        <p:spPr>
          <a:xfrm>
            <a:off x="4954129" y="1414683"/>
            <a:ext cx="2902608" cy="102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31312E"/>
                </a:solidFill>
                <a:latin typeface="Tahoma"/>
                <a:ea typeface="Tahoma"/>
                <a:cs typeface="Tahoma"/>
                <a:sym typeface="Tahoma"/>
              </a:rPr>
              <a:t>Линейная регрессия не подходит</a:t>
            </a:r>
            <a:endParaRPr sz="1400" b="1" i="0" u="sng" strike="noStrike" cap="none" dirty="0">
              <a:solidFill>
                <a:srgbClr val="31312E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1" name="Google Shape;271;p17"/>
          <p:cNvSpPr/>
          <p:nvPr/>
        </p:nvSpPr>
        <p:spPr>
          <a:xfrm>
            <a:off x="743044" y="1211749"/>
            <a:ext cx="3751317" cy="1564109"/>
          </a:xfrm>
          <a:prstGeom prst="roundRect">
            <a:avLst>
              <a:gd name="adj" fmla="val 13372"/>
            </a:avLst>
          </a:prstGeom>
          <a:solidFill>
            <a:srgbClr val="FFFFFF"/>
          </a:solidFill>
          <a:ln>
            <a:noFill/>
          </a:ln>
          <a:effectLst>
            <a:outerShdw blurRad="266700" dist="128197" dir="5400000" rotWithShape="0">
              <a:srgbClr val="005493">
                <a:alpha val="2000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7"/>
          <p:cNvSpPr txBox="1"/>
          <p:nvPr/>
        </p:nvSpPr>
        <p:spPr>
          <a:xfrm>
            <a:off x="3906634" y="1147283"/>
            <a:ext cx="482182" cy="111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ECF5"/>
              </a:buClr>
              <a:buSzPts val="6000"/>
              <a:buFont typeface="Arial"/>
              <a:buNone/>
            </a:pPr>
            <a:r>
              <a:rPr lang="ru-RU" sz="6000" b="1" i="0" u="none" strike="noStrike" cap="none">
                <a:solidFill>
                  <a:srgbClr val="EAECF5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4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3" name="Google Shape;273;p17"/>
          <p:cNvSpPr txBox="1"/>
          <p:nvPr/>
        </p:nvSpPr>
        <p:spPr>
          <a:xfrm>
            <a:off x="1001937" y="1414683"/>
            <a:ext cx="3099553" cy="102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31312E"/>
                </a:solidFill>
                <a:latin typeface="Tahoma"/>
                <a:ea typeface="Tahoma"/>
                <a:cs typeface="Tahoma"/>
                <a:sym typeface="Tahoma"/>
              </a:rPr>
              <a:t>Размерность матрицы </a:t>
            </a:r>
            <a:endParaRPr sz="1400" b="1" i="0" u="none" strike="noStrike" cap="none" dirty="0">
              <a:solidFill>
                <a:srgbClr val="31312E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31312E"/>
                </a:solidFill>
                <a:latin typeface="Tahoma"/>
                <a:ea typeface="Tahoma"/>
                <a:cs typeface="Tahoma"/>
                <a:sym typeface="Tahoma"/>
              </a:rPr>
              <a:t>7250 * 2625</a:t>
            </a:r>
            <a:endParaRPr sz="1400" b="1" i="0" u="none" strike="noStrike" cap="none" dirty="0">
              <a:solidFill>
                <a:srgbClr val="31312E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" name="Google Shape;226;p14">
            <a:extLst>
              <a:ext uri="{FF2B5EF4-FFF2-40B4-BE49-F238E27FC236}">
                <a16:creationId xmlns:a16="http://schemas.microsoft.com/office/drawing/2014/main" id="{45E5D95E-ACFE-C846-90F9-6F30720FB14B}"/>
              </a:ext>
            </a:extLst>
          </p:cNvPr>
          <p:cNvSpPr txBox="1"/>
          <p:nvPr/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1800"/>
              <a:buFont typeface="Proxima Nova"/>
              <a:buNone/>
            </a:pPr>
            <a:r>
              <a:rPr lang="ru-RU" sz="2800" b="1" i="0" u="none" strike="noStrike" cap="none" dirty="0">
                <a:solidFill>
                  <a:srgbClr val="31312E"/>
                </a:solidFill>
                <a:latin typeface="Proxima Nova"/>
                <a:ea typeface="Proxima Nova"/>
                <a:cs typeface="Proxima Nova"/>
                <a:sym typeface="Proxima Nova"/>
              </a:rPr>
              <a:t>Основные моменты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1800"/>
              <a:buNone/>
            </a:pPr>
            <a:r>
              <a:rPr lang="ru-RU" sz="2400" b="1" dirty="0">
                <a:latin typeface="Tahoma"/>
                <a:ea typeface="Tahoma"/>
                <a:cs typeface="Tahoma"/>
                <a:sym typeface="Tahoma"/>
              </a:rPr>
              <a:t>Содержание</a:t>
            </a:r>
            <a:endParaRPr sz="2400" b="1"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" name="Google Shape;126;p2"/>
          <p:cNvSpPr txBox="1">
            <a:spLocks noGrp="1"/>
          </p:cNvSpPr>
          <p:nvPr>
            <p:ph type="body" idx="1"/>
          </p:nvPr>
        </p:nvSpPr>
        <p:spPr>
          <a:xfrm>
            <a:off x="702046" y="1068993"/>
            <a:ext cx="6950481" cy="2247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715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856FF"/>
              </a:buClr>
              <a:buSzPct val="120000"/>
              <a:buFont typeface="Arial"/>
              <a:buAutoNum type="arabicPeriod"/>
            </a:pPr>
            <a:r>
              <a:rPr lang="ru-RU" sz="180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sz="1800" b="1" dirty="0">
                <a:latin typeface="Tahoma"/>
                <a:ea typeface="Tahoma"/>
                <a:cs typeface="Tahoma"/>
                <a:sym typeface="Tahoma"/>
              </a:rPr>
              <a:t>Список </a:t>
            </a:r>
            <a:r>
              <a:rPr lang="ru-RU" sz="1800" b="1" dirty="0" err="1">
                <a:latin typeface="Tahoma"/>
                <a:ea typeface="Tahoma"/>
                <a:cs typeface="Tahoma"/>
                <a:sym typeface="Tahoma"/>
              </a:rPr>
              <a:t>стейкхолдеров</a:t>
            </a:r>
            <a:endParaRPr lang="ru-RU" sz="1800" b="1" dirty="0">
              <a:latin typeface="Tahoma"/>
              <a:ea typeface="Tahoma"/>
              <a:cs typeface="Tahoma"/>
              <a:sym typeface="Tahoma"/>
            </a:endParaRPr>
          </a:p>
          <a:p>
            <a:pPr marL="5715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856FF"/>
              </a:buClr>
              <a:buSzPct val="120000"/>
              <a:buFont typeface="Arial"/>
              <a:buAutoNum type="arabicPeriod"/>
            </a:pPr>
            <a:r>
              <a:rPr lang="ru-RU" sz="180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sz="1800" b="1" dirty="0">
                <a:latin typeface="Tahoma"/>
                <a:ea typeface="Tahoma"/>
                <a:cs typeface="Tahoma"/>
                <a:sym typeface="Tahoma"/>
              </a:rPr>
              <a:t>Формулировка задач и гипотез</a:t>
            </a:r>
          </a:p>
          <a:p>
            <a:pPr marL="5715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856FF"/>
              </a:buClr>
              <a:buSzPct val="120000"/>
              <a:buFont typeface="Arial"/>
              <a:buAutoNum type="arabicPeriod"/>
            </a:pPr>
            <a:r>
              <a:rPr lang="ru-RU" sz="180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sz="1800" b="1" dirty="0">
                <a:latin typeface="Tahoma"/>
                <a:ea typeface="Tahoma"/>
                <a:cs typeface="Tahoma"/>
                <a:sym typeface="Tahoma"/>
              </a:rPr>
              <a:t>Описание процесса</a:t>
            </a:r>
            <a:endParaRPr lang="ru-RU" b="1" dirty="0">
              <a:ea typeface="Tahoma"/>
              <a:cs typeface="Tahoma"/>
            </a:endParaRPr>
          </a:p>
          <a:p>
            <a:pPr marL="5715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856FF"/>
              </a:buClr>
              <a:buSzPct val="120000"/>
              <a:buFont typeface="Arial"/>
              <a:buAutoNum type="arabicPeriod"/>
            </a:pPr>
            <a:r>
              <a:rPr lang="ru-RU" sz="180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sz="1800" b="1" dirty="0">
                <a:latin typeface="Tahoma"/>
                <a:ea typeface="Tahoma"/>
                <a:cs typeface="Tahoma"/>
                <a:sym typeface="Tahoma"/>
              </a:rPr>
              <a:t>Проблемы в данных и что с этим делать </a:t>
            </a:r>
            <a:endParaRPr b="1" dirty="0"/>
          </a:p>
          <a:p>
            <a:pPr marL="5715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1856FF"/>
              </a:buClr>
              <a:buSzPct val="120000"/>
              <a:buFont typeface="Arial"/>
              <a:buAutoNum type="arabicPeriod"/>
            </a:pPr>
            <a:r>
              <a:rPr lang="ru-RU" sz="180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sz="1800" b="1" dirty="0">
                <a:latin typeface="Tahoma"/>
                <a:ea typeface="Tahoma"/>
                <a:cs typeface="Tahoma"/>
                <a:sym typeface="Tahoma"/>
              </a:rPr>
              <a:t>Фокус на простым метриках с примерами</a:t>
            </a:r>
            <a:endParaRPr b="1" dirty="0"/>
          </a:p>
          <a:p>
            <a:pPr marL="5715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1856FF"/>
              </a:buClr>
              <a:buSzPct val="120000"/>
              <a:buFont typeface="Arial"/>
              <a:buAutoNum type="arabicPeriod"/>
            </a:pPr>
            <a:r>
              <a:rPr lang="ru-RU" sz="180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sz="1800" b="1" dirty="0">
                <a:latin typeface="Tahoma"/>
                <a:ea typeface="Tahoma"/>
                <a:cs typeface="Tahoma"/>
                <a:sym typeface="Tahoma"/>
              </a:rPr>
              <a:t>Что дает автоматизация расчетов метрик</a:t>
            </a:r>
            <a:endParaRPr b="1" dirty="0"/>
          </a:p>
          <a:p>
            <a:pPr marL="5715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1856FF"/>
              </a:buClr>
              <a:buSzPct val="120000"/>
              <a:buFont typeface="Arial"/>
              <a:buAutoNum type="arabicPeriod"/>
            </a:pPr>
            <a:r>
              <a:rPr lang="ru-RU" sz="180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sz="1800" b="1" dirty="0">
                <a:latin typeface="Tahoma"/>
                <a:ea typeface="Tahoma"/>
                <a:cs typeface="Tahoma"/>
                <a:sym typeface="Tahoma"/>
              </a:rPr>
              <a:t>Статистика и машинное обучение</a:t>
            </a:r>
            <a:endParaRPr b="1" dirty="0"/>
          </a:p>
          <a:p>
            <a:pPr marL="1143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Tahoma"/>
              <a:ea typeface="Tahoma"/>
              <a:cs typeface="Tahoma"/>
              <a:sym typeface="Tahoma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</a:pPr>
            <a:endParaRPr sz="1800" dirty="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26;p14">
            <a:extLst>
              <a:ext uri="{FF2B5EF4-FFF2-40B4-BE49-F238E27FC236}">
                <a16:creationId xmlns:a16="http://schemas.microsoft.com/office/drawing/2014/main" id="{45E5D95E-ACFE-C846-90F9-6F30720FB14B}"/>
              </a:ext>
            </a:extLst>
          </p:cNvPr>
          <p:cNvSpPr txBox="1"/>
          <p:nvPr/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1800"/>
              <a:buFont typeface="Proxima Nova"/>
              <a:buNone/>
            </a:pPr>
            <a:r>
              <a:rPr lang="ru-RU" sz="2800" b="1" i="0" u="none" strike="noStrike" cap="none" dirty="0">
                <a:solidFill>
                  <a:srgbClr val="31312E"/>
                </a:solidFill>
                <a:latin typeface="Proxima Nova"/>
                <a:ea typeface="Proxima Nova"/>
                <a:cs typeface="Proxima Nova"/>
                <a:sym typeface="Proxima Nova"/>
              </a:rPr>
              <a:t>Основные результаты</a:t>
            </a:r>
            <a:endParaRPr dirty="0"/>
          </a:p>
        </p:txBody>
      </p:sp>
      <p:sp>
        <p:nvSpPr>
          <p:cNvPr id="15" name="Google Shape;676;p64">
            <a:extLst>
              <a:ext uri="{FF2B5EF4-FFF2-40B4-BE49-F238E27FC236}">
                <a16:creationId xmlns:a16="http://schemas.microsoft.com/office/drawing/2014/main" id="{3358EF4E-914E-FC49-8355-3A274AA8202B}"/>
              </a:ext>
            </a:extLst>
          </p:cNvPr>
          <p:cNvSpPr txBox="1"/>
          <p:nvPr/>
        </p:nvSpPr>
        <p:spPr>
          <a:xfrm>
            <a:off x="1108136" y="1495512"/>
            <a:ext cx="1576176" cy="138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</a:pPr>
            <a:r>
              <a:rPr lang="ru-RU" sz="6000" b="1" i="0" u="none" strike="noStrike" cap="none" dirty="0">
                <a:solidFill>
                  <a:schemeClr val="tx2"/>
                </a:solidFill>
                <a:latin typeface="Proxima Nova"/>
                <a:ea typeface="Proxima Nova"/>
                <a:cs typeface="Proxima Nova"/>
                <a:sym typeface="Proxima Nova"/>
              </a:rPr>
              <a:t>90</a:t>
            </a:r>
            <a:r>
              <a:rPr lang="en-US" sz="1600" b="1" dirty="0">
                <a:solidFill>
                  <a:schemeClr val="tx2"/>
                </a:solidFill>
                <a:latin typeface="Proxima Nova"/>
                <a:ea typeface="Proxima Nova"/>
                <a:cs typeface="Proxima Nova"/>
                <a:sym typeface="Proxima Nova"/>
              </a:rPr>
              <a:t>%</a:t>
            </a:r>
            <a:endParaRPr sz="1600" b="1" i="0" u="none" strike="noStrike" cap="none" dirty="0">
              <a:solidFill>
                <a:schemeClr val="tx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" name="Google Shape;677;p64">
            <a:extLst>
              <a:ext uri="{FF2B5EF4-FFF2-40B4-BE49-F238E27FC236}">
                <a16:creationId xmlns:a16="http://schemas.microsoft.com/office/drawing/2014/main" id="{E097D72B-CAE3-CE4F-8EFC-0BEBA813CF78}"/>
              </a:ext>
            </a:extLst>
          </p:cNvPr>
          <p:cNvSpPr txBox="1"/>
          <p:nvPr/>
        </p:nvSpPr>
        <p:spPr>
          <a:xfrm>
            <a:off x="3698054" y="1483842"/>
            <a:ext cx="1684980" cy="138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</a:pPr>
            <a:r>
              <a:rPr lang="en-US" sz="6000" b="1" i="0" u="none" strike="noStrike" cap="none" dirty="0">
                <a:solidFill>
                  <a:schemeClr val="tx2"/>
                </a:solidFill>
                <a:latin typeface="Proxima Nova"/>
                <a:ea typeface="Proxima Nova"/>
                <a:cs typeface="Proxima Nova"/>
                <a:sym typeface="Proxima Nova"/>
              </a:rPr>
              <a:t>78</a:t>
            </a:r>
            <a:r>
              <a:rPr lang="en-US" sz="1600" b="1" i="0" u="none" strike="noStrike" cap="none" dirty="0">
                <a:solidFill>
                  <a:schemeClr val="tx2"/>
                </a:solidFill>
                <a:latin typeface="Proxima Nova"/>
                <a:ea typeface="Proxima Nova"/>
                <a:cs typeface="Proxima Nova"/>
                <a:sym typeface="Proxima Nova"/>
              </a:rPr>
              <a:t>%</a:t>
            </a:r>
            <a:endParaRPr sz="1600" b="1" i="0" u="none" strike="noStrike" cap="none" dirty="0">
              <a:solidFill>
                <a:schemeClr val="tx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Google Shape;678;p64">
            <a:extLst>
              <a:ext uri="{FF2B5EF4-FFF2-40B4-BE49-F238E27FC236}">
                <a16:creationId xmlns:a16="http://schemas.microsoft.com/office/drawing/2014/main" id="{62D56565-4A74-F246-A9ED-83CA9B14F6AE}"/>
              </a:ext>
            </a:extLst>
          </p:cNvPr>
          <p:cNvSpPr txBox="1"/>
          <p:nvPr/>
        </p:nvSpPr>
        <p:spPr>
          <a:xfrm>
            <a:off x="5975692" y="1483842"/>
            <a:ext cx="2284791" cy="138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</a:pPr>
            <a:r>
              <a:rPr lang="en-US" sz="6000" b="1" i="0" u="none" strike="noStrike" cap="none" dirty="0">
                <a:solidFill>
                  <a:schemeClr val="tx2"/>
                </a:solidFill>
                <a:latin typeface="Proxima Nova"/>
                <a:ea typeface="Proxima Nova"/>
                <a:cs typeface="Proxima Nova"/>
                <a:sym typeface="Proxima Nova"/>
              </a:rPr>
              <a:t>80</a:t>
            </a:r>
            <a:r>
              <a:rPr lang="en-US" sz="1600" b="1" i="0" u="none" strike="noStrike" cap="none" dirty="0">
                <a:solidFill>
                  <a:schemeClr val="tx2"/>
                </a:solidFill>
                <a:latin typeface="Proxima Nova"/>
                <a:ea typeface="Proxima Nova"/>
                <a:cs typeface="Proxima Nova"/>
                <a:sym typeface="Proxima Nova"/>
              </a:rPr>
              <a:t>%</a:t>
            </a:r>
            <a:endParaRPr sz="1600" b="1" i="0" u="none" strike="noStrike" cap="none" dirty="0">
              <a:solidFill>
                <a:schemeClr val="tx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" name="Google Shape;681;p64">
            <a:extLst>
              <a:ext uri="{FF2B5EF4-FFF2-40B4-BE49-F238E27FC236}">
                <a16:creationId xmlns:a16="http://schemas.microsoft.com/office/drawing/2014/main" id="{8B04EADB-0968-954C-B28A-271D090D1521}"/>
              </a:ext>
            </a:extLst>
          </p:cNvPr>
          <p:cNvSpPr txBox="1"/>
          <p:nvPr/>
        </p:nvSpPr>
        <p:spPr>
          <a:xfrm>
            <a:off x="1166045" y="2607727"/>
            <a:ext cx="1509269" cy="292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tx2"/>
                </a:solidFill>
                <a:latin typeface="Proxima Nova"/>
                <a:ea typeface="Proxima Nova"/>
                <a:cs typeface="Proxima Nova"/>
                <a:sym typeface="Proxima Nova"/>
              </a:rPr>
              <a:t>Train</a:t>
            </a:r>
            <a:endParaRPr sz="1400" b="0" i="0" u="none" strike="noStrike" cap="none" dirty="0">
              <a:solidFill>
                <a:schemeClr val="tx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" name="Google Shape;682;p64">
            <a:extLst>
              <a:ext uri="{FF2B5EF4-FFF2-40B4-BE49-F238E27FC236}">
                <a16:creationId xmlns:a16="http://schemas.microsoft.com/office/drawing/2014/main" id="{7F1B0FE0-DA4F-DB47-98E2-238CD5BDC386}"/>
              </a:ext>
            </a:extLst>
          </p:cNvPr>
          <p:cNvSpPr txBox="1"/>
          <p:nvPr/>
        </p:nvSpPr>
        <p:spPr>
          <a:xfrm>
            <a:off x="3698054" y="2596057"/>
            <a:ext cx="1509269" cy="292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tx2"/>
                </a:solidFill>
                <a:latin typeface="Proxima Nova"/>
                <a:ea typeface="Proxima Nova"/>
                <a:cs typeface="Proxima Nova"/>
                <a:sym typeface="Proxima Nova"/>
              </a:rPr>
              <a:t>Регламент</a:t>
            </a:r>
            <a:endParaRPr lang="en-US" sz="1600" b="0" i="0" u="none" strike="noStrike" cap="none" dirty="0">
              <a:solidFill>
                <a:schemeClr val="tx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" name="Google Shape;683;p64">
            <a:extLst>
              <a:ext uri="{FF2B5EF4-FFF2-40B4-BE49-F238E27FC236}">
                <a16:creationId xmlns:a16="http://schemas.microsoft.com/office/drawing/2014/main" id="{154F4B71-3981-B440-A495-ECAB45BF8D9C}"/>
              </a:ext>
            </a:extLst>
          </p:cNvPr>
          <p:cNvSpPr txBox="1"/>
          <p:nvPr/>
        </p:nvSpPr>
        <p:spPr>
          <a:xfrm>
            <a:off x="5975692" y="2596057"/>
            <a:ext cx="1509270" cy="292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ru-RU" sz="1600" dirty="0">
                <a:solidFill>
                  <a:schemeClr val="tx2"/>
                </a:solidFill>
                <a:latin typeface="Proxima Nova"/>
                <a:ea typeface="Proxima Nova"/>
                <a:cs typeface="Proxima Nova"/>
                <a:sym typeface="Proxima Nova"/>
              </a:rPr>
              <a:t>Регламент</a:t>
            </a:r>
            <a:endParaRPr sz="1400" b="0" i="0" u="none" strike="noStrike" cap="none" dirty="0">
              <a:solidFill>
                <a:schemeClr val="tx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Google Shape;676;p64">
            <a:extLst>
              <a:ext uri="{FF2B5EF4-FFF2-40B4-BE49-F238E27FC236}">
                <a16:creationId xmlns:a16="http://schemas.microsoft.com/office/drawing/2014/main" id="{FC62AFB4-8E08-B445-971D-8FF2D4C8B772}"/>
              </a:ext>
            </a:extLst>
          </p:cNvPr>
          <p:cNvSpPr txBox="1"/>
          <p:nvPr/>
        </p:nvSpPr>
        <p:spPr>
          <a:xfrm>
            <a:off x="1108136" y="2627742"/>
            <a:ext cx="1509269" cy="138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</a:pPr>
            <a:r>
              <a:rPr lang="ru-RU" sz="6000" b="1" dirty="0">
                <a:solidFill>
                  <a:schemeClr val="tx2"/>
                </a:solidFill>
                <a:latin typeface="Proxima Nova"/>
                <a:ea typeface="Proxima Nova"/>
                <a:cs typeface="Proxima Nova"/>
                <a:sym typeface="Proxima Nova"/>
              </a:rPr>
              <a:t>77</a:t>
            </a:r>
            <a:r>
              <a:rPr lang="en-US" sz="1600" b="1" dirty="0">
                <a:solidFill>
                  <a:schemeClr val="tx2"/>
                </a:solidFill>
                <a:latin typeface="Proxima Nova"/>
                <a:ea typeface="Proxima Nova"/>
                <a:cs typeface="Proxima Nova"/>
                <a:sym typeface="Proxima Nova"/>
              </a:rPr>
              <a:t>%</a:t>
            </a:r>
            <a:endParaRPr sz="1600" b="1" i="0" u="none" strike="noStrike" cap="none" dirty="0">
              <a:solidFill>
                <a:schemeClr val="tx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" name="Google Shape;677;p64">
            <a:extLst>
              <a:ext uri="{FF2B5EF4-FFF2-40B4-BE49-F238E27FC236}">
                <a16:creationId xmlns:a16="http://schemas.microsoft.com/office/drawing/2014/main" id="{950CF5BC-F67E-C94D-B93B-5372889E52D0}"/>
              </a:ext>
            </a:extLst>
          </p:cNvPr>
          <p:cNvSpPr txBox="1"/>
          <p:nvPr/>
        </p:nvSpPr>
        <p:spPr>
          <a:xfrm>
            <a:off x="3698054" y="2616072"/>
            <a:ext cx="1873040" cy="138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</a:pPr>
            <a:r>
              <a:rPr lang="ru-RU" sz="6000" b="1" i="0" u="none" strike="noStrike" cap="none" dirty="0">
                <a:solidFill>
                  <a:schemeClr val="tx2"/>
                </a:solidFill>
                <a:latin typeface="Proxima Nova"/>
                <a:ea typeface="Proxima Nova"/>
                <a:cs typeface="Proxima Nova"/>
                <a:sym typeface="Proxima Nova"/>
              </a:rPr>
              <a:t>76</a:t>
            </a:r>
            <a:r>
              <a:rPr lang="en-US" sz="1600" b="1" i="0" u="none" strike="noStrike" cap="none" dirty="0">
                <a:solidFill>
                  <a:schemeClr val="tx2"/>
                </a:solidFill>
                <a:latin typeface="Proxima Nova"/>
                <a:ea typeface="Proxima Nova"/>
                <a:cs typeface="Proxima Nova"/>
                <a:sym typeface="Proxima Nova"/>
              </a:rPr>
              <a:t>%</a:t>
            </a:r>
            <a:endParaRPr sz="1600" b="1" i="0" u="none" strike="noStrike" cap="none" dirty="0">
              <a:solidFill>
                <a:schemeClr val="tx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678;p64">
            <a:extLst>
              <a:ext uri="{FF2B5EF4-FFF2-40B4-BE49-F238E27FC236}">
                <a16:creationId xmlns:a16="http://schemas.microsoft.com/office/drawing/2014/main" id="{69DF45FD-3F09-9E4A-A483-473163DF9091}"/>
              </a:ext>
            </a:extLst>
          </p:cNvPr>
          <p:cNvSpPr txBox="1"/>
          <p:nvPr/>
        </p:nvSpPr>
        <p:spPr>
          <a:xfrm>
            <a:off x="5975692" y="2616072"/>
            <a:ext cx="2412935" cy="138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</a:pPr>
            <a:r>
              <a:rPr lang="en-US" sz="6000" b="1" dirty="0">
                <a:solidFill>
                  <a:schemeClr val="tx2"/>
                </a:solidFill>
                <a:latin typeface="Proxima Nova"/>
                <a:ea typeface="Proxima Nova"/>
                <a:cs typeface="Proxima Nova"/>
                <a:sym typeface="Proxima Nova"/>
              </a:rPr>
              <a:t>74</a:t>
            </a:r>
            <a:r>
              <a:rPr lang="en-US" sz="1600" b="1" dirty="0">
                <a:solidFill>
                  <a:schemeClr val="tx2"/>
                </a:solidFill>
                <a:latin typeface="Proxima Nova"/>
                <a:ea typeface="Proxima Nova"/>
                <a:cs typeface="Proxima Nova"/>
                <a:sym typeface="Proxima Nova"/>
              </a:rPr>
              <a:t>%</a:t>
            </a:r>
            <a:endParaRPr sz="1600" b="1" i="0" u="none" strike="noStrike" cap="none" dirty="0">
              <a:solidFill>
                <a:schemeClr val="tx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" name="Google Shape;681;p64">
            <a:extLst>
              <a:ext uri="{FF2B5EF4-FFF2-40B4-BE49-F238E27FC236}">
                <a16:creationId xmlns:a16="http://schemas.microsoft.com/office/drawing/2014/main" id="{0BA3F204-05FF-8E4F-A797-58207D2C2DE4}"/>
              </a:ext>
            </a:extLst>
          </p:cNvPr>
          <p:cNvSpPr txBox="1"/>
          <p:nvPr/>
        </p:nvSpPr>
        <p:spPr>
          <a:xfrm>
            <a:off x="1166046" y="3739957"/>
            <a:ext cx="1429116" cy="292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tx2"/>
                </a:solidFill>
                <a:latin typeface="Proxima Nova"/>
                <a:ea typeface="Proxima Nova"/>
                <a:cs typeface="Proxima Nova"/>
                <a:sym typeface="Proxima Nova"/>
              </a:rPr>
              <a:t>Test</a:t>
            </a:r>
            <a:endParaRPr sz="1400" b="0" i="0" u="none" strike="noStrike" cap="none" dirty="0">
              <a:solidFill>
                <a:schemeClr val="tx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" name="Google Shape;682;p64">
            <a:extLst>
              <a:ext uri="{FF2B5EF4-FFF2-40B4-BE49-F238E27FC236}">
                <a16:creationId xmlns:a16="http://schemas.microsoft.com/office/drawing/2014/main" id="{797C180B-A31A-1F47-9EB7-63BD13BCA27C}"/>
              </a:ext>
            </a:extLst>
          </p:cNvPr>
          <p:cNvSpPr txBox="1"/>
          <p:nvPr/>
        </p:nvSpPr>
        <p:spPr>
          <a:xfrm>
            <a:off x="3698054" y="3728287"/>
            <a:ext cx="1509269" cy="292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ru-RU" sz="1600" dirty="0">
                <a:solidFill>
                  <a:schemeClr val="tx2"/>
                </a:solidFill>
                <a:latin typeface="Proxima Nova"/>
                <a:ea typeface="Proxima Nova"/>
                <a:cs typeface="Proxima Nova"/>
                <a:sym typeface="Proxima Nova"/>
              </a:rPr>
              <a:t>Не регламент</a:t>
            </a:r>
            <a:endParaRPr sz="1400" b="0" i="0" u="none" strike="noStrike" cap="none" dirty="0">
              <a:solidFill>
                <a:schemeClr val="tx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" name="Google Shape;683;p64">
            <a:extLst>
              <a:ext uri="{FF2B5EF4-FFF2-40B4-BE49-F238E27FC236}">
                <a16:creationId xmlns:a16="http://schemas.microsoft.com/office/drawing/2014/main" id="{C13E0E12-3255-EA43-8273-AB7A8EC37280}"/>
              </a:ext>
            </a:extLst>
          </p:cNvPr>
          <p:cNvSpPr txBox="1"/>
          <p:nvPr/>
        </p:nvSpPr>
        <p:spPr>
          <a:xfrm>
            <a:off x="5975692" y="3728287"/>
            <a:ext cx="1509270" cy="292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ru-RU" sz="1600" dirty="0">
                <a:solidFill>
                  <a:schemeClr val="tx2"/>
                </a:solidFill>
                <a:latin typeface="Proxima Nova"/>
                <a:ea typeface="Proxima Nova"/>
                <a:cs typeface="Proxima Nova"/>
                <a:sym typeface="Proxima Nova"/>
              </a:rPr>
              <a:t>Не</a:t>
            </a:r>
            <a:r>
              <a:rPr lang="en-US" sz="1600" dirty="0">
                <a:solidFill>
                  <a:schemeClr val="tx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1600" dirty="0">
                <a:solidFill>
                  <a:schemeClr val="tx2"/>
                </a:solidFill>
                <a:latin typeface="Proxima Nova"/>
                <a:ea typeface="Proxima Nova"/>
                <a:cs typeface="Proxima Nova"/>
                <a:sym typeface="Proxima Nova"/>
              </a:rPr>
              <a:t>регламент</a:t>
            </a:r>
            <a:endParaRPr sz="1400" b="0" i="0" u="none" strike="noStrike" cap="none" dirty="0">
              <a:solidFill>
                <a:schemeClr val="tx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" name="Google Shape;681;p64">
            <a:extLst>
              <a:ext uri="{FF2B5EF4-FFF2-40B4-BE49-F238E27FC236}">
                <a16:creationId xmlns:a16="http://schemas.microsoft.com/office/drawing/2014/main" id="{CE3DEEEC-048A-1643-AC2D-2C27B990CDF5}"/>
              </a:ext>
            </a:extLst>
          </p:cNvPr>
          <p:cNvSpPr txBox="1"/>
          <p:nvPr/>
        </p:nvSpPr>
        <p:spPr>
          <a:xfrm>
            <a:off x="1108136" y="1455482"/>
            <a:ext cx="1429116" cy="292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ROC-AUC</a:t>
            </a:r>
            <a:endParaRPr sz="1400" b="1" i="0" u="none" strike="noStrike" cap="none" dirty="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" name="Google Shape;682;p64">
            <a:extLst>
              <a:ext uri="{FF2B5EF4-FFF2-40B4-BE49-F238E27FC236}">
                <a16:creationId xmlns:a16="http://schemas.microsoft.com/office/drawing/2014/main" id="{4AE76987-F55F-744A-AD15-014BD89215D4}"/>
              </a:ext>
            </a:extLst>
          </p:cNvPr>
          <p:cNvSpPr txBox="1"/>
          <p:nvPr/>
        </p:nvSpPr>
        <p:spPr>
          <a:xfrm>
            <a:off x="3640145" y="1443812"/>
            <a:ext cx="1429116" cy="292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ru-RU" sz="1600" b="1" dirty="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Точность</a:t>
            </a:r>
            <a:r>
              <a:rPr lang="ru-RU" sz="1600" b="1" i="0" u="none" strike="noStrike" cap="none" dirty="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400" b="1" i="0" u="none" strike="noStrike" cap="none" dirty="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" name="Google Shape;683;p64">
            <a:extLst>
              <a:ext uri="{FF2B5EF4-FFF2-40B4-BE49-F238E27FC236}">
                <a16:creationId xmlns:a16="http://schemas.microsoft.com/office/drawing/2014/main" id="{FB3F96C8-3E33-AB4F-88E6-8AB0705D83A0}"/>
              </a:ext>
            </a:extLst>
          </p:cNvPr>
          <p:cNvSpPr txBox="1"/>
          <p:nvPr/>
        </p:nvSpPr>
        <p:spPr>
          <a:xfrm>
            <a:off x="5917782" y="1443812"/>
            <a:ext cx="1429117" cy="292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ru-RU" sz="1600" b="1" i="0" u="none" strike="noStrike" cap="none" dirty="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Полнота</a:t>
            </a:r>
            <a:endParaRPr sz="1400" b="1" i="0" u="none" strike="noStrike" cap="none" dirty="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041422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26;p14">
            <a:extLst>
              <a:ext uri="{FF2B5EF4-FFF2-40B4-BE49-F238E27FC236}">
                <a16:creationId xmlns:a16="http://schemas.microsoft.com/office/drawing/2014/main" id="{45E5D95E-ACFE-C846-90F9-6F30720FB14B}"/>
              </a:ext>
            </a:extLst>
          </p:cNvPr>
          <p:cNvSpPr txBox="1"/>
          <p:nvPr/>
        </p:nvSpPr>
        <p:spPr>
          <a:xfrm>
            <a:off x="702046" y="386490"/>
            <a:ext cx="3281557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Clr>
                <a:srgbClr val="31312E"/>
              </a:buClr>
              <a:buSzPts val="1800"/>
            </a:pPr>
            <a:r>
              <a:rPr lang="ru-RU" sz="3200" b="1" dirty="0">
                <a:solidFill>
                  <a:schemeClr val="tx2"/>
                </a:solidFill>
                <a:latin typeface="Proxima Nova"/>
                <a:ea typeface="Proxima Nova"/>
                <a:cs typeface="Proxima Nova"/>
                <a:sym typeface="Proxima Nova"/>
              </a:rPr>
              <a:t>Можно ли использовать модель для реальных предсказаний</a:t>
            </a:r>
            <a:r>
              <a:rPr lang="en-US" sz="3200" b="1" dirty="0">
                <a:solidFill>
                  <a:schemeClr val="tx2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sz="1600" dirty="0"/>
          </a:p>
        </p:txBody>
      </p:sp>
      <p:sp>
        <p:nvSpPr>
          <p:cNvPr id="19" name="Google Shape;230;p26">
            <a:extLst>
              <a:ext uri="{FF2B5EF4-FFF2-40B4-BE49-F238E27FC236}">
                <a16:creationId xmlns:a16="http://schemas.microsoft.com/office/drawing/2014/main" id="{81670B8C-D685-7249-8C5E-8421EBF83B78}"/>
              </a:ext>
            </a:extLst>
          </p:cNvPr>
          <p:cNvSpPr/>
          <p:nvPr/>
        </p:nvSpPr>
        <p:spPr>
          <a:xfrm>
            <a:off x="3742436" y="2272947"/>
            <a:ext cx="1467900" cy="14679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66700" dist="128197" dir="5400000" rotWithShape="0">
              <a:srgbClr val="005493">
                <a:alpha val="2000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41;p26">
            <a:extLst>
              <a:ext uri="{FF2B5EF4-FFF2-40B4-BE49-F238E27FC236}">
                <a16:creationId xmlns:a16="http://schemas.microsoft.com/office/drawing/2014/main" id="{2A0A2ADD-6500-284D-A970-8620DED58506}"/>
              </a:ext>
            </a:extLst>
          </p:cNvPr>
          <p:cNvSpPr/>
          <p:nvPr/>
        </p:nvSpPr>
        <p:spPr>
          <a:xfrm>
            <a:off x="4123901" y="2654412"/>
            <a:ext cx="704970" cy="70497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rgbClr val="2B55F6"/>
          </a:solidFill>
          <a:ln>
            <a:noFill/>
          </a:ln>
        </p:spPr>
        <p:txBody>
          <a:bodyPr spcFirstLastPara="1" wrap="square" lIns="17125" tIns="17125" rIns="17125" bIns="171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300;p19">
            <a:extLst>
              <a:ext uri="{FF2B5EF4-FFF2-40B4-BE49-F238E27FC236}">
                <a16:creationId xmlns:a16="http://schemas.microsoft.com/office/drawing/2014/main" id="{5114C52E-B8F6-9C47-A8E0-271D510C3C8C}"/>
              </a:ext>
            </a:extLst>
          </p:cNvPr>
          <p:cNvSpPr txBox="1"/>
          <p:nvPr/>
        </p:nvSpPr>
        <p:spPr>
          <a:xfrm>
            <a:off x="5345508" y="2560014"/>
            <a:ext cx="3281557" cy="2361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tx2"/>
                </a:solidFill>
                <a:latin typeface="Tahoma"/>
                <a:ea typeface="Tahoma"/>
                <a:cs typeface="Tahoma"/>
                <a:sym typeface="Tahoma"/>
              </a:rPr>
              <a:t>Модель дает точность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tx2"/>
                </a:solidFill>
                <a:latin typeface="Tahoma"/>
                <a:ea typeface="Tahoma"/>
                <a:cs typeface="Tahoma"/>
                <a:sym typeface="Tahoma"/>
              </a:rPr>
              <a:t>далекую от угадывания.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tx2"/>
                </a:solidFill>
                <a:latin typeface="Tahoma"/>
                <a:ea typeface="Tahoma"/>
                <a:cs typeface="Tahoma"/>
                <a:sym typeface="Tahoma"/>
              </a:rPr>
              <a:t>Можно уделять больше внимания договорам, у которых </a:t>
            </a:r>
            <a:r>
              <a:rPr lang="ru-RU" sz="1800" b="1" dirty="0" smtClean="0">
                <a:solidFill>
                  <a:schemeClr val="tx2"/>
                </a:solidFill>
                <a:latin typeface="Tahoma"/>
                <a:ea typeface="Tahoma"/>
                <a:cs typeface="Tahoma"/>
                <a:sym typeface="Tahoma"/>
              </a:rPr>
              <a:t>высока вероятность </a:t>
            </a:r>
            <a:r>
              <a:rPr lang="ru-RU" sz="1800" b="1" dirty="0" err="1" smtClean="0">
                <a:solidFill>
                  <a:schemeClr val="tx2"/>
                </a:solidFill>
                <a:latin typeface="Tahoma"/>
                <a:ea typeface="Tahoma"/>
                <a:cs typeface="Tahoma"/>
                <a:sym typeface="Tahoma"/>
              </a:rPr>
              <a:t>нерегламента</a:t>
            </a:r>
            <a:r>
              <a:rPr lang="ru-RU" sz="1800" b="1" dirty="0" smtClean="0">
                <a:solidFill>
                  <a:schemeClr val="tx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lang="ru-RU" sz="1800" b="1" dirty="0">
              <a:solidFill>
                <a:schemeClr val="tx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800" b="1" dirty="0">
              <a:solidFill>
                <a:schemeClr val="tx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88646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1800"/>
              <a:buNone/>
            </a:pPr>
            <a:r>
              <a:rPr lang="ru-RU" sz="2800" dirty="0"/>
              <a:t>Влияние признаков</a:t>
            </a:r>
            <a:endParaRPr sz="2800" dirty="0"/>
          </a:p>
        </p:txBody>
      </p:sp>
      <p:sp>
        <p:nvSpPr>
          <p:cNvPr id="306" name="Google Shape;306;p20"/>
          <p:cNvSpPr txBox="1">
            <a:spLocks noGrp="1"/>
          </p:cNvSpPr>
          <p:nvPr>
            <p:ph type="body" idx="1"/>
          </p:nvPr>
        </p:nvSpPr>
        <p:spPr>
          <a:xfrm>
            <a:off x="719137" y="1212116"/>
            <a:ext cx="7303729" cy="234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47700" lvl="0" indent="-4572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1856FF"/>
              </a:buClr>
              <a:buSzPts val="2400"/>
              <a:buFont typeface="Arial"/>
              <a:buAutoNum type="arabicPeriod"/>
            </a:pPr>
            <a:r>
              <a:rPr lang="ru-RU" sz="2400" dirty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sz="2400" b="1" dirty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Принадлежность к Контрагенту</a:t>
            </a:r>
            <a:endParaRPr sz="2400" dirty="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47700" lvl="0" indent="-4572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1856FF"/>
              </a:buClr>
              <a:buSzPts val="2400"/>
              <a:buFont typeface="Arial"/>
              <a:buAutoNum type="arabicPeriod"/>
            </a:pPr>
            <a:r>
              <a:rPr lang="ru-RU" sz="2400" dirty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sz="2400" b="1" dirty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Сложный процесс заключения договора</a:t>
            </a:r>
            <a:endParaRPr sz="1600" dirty="0"/>
          </a:p>
          <a:p>
            <a:pPr marL="647700" lvl="0" indent="-4572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1856FF"/>
              </a:buClr>
              <a:buSzPts val="2400"/>
              <a:buFont typeface="Arial"/>
              <a:buAutoNum type="arabicPeriod"/>
            </a:pPr>
            <a:r>
              <a:rPr lang="ru-RU" sz="2400" dirty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sz="2400" b="1" dirty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Кто автор – не так важно</a:t>
            </a:r>
            <a:endParaRPr sz="2400" b="1" dirty="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"/>
          <p:cNvSpPr txBox="1"/>
          <p:nvPr/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3000"/>
              <a:buFont typeface="Roboto"/>
              <a:buNone/>
            </a:pPr>
            <a:r>
              <a:rPr lang="ru-RU" sz="2800" b="1" i="0" u="none" strike="noStrike" cap="none">
                <a:solidFill>
                  <a:srgbClr val="31312E"/>
                </a:solidFill>
                <a:latin typeface="Proxima Nova"/>
                <a:ea typeface="Proxima Nova"/>
                <a:cs typeface="Proxima Nova"/>
                <a:sym typeface="Proxima Nova"/>
              </a:rPr>
              <a:t>Улучшение модели</a:t>
            </a:r>
            <a:endParaRPr/>
          </a:p>
        </p:txBody>
      </p:sp>
      <p:sp>
        <p:nvSpPr>
          <p:cNvPr id="312" name="Google Shape;312;p21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name="adj" fmla="val 50000"/>
            </a:avLst>
          </a:prstGeom>
          <a:solidFill>
            <a:srgbClr val="1856FF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1"/>
          <p:cNvSpPr txBox="1"/>
          <p:nvPr/>
        </p:nvSpPr>
        <p:spPr>
          <a:xfrm>
            <a:off x="432350" y="1451576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rPr lang="ru-RU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Улучшать качество данных</a:t>
            </a:r>
            <a:endParaRPr sz="1800" b="0" i="0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4" name="Google Shape;314;p21"/>
          <p:cNvSpPr txBox="1"/>
          <p:nvPr/>
        </p:nvSpPr>
        <p:spPr>
          <a:xfrm>
            <a:off x="432350" y="2070575"/>
            <a:ext cx="2471700" cy="2650800"/>
          </a:xfrm>
          <a:prstGeom prst="rect">
            <a:avLst/>
          </a:prstGeom>
          <a:noFill/>
          <a:ln w="9525" cap="flat" cmpd="sng">
            <a:solidFill>
              <a:srgbClr val="1856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rPr lang="ru-RU" sz="1600" b="0" i="0" u="none" strike="noStrike" cap="none">
                <a:solidFill>
                  <a:srgbClr val="434343"/>
                </a:solidFill>
                <a:latin typeface="Tahoma"/>
                <a:ea typeface="Tahoma"/>
                <a:cs typeface="Tahoma"/>
                <a:sym typeface="Tahoma"/>
              </a:rPr>
              <a:t>Добавить дополнительные признаки в модель: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434343"/>
                </a:solidFill>
                <a:latin typeface="Tahoma"/>
                <a:ea typeface="Tahoma"/>
                <a:cs typeface="Tahoma"/>
                <a:sym typeface="Tahoma"/>
              </a:rPr>
              <a:t>цена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434343"/>
                </a:solidFill>
                <a:latin typeface="Tahoma"/>
                <a:ea typeface="Tahoma"/>
                <a:cs typeface="Tahoma"/>
                <a:sym typeface="Tahoma"/>
              </a:rPr>
              <a:t>валюта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434343"/>
                </a:solidFill>
                <a:latin typeface="Tahoma"/>
                <a:ea typeface="Tahoma"/>
                <a:cs typeface="Tahoma"/>
                <a:sym typeface="Tahoma"/>
              </a:rPr>
              <a:t>инвестиционный проект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434343"/>
              </a:buClr>
              <a:buSzPts val="18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434343"/>
                </a:solidFill>
                <a:latin typeface="Tahoma"/>
                <a:ea typeface="Tahoma"/>
                <a:cs typeface="Tahoma"/>
                <a:sym typeface="Tahoma"/>
              </a:rPr>
              <a:t>форма закупки</a:t>
            </a:r>
            <a:endParaRPr sz="1400" b="0" i="0" u="none" strike="noStrike" cap="none">
              <a:solidFill>
                <a:srgbClr val="43434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5" name="Google Shape;315;p21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name="adj" fmla="val 50000"/>
            </a:avLst>
          </a:prstGeom>
          <a:solidFill>
            <a:srgbClr val="1856FF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1"/>
          <p:cNvSpPr txBox="1"/>
          <p:nvPr/>
        </p:nvSpPr>
        <p:spPr>
          <a:xfrm>
            <a:off x="3336150" y="1451576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rPr lang="ru-RU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Работать с вероятностями</a:t>
            </a:r>
            <a:endParaRPr sz="1800" b="0" i="0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7" name="Google Shape;317;p21"/>
          <p:cNvSpPr txBox="1"/>
          <p:nvPr/>
        </p:nvSpPr>
        <p:spPr>
          <a:xfrm>
            <a:off x="3336146" y="2070575"/>
            <a:ext cx="2471700" cy="2650800"/>
          </a:xfrm>
          <a:prstGeom prst="rect">
            <a:avLst/>
          </a:prstGeom>
          <a:noFill/>
          <a:ln w="9525" cap="flat" cmpd="sng">
            <a:solidFill>
              <a:srgbClr val="1856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rPr lang="ru-RU" sz="1600" b="0" i="0" u="none" strike="noStrike" cap="none">
                <a:solidFill>
                  <a:srgbClr val="434343"/>
                </a:solidFill>
                <a:latin typeface="Tahoma"/>
                <a:ea typeface="Tahoma"/>
                <a:cs typeface="Tahoma"/>
                <a:sym typeface="Tahoma"/>
              </a:rPr>
              <a:t>Увеличить вероятность принадлежности к целевому классу для принятия решения.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rPr lang="ru-RU" sz="1600" b="0" i="0" u="none" strike="noStrike" cap="none">
                <a:solidFill>
                  <a:srgbClr val="434343"/>
                </a:solidFill>
                <a:latin typeface="Tahoma"/>
                <a:ea typeface="Tahoma"/>
                <a:cs typeface="Tahoma"/>
                <a:sym typeface="Tahoma"/>
              </a:rPr>
              <a:t>Сейчас &gt; 50%.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rPr lang="ru-RU" sz="1600" b="0" i="0" u="none" strike="noStrike" cap="none">
                <a:solidFill>
                  <a:srgbClr val="434343"/>
                </a:solidFill>
                <a:latin typeface="Tahoma"/>
                <a:ea typeface="Tahoma"/>
                <a:cs typeface="Tahoma"/>
                <a:sym typeface="Tahoma"/>
              </a:rPr>
              <a:t>Сделать &gt; 65% 70% …</a:t>
            </a:r>
            <a:endParaRPr sz="1600" b="0" i="0" u="none" strike="noStrike" cap="none">
              <a:solidFill>
                <a:srgbClr val="43434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8" name="Google Shape;318;p21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name="adj" fmla="val 50000"/>
            </a:avLst>
          </a:prstGeom>
          <a:solidFill>
            <a:srgbClr val="1856FF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1"/>
          <p:cNvSpPr txBox="1"/>
          <p:nvPr/>
        </p:nvSpPr>
        <p:spPr>
          <a:xfrm>
            <a:off x="6254233" y="1451576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rPr lang="ru-RU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Применить другие алгоритмы ML</a:t>
            </a:r>
            <a:endParaRPr sz="1800" b="0" i="0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0" name="Google Shape;320;p21"/>
          <p:cNvSpPr txBox="1"/>
          <p:nvPr/>
        </p:nvSpPr>
        <p:spPr>
          <a:xfrm>
            <a:off x="6254226" y="2070575"/>
            <a:ext cx="2471700" cy="2650800"/>
          </a:xfrm>
          <a:prstGeom prst="rect">
            <a:avLst/>
          </a:prstGeom>
          <a:noFill/>
          <a:ln w="9525" cap="flat" cmpd="sng">
            <a:solidFill>
              <a:srgbClr val="1856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rPr lang="ru-RU" sz="1600" b="0" i="0" u="none" strike="noStrike" cap="none">
                <a:solidFill>
                  <a:srgbClr val="434343"/>
                </a:solidFill>
                <a:latin typeface="Tahoma"/>
                <a:ea typeface="Tahoma"/>
                <a:cs typeface="Tahoma"/>
                <a:sym typeface="Tahoma"/>
              </a:rPr>
              <a:t>Все-таки линейная регрессия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80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rPr lang="ru-RU" sz="1600" b="0" i="0" u="none" strike="noStrike" cap="none">
                <a:solidFill>
                  <a:srgbClr val="434343"/>
                </a:solidFill>
                <a:latin typeface="Tahoma"/>
                <a:ea typeface="Tahoma"/>
                <a:cs typeface="Tahoma"/>
                <a:sym typeface="Tahoma"/>
              </a:rPr>
              <a:t>Метод k-средних</a:t>
            </a:r>
            <a:endParaRPr sz="1600" b="0" i="0" u="none" strike="noStrike" cap="none">
              <a:solidFill>
                <a:srgbClr val="43434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/>
          <p:nvPr/>
        </p:nvSpPr>
        <p:spPr>
          <a:xfrm>
            <a:off x="4652424" y="1211749"/>
            <a:ext cx="3839504" cy="3202854"/>
          </a:xfrm>
          <a:prstGeom prst="roundRect">
            <a:avLst>
              <a:gd name="adj" fmla="val 13372"/>
            </a:avLst>
          </a:prstGeom>
          <a:solidFill>
            <a:srgbClr val="FFFFFF">
              <a:alpha val="20000"/>
            </a:srgbClr>
          </a:solidFill>
          <a:ln>
            <a:noFill/>
          </a:ln>
          <a:effectLst>
            <a:outerShdw blurRad="266700" dist="128197" dir="5400000" rotWithShape="0">
              <a:srgbClr val="005493">
                <a:alpha val="2000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7"/>
          <p:cNvSpPr txBox="1"/>
          <p:nvPr/>
        </p:nvSpPr>
        <p:spPr>
          <a:xfrm>
            <a:off x="7822231" y="1147283"/>
            <a:ext cx="482182" cy="111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ECF5"/>
              </a:buClr>
              <a:buSzPts val="6000"/>
              <a:buFont typeface="Arial"/>
              <a:buNone/>
              <a:tabLst/>
              <a:defRPr/>
            </a:pP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6" name="Google Shape;186;p7"/>
          <p:cNvSpPr txBox="1"/>
          <p:nvPr/>
        </p:nvSpPr>
        <p:spPr>
          <a:xfrm>
            <a:off x="4954128" y="1414683"/>
            <a:ext cx="3193025" cy="266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B55F6"/>
              </a:buClr>
              <a:buSzPts val="1400"/>
              <a:buFont typeface="Arial"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2B55F6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Спонсоры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B55F6"/>
              </a:buClr>
              <a:buSzPts val="1400"/>
              <a:buFont typeface="Arial"/>
              <a:buNone/>
              <a:tabLst/>
              <a:defRPr/>
            </a:pP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311150" marR="0" lvl="0" indent="-171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12E"/>
              </a:buClr>
              <a:buSzPts val="1400"/>
              <a:buFont typeface="Arial"/>
              <a:buChar char="•"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0312E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rPr>
              <a:t>Директор по правовым и корпоративным вопросам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11150" marR="0" lvl="0" indent="-171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12E"/>
              </a:buClr>
              <a:buSzPts val="1400"/>
              <a:buFont typeface="Arial"/>
              <a:buChar char="•"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0312E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rPr>
              <a:t>Директор по ИТ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743044" y="1211749"/>
            <a:ext cx="3839504" cy="3202854"/>
          </a:xfrm>
          <a:prstGeom prst="roundRect">
            <a:avLst>
              <a:gd name="adj" fmla="val 13372"/>
            </a:avLst>
          </a:prstGeom>
          <a:solidFill>
            <a:srgbClr val="FFFFFF">
              <a:alpha val="70000"/>
            </a:srgbClr>
          </a:solidFill>
          <a:ln>
            <a:noFill/>
          </a:ln>
          <a:effectLst>
            <a:outerShdw blurRad="266700" dist="128197" dir="5400000" rotWithShape="0">
              <a:srgbClr val="005493">
                <a:alpha val="2000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7"/>
          <p:cNvSpPr txBox="1"/>
          <p:nvPr/>
        </p:nvSpPr>
        <p:spPr>
          <a:xfrm>
            <a:off x="1001937" y="1414684"/>
            <a:ext cx="3099553" cy="101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55F6"/>
              </a:buClr>
              <a:buSzPts val="1400"/>
              <a:buFont typeface="Arial"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2B55F6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Основные получатели</a:t>
            </a:r>
            <a:r>
              <a:rPr kumimoji="0" lang="ru-RU" sz="1800" b="1" i="0" u="none" strike="noStrike" kern="0" cap="none" spc="0" normalizeH="0" noProof="0" dirty="0" smtClean="0">
                <a:ln>
                  <a:noFill/>
                </a:ln>
                <a:solidFill>
                  <a:srgbClr val="2B55F6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 выгоды от реализации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311150" lvl="0" indent="-171450">
              <a:lnSpc>
                <a:spcPct val="115000"/>
              </a:lnSpc>
              <a:buClr>
                <a:srgbClr val="30312E"/>
              </a:buClr>
              <a:buSzPts val="1400"/>
              <a:buFont typeface="Arial"/>
              <a:buChar char="•"/>
            </a:pPr>
            <a:r>
              <a:rPr lang="ru-RU" dirty="0"/>
              <a:t>Заместитель директора по правовым и корпоративным </a:t>
            </a:r>
            <a:r>
              <a:rPr lang="ru-RU" dirty="0" smtClean="0"/>
              <a:t>вопросам</a:t>
            </a:r>
          </a:p>
          <a:p>
            <a:pPr marL="311150" lvl="0" indent="-171450">
              <a:lnSpc>
                <a:spcPct val="115000"/>
              </a:lnSpc>
              <a:buClr>
                <a:srgbClr val="30312E"/>
              </a:buClr>
              <a:buSzPts val="1400"/>
              <a:buFont typeface="Arial"/>
              <a:buChar char="•"/>
            </a:pPr>
            <a:r>
              <a:rPr lang="ru-RU" dirty="0"/>
              <a:t>Заместители директора по закупкам по </a:t>
            </a:r>
            <a:r>
              <a:rPr lang="ru-RU" dirty="0" smtClean="0"/>
              <a:t>направлениям</a:t>
            </a:r>
          </a:p>
          <a:p>
            <a:pPr marL="311150" lvl="0" indent="-171450">
              <a:lnSpc>
                <a:spcPct val="115000"/>
              </a:lnSpc>
              <a:buClr>
                <a:srgbClr val="30312E"/>
              </a:buClr>
              <a:buSzPts val="1400"/>
              <a:buFont typeface="Arial"/>
              <a:buChar char="•"/>
            </a:pPr>
            <a:r>
              <a:rPr lang="ru-RU" dirty="0"/>
              <a:t>Начальники отделов по закупке дирекции по </a:t>
            </a:r>
            <a:r>
              <a:rPr lang="ru-RU" dirty="0" smtClean="0"/>
              <a:t>закупкам</a:t>
            </a:r>
          </a:p>
          <a:p>
            <a:pPr marL="311150" lvl="0" indent="-171450">
              <a:lnSpc>
                <a:spcPct val="115000"/>
              </a:lnSpc>
              <a:buClr>
                <a:srgbClr val="30312E"/>
              </a:buClr>
              <a:buSzPts val="1400"/>
              <a:buFont typeface="Arial"/>
              <a:buChar char="•"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Аналитик по договорной работе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9" name="Google Shape;189;p7"/>
          <p:cNvSpPr txBox="1">
            <a:spLocks noGrp="1"/>
          </p:cNvSpPr>
          <p:nvPr>
            <p:ph type="title"/>
          </p:nvPr>
        </p:nvSpPr>
        <p:spPr>
          <a:xfrm>
            <a:off x="713290" y="173717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ru-RU" sz="2800" dirty="0">
                <a:sym typeface="Tahoma"/>
              </a:rPr>
              <a:t>Список </a:t>
            </a:r>
            <a:r>
              <a:rPr lang="ru-RU" sz="2800" dirty="0" err="1">
                <a:sym typeface="Tahoma"/>
              </a:rPr>
              <a:t>стейкхолдеров</a:t>
            </a:r>
            <a:endParaRPr lang="ru-RU" sz="2800" dirty="0"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72151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1800"/>
              <a:buNone/>
            </a:pPr>
            <a:r>
              <a:rPr lang="ru-RU" sz="2800" dirty="0"/>
              <a:t>Цель работы</a:t>
            </a:r>
            <a:endParaRPr sz="2800" dirty="0"/>
          </a:p>
        </p:txBody>
      </p:sp>
      <p:sp>
        <p:nvSpPr>
          <p:cNvPr id="132" name="Google Shape;132;p9"/>
          <p:cNvSpPr txBox="1">
            <a:spLocks noGrp="1"/>
          </p:cNvSpPr>
          <p:nvPr>
            <p:ph type="body" idx="1"/>
          </p:nvPr>
        </p:nvSpPr>
        <p:spPr>
          <a:xfrm>
            <a:off x="583965" y="1156458"/>
            <a:ext cx="7303729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95300" lvl="0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1856FF"/>
              </a:buClr>
              <a:buSzPts val="2400"/>
              <a:buFont typeface="Tahoma"/>
              <a:buAutoNum type="arabicPeriod"/>
            </a:pPr>
            <a:r>
              <a:rPr lang="ru-RU" sz="2000" dirty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sz="2000" b="1" dirty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Автоматизировать формирование отчета </a:t>
            </a:r>
            <a:r>
              <a:rPr lang="ru-RU" sz="2000" dirty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по договорной работе с помощью </a:t>
            </a:r>
            <a:r>
              <a:rPr lang="ru-RU" sz="2000" dirty="0" err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python</a:t>
            </a:r>
            <a:endParaRPr sz="2000" dirty="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95300" lvl="0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1856FF"/>
              </a:buClr>
              <a:buSzPts val="2400"/>
              <a:buFont typeface="Tahoma"/>
              <a:buAutoNum type="arabicPeriod"/>
            </a:pPr>
            <a:r>
              <a:rPr lang="ru-RU" sz="2000" dirty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sz="2000" b="1" dirty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Найти признаки договоров с большим сроком заключения</a:t>
            </a:r>
            <a:r>
              <a:rPr lang="ru-RU" sz="2000" dirty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, применяя методы описательной статистики и моделей ML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1800"/>
              <a:buNone/>
            </a:pPr>
            <a:r>
              <a:rPr lang="ru-RU" sz="2800" dirty="0"/>
              <a:t>Список исходных гипотез</a:t>
            </a:r>
            <a:endParaRPr sz="2800" dirty="0"/>
          </a:p>
        </p:txBody>
      </p:sp>
      <p:sp>
        <p:nvSpPr>
          <p:cNvPr id="132" name="Google Shape;132;p9"/>
          <p:cNvSpPr txBox="1">
            <a:spLocks noGrp="1"/>
          </p:cNvSpPr>
          <p:nvPr>
            <p:ph type="body" idx="1"/>
          </p:nvPr>
        </p:nvSpPr>
        <p:spPr>
          <a:xfrm>
            <a:off x="552160" y="1220067"/>
            <a:ext cx="7637684" cy="2143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85800" indent="-457200" fontAlgn="t">
              <a:buClr>
                <a:schemeClr val="accent5"/>
              </a:buClr>
              <a:buSzPct val="120000"/>
              <a:buFont typeface="+mj-lt"/>
              <a:buAutoNum type="arabicPeriod"/>
            </a:pPr>
            <a:r>
              <a:rPr lang="ru-RU" sz="2000" dirty="0">
                <a:solidFill>
                  <a:schemeClr val="lt2"/>
                </a:solidFill>
                <a:latin typeface="Tahoma"/>
                <a:ea typeface="Tahoma"/>
                <a:cs typeface="Tahoma"/>
              </a:rPr>
              <a:t> </a:t>
            </a:r>
            <a:r>
              <a:rPr lang="ru-RU" sz="2000" b="1" dirty="0">
                <a:solidFill>
                  <a:schemeClr val="lt2"/>
                </a:solidFill>
                <a:latin typeface="Tahoma"/>
                <a:ea typeface="Tahoma"/>
                <a:cs typeface="Tahoma"/>
              </a:rPr>
              <a:t>Долгая работа с к/а сокращает срок </a:t>
            </a:r>
            <a:r>
              <a:rPr lang="ru-RU" sz="2000" dirty="0">
                <a:solidFill>
                  <a:schemeClr val="lt2"/>
                </a:solidFill>
                <a:latin typeface="Tahoma"/>
                <a:ea typeface="Tahoma"/>
                <a:cs typeface="Tahoma"/>
              </a:rPr>
              <a:t>заключения договоров? </a:t>
            </a:r>
          </a:p>
          <a:p>
            <a:pPr marL="685800" indent="-457200" fontAlgn="t">
              <a:buClr>
                <a:schemeClr val="accent5"/>
              </a:buClr>
              <a:buSzPct val="120000"/>
              <a:buFont typeface="+mj-lt"/>
              <a:buAutoNum type="arabicPeriod"/>
            </a:pPr>
            <a:r>
              <a:rPr lang="ru-RU" sz="2000" dirty="0">
                <a:solidFill>
                  <a:schemeClr val="lt2"/>
                </a:solidFill>
                <a:latin typeface="Tahoma"/>
                <a:ea typeface="Tahoma"/>
                <a:cs typeface="Tahoma"/>
              </a:rPr>
              <a:t> </a:t>
            </a:r>
            <a:r>
              <a:rPr lang="ru-RU" sz="2000" b="1" dirty="0">
                <a:solidFill>
                  <a:schemeClr val="lt2"/>
                </a:solidFill>
                <a:latin typeface="Tahoma"/>
                <a:ea typeface="Tahoma"/>
                <a:cs typeface="Tahoma"/>
              </a:rPr>
              <a:t>Чем больше автор заключил договоров,</a:t>
            </a:r>
            <a:r>
              <a:rPr lang="ru-RU" sz="2000" dirty="0">
                <a:solidFill>
                  <a:schemeClr val="lt2"/>
                </a:solidFill>
                <a:latin typeface="Tahoma"/>
                <a:ea typeface="Tahoma"/>
                <a:cs typeface="Tahoma"/>
              </a:rPr>
              <a:t> тем быстрей от заключает новые? </a:t>
            </a:r>
          </a:p>
          <a:p>
            <a:pPr marL="685800" indent="-457200" fontAlgn="t">
              <a:buClr>
                <a:schemeClr val="accent5"/>
              </a:buClr>
              <a:buSzPct val="120000"/>
              <a:buFont typeface="+mj-lt"/>
              <a:buAutoNum type="arabicPeriod"/>
            </a:pPr>
            <a:r>
              <a:rPr lang="ru-RU" sz="2000" dirty="0">
                <a:solidFill>
                  <a:schemeClr val="lt2"/>
                </a:solidFill>
                <a:latin typeface="Tahoma"/>
                <a:ea typeface="Tahoma"/>
                <a:cs typeface="Tahoma"/>
              </a:rPr>
              <a:t> </a:t>
            </a:r>
            <a:r>
              <a:rPr lang="ru-RU" sz="2000" b="1" dirty="0">
                <a:solidFill>
                  <a:schemeClr val="lt2"/>
                </a:solidFill>
                <a:latin typeface="Tahoma"/>
                <a:ea typeface="Tahoma"/>
                <a:cs typeface="Tahoma"/>
              </a:rPr>
              <a:t>Сложный процесс договорной работы увеличивает срок заключения договора</a:t>
            </a:r>
            <a:r>
              <a:rPr lang="ru-RU" sz="2000" dirty="0">
                <a:solidFill>
                  <a:schemeClr val="lt2"/>
                </a:solidFill>
                <a:latin typeface="Tahoma"/>
                <a:ea typeface="Tahoma"/>
                <a:cs typeface="Tahoma"/>
              </a:rPr>
              <a:t>?</a:t>
            </a:r>
          </a:p>
          <a:p>
            <a:pPr marL="685800" indent="-457200" fontAlgn="t">
              <a:buClr>
                <a:schemeClr val="accent5"/>
              </a:buClr>
              <a:buSzPct val="120000"/>
              <a:buFont typeface="+mj-lt"/>
              <a:buAutoNum type="arabicPeriod"/>
            </a:pPr>
            <a:r>
              <a:rPr lang="ru-RU" sz="2000" dirty="0">
                <a:solidFill>
                  <a:schemeClr val="lt2"/>
                </a:solidFill>
                <a:latin typeface="Tahoma"/>
                <a:ea typeface="Tahoma"/>
                <a:cs typeface="Tahoma"/>
              </a:rPr>
              <a:t> </a:t>
            </a:r>
            <a:r>
              <a:rPr lang="ru-RU" sz="2000" b="1" dirty="0">
                <a:solidFill>
                  <a:schemeClr val="lt2"/>
                </a:solidFill>
                <a:latin typeface="Tahoma"/>
                <a:ea typeface="Tahoma"/>
                <a:cs typeface="Tahoma"/>
              </a:rPr>
              <a:t>Чем прилежнее автор, тем меньше срок</a:t>
            </a:r>
            <a:r>
              <a:rPr lang="ru-RU" sz="2000" dirty="0">
                <a:solidFill>
                  <a:schemeClr val="lt2"/>
                </a:solidFill>
                <a:latin typeface="Tahoma"/>
                <a:ea typeface="Tahoma"/>
                <a:cs typeface="Tahoma"/>
              </a:rPr>
              <a:t> заключения договора?</a:t>
            </a:r>
          </a:p>
        </p:txBody>
      </p:sp>
    </p:spTree>
    <p:extLst>
      <p:ext uri="{BB962C8B-B14F-4D97-AF65-F5344CB8AC3E}">
        <p14:creationId xmlns:p14="http://schemas.microsoft.com/office/powerpoint/2010/main" val="333401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/>
          <p:nvPr/>
        </p:nvSpPr>
        <p:spPr>
          <a:xfrm>
            <a:off x="4652424" y="2959470"/>
            <a:ext cx="3751317" cy="1564109"/>
          </a:xfrm>
          <a:prstGeom prst="roundRect">
            <a:avLst>
              <a:gd name="adj" fmla="val 13372"/>
            </a:avLst>
          </a:prstGeom>
          <a:solidFill>
            <a:srgbClr val="FFFFFF"/>
          </a:solidFill>
          <a:ln>
            <a:noFill/>
          </a:ln>
          <a:effectLst>
            <a:outerShdw blurRad="266700" dist="128197" dir="5400000" rotWithShape="0">
              <a:srgbClr val="005493">
                <a:alpha val="2000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"/>
          <p:cNvSpPr txBox="1"/>
          <p:nvPr/>
        </p:nvSpPr>
        <p:spPr>
          <a:xfrm>
            <a:off x="7822232" y="2896988"/>
            <a:ext cx="482182" cy="111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ECF5"/>
              </a:buClr>
              <a:buSzPts val="6000"/>
              <a:buFont typeface="Arial"/>
              <a:buNone/>
            </a:pPr>
            <a:r>
              <a:rPr lang="ru-RU" sz="6000" b="1" i="0" u="none" strike="noStrike" cap="none">
                <a:solidFill>
                  <a:srgbClr val="EAECF5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14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4954125" y="3162400"/>
            <a:ext cx="3099600" cy="10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>
                <a:solidFill>
                  <a:srgbClr val="31312E"/>
                </a:solidFill>
                <a:latin typeface="Tahoma"/>
                <a:ea typeface="Tahoma"/>
                <a:cs typeface="Tahoma"/>
                <a:sym typeface="Tahoma"/>
              </a:rPr>
              <a:t>Все выгрузки и отчеты формируются в </a:t>
            </a:r>
            <a:r>
              <a:rPr lang="ru-RU" sz="1400" b="1" i="0" u="sng" strike="noStrike" cap="none">
                <a:solidFill>
                  <a:srgbClr val="31312E"/>
                </a:solidFill>
                <a:latin typeface="Tahoma"/>
                <a:ea typeface="Tahoma"/>
                <a:cs typeface="Tahoma"/>
                <a:sym typeface="Tahoma"/>
              </a:rPr>
              <a:t>Excel</a:t>
            </a:r>
            <a:endParaRPr/>
          </a:p>
        </p:txBody>
      </p:sp>
      <p:sp>
        <p:nvSpPr>
          <p:cNvPr id="140" name="Google Shape;140;p3"/>
          <p:cNvSpPr/>
          <p:nvPr/>
        </p:nvSpPr>
        <p:spPr>
          <a:xfrm>
            <a:off x="743044" y="2959470"/>
            <a:ext cx="3751317" cy="1564109"/>
          </a:xfrm>
          <a:prstGeom prst="roundRect">
            <a:avLst>
              <a:gd name="adj" fmla="val 13372"/>
            </a:avLst>
          </a:prstGeom>
          <a:solidFill>
            <a:srgbClr val="FFFFFF"/>
          </a:solidFill>
          <a:ln>
            <a:noFill/>
          </a:ln>
          <a:effectLst>
            <a:outerShdw blurRad="266700" dist="128197" dir="5400000" rotWithShape="0">
              <a:srgbClr val="005493">
                <a:alpha val="2000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"/>
          <p:cNvSpPr txBox="1"/>
          <p:nvPr/>
        </p:nvSpPr>
        <p:spPr>
          <a:xfrm>
            <a:off x="3906634" y="2896988"/>
            <a:ext cx="482182" cy="111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ECF5"/>
              </a:buClr>
              <a:buSzPts val="6000"/>
              <a:buFont typeface="Arial"/>
              <a:buNone/>
            </a:pPr>
            <a:r>
              <a:rPr lang="ru-RU" sz="6000" b="1" i="0" u="none" strike="noStrike" cap="none">
                <a:solidFill>
                  <a:srgbClr val="EAECF5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14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1001937" y="3162404"/>
            <a:ext cx="3233532" cy="102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>
                <a:solidFill>
                  <a:srgbClr val="31312E"/>
                </a:solidFill>
                <a:latin typeface="Tahoma"/>
                <a:ea typeface="Tahoma"/>
                <a:cs typeface="Tahoma"/>
                <a:sym typeface="Tahoma"/>
              </a:rPr>
              <a:t>24 уникальных этапов визирования договора</a:t>
            </a:r>
            <a:endParaRPr/>
          </a:p>
        </p:txBody>
      </p:sp>
      <p:sp>
        <p:nvSpPr>
          <p:cNvPr id="143" name="Google Shape;143;p3"/>
          <p:cNvSpPr/>
          <p:nvPr/>
        </p:nvSpPr>
        <p:spPr>
          <a:xfrm>
            <a:off x="4652424" y="1211749"/>
            <a:ext cx="3751317" cy="1564109"/>
          </a:xfrm>
          <a:prstGeom prst="roundRect">
            <a:avLst>
              <a:gd name="adj" fmla="val 13372"/>
            </a:avLst>
          </a:prstGeom>
          <a:solidFill>
            <a:srgbClr val="FFFFFF"/>
          </a:solidFill>
          <a:ln>
            <a:noFill/>
          </a:ln>
          <a:effectLst>
            <a:outerShdw blurRad="266700" dist="128197" dir="5400000" rotWithShape="0">
              <a:srgbClr val="005493">
                <a:alpha val="2000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"/>
          <p:cNvSpPr txBox="1"/>
          <p:nvPr/>
        </p:nvSpPr>
        <p:spPr>
          <a:xfrm>
            <a:off x="7822231" y="1147283"/>
            <a:ext cx="482182" cy="111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ECF5"/>
              </a:buClr>
              <a:buSzPts val="6000"/>
              <a:buFont typeface="Arial"/>
              <a:buNone/>
            </a:pPr>
            <a:r>
              <a:rPr lang="ru-RU" sz="6000" b="1" i="0" u="none" strike="noStrike" cap="none">
                <a:solidFill>
                  <a:srgbClr val="EAECF5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3"/>
          <p:cNvSpPr txBox="1"/>
          <p:nvPr/>
        </p:nvSpPr>
        <p:spPr>
          <a:xfrm>
            <a:off x="4954129" y="1414683"/>
            <a:ext cx="2902608" cy="102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>
                <a:solidFill>
                  <a:srgbClr val="31312E"/>
                </a:solidFill>
                <a:latin typeface="Tahoma"/>
                <a:ea typeface="Tahoma"/>
                <a:cs typeface="Tahoma"/>
                <a:sym typeface="Tahoma"/>
              </a:rPr>
              <a:t>Утверждение 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>
                <a:solidFill>
                  <a:srgbClr val="31312E"/>
                </a:solidFill>
                <a:latin typeface="Tahoma"/>
                <a:ea typeface="Tahoma"/>
                <a:cs typeface="Tahoma"/>
                <a:sym typeface="Tahoma"/>
              </a:rPr>
              <a:t>(визирование) – 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sng" strike="noStrike" cap="none">
                <a:solidFill>
                  <a:srgbClr val="31312E"/>
                </a:solidFill>
                <a:latin typeface="Tahoma"/>
                <a:ea typeface="Tahoma"/>
                <a:cs typeface="Tahoma"/>
                <a:sym typeface="Tahoma"/>
              </a:rPr>
              <a:t>СЭД (IBM Lotus Notes)</a:t>
            </a:r>
            <a:endParaRPr/>
          </a:p>
        </p:txBody>
      </p:sp>
      <p:sp>
        <p:nvSpPr>
          <p:cNvPr id="146" name="Google Shape;146;p3"/>
          <p:cNvSpPr/>
          <p:nvPr/>
        </p:nvSpPr>
        <p:spPr>
          <a:xfrm>
            <a:off x="743044" y="1211749"/>
            <a:ext cx="3751317" cy="1564109"/>
          </a:xfrm>
          <a:prstGeom prst="roundRect">
            <a:avLst>
              <a:gd name="adj" fmla="val 13372"/>
            </a:avLst>
          </a:prstGeom>
          <a:solidFill>
            <a:srgbClr val="FFFFFF"/>
          </a:solidFill>
          <a:ln>
            <a:noFill/>
          </a:ln>
          <a:effectLst>
            <a:outerShdw blurRad="266700" dist="128197" dir="5400000" rotWithShape="0">
              <a:srgbClr val="005493">
                <a:alpha val="2000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3906634" y="1147283"/>
            <a:ext cx="482182" cy="111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ECF5"/>
              </a:buClr>
              <a:buSzPts val="6000"/>
              <a:buFont typeface="Arial"/>
              <a:buNone/>
            </a:pPr>
            <a:r>
              <a:rPr lang="ru-RU" sz="6000" b="1" i="0" u="none" strike="noStrike" cap="none">
                <a:solidFill>
                  <a:srgbClr val="EAECF5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4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3"/>
          <p:cNvSpPr txBox="1"/>
          <p:nvPr/>
        </p:nvSpPr>
        <p:spPr>
          <a:xfrm>
            <a:off x="1001937" y="1414683"/>
            <a:ext cx="3099553" cy="102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>
                <a:solidFill>
                  <a:srgbClr val="31312E"/>
                </a:solidFill>
                <a:latin typeface="Tahoma"/>
                <a:ea typeface="Tahoma"/>
                <a:cs typeface="Tahoma"/>
                <a:sym typeface="Tahoma"/>
              </a:rPr>
              <a:t>Инициация договора – 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sng" strike="noStrike" cap="none">
                <a:solidFill>
                  <a:srgbClr val="31312E"/>
                </a:solidFill>
                <a:latin typeface="Tahoma"/>
                <a:ea typeface="Tahoma"/>
                <a:cs typeface="Tahoma"/>
                <a:sym typeface="Tahoma"/>
              </a:rPr>
              <a:t>Oracle</a:t>
            </a:r>
            <a:endParaRPr sz="1400" b="1" i="0" u="sng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3"/>
          <p:cNvSpPr txBox="1">
            <a:spLocks noGrp="1"/>
          </p:cNvSpPr>
          <p:nvPr>
            <p:ph type="title"/>
          </p:nvPr>
        </p:nvSpPr>
        <p:spPr>
          <a:xfrm>
            <a:off x="713290" y="202481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2800"/>
              <a:t>Описание процесса договорной работы в 2019 году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9d3f3f59_0_5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1800"/>
              <a:buNone/>
            </a:pPr>
            <a:r>
              <a:rPr lang="ru-RU" sz="2800" dirty="0"/>
              <a:t>Проблемы в данных</a:t>
            </a:r>
            <a:endParaRPr sz="2800" dirty="0"/>
          </a:p>
        </p:txBody>
      </p:sp>
      <p:graphicFrame>
        <p:nvGraphicFramePr>
          <p:cNvPr id="155" name="Google Shape;155;g7f9d3f3f59_0_5"/>
          <p:cNvGraphicFramePr/>
          <p:nvPr>
            <p:extLst>
              <p:ext uri="{D42A27DB-BD31-4B8C-83A1-F6EECF244321}">
                <p14:modId xmlns:p14="http://schemas.microsoft.com/office/powerpoint/2010/main" val="198163031"/>
              </p:ext>
            </p:extLst>
          </p:nvPr>
        </p:nvGraphicFramePr>
        <p:xfrm>
          <a:off x="312613" y="984754"/>
          <a:ext cx="8457675" cy="3523635"/>
        </p:xfrm>
        <a:graphic>
          <a:graphicData uri="http://schemas.openxmlformats.org/drawingml/2006/table">
            <a:tbl>
              <a:tblPr>
                <a:noFill/>
                <a:tableStyleId>{7723368E-25A6-4592-B848-E35B2DCA9F1E}</a:tableStyleId>
              </a:tblPr>
              <a:tblGrid>
                <a:gridCol w="505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8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5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97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b="1" u="none" strike="noStrike" cap="none">
                        <a:solidFill>
                          <a:schemeClr val="l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200" b="1" u="none" strike="noStrike" cap="none">
                          <a:solidFill>
                            <a:schemeClr val="accent5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Проблема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b="1" u="none" strike="noStrike" cap="none">
                          <a:solidFill>
                            <a:schemeClr val="accent5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Источник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200" b="1" u="none" strike="noStrike" cap="none">
                          <a:solidFill>
                            <a:schemeClr val="accent5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Статус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strike="noStrike" cap="none">
                          <a:solidFill>
                            <a:schemeClr val="lt1"/>
                          </a:solidFill>
                        </a:rPr>
                        <a:t>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b="1" u="none" strike="noStrike" cap="none">
                          <a:solidFill>
                            <a:schemeClr val="lt1"/>
                          </a:solidFill>
                        </a:rPr>
                        <a:t>Дубли записей</a:t>
                      </a:r>
                      <a:r>
                        <a:rPr lang="ru-RU" sz="1100" u="none" strike="noStrike" cap="none">
                          <a:solidFill>
                            <a:schemeClr val="lt1"/>
                          </a:solidFill>
                        </a:rPr>
                        <a:t>, очищали вручную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0" marB="0">
                    <a:lnL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strike="noStrike" cap="none">
                          <a:solidFill>
                            <a:schemeClr val="lt1"/>
                          </a:solidFill>
                        </a:rPr>
                        <a:t>проблема на стороне запроса к БД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0" marB="0">
                    <a:lnL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strike="noStrike" cap="none">
                          <a:solidFill>
                            <a:schemeClr val="lt1"/>
                          </a:solidFill>
                        </a:rPr>
                        <a:t>Исправлено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0" marB="0">
                    <a:lnL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3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strike="noStrike" cap="none">
                          <a:solidFill>
                            <a:schemeClr val="lt1"/>
                          </a:solidFill>
                        </a:rPr>
                        <a:t>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b="1" u="none" strike="noStrike" cap="none">
                          <a:solidFill>
                            <a:schemeClr val="lt1"/>
                          </a:solidFill>
                        </a:rPr>
                        <a:t>Не совпадает количество уникальных договоров </a:t>
                      </a:r>
                      <a:r>
                        <a:rPr lang="ru-RU" sz="1100" u="none" strike="noStrike" cap="none">
                          <a:solidFill>
                            <a:schemeClr val="lt1"/>
                          </a:solidFill>
                        </a:rPr>
                        <a:t>в Oracle в с проверочной выгрузкой из СЭД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0" marB="0">
                    <a:lnL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strike="noStrike" cap="none">
                          <a:solidFill>
                            <a:schemeClr val="lt1"/>
                          </a:solidFill>
                        </a:rPr>
                        <a:t>Проблема в неверной фильтрации атрибута Профиль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0" marB="0">
                    <a:lnL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strike="noStrike" cap="none">
                          <a:solidFill>
                            <a:schemeClr val="lt1"/>
                          </a:solidFill>
                        </a:rPr>
                        <a:t>Исправлено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0" marB="0">
                    <a:lnL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3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" marR="0" lvl="0" indent="-914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b="1" u="none" strike="noStrike" cap="none">
                          <a:solidFill>
                            <a:schemeClr val="lt1"/>
                          </a:solidFill>
                        </a:rPr>
                        <a:t>Не совпадает кол-во ЗнП </a:t>
                      </a:r>
                      <a:r>
                        <a:rPr lang="ru-RU" sz="1100" u="none" strike="noStrike" cap="none">
                          <a:solidFill>
                            <a:schemeClr val="lt1"/>
                          </a:solidFill>
                        </a:rPr>
                        <a:t>(заказ на приобретение) в двух однородных отчетах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0" marB="0">
                    <a:lnL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" marR="0" lvl="0" indent="-914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strike="noStrike" cap="none">
                          <a:solidFill>
                            <a:schemeClr val="lt1"/>
                          </a:solidFill>
                        </a:rPr>
                        <a:t>Проблема на стороне запроса к БД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0" marB="0">
                    <a:lnL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strike="noStrike" cap="none">
                          <a:solidFill>
                            <a:schemeClr val="lt1"/>
                          </a:solidFill>
                        </a:rPr>
                        <a:t>В работе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0" marB="0">
                    <a:lnL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97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" marR="0" lvl="0" indent="-914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b="1" u="none" strike="noStrike" cap="none">
                          <a:solidFill>
                            <a:schemeClr val="lt1"/>
                          </a:solidFill>
                        </a:rPr>
                        <a:t>В отчет попадают не все договоры</a:t>
                      </a:r>
                      <a:r>
                        <a:rPr lang="ru-RU" sz="1100" u="none" strike="noStrike" cap="none">
                          <a:solidFill>
                            <a:schemeClr val="lt1"/>
                          </a:solidFill>
                        </a:rPr>
                        <a:t>, заключенные с 1-го раза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0" marB="0">
                    <a:lnL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" marR="0" lvl="0" indent="-914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strike="noStrike" cap="none">
                          <a:solidFill>
                            <a:schemeClr val="lt1"/>
                          </a:solidFill>
                        </a:rPr>
                        <a:t>Проблема на стороне запроса к БД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0" marB="0">
                    <a:lnL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strike="noStrike" cap="none">
                          <a:solidFill>
                            <a:schemeClr val="lt1"/>
                          </a:solidFill>
                        </a:rPr>
                        <a:t>В работе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0" marB="0">
                    <a:lnL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97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" marR="0" lvl="0" indent="-914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b="1" u="none" strike="noStrike" cap="none">
                          <a:solidFill>
                            <a:schemeClr val="lt1"/>
                          </a:solidFill>
                        </a:rPr>
                        <a:t>Пропуски в данных </a:t>
                      </a:r>
                      <a:r>
                        <a:rPr lang="ru-RU" sz="1100" u="none" strike="noStrike" cap="none">
                          <a:solidFill>
                            <a:schemeClr val="lt1"/>
                          </a:solidFill>
                        </a:rPr>
                        <a:t>по Автору, Дирекции, Управление и Отдел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0" marB="0">
                    <a:lnL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" marR="0" lvl="0" indent="-914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strike="noStrike" cap="none" dirty="0">
                          <a:solidFill>
                            <a:schemeClr val="lt1"/>
                          </a:solidFill>
                        </a:rPr>
                        <a:t>Не синхронизированы справочники штатной структуры в СЭД и </a:t>
                      </a:r>
                      <a:r>
                        <a:rPr lang="ru-RU" sz="1100" u="none" strike="noStrike" cap="none" dirty="0" err="1">
                          <a:solidFill>
                            <a:schemeClr val="lt1"/>
                          </a:solidFill>
                        </a:rPr>
                        <a:t>Oracle</a:t>
                      </a:r>
                      <a:endParaRPr sz="1100" u="none" strike="noStrike" cap="none" dirty="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0" marB="0">
                    <a:lnL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strike="noStrike" cap="none">
                          <a:solidFill>
                            <a:schemeClr val="lt1"/>
                          </a:solidFill>
                        </a:rPr>
                        <a:t>Ничего не сделать, платная доработка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0" marB="0">
                    <a:lnL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97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" marR="0" lvl="0" indent="-914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b="1" u="none" strike="noStrike" cap="none">
                          <a:solidFill>
                            <a:schemeClr val="lt1"/>
                          </a:solidFill>
                        </a:rPr>
                        <a:t>Неверный тип полей в СЭД </a:t>
                      </a:r>
                      <a:r>
                        <a:rPr lang="ru-RU" sz="1100" u="none" strike="noStrike" cap="none">
                          <a:solidFill>
                            <a:schemeClr val="lt1"/>
                          </a:solidFill>
                        </a:rPr>
                        <a:t>(цена - строка!)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0" marB="0">
                    <a:lnL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" marR="0" lvl="0" indent="-914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strike="noStrike" cap="none">
                          <a:solidFill>
                            <a:schemeClr val="lt1"/>
                          </a:solidFill>
                        </a:rPr>
                        <a:t>Так внедрили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0" marB="0">
                    <a:lnL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strike="noStrike" cap="none">
                          <a:solidFill>
                            <a:schemeClr val="lt1"/>
                          </a:solidFill>
                        </a:rPr>
                        <a:t>Ничего не сделать, платная доработка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0" marB="0">
                    <a:lnL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97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" marR="0" lvl="0" indent="-914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b="1" u="none" strike="noStrike" cap="none">
                          <a:solidFill>
                            <a:schemeClr val="lt1"/>
                          </a:solidFill>
                        </a:rPr>
                        <a:t>Ошибки выгрузки Excel</a:t>
                      </a:r>
                      <a:r>
                        <a:rPr lang="ru-RU" sz="1100" u="none" strike="noStrike" cap="none">
                          <a:solidFill>
                            <a:schemeClr val="lt1"/>
                          </a:solidFill>
                        </a:rPr>
                        <a:t> при периоде больше 2-3 месяцев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0" marB="0">
                    <a:lnL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" marR="0" lvl="0" indent="-914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strike="noStrike" cap="none">
                          <a:solidFill>
                            <a:schemeClr val="lt1"/>
                          </a:solidFill>
                        </a:rPr>
                        <a:t>?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0" marB="0">
                    <a:lnL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strike="noStrike" cap="none" dirty="0">
                          <a:solidFill>
                            <a:schemeClr val="lt1"/>
                          </a:solidFill>
                        </a:rPr>
                        <a:t>В работе</a:t>
                      </a:r>
                      <a:endParaRPr sz="1100" u="none" strike="noStrike" cap="none" dirty="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0" marB="0">
                    <a:lnL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DCDC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6" name="Google Shape;156;g7f9d3f3f59_0_5"/>
          <p:cNvSpPr txBox="1"/>
          <p:nvPr/>
        </p:nvSpPr>
        <p:spPr>
          <a:xfrm>
            <a:off x="1078601" y="4659158"/>
            <a:ext cx="36492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 dirty="0">
                <a:solidFill>
                  <a:schemeClr val="tx2"/>
                </a:solidFill>
                <a:latin typeface="Tahoma"/>
                <a:ea typeface="Tahoma"/>
                <a:cs typeface="Tahoma"/>
                <a:sym typeface="Tahoma"/>
              </a:rPr>
              <a:t>И это еще не все…</a:t>
            </a:r>
            <a:endParaRPr sz="1600" b="1" i="0" u="none" strike="noStrike" cap="none" dirty="0">
              <a:solidFill>
                <a:schemeClr val="tx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g7f9d3f3f59_0_12"/>
          <p:cNvPicPr preferRelativeResize="0"/>
          <p:nvPr/>
        </p:nvPicPr>
        <p:blipFill rotWithShape="1">
          <a:blip r:embed="rId3">
            <a:alphaModFix/>
          </a:blip>
          <a:srcRect l="21272" t="54390" r="63486" b="18905"/>
          <a:stretch/>
        </p:blipFill>
        <p:spPr>
          <a:xfrm>
            <a:off x="611270" y="973601"/>
            <a:ext cx="1393627" cy="137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7f9d3f3f59_0_12"/>
          <p:cNvPicPr preferRelativeResize="0"/>
          <p:nvPr/>
        </p:nvPicPr>
        <p:blipFill rotWithShape="1">
          <a:blip r:embed="rId4">
            <a:alphaModFix/>
          </a:blip>
          <a:srcRect l="51100"/>
          <a:stretch/>
        </p:blipFill>
        <p:spPr>
          <a:xfrm>
            <a:off x="2484720" y="973589"/>
            <a:ext cx="1661100" cy="195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7f9d3f3f59_0_12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1800"/>
              <a:buNone/>
            </a:pPr>
            <a:r>
              <a:rPr lang="ru-RU" sz="2800" dirty="0"/>
              <a:t>Примеры проблем с данными</a:t>
            </a:r>
            <a:endParaRPr sz="2800" dirty="0"/>
          </a:p>
        </p:txBody>
      </p:sp>
      <p:sp>
        <p:nvSpPr>
          <p:cNvPr id="164" name="Google Shape;164;g7f9d3f3f59_0_12"/>
          <p:cNvSpPr/>
          <p:nvPr/>
        </p:nvSpPr>
        <p:spPr>
          <a:xfrm>
            <a:off x="3016495" y="1024876"/>
            <a:ext cx="803100" cy="1861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7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7f9d3f3f59_0_12"/>
          <p:cNvSpPr/>
          <p:nvPr/>
        </p:nvSpPr>
        <p:spPr>
          <a:xfrm>
            <a:off x="611269" y="2164376"/>
            <a:ext cx="1350900" cy="158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7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7f9d3f3f59_0_12"/>
          <p:cNvPicPr preferRelativeResize="0"/>
          <p:nvPr/>
        </p:nvPicPr>
        <p:blipFill rotWithShape="1">
          <a:blip r:embed="rId5">
            <a:alphaModFix/>
          </a:blip>
          <a:srcRect l="21407" t="67650" r="57135" b="10780"/>
          <a:stretch/>
        </p:blipFill>
        <p:spPr>
          <a:xfrm>
            <a:off x="5013545" y="973601"/>
            <a:ext cx="1962000" cy="11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7f9d3f3f59_0_12"/>
          <p:cNvSpPr/>
          <p:nvPr/>
        </p:nvSpPr>
        <p:spPr>
          <a:xfrm>
            <a:off x="5013544" y="1970726"/>
            <a:ext cx="1350900" cy="158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7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7f9d3f3f59_0_12"/>
          <p:cNvSpPr txBox="1"/>
          <p:nvPr/>
        </p:nvSpPr>
        <p:spPr>
          <a:xfrm>
            <a:off x="498170" y="2282272"/>
            <a:ext cx="15771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пропущен Автор</a:t>
            </a:r>
            <a:endParaRPr sz="12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9" name="Google Shape;169;g7f9d3f3f59_0_12"/>
          <p:cNvSpPr txBox="1"/>
          <p:nvPr/>
        </p:nvSpPr>
        <p:spPr>
          <a:xfrm>
            <a:off x="2589270" y="2832576"/>
            <a:ext cx="14520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Тип данных строка</a:t>
            </a:r>
            <a:endParaRPr sz="12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0" name="Google Shape;170;g7f9d3f3f59_0_12"/>
          <p:cNvPicPr preferRelativeResize="0"/>
          <p:nvPr/>
        </p:nvPicPr>
        <p:blipFill rotWithShape="1">
          <a:blip r:embed="rId6">
            <a:alphaModFix/>
          </a:blip>
          <a:srcRect l="29193" t="74890" r="37017" b="14092"/>
          <a:stretch/>
        </p:blipFill>
        <p:spPr>
          <a:xfrm>
            <a:off x="236820" y="4388221"/>
            <a:ext cx="3339000" cy="61230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7f9d3f3f59_0_12"/>
          <p:cNvSpPr txBox="1"/>
          <p:nvPr/>
        </p:nvSpPr>
        <p:spPr>
          <a:xfrm>
            <a:off x="4625645" y="2231351"/>
            <a:ext cx="420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Из-за логики переноса договора из архивной системы</a:t>
            </a:r>
            <a:endParaRPr sz="12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2" name="Google Shape;172;g7f9d3f3f59_0_12"/>
          <p:cNvPicPr preferRelativeResize="0"/>
          <p:nvPr/>
        </p:nvPicPr>
        <p:blipFill rotWithShape="1">
          <a:blip r:embed="rId7">
            <a:alphaModFix/>
          </a:blip>
          <a:srcRect l="21432" t="25088" r="27731" b="61594"/>
          <a:stretch/>
        </p:blipFill>
        <p:spPr>
          <a:xfrm>
            <a:off x="4145820" y="3145577"/>
            <a:ext cx="4648402" cy="72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7f9d3f3f59_0_12"/>
          <p:cNvPicPr preferRelativeResize="0"/>
          <p:nvPr/>
        </p:nvPicPr>
        <p:blipFill rotWithShape="1">
          <a:blip r:embed="rId8">
            <a:alphaModFix/>
          </a:blip>
          <a:srcRect r="35644"/>
          <a:stretch/>
        </p:blipFill>
        <p:spPr>
          <a:xfrm>
            <a:off x="239945" y="3127114"/>
            <a:ext cx="3675074" cy="72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7f9d3f3f59_0_12"/>
          <p:cNvSpPr/>
          <p:nvPr/>
        </p:nvSpPr>
        <p:spPr>
          <a:xfrm>
            <a:off x="797745" y="3394850"/>
            <a:ext cx="366600" cy="454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7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7f9d3f3f59_0_12"/>
          <p:cNvSpPr txBox="1"/>
          <p:nvPr/>
        </p:nvSpPr>
        <p:spPr>
          <a:xfrm>
            <a:off x="577695" y="3782826"/>
            <a:ext cx="32418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пропущен уникальный идентификатор</a:t>
            </a:r>
            <a:endParaRPr sz="12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контрагент (ЮЛ) без ИНН</a:t>
            </a:r>
            <a:endParaRPr sz="12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6" name="Google Shape;176;g7f9d3f3f59_0_12"/>
          <p:cNvSpPr/>
          <p:nvPr/>
        </p:nvSpPr>
        <p:spPr>
          <a:xfrm>
            <a:off x="2325420" y="3394839"/>
            <a:ext cx="1250400" cy="514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7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7f9d3f3f59_0_12"/>
          <p:cNvSpPr txBox="1"/>
          <p:nvPr/>
        </p:nvSpPr>
        <p:spPr>
          <a:xfrm>
            <a:off x="5013545" y="3801701"/>
            <a:ext cx="33390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Подразделение “Управление”,  просто управление</a:t>
            </a:r>
            <a:endParaRPr sz="12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8" name="Google Shape;178;g7f9d3f3f59_0_12"/>
          <p:cNvSpPr/>
          <p:nvPr/>
        </p:nvSpPr>
        <p:spPr>
          <a:xfrm>
            <a:off x="4145820" y="3506876"/>
            <a:ext cx="4555200" cy="158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7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7f9d3f3f59_0_12"/>
          <p:cNvSpPr txBox="1"/>
          <p:nvPr/>
        </p:nvSpPr>
        <p:spPr>
          <a:xfrm>
            <a:off x="3579320" y="4593751"/>
            <a:ext cx="29049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Тестовый договор в рабочей базе</a:t>
            </a:r>
            <a:endParaRPr sz="12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/>
          <p:nvPr/>
        </p:nvSpPr>
        <p:spPr>
          <a:xfrm>
            <a:off x="4652424" y="1211749"/>
            <a:ext cx="3751317" cy="3097858"/>
          </a:xfrm>
          <a:prstGeom prst="roundRect">
            <a:avLst>
              <a:gd name="adj" fmla="val 13372"/>
            </a:avLst>
          </a:prstGeom>
          <a:solidFill>
            <a:srgbClr val="FFFFFF">
              <a:alpha val="55294"/>
            </a:srgbClr>
          </a:solidFill>
          <a:ln>
            <a:noFill/>
          </a:ln>
          <a:effectLst>
            <a:outerShdw blurRad="266700" dist="128197" dir="5400000" rotWithShape="0">
              <a:srgbClr val="005493">
                <a:alpha val="2000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7"/>
          <p:cNvSpPr txBox="1"/>
          <p:nvPr/>
        </p:nvSpPr>
        <p:spPr>
          <a:xfrm>
            <a:off x="7822231" y="1147283"/>
            <a:ext cx="482182" cy="111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ECF5"/>
              </a:buClr>
              <a:buSzPts val="60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6" name="Google Shape;186;p7"/>
          <p:cNvSpPr txBox="1"/>
          <p:nvPr/>
        </p:nvSpPr>
        <p:spPr>
          <a:xfrm>
            <a:off x="4954129" y="1414683"/>
            <a:ext cx="2902608" cy="266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B55F6"/>
              </a:buClr>
              <a:buSzPts val="1400"/>
              <a:buFont typeface="Arial"/>
              <a:buNone/>
            </a:pPr>
            <a:r>
              <a:rPr lang="ru-RU" sz="1800" b="1" i="0" u="none" strike="noStrike" cap="none">
                <a:solidFill>
                  <a:srgbClr val="2B55F6"/>
                </a:solidFill>
                <a:latin typeface="Proxima Nova"/>
                <a:ea typeface="Proxima Nova"/>
                <a:cs typeface="Proxima Nova"/>
                <a:sym typeface="Proxima Nova"/>
              </a:rPr>
              <a:t>Глобальные задачи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B55F6"/>
              </a:buClr>
              <a:buSzPts val="14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111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Проверить и согласовать схему БД</a:t>
            </a:r>
            <a:endParaRPr/>
          </a:p>
          <a:p>
            <a:pPr marL="139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- Транзакционной</a:t>
            </a:r>
            <a:endParaRPr/>
          </a:p>
          <a:p>
            <a:pPr marL="139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- Аналитической</a:t>
            </a:r>
            <a:endParaRPr sz="1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111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Настроить ELT процессы</a:t>
            </a:r>
            <a:endParaRPr/>
          </a:p>
          <a:p>
            <a:pPr marL="3111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Автоматизировать </a:t>
            </a:r>
            <a:r>
              <a:rPr lang="ru-RU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расчет</a:t>
            </a:r>
            <a:r>
              <a:rPr lang="ru-RU"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метрик</a:t>
            </a:r>
            <a:endParaRPr/>
          </a:p>
        </p:txBody>
      </p:sp>
      <p:sp>
        <p:nvSpPr>
          <p:cNvPr id="187" name="Google Shape;187;p7"/>
          <p:cNvSpPr/>
          <p:nvPr/>
        </p:nvSpPr>
        <p:spPr>
          <a:xfrm>
            <a:off x="743044" y="1211749"/>
            <a:ext cx="3751317" cy="3097858"/>
          </a:xfrm>
          <a:prstGeom prst="roundRect">
            <a:avLst>
              <a:gd name="adj" fmla="val 13372"/>
            </a:avLst>
          </a:prstGeom>
          <a:solidFill>
            <a:srgbClr val="FFFFFF">
              <a:alpha val="55294"/>
            </a:srgbClr>
          </a:solidFill>
          <a:ln>
            <a:noFill/>
          </a:ln>
          <a:effectLst>
            <a:outerShdw blurRad="266700" dist="128197" dir="5400000" rotWithShape="0">
              <a:srgbClr val="005493">
                <a:alpha val="2000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7"/>
          <p:cNvSpPr txBox="1"/>
          <p:nvPr/>
        </p:nvSpPr>
        <p:spPr>
          <a:xfrm>
            <a:off x="1001937" y="1414683"/>
            <a:ext cx="3099553" cy="102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B55F6"/>
              </a:buClr>
              <a:buSzPts val="1400"/>
              <a:buFont typeface="Arial"/>
              <a:buNone/>
            </a:pPr>
            <a:r>
              <a:rPr lang="ru-RU" sz="1800" b="1" i="0" u="none" strike="noStrike" cap="none">
                <a:solidFill>
                  <a:srgbClr val="2B55F6"/>
                </a:solidFill>
                <a:latin typeface="Proxima Nova"/>
                <a:ea typeface="Proxima Nova"/>
                <a:cs typeface="Proxima Nova"/>
                <a:sym typeface="Proxima Nova"/>
              </a:rPr>
              <a:t>Локальные задачи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B55F6"/>
              </a:buClr>
              <a:buSzPts val="14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111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Синхронизировать справочники с Oracle</a:t>
            </a:r>
            <a:endParaRPr/>
          </a:p>
          <a:p>
            <a:pPr marL="3111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Проверить типы полей</a:t>
            </a:r>
            <a:endParaRPr/>
          </a:p>
          <a:p>
            <a:pPr marL="3111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Проработать логику переноса договоров из старой системы</a:t>
            </a:r>
            <a:endParaRPr/>
          </a:p>
          <a:p>
            <a:pPr marL="3111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Сделать агрегаты для частых запросов</a:t>
            </a:r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title"/>
          </p:nvPr>
        </p:nvSpPr>
        <p:spPr>
          <a:xfrm>
            <a:off x="713290" y="173717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1800"/>
              <a:buNone/>
            </a:pPr>
            <a:r>
              <a:rPr lang="ru-RU" sz="2800" dirty="0"/>
              <a:t>Вывод - планируется смена (СЭД) для договоров </a:t>
            </a:r>
            <a:endParaRPr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Нетология">
  <a:themeElements>
    <a:clrScheme name="Пользовательские 7">
      <a:dk1>
        <a:srgbClr val="E9EBF5"/>
      </a:dk1>
      <a:lt1>
        <a:srgbClr val="30312E"/>
      </a:lt1>
      <a:dk2>
        <a:srgbClr val="E9EBF5"/>
      </a:dk2>
      <a:lt2>
        <a:srgbClr val="30312E"/>
      </a:lt2>
      <a:accent1>
        <a:srgbClr val="F4B636"/>
      </a:accent1>
      <a:accent2>
        <a:srgbClr val="EB7939"/>
      </a:accent2>
      <a:accent3>
        <a:srgbClr val="E9584F"/>
      </a:accent3>
      <a:accent4>
        <a:srgbClr val="AA1C7A"/>
      </a:accent4>
      <a:accent5>
        <a:srgbClr val="1856FF"/>
      </a:accent5>
      <a:accent6>
        <a:srgbClr val="76A447"/>
      </a:accent6>
      <a:hlink>
        <a:srgbClr val="1856FF"/>
      </a:hlink>
      <a:folHlink>
        <a:srgbClr val="E958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Нетология">
  <a:themeElements>
    <a:clrScheme name="Пользовательские 7">
      <a:dk1>
        <a:srgbClr val="E9EBF5"/>
      </a:dk1>
      <a:lt1>
        <a:srgbClr val="30312E"/>
      </a:lt1>
      <a:dk2>
        <a:srgbClr val="E9EBF5"/>
      </a:dk2>
      <a:lt2>
        <a:srgbClr val="30312E"/>
      </a:lt2>
      <a:accent1>
        <a:srgbClr val="F4B636"/>
      </a:accent1>
      <a:accent2>
        <a:srgbClr val="EB7939"/>
      </a:accent2>
      <a:accent3>
        <a:srgbClr val="E9584F"/>
      </a:accent3>
      <a:accent4>
        <a:srgbClr val="AA1C7A"/>
      </a:accent4>
      <a:accent5>
        <a:srgbClr val="1856FF"/>
      </a:accent5>
      <a:accent6>
        <a:srgbClr val="76A447"/>
      </a:accent6>
      <a:hlink>
        <a:srgbClr val="1856FF"/>
      </a:hlink>
      <a:folHlink>
        <a:srgbClr val="E958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822</Words>
  <Application>Microsoft Office PowerPoint</Application>
  <PresentationFormat>Экран (16:9)</PresentationFormat>
  <Paragraphs>199</Paragraphs>
  <Slides>23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23</vt:i4>
      </vt:variant>
    </vt:vector>
  </HeadingPairs>
  <TitlesOfParts>
    <vt:vector size="32" baseType="lpstr">
      <vt:lpstr>Gill Sans</vt:lpstr>
      <vt:lpstr>Proxima Nova</vt:lpstr>
      <vt:lpstr>Arial</vt:lpstr>
      <vt:lpstr>Tahoma</vt:lpstr>
      <vt:lpstr>Roboto</vt:lpstr>
      <vt:lpstr>Calibri</vt:lpstr>
      <vt:lpstr>Noto Sans Symbols</vt:lpstr>
      <vt:lpstr>1_Нетология</vt:lpstr>
      <vt:lpstr>Нетология</vt:lpstr>
      <vt:lpstr>Автоматизация отчета по договорной работе. Поиск факторов, влияющих на срок заключения договора</vt:lpstr>
      <vt:lpstr>Содержание</vt:lpstr>
      <vt:lpstr>Список стейкхолдеров</vt:lpstr>
      <vt:lpstr>Цель работы</vt:lpstr>
      <vt:lpstr>Список исходных гипотез</vt:lpstr>
      <vt:lpstr>Описание процесса договорной работы в 2019 году</vt:lpstr>
      <vt:lpstr>Проблемы в данных</vt:lpstr>
      <vt:lpstr>Примеры проблем с данными</vt:lpstr>
      <vt:lpstr>Вывод - планируется смена (СЭД) для договоров </vt:lpstr>
      <vt:lpstr>Фокус на простых метриках</vt:lpstr>
      <vt:lpstr>Презентация PowerPoint</vt:lpstr>
      <vt:lpstr>Уровень дирекций   </vt:lpstr>
      <vt:lpstr>Уровень отделов </vt:lpstr>
      <vt:lpstr>Уровень работников</vt:lpstr>
      <vt:lpstr>Презентация PowerPoint</vt:lpstr>
      <vt:lpstr>Как можно автоматизировать расчеты?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Влияние признаков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отчета по договорной работе. Поиск факторов, влияющих на срок заключения договора</dc:title>
  <dc:creator>Устинова Татьяна Александровна</dc:creator>
  <cp:lastModifiedBy>Устинова Татьяна Александровна</cp:lastModifiedBy>
  <cp:revision>10</cp:revision>
  <dcterms:modified xsi:type="dcterms:W3CDTF">2020-05-28T10:43:55Z</dcterms:modified>
</cp:coreProperties>
</file>