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5"/>
  </p:notesMasterIdLst>
  <p:handoutMasterIdLst>
    <p:handoutMasterId r:id="rId6"/>
  </p:handoutMasterIdLst>
  <p:sldIdLst>
    <p:sldId id="262" r:id="rId2"/>
    <p:sldId id="288" r:id="rId3"/>
    <p:sldId id="268" r:id="rId4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3B87605F-6347-4350-B173-1EE1CBAA3787}">
          <p14:sldIdLst>
            <p14:sldId id="262"/>
            <p14:sldId id="288"/>
          </p14:sldIdLst>
        </p14:section>
        <p14:section name="Brand Statement" id="{E9B22BFF-877C-4AA1-9323-19B679BF99B1}">
          <p14:sldIdLst/>
        </p14:section>
        <p14:section name="Table of Contents" id="{0B1E2898-31BC-42F3-A5A5-141726087CC7}">
          <p14:sldIdLst/>
        </p14:section>
        <p14:section name="Body" id="{18FAE958-DF6E-4AAC-835E-E68BDECA82A9}">
          <p14:sldIdLst/>
        </p14:section>
        <p14:section name="Corporate Mark" id="{043BD1DC-881F-4DDA-BE71-3D4C881D9A5E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542" userDrawn="1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 userDrawn="1">
          <p15:clr>
            <a:srgbClr val="A4A3A4"/>
          </p15:clr>
        </p15:guide>
        <p15:guide id="2" pos="214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8288"/>
    <a:srgbClr val="467995"/>
    <a:srgbClr val="F2F2F2"/>
    <a:srgbClr val="002A62"/>
    <a:srgbClr val="004D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3947" autoAdjust="0"/>
    <p:restoredTop sz="95466" autoAdjust="0"/>
  </p:normalViewPr>
  <p:slideViewPr>
    <p:cSldViewPr snapToObjects="1">
      <p:cViewPr varScale="1">
        <p:scale>
          <a:sx n="87" d="100"/>
          <a:sy n="87" d="100"/>
        </p:scale>
        <p:origin x="960" y="78"/>
      </p:cViewPr>
      <p:guideLst>
        <p:guide orient="horz" pos="527"/>
        <p:guide orient="horz" pos="73"/>
        <p:guide orient="horz" pos="4064"/>
        <p:guide pos="2880"/>
        <p:guide pos="1542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162"/>
    </p:cViewPr>
  </p:sorterViewPr>
  <p:notesViewPr>
    <p:cSldViewPr snapToObjects="1">
      <p:cViewPr varScale="1">
        <p:scale>
          <a:sx n="55" d="100"/>
          <a:sy n="55" d="100"/>
        </p:scale>
        <p:origin x="-3066" y="-90"/>
      </p:cViewPr>
      <p:guideLst>
        <p:guide orient="horz" pos="3130"/>
        <p:guide pos="2145"/>
      </p:guideLst>
    </p:cSldViewPr>
  </p:notes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787" cy="496967"/>
          </a:xfrm>
          <a:prstGeom prst="rect">
            <a:avLst/>
          </a:prstGeom>
        </p:spPr>
        <p:txBody>
          <a:bodyPr vert="horz" lIns="92221" tIns="46111" rIns="92221" bIns="46111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9" y="1"/>
            <a:ext cx="2949787" cy="496967"/>
          </a:xfrm>
          <a:prstGeom prst="rect">
            <a:avLst/>
          </a:prstGeom>
        </p:spPr>
        <p:txBody>
          <a:bodyPr vert="horz" lIns="92221" tIns="46111" rIns="92221" bIns="46111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2020/3/31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2" y="9440647"/>
            <a:ext cx="2949787" cy="496967"/>
          </a:xfrm>
          <a:prstGeom prst="rect">
            <a:avLst/>
          </a:prstGeom>
        </p:spPr>
        <p:txBody>
          <a:bodyPr vert="horz" lIns="92221" tIns="46111" rIns="92221" bIns="46111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9" y="9440647"/>
            <a:ext cx="2949787" cy="496967"/>
          </a:xfrm>
          <a:prstGeom prst="rect">
            <a:avLst/>
          </a:prstGeom>
        </p:spPr>
        <p:txBody>
          <a:bodyPr vert="horz" lIns="92221" tIns="46111" rIns="92221" bIns="46111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9" y="1"/>
            <a:ext cx="2949787" cy="288000"/>
          </a:xfrm>
          <a:prstGeom prst="rect">
            <a:avLst/>
          </a:prstGeom>
        </p:spPr>
        <p:txBody>
          <a:bodyPr vert="horz" lIns="92221" tIns="46111" rIns="92221" bIns="46111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2020/3/31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9" y="9652150"/>
            <a:ext cx="2949787" cy="288000"/>
          </a:xfrm>
          <a:prstGeom prst="rect">
            <a:avLst/>
          </a:prstGeom>
        </p:spPr>
        <p:txBody>
          <a:bodyPr vert="horz" lIns="92221" tIns="46111" rIns="92221" bIns="46111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431800"/>
            <a:ext cx="496887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6" rIns="91433" bIns="45716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1" y="4320000"/>
            <a:ext cx="6624000" cy="5220000"/>
          </a:xfrm>
          <a:prstGeom prst="rect">
            <a:avLst/>
          </a:prstGeom>
        </p:spPr>
        <p:txBody>
          <a:bodyPr vert="horz" lIns="0" tIns="45716" rIns="0" bIns="45716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microsoft.com/office/2007/relationships/hdphoto" Target="../media/hdphoto1.wdp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2986499"/>
            <a:ext cx="8784000" cy="647664"/>
          </a:xfrm>
        </p:spPr>
        <p:txBody>
          <a:bodyPr anchor="b" anchorCtr="0">
            <a:spAutoFit/>
          </a:bodyPr>
          <a:lstStyle>
            <a:lvl1pPr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7" y="1800000"/>
            <a:ext cx="6372000" cy="36000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179513" y="403200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 userDrawn="1"/>
        </p:nvSpPr>
        <p:spPr bwMode="ltGray">
          <a:xfrm>
            <a:off x="179513" y="6619461"/>
            <a:ext cx="496348" cy="238539"/>
          </a:xfrm>
          <a:prstGeom prst="rect">
            <a:avLst/>
          </a:prstGeom>
          <a:solidFill>
            <a:srgbClr val="004D99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blue)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002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blue)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4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000"/>
          </a:xfrm>
        </p:spPr>
        <p:txBody>
          <a:bodyPr vert="horz" lIns="90000" tIns="4680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73541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blue)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8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1414800"/>
            <a:ext cx="8784976" cy="5040000"/>
          </a:xfrm>
        </p:spPr>
        <p:txBody>
          <a:bodyPr vert="horz" lIns="90000" tIns="4680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54801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blue)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8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1738800"/>
            <a:ext cx="8784976" cy="4716000"/>
          </a:xfrm>
        </p:spPr>
        <p:txBody>
          <a:bodyPr vert="horz" lIns="90000" tIns="4680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794974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blue)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4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4248000" cy="5616000"/>
          </a:xfrm>
        </p:spPr>
        <p:txBody>
          <a:bodyPr vert="horz" lIns="90000" tIns="4680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5513" y="836712"/>
            <a:ext cx="4248000" cy="5616000"/>
          </a:xfrm>
        </p:spPr>
        <p:txBody>
          <a:bodyPr vert="horz" lIns="90000" tIns="4680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46280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blue)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4635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rporate Mark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3080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(blue)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"/>
          <p:cNvSpPr>
            <a:spLocks noGrp="1"/>
          </p:cNvSpPr>
          <p:nvPr>
            <p:ph type="title" hasCustomPrompt="1"/>
          </p:nvPr>
        </p:nvSpPr>
        <p:spPr bwMode="white">
          <a:xfrm>
            <a:off x="179513" y="2843710"/>
            <a:ext cx="8760432" cy="648000"/>
          </a:xfrm>
        </p:spPr>
        <p:txBody>
          <a:bodyPr vert="horz" lIns="91440" tIns="46800" rIns="91440" bIns="45720" rtlCol="0" anchor="b" anchorCtr="0">
            <a:spAutoFit/>
          </a:bodyPr>
          <a:lstStyle>
            <a:lvl1pPr>
              <a:defRPr lang="ja-JP" altLang="en-US" sz="3200" kern="0" dirty="0">
                <a:solidFill>
                  <a:schemeClr val="bg1"/>
                </a:solidFill>
                <a:effectLst/>
              </a:defRPr>
            </a:lvl1pPr>
          </a:lstStyle>
          <a:p>
            <a:pPr marL="0" lvl="0" defTabSz="914400" latinLnBrk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6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179513" y="3926256"/>
            <a:ext cx="6768975" cy="400110"/>
          </a:xfrm>
        </p:spPr>
        <p:txBody>
          <a:bodyPr wrap="square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 bwMode="ltGray">
          <a:xfrm>
            <a:off x="179513" y="6619461"/>
            <a:ext cx="496348" cy="238539"/>
          </a:xfrm>
          <a:prstGeom prst="rect">
            <a:avLst/>
          </a:prstGeom>
          <a:solidFill>
            <a:srgbClr val="002A62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77656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rand Statement (mo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rchest_blue_base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逆光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3" name="縦ライン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4" name="右上へ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5" name="左下へ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6" name="最後右へ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grpSp>
        <p:nvGrpSpPr>
          <p:cNvPr id="17" name="グループ化 16"/>
          <p:cNvGrpSpPr/>
          <p:nvPr userDrawn="1"/>
        </p:nvGrpSpPr>
        <p:grpSpPr bwMode="gray"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25" name="white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6" name="text"/>
            <p:cNvPicPr>
              <a:picLocks noChangeAspect="1" noChangeArrowheads="1"/>
            </p:cNvPicPr>
            <p:nvPr userDrawn="1"/>
          </p:nvPicPr>
          <p:blipFill>
            <a:blip r:embed="rId9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harpenSoften amount="25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064149" y="3598148"/>
              <a:ext cx="6913563" cy="2457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brighter_logo_poji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296790" y="2146503"/>
              <a:ext cx="8466645" cy="9935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27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8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rand Statement (sti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2335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78785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white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3852000"/>
            <a:ext cx="7200900" cy="1212640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176256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2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  <a:noFill/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white">
          <a:xfrm>
            <a:off x="168810" y="6597840"/>
            <a:ext cx="684000" cy="234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9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redit"/>
          <p:cNvSpPr txBox="1"/>
          <p:nvPr userDrawn="1"/>
        </p:nvSpPr>
        <p:spPr bwMode="white">
          <a:xfrm>
            <a:off x="1096858" y="6597840"/>
            <a:ext cx="16417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NEC Corporation 2018</a:t>
            </a:r>
          </a:p>
        </p:txBody>
      </p:sp>
      <p:sp>
        <p:nvSpPr>
          <p:cNvPr id="10" name="Confidential"/>
          <p:cNvSpPr txBox="1"/>
          <p:nvPr userDrawn="1"/>
        </p:nvSpPr>
        <p:spPr bwMode="white">
          <a:xfrm>
            <a:off x="3650906" y="6597840"/>
            <a:ext cx="1822935" cy="23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NEC Group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69" r:id="rId2"/>
    <p:sldLayoutId id="2147483685" r:id="rId3"/>
    <p:sldLayoutId id="2147483704" r:id="rId4"/>
    <p:sldLayoutId id="2147483682" r:id="rId5"/>
    <p:sldLayoutId id="2147483681" r:id="rId6"/>
    <p:sldLayoutId id="2147483699" r:id="rId7"/>
    <p:sldLayoutId id="2147483670" r:id="rId8"/>
    <p:sldLayoutId id="2147483672" r:id="rId9"/>
    <p:sldLayoutId id="2147483695" r:id="rId10"/>
    <p:sldLayoutId id="2147483673" r:id="rId11"/>
    <p:sldLayoutId id="2147483674" r:id="rId12"/>
    <p:sldLayoutId id="2147483701" r:id="rId13"/>
    <p:sldLayoutId id="2147483671" r:id="rId14"/>
    <p:sldLayoutId id="2147483703" r:id="rId15"/>
    <p:sldLayoutId id="2147483694" r:id="rId16"/>
    <p:sldLayoutId id="2147483702" r:id="rId17"/>
    <p:sldLayoutId id="2147483698" r:id="rId18"/>
    <p:sldLayoutId id="2147483693" r:id="rId1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179513" y="3105369"/>
            <a:ext cx="8784000" cy="528794"/>
          </a:xfrm>
        </p:spPr>
        <p:txBody>
          <a:bodyPr/>
          <a:lstStyle/>
          <a:p>
            <a:r>
              <a:rPr kumimoji="1" lang="en-US" altLang="ja-JP" dirty="0" smtClean="0"/>
              <a:t>Integral Image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0"/>
          </p:nvPr>
        </p:nvSpPr>
        <p:spPr>
          <a:xfrm>
            <a:off x="179513" y="4032000"/>
            <a:ext cx="6552727" cy="1143903"/>
          </a:xfrm>
        </p:spPr>
        <p:txBody>
          <a:bodyPr/>
          <a:lstStyle/>
          <a:p>
            <a:endParaRPr lang="en-US" altLang="ja-JP" dirty="0"/>
          </a:p>
          <a:p>
            <a:r>
              <a:rPr lang="en-US" altLang="ja-JP" dirty="0"/>
              <a:t>D</a:t>
            </a:r>
            <a:r>
              <a:rPr lang="en-US" altLang="ja-JP" dirty="0" smtClean="0"/>
              <a:t>ata Science Research Laboratories</a:t>
            </a:r>
          </a:p>
          <a:p>
            <a:r>
              <a:rPr lang="en-US" altLang="ja-JP" dirty="0" smtClean="0"/>
              <a:t>Yuta Ideguchi, Yoshiyuki Ohno, Kazuhisa Ishizaka</a:t>
            </a:r>
            <a:endParaRPr kumimoji="1" lang="ja-JP" altLang="en-US" dirty="0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ltGray">
          <a:xfrm>
            <a:off x="6269746" y="841705"/>
            <a:ext cx="2623429" cy="411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B4A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/>
          <a:p>
            <a:pPr algn="r" eaLnBrk="1" hangingPunct="1"/>
            <a:r>
              <a:rPr lang="en-US" altLang="ja-JP" sz="1050" dirty="0" smtClean="0">
                <a:solidFill>
                  <a:schemeClr val="accent2"/>
                </a:solidFill>
                <a:latin typeface="+mn-ea"/>
                <a:ea typeface="+mn-ea"/>
              </a:rPr>
              <a:t>【NEC</a:t>
            </a:r>
            <a:r>
              <a:rPr lang="ja-JP" altLang="en-US" sz="1050" dirty="0" smtClean="0">
                <a:solidFill>
                  <a:schemeClr val="accent2"/>
                </a:solidFill>
                <a:latin typeface="+mn-ea"/>
                <a:ea typeface="+mn-ea"/>
              </a:rPr>
              <a:t>グループ</a:t>
            </a:r>
            <a:r>
              <a:rPr lang="ja-JP" altLang="en-US" sz="1050" dirty="0">
                <a:solidFill>
                  <a:schemeClr val="accent2"/>
                </a:solidFill>
                <a:latin typeface="+mn-ea"/>
                <a:ea typeface="+mn-ea"/>
              </a:rPr>
              <a:t>外秘</a:t>
            </a:r>
            <a:r>
              <a:rPr lang="en-US" altLang="ja-JP" sz="1050" dirty="0" smtClean="0">
                <a:solidFill>
                  <a:schemeClr val="accent2"/>
                </a:solidFill>
                <a:latin typeface="+mn-ea"/>
                <a:ea typeface="+mn-ea"/>
              </a:rPr>
              <a:t>】</a:t>
            </a:r>
          </a:p>
          <a:p>
            <a:pPr algn="r"/>
            <a:r>
              <a:rPr lang="en-US" altLang="ja-JP" sz="1050" dirty="0">
                <a:solidFill>
                  <a:schemeClr val="accent2"/>
                </a:solidFill>
                <a:latin typeface="+mn-ea"/>
                <a:ea typeface="+mn-ea"/>
              </a:rPr>
              <a:t>【NEC Group Internal Use Only</a:t>
            </a:r>
            <a:r>
              <a:rPr lang="en-US" altLang="ja-JP" sz="1050" dirty="0" smtClean="0">
                <a:solidFill>
                  <a:schemeClr val="accent2"/>
                </a:solidFill>
                <a:latin typeface="+mn-ea"/>
                <a:ea typeface="+mn-ea"/>
              </a:rPr>
              <a:t>】</a:t>
            </a:r>
            <a:endParaRPr lang="en-US" altLang="ja-JP" sz="105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How to use function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template </a:t>
            </a:r>
            <a:r>
              <a:rPr lang="en-US" altLang="ja-JP" dirty="0"/>
              <a:t>&lt;class Tin, class Tout&gt;</a:t>
            </a:r>
          </a:p>
          <a:p>
            <a:pPr marL="0" indent="0">
              <a:buNone/>
            </a:pPr>
            <a:r>
              <a:rPr lang="en-US" altLang="ja-JP" dirty="0" smtClean="0"/>
              <a:t>  void </a:t>
            </a:r>
            <a:r>
              <a:rPr lang="en-US" altLang="ja-JP" dirty="0" err="1"/>
              <a:t>integral_ve</a:t>
            </a:r>
            <a:r>
              <a:rPr lang="en-US" altLang="ja-JP" dirty="0"/>
              <a:t>(Tin* in, Tout* out, </a:t>
            </a:r>
            <a:r>
              <a:rPr lang="en-US" altLang="ja-JP" dirty="0" err="1"/>
              <a:t>int</a:t>
            </a:r>
            <a:r>
              <a:rPr lang="en-US" altLang="ja-JP" dirty="0"/>
              <a:t> width, </a:t>
            </a:r>
            <a:r>
              <a:rPr lang="en-US" altLang="ja-JP" dirty="0" err="1"/>
              <a:t>int</a:t>
            </a:r>
            <a:r>
              <a:rPr lang="en-US" altLang="ja-JP" dirty="0"/>
              <a:t> height</a:t>
            </a:r>
            <a:r>
              <a:rPr lang="en-US" altLang="ja-JP" dirty="0" smtClean="0"/>
              <a:t>)</a:t>
            </a:r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example</a:t>
            </a:r>
            <a:r>
              <a:rPr lang="ja-JP" altLang="en-US" dirty="0" smtClean="0"/>
              <a:t>：</a:t>
            </a:r>
            <a:r>
              <a:rPr lang="en-US" altLang="ja-JP" dirty="0" err="1" smtClean="0"/>
              <a:t>integral_ve</a:t>
            </a:r>
            <a:r>
              <a:rPr lang="en-US" altLang="ja-JP" dirty="0" smtClean="0"/>
              <a:t>&lt;</a:t>
            </a:r>
            <a:r>
              <a:rPr lang="en-US" altLang="ja-JP" dirty="0" err="1" smtClean="0"/>
              <a:t>float,float</a:t>
            </a:r>
            <a:r>
              <a:rPr lang="en-US" altLang="ja-JP" dirty="0" smtClean="0"/>
              <a:t>&gt;(</a:t>
            </a:r>
            <a:r>
              <a:rPr lang="en-US" altLang="ja-JP" dirty="0" err="1" smtClean="0"/>
              <a:t>in,out,width,height</a:t>
            </a:r>
            <a:r>
              <a:rPr lang="en-US" altLang="ja-JP" dirty="0" smtClean="0"/>
              <a:t>);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en-US" altLang="ja-JP" sz="1600" dirty="0" smtClean="0"/>
              <a:t>Tin</a:t>
            </a:r>
            <a:r>
              <a:rPr lang="ja-JP" altLang="en-US" sz="1600" dirty="0" smtClean="0"/>
              <a:t>：</a:t>
            </a:r>
            <a:r>
              <a:rPr lang="en-US" altLang="ja-JP" sz="1600" dirty="0" smtClean="0"/>
              <a:t>type of input data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（</a:t>
            </a:r>
            <a:r>
              <a:rPr lang="en-US" altLang="ja-JP" sz="1600" dirty="0" err="1" smtClean="0"/>
              <a:t>int,float,double</a:t>
            </a:r>
            <a:r>
              <a:rPr lang="en-US" altLang="ja-JP" sz="1600" dirty="0" smtClean="0"/>
              <a:t>,…</a:t>
            </a:r>
            <a:r>
              <a:rPr lang="ja-JP" altLang="en-US" sz="1600" dirty="0" smtClean="0"/>
              <a:t>）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600" dirty="0" smtClean="0"/>
              <a:t>Tout</a:t>
            </a:r>
            <a:r>
              <a:rPr lang="ja-JP" altLang="en-US" sz="1600" dirty="0" smtClean="0"/>
              <a:t>：出力画像</a:t>
            </a:r>
            <a:r>
              <a:rPr lang="ja-JP" altLang="en-US" sz="1600" dirty="0"/>
              <a:t>の型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ja-JP" altLang="en-US" sz="1600" dirty="0"/>
              <a:t>（</a:t>
            </a:r>
            <a:r>
              <a:rPr lang="en-US" altLang="ja-JP" sz="1600" dirty="0" err="1" smtClean="0"/>
              <a:t>int,float,double</a:t>
            </a:r>
            <a:r>
              <a:rPr lang="en-US" altLang="ja-JP" sz="1600" dirty="0" smtClean="0"/>
              <a:t>,</a:t>
            </a:r>
            <a:r>
              <a:rPr lang="en-US" altLang="ja-JP" sz="1600" dirty="0" smtClean="0"/>
              <a:t>…</a:t>
            </a:r>
            <a:r>
              <a:rPr lang="ja-JP" altLang="en-US" sz="1600" dirty="0" smtClean="0"/>
              <a:t>）</a:t>
            </a: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 smtClean="0"/>
              <a:t>i</a:t>
            </a:r>
            <a:r>
              <a:rPr kumimoji="1" lang="en-US" altLang="ja-JP" sz="1600" dirty="0" smtClean="0"/>
              <a:t>n</a:t>
            </a:r>
            <a:r>
              <a:rPr kumimoji="1" lang="ja-JP" altLang="en-US" sz="1600" dirty="0" smtClean="0"/>
              <a:t>：</a:t>
            </a:r>
            <a:r>
              <a:rPr kumimoji="1" lang="en-US" altLang="ja-JP" sz="1600" dirty="0" smtClean="0"/>
              <a:t>pointer of input data</a:t>
            </a:r>
            <a:endParaRPr kumimoji="1" lang="en-US" altLang="ja-JP" sz="1600" dirty="0" smtClean="0"/>
          </a:p>
          <a:p>
            <a:pPr marL="0" indent="0">
              <a:buNone/>
            </a:pPr>
            <a:r>
              <a:rPr lang="en-US" altLang="ja-JP" sz="1600" dirty="0" smtClean="0"/>
              <a:t>out</a:t>
            </a:r>
            <a:r>
              <a:rPr lang="ja-JP" altLang="en-US" sz="1600" dirty="0" smtClean="0"/>
              <a:t>：</a:t>
            </a:r>
            <a:r>
              <a:rPr lang="en-US" altLang="ja-JP" sz="1600" dirty="0" smtClean="0"/>
              <a:t>pointer of outpu</a:t>
            </a:r>
            <a:r>
              <a:rPr lang="en-US" altLang="ja-JP" sz="1600" dirty="0" smtClean="0"/>
              <a:t>t data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（</a:t>
            </a:r>
            <a:r>
              <a:rPr lang="en-US" altLang="ja-JP" sz="1600" dirty="0"/>
              <a:t> you need to allocate memory. </a:t>
            </a:r>
            <a:r>
              <a:rPr lang="ja-JP" altLang="en-US" sz="1600" dirty="0" smtClean="0"/>
              <a:t>）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600" dirty="0" smtClean="0"/>
              <a:t>W</a:t>
            </a:r>
            <a:r>
              <a:rPr kumimoji="1" lang="en-US" altLang="ja-JP" sz="1600" dirty="0" smtClean="0"/>
              <a:t>idth</a:t>
            </a:r>
            <a:r>
              <a:rPr kumimoji="1" lang="ja-JP" altLang="en-US" sz="1600" dirty="0" smtClean="0"/>
              <a:t>：</a:t>
            </a:r>
            <a:r>
              <a:rPr lang="en-US" altLang="ja-JP" sz="1600" dirty="0" smtClean="0"/>
              <a:t>width of image</a:t>
            </a:r>
            <a:endParaRPr kumimoji="1" lang="en-US" altLang="ja-JP" sz="1600" dirty="0" smtClean="0"/>
          </a:p>
          <a:p>
            <a:pPr marL="0" indent="0">
              <a:buNone/>
            </a:pPr>
            <a:r>
              <a:rPr lang="en-US" altLang="ja-JP" sz="1600" dirty="0" smtClean="0"/>
              <a:t>height</a:t>
            </a:r>
            <a:r>
              <a:rPr lang="ja-JP" altLang="en-US" sz="1600" dirty="0" smtClean="0"/>
              <a:t>：</a:t>
            </a:r>
            <a:r>
              <a:rPr lang="en-US" altLang="ja-JP" sz="1600" dirty="0" smtClean="0"/>
              <a:t>height of image</a:t>
            </a:r>
            <a:endParaRPr kumimoji="1" lang="ja-JP" altLang="en-US" sz="1600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5322655" y="3969000"/>
            <a:ext cx="3600000" cy="2160000"/>
          </a:xfrm>
          <a:prstGeom prst="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7" name="フリーフォーム 6"/>
          <p:cNvSpPr/>
          <p:nvPr/>
        </p:nvSpPr>
        <p:spPr bwMode="auto">
          <a:xfrm>
            <a:off x="5558779" y="4117926"/>
            <a:ext cx="3029641" cy="233183"/>
          </a:xfrm>
          <a:custGeom>
            <a:avLst/>
            <a:gdLst>
              <a:gd name="connsiteX0" fmla="*/ 11018 w 3029641"/>
              <a:gd name="connsiteY0" fmla="*/ 36127 h 233183"/>
              <a:gd name="connsiteX1" fmla="*/ 3029640 w 3029641"/>
              <a:gd name="connsiteY1" fmla="*/ 14093 h 233183"/>
              <a:gd name="connsiteX2" fmla="*/ 1 w 3029641"/>
              <a:gd name="connsiteY2" fmla="*/ 223414 h 233183"/>
              <a:gd name="connsiteX3" fmla="*/ 3018623 w 3029641"/>
              <a:gd name="connsiteY3" fmla="*/ 179346 h 233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9641" h="233183">
                <a:moveTo>
                  <a:pt x="11018" y="36127"/>
                </a:moveTo>
                <a:cubicBezTo>
                  <a:pt x="1521247" y="9503"/>
                  <a:pt x="3031476" y="-17121"/>
                  <a:pt x="3029640" y="14093"/>
                </a:cubicBezTo>
                <a:cubicBezTo>
                  <a:pt x="3027804" y="45307"/>
                  <a:pt x="1837" y="195872"/>
                  <a:pt x="1" y="223414"/>
                </a:cubicBezTo>
                <a:cubicBezTo>
                  <a:pt x="-1835" y="250956"/>
                  <a:pt x="1508394" y="215151"/>
                  <a:pt x="3018623" y="179346"/>
                </a:cubicBez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582655" y="3583598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width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 rot="16200000">
            <a:off x="4685186" y="4769327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height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741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4297360"/>
      </p:ext>
    </p:extLst>
  </p:cSld>
  <p:clrMapOvr>
    <a:masterClrMapping/>
  </p:clrMapOvr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</a:ln>
        <a:effectLst/>
        <a:ex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>
            <a:latin typeface="+mj-ea"/>
            <a:ea typeface="+mj-ea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30465</TotalTime>
  <Words>68</Words>
  <Application>Microsoft Office PowerPoint</Application>
  <PresentationFormat>画面に合わせる (4:3)</PresentationFormat>
  <Paragraphs>21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1" baseType="lpstr">
      <vt:lpstr>HGP創英角ｺﾞｼｯｸUB</vt:lpstr>
      <vt:lpstr>ＭＳ Ｐゴシック</vt:lpstr>
      <vt:lpstr>メイリオ</vt:lpstr>
      <vt:lpstr>Arial</vt:lpstr>
      <vt:lpstr>Calibri</vt:lpstr>
      <vt:lpstr>Tahoma</vt:lpstr>
      <vt:lpstr>Wingdings</vt:lpstr>
      <vt:lpstr>NEC_standard4_3</vt:lpstr>
      <vt:lpstr>Integral Image</vt:lpstr>
      <vt:lpstr>How to use function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SLIM</dc:title>
  <cp:lastModifiedBy>0000011334330</cp:lastModifiedBy>
  <cp:revision>109</cp:revision>
  <cp:lastPrinted>2017-02-27T06:42:09Z</cp:lastPrinted>
  <dcterms:created xsi:type="dcterms:W3CDTF">2015-04-16T03:28:40Z</dcterms:created>
  <dcterms:modified xsi:type="dcterms:W3CDTF">2020-03-31T09:13:58Z</dcterms:modified>
</cp:coreProperties>
</file>