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3" r:id="rId6"/>
    <p:sldId id="261" r:id="rId7"/>
    <p:sldId id="265" r:id="rId8"/>
    <p:sldId id="266" r:id="rId9"/>
    <p:sldId id="268" r:id="rId10"/>
    <p:sldId id="267" r:id="rId11"/>
    <p:sldId id="262" r:id="rId12"/>
    <p:sldId id="26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77791" autoAdjust="0"/>
  </p:normalViewPr>
  <p:slideViewPr>
    <p:cSldViewPr snapToGrid="0">
      <p:cViewPr>
        <p:scale>
          <a:sx n="66" d="100"/>
          <a:sy n="66" d="100"/>
        </p:scale>
        <p:origin x="59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95778-5C31-43CC-9C35-26D7D5F7478C}" type="datetimeFigureOut">
              <a:rPr lang="zh-TW" altLang="en-US" smtClean="0"/>
              <a:t>2021/7/24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0D24A-EDE8-4EFB-B19C-C22EC5154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447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0D24A-EDE8-4EFB-B19C-C22EC5154F0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367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0D24A-EDE8-4EFB-B19C-C22EC5154F0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750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註冊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0D24A-EDE8-4EFB-B19C-C22EC5154F0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726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關於我們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0D24A-EDE8-4EFB-B19C-C22EC5154F0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640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新增電影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0D24A-EDE8-4EFB-B19C-C22EC5154F0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19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討論區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0D24A-EDE8-4EFB-B19C-C22EC5154F0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419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進入評論</a:t>
            </a:r>
            <a:endParaRPr lang="en-US" altLang="zh-TW" dirty="0" smtClean="0"/>
          </a:p>
          <a:p>
            <a:r>
              <a:rPr lang="zh-TW" altLang="en-US" dirty="0" smtClean="0"/>
              <a:t>點</a:t>
            </a:r>
            <a:r>
              <a:rPr lang="en-US" altLang="zh-TW" dirty="0" smtClean="0"/>
              <a:t>more</a:t>
            </a:r>
            <a:r>
              <a:rPr lang="zh-TW" altLang="en-US" smtClean="0"/>
              <a:t>會彈跳視窗顯示詳細內容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0D24A-EDE8-4EFB-B19C-C22EC5154F0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017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39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32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31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1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75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2021/7/24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48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2021/7/24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8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2021/7/24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35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71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9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9838-084C-4AA6-89AC-C9A7F8C81351}" type="datetimeFigureOut">
              <a:rPr lang="zh-TW" altLang="en-US" smtClean="0"/>
              <a:t>2021/7/24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99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電影評什麼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024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179145" y="10729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新增電影</a:t>
            </a:r>
            <a:endParaRPr lang="zh-TW" altLang="en-US" sz="36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093787"/>
              </p:ext>
            </p:extLst>
          </p:nvPr>
        </p:nvGraphicFramePr>
        <p:xfrm>
          <a:off x="2425790" y="1802079"/>
          <a:ext cx="7638731" cy="2540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7028"/>
                <a:gridCol w="5371703"/>
              </a:tblGrid>
              <a:tr h="62824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分類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動作　驚悚　奇幻　愛情　搞笑</a:t>
                      </a:r>
                      <a:endParaRPr lang="zh-TW" altLang="en-US" dirty="0"/>
                    </a:p>
                  </a:txBody>
                  <a:tcPr/>
                </a:tc>
              </a:tr>
              <a:tr h="4779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電影名稱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779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圖片上傳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上傳圖片</a:t>
                      </a:r>
                      <a:endParaRPr lang="zh-TW" altLang="en-US" dirty="0"/>
                    </a:p>
                  </a:txBody>
                  <a:tcPr/>
                </a:tc>
              </a:tr>
              <a:tr h="477990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電影描述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77990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上映時間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590596" y="4507921"/>
            <a:ext cx="1113473" cy="51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取消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87222" y="4507921"/>
            <a:ext cx="1131888" cy="51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確定上傳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-79940" y="5181600"/>
            <a:ext cx="12389617" cy="1676400"/>
            <a:chOff x="-120580" y="7511982"/>
            <a:chExt cx="12389617" cy="1676400"/>
          </a:xfrm>
        </p:grpSpPr>
        <p:sp>
          <p:nvSpPr>
            <p:cNvPr id="15" name="矩形 14"/>
            <p:cNvSpPr/>
            <p:nvPr/>
          </p:nvSpPr>
          <p:spPr>
            <a:xfrm>
              <a:off x="-120580" y="7511982"/>
              <a:ext cx="12389617" cy="1676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326387" y="7934683"/>
              <a:ext cx="40540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聯絡資訊</a:t>
              </a:r>
              <a:endParaRPr lang="en-US" altLang="zh-TW" sz="2400" dirty="0"/>
            </a:p>
            <a:p>
              <a:r>
                <a:rPr lang="en-US" altLang="zh-TW" sz="2400" dirty="0"/>
                <a:t>IG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FaceBook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gmail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github</a:t>
              </a:r>
              <a:endParaRPr lang="en-US" altLang="zh-TW" sz="24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599427" y="7934683"/>
              <a:ext cx="21002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 線上回覆時間</a:t>
              </a:r>
              <a:endParaRPr lang="en-US" altLang="zh-TW" sz="2400" dirty="0"/>
            </a:p>
            <a:p>
              <a:r>
                <a:rPr lang="en-US" altLang="zh-TW" sz="2400" dirty="0"/>
                <a:t>9:00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~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18:00</a:t>
              </a: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-120580" y="-140677"/>
            <a:ext cx="12389617" cy="854109"/>
            <a:chOff x="-120580" y="-140677"/>
            <a:chExt cx="12389617" cy="854109"/>
          </a:xfrm>
        </p:grpSpPr>
        <p:sp>
          <p:nvSpPr>
            <p:cNvPr id="31" name="矩形 30"/>
            <p:cNvSpPr/>
            <p:nvPr/>
          </p:nvSpPr>
          <p:spPr>
            <a:xfrm>
              <a:off x="-120580" y="-140677"/>
              <a:ext cx="12389617" cy="8541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1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7269317" y="337996"/>
              <a:ext cx="498085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1" dirty="0" smtClean="0">
                  <a:solidFill>
                    <a:schemeClr val="bg1"/>
                  </a:solidFill>
                </a:rPr>
                <a:t>新增電影　討論區　關於我們　登入</a:t>
              </a:r>
              <a:r>
                <a:rPr lang="en-US" altLang="zh-TW" sz="1801" dirty="0" smtClean="0">
                  <a:solidFill>
                    <a:schemeClr val="bg1"/>
                  </a:solidFill>
                </a:rPr>
                <a:t>/</a:t>
              </a:r>
              <a:r>
                <a:rPr lang="zh-TW" altLang="en-US" sz="1801" dirty="0" smtClean="0">
                  <a:solidFill>
                    <a:schemeClr val="bg1"/>
                  </a:solidFill>
                </a:rPr>
                <a:t>註冊</a:t>
              </a:r>
              <a:r>
                <a:rPr lang="en-US" altLang="zh-TW" sz="1801" dirty="0" smtClean="0">
                  <a:solidFill>
                    <a:schemeClr val="bg1"/>
                  </a:solidFill>
                </a:rPr>
                <a:t>/</a:t>
              </a:r>
              <a:r>
                <a:rPr lang="zh-TW" altLang="en-US" sz="1801" dirty="0" smtClean="0">
                  <a:solidFill>
                    <a:schemeClr val="bg1"/>
                  </a:solidFill>
                </a:rPr>
                <a:t>登出</a:t>
              </a:r>
              <a:endParaRPr lang="zh-TW" altLang="en-US" sz="1801" dirty="0">
                <a:solidFill>
                  <a:schemeClr val="bg1"/>
                </a:solidFill>
              </a:endParaRPr>
            </a:p>
          </p:txBody>
        </p:sp>
        <p:grpSp>
          <p:nvGrpSpPr>
            <p:cNvPr id="33" name="群組 32"/>
            <p:cNvGrpSpPr/>
            <p:nvPr/>
          </p:nvGrpSpPr>
          <p:grpSpPr>
            <a:xfrm>
              <a:off x="211020" y="111876"/>
              <a:ext cx="1054988" cy="464677"/>
              <a:chOff x="311501" y="238430"/>
              <a:chExt cx="1054989" cy="464678"/>
            </a:xfrm>
          </p:grpSpPr>
          <p:sp>
            <p:nvSpPr>
              <p:cNvPr id="34" name="等腰三角形 33"/>
              <p:cNvSpPr/>
              <p:nvPr/>
            </p:nvSpPr>
            <p:spPr>
              <a:xfrm rot="9336979">
                <a:off x="660227" y="369331"/>
                <a:ext cx="706263" cy="333777"/>
              </a:xfrm>
              <a:prstGeom prst="triangle">
                <a:avLst>
                  <a:gd name="adj" fmla="val 17419"/>
                </a:avLst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  <a:effectLst>
                <a:outerShdw blurRad="50800" dist="38100" algn="l" rotWithShape="0">
                  <a:schemeClr val="accent4">
                    <a:lumMod val="20000"/>
                    <a:lumOff val="80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1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11501" y="238430"/>
                <a:ext cx="678177" cy="3894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zh-TW" sz="1401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Movie</a:t>
                </a:r>
                <a:endParaRPr lang="zh-TW" altLang="en-US" sz="1401" b="1" dirty="0">
                  <a:ln w="22225">
                    <a:solidFill>
                      <a:schemeClr val="accent2">
                        <a:lumMod val="20000"/>
                        <a:lumOff val="80000"/>
                      </a:schemeClr>
                    </a:solidFill>
                    <a:prstDash val="solid"/>
                  </a:ln>
                  <a:solidFill>
                    <a:schemeClr val="accent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6680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385822"/>
              </p:ext>
            </p:extLst>
          </p:nvPr>
        </p:nvGraphicFramePr>
        <p:xfrm>
          <a:off x="1024708" y="2843107"/>
          <a:ext cx="10099040" cy="2484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32"/>
                <a:gridCol w="1960880"/>
                <a:gridCol w="3799840"/>
                <a:gridCol w="1402080"/>
                <a:gridCol w="1583508"/>
              </a:tblGrid>
              <a:tr h="39251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分類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上映時間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電影名稱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分數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進入評論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51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動作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u="sng" dirty="0" smtClean="0"/>
                        <a:t>電影名稱</a:t>
                      </a:r>
                      <a:endParaRPr lang="zh-TW" altLang="en-US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鉛筆圖連結</a:t>
                      </a:r>
                      <a:r>
                        <a:rPr lang="en-US" altLang="zh-TW" dirty="0" err="1" smtClean="0"/>
                        <a:t>MovieDetail?id</a:t>
                      </a:r>
                      <a:r>
                        <a:rPr lang="en-US" altLang="zh-TW" dirty="0" smtClean="0"/>
                        <a:t>=1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51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驚悚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u="sng" dirty="0" smtClean="0"/>
                        <a:t>電影名稱</a:t>
                      </a:r>
                      <a:endParaRPr lang="zh-TW" altLang="en-US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鉛筆圖連結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51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愛情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u="sng" dirty="0" smtClean="0"/>
                        <a:t>電影名稱</a:t>
                      </a:r>
                      <a:endParaRPr lang="zh-TW" altLang="en-US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鉛筆圖連結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51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搞笑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u="sng" dirty="0" smtClean="0"/>
                        <a:t>電影名稱</a:t>
                      </a:r>
                      <a:endParaRPr lang="zh-TW" altLang="en-US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鉛筆圖連結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98805"/>
              </p:ext>
            </p:extLst>
          </p:nvPr>
        </p:nvGraphicFramePr>
        <p:xfrm>
          <a:off x="1024708" y="1036589"/>
          <a:ext cx="10099040" cy="15999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675052"/>
                <a:gridCol w="5423988"/>
              </a:tblGrid>
              <a:tr h="487411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電影名稱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dirty="0" smtClean="0"/>
                        <a:t>進階搜尋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縮合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分類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動作　驚悚　奇幻　愛情　搞笑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上映時間起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最低分數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6074228" y="4849707"/>
            <a:ext cx="6473096" cy="345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&lt;&lt;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　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　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6 7 8 9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10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　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&gt;</a:t>
            </a:r>
            <a:r>
              <a:rPr lang="zh-TW" altLang="en-US" dirty="0">
                <a:solidFill>
                  <a:schemeClr val="bg2">
                    <a:lumMod val="10000"/>
                  </a:schemeClr>
                </a:solidFill>
              </a:rPr>
              <a:t>　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&gt;&gt;</a:t>
            </a:r>
            <a:endParaRPr lang="zh-TW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-120580" y="5239171"/>
            <a:ext cx="12389617" cy="1676400"/>
            <a:chOff x="-120580" y="7511982"/>
            <a:chExt cx="12389617" cy="1676400"/>
          </a:xfrm>
        </p:grpSpPr>
        <p:sp>
          <p:nvSpPr>
            <p:cNvPr id="21" name="矩形 20"/>
            <p:cNvSpPr/>
            <p:nvPr/>
          </p:nvSpPr>
          <p:spPr>
            <a:xfrm>
              <a:off x="-120580" y="7511982"/>
              <a:ext cx="12389617" cy="1676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326387" y="7934683"/>
              <a:ext cx="40540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聯絡資訊</a:t>
              </a:r>
              <a:endParaRPr lang="en-US" altLang="zh-TW" sz="2400" dirty="0"/>
            </a:p>
            <a:p>
              <a:r>
                <a:rPr lang="en-US" altLang="zh-TW" sz="2400" dirty="0"/>
                <a:t>IG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FaceBook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gmail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github</a:t>
              </a:r>
              <a:endParaRPr lang="en-US" altLang="zh-TW" sz="24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6599427" y="7934683"/>
              <a:ext cx="21002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 線上回覆時間</a:t>
              </a:r>
              <a:endParaRPr lang="en-US" altLang="zh-TW" sz="2400" dirty="0"/>
            </a:p>
            <a:p>
              <a:r>
                <a:rPr lang="en-US" altLang="zh-TW" sz="2400" dirty="0"/>
                <a:t>9:00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~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18:00</a:t>
              </a: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-120580" y="-140677"/>
            <a:ext cx="12389617" cy="854109"/>
            <a:chOff x="-120580" y="-140677"/>
            <a:chExt cx="12389617" cy="854109"/>
          </a:xfrm>
        </p:grpSpPr>
        <p:sp>
          <p:nvSpPr>
            <p:cNvPr id="40" name="矩形 39"/>
            <p:cNvSpPr/>
            <p:nvPr/>
          </p:nvSpPr>
          <p:spPr>
            <a:xfrm>
              <a:off x="-120580" y="-140677"/>
              <a:ext cx="12389617" cy="8541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7269317" y="337996"/>
              <a:ext cx="498085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1" dirty="0" smtClean="0">
                  <a:solidFill>
                    <a:schemeClr val="bg1"/>
                  </a:solidFill>
                </a:rPr>
                <a:t>新增電影　討論區　關於我們　登入</a:t>
              </a:r>
              <a:r>
                <a:rPr lang="en-US" altLang="zh-TW" sz="1801" dirty="0" smtClean="0">
                  <a:solidFill>
                    <a:schemeClr val="bg1"/>
                  </a:solidFill>
                </a:rPr>
                <a:t>/</a:t>
              </a:r>
              <a:r>
                <a:rPr lang="zh-TW" altLang="en-US" sz="1801" dirty="0" smtClean="0">
                  <a:solidFill>
                    <a:schemeClr val="bg1"/>
                  </a:solidFill>
                </a:rPr>
                <a:t>註冊</a:t>
              </a:r>
              <a:r>
                <a:rPr lang="en-US" altLang="zh-TW" sz="1801" dirty="0" smtClean="0">
                  <a:solidFill>
                    <a:schemeClr val="bg1"/>
                  </a:solidFill>
                </a:rPr>
                <a:t>/</a:t>
              </a:r>
              <a:r>
                <a:rPr lang="zh-TW" altLang="en-US" sz="1801" dirty="0" smtClean="0">
                  <a:solidFill>
                    <a:schemeClr val="bg1"/>
                  </a:solidFill>
                </a:rPr>
                <a:t>登出</a:t>
              </a:r>
              <a:endParaRPr lang="zh-TW" altLang="en-US" sz="1801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群組 41"/>
            <p:cNvGrpSpPr/>
            <p:nvPr/>
          </p:nvGrpSpPr>
          <p:grpSpPr>
            <a:xfrm>
              <a:off x="211020" y="111876"/>
              <a:ext cx="1054988" cy="464677"/>
              <a:chOff x="311501" y="238430"/>
              <a:chExt cx="1054989" cy="464678"/>
            </a:xfrm>
          </p:grpSpPr>
          <p:sp>
            <p:nvSpPr>
              <p:cNvPr id="43" name="等腰三角形 42"/>
              <p:cNvSpPr/>
              <p:nvPr/>
            </p:nvSpPr>
            <p:spPr>
              <a:xfrm rot="9336979">
                <a:off x="660227" y="369331"/>
                <a:ext cx="706263" cy="333777"/>
              </a:xfrm>
              <a:prstGeom prst="triangle">
                <a:avLst>
                  <a:gd name="adj" fmla="val 17419"/>
                </a:avLst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  <a:effectLst>
                <a:outerShdw blurRad="50800" dist="38100" algn="l" rotWithShape="0">
                  <a:schemeClr val="accent4">
                    <a:lumMod val="20000"/>
                    <a:lumOff val="80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1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11501" y="238430"/>
                <a:ext cx="678177" cy="3894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zh-TW" sz="1401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Movie</a:t>
                </a:r>
                <a:endParaRPr lang="zh-TW" altLang="en-US" sz="1401" b="1" dirty="0">
                  <a:ln w="22225">
                    <a:solidFill>
                      <a:schemeClr val="accent2">
                        <a:lumMod val="20000"/>
                        <a:lumOff val="80000"/>
                      </a:schemeClr>
                    </a:solidFill>
                    <a:prstDash val="solid"/>
                  </a:ln>
                  <a:solidFill>
                    <a:schemeClr val="accent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380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915259"/>
              </p:ext>
            </p:extLst>
          </p:nvPr>
        </p:nvGraphicFramePr>
        <p:xfrm>
          <a:off x="889196" y="4551683"/>
          <a:ext cx="10144564" cy="1382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091"/>
                <a:gridCol w="7249269"/>
                <a:gridCol w="903602"/>
                <a:gridCol w="9036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暱稱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評論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分數</a:t>
                      </a:r>
                      <a:r>
                        <a:rPr lang="en-US" altLang="zh-TW" dirty="0" smtClean="0"/>
                        <a:t>0.0~5.0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時間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匿名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匿名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682480" y="5242560"/>
            <a:ext cx="1188720" cy="416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回最上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-139449" y="5939673"/>
            <a:ext cx="12389617" cy="1676400"/>
            <a:chOff x="-120580" y="7511982"/>
            <a:chExt cx="12389617" cy="1676400"/>
          </a:xfrm>
        </p:grpSpPr>
        <p:sp>
          <p:nvSpPr>
            <p:cNvPr id="13" name="矩形 12"/>
            <p:cNvSpPr/>
            <p:nvPr/>
          </p:nvSpPr>
          <p:spPr>
            <a:xfrm>
              <a:off x="-120580" y="7511982"/>
              <a:ext cx="12389617" cy="1676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326387" y="7934683"/>
              <a:ext cx="40540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聯絡資訊</a:t>
              </a:r>
              <a:endParaRPr lang="en-US" altLang="zh-TW" sz="2400" dirty="0"/>
            </a:p>
            <a:p>
              <a:r>
                <a:rPr lang="en-US" altLang="zh-TW" sz="2400" dirty="0"/>
                <a:t>IG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FaceBook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gmail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github</a:t>
              </a:r>
              <a:endParaRPr lang="en-US" altLang="zh-TW" sz="24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599427" y="7934683"/>
              <a:ext cx="21002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 線上回覆時間</a:t>
              </a:r>
              <a:endParaRPr lang="en-US" altLang="zh-TW" sz="2400" dirty="0"/>
            </a:p>
            <a:p>
              <a:r>
                <a:rPr lang="en-US" altLang="zh-TW" sz="2400" dirty="0"/>
                <a:t>9:00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~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18:00</a:t>
              </a:r>
            </a:p>
          </p:txBody>
        </p:sp>
      </p:grp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206550"/>
              </p:ext>
            </p:extLst>
          </p:nvPr>
        </p:nvGraphicFramePr>
        <p:xfrm>
          <a:off x="6296297" y="1118456"/>
          <a:ext cx="4737463" cy="3118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7463"/>
              </a:tblGrid>
              <a:tr h="2010824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評論</a:t>
                      </a:r>
                      <a:r>
                        <a:rPr lang="en-US" altLang="zh-TW" dirty="0" smtClean="0"/>
                        <a:t>:xxx</a:t>
                      </a:r>
                    </a:p>
                  </a:txBody>
                  <a:tcPr/>
                </a:tc>
              </a:tr>
              <a:tr h="62992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分數</a:t>
                      </a:r>
                      <a:r>
                        <a:rPr lang="en-US" altLang="zh-TW" dirty="0" smtClean="0"/>
                        <a:t>(0.0~5.0):</a:t>
                      </a:r>
                      <a:r>
                        <a:rPr lang="zh-TW" altLang="en-US" dirty="0" smtClean="0"/>
                        <a:t>數字框</a:t>
                      </a:r>
                      <a:endParaRPr lang="zh-TW" altLang="en-US" dirty="0"/>
                    </a:p>
                  </a:txBody>
                  <a:tcPr/>
                </a:tc>
              </a:tr>
              <a:tr h="47752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送出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群組 17"/>
          <p:cNvGrpSpPr/>
          <p:nvPr/>
        </p:nvGrpSpPr>
        <p:grpSpPr>
          <a:xfrm>
            <a:off x="985521" y="1118456"/>
            <a:ext cx="4693920" cy="3158648"/>
            <a:chOff x="3548742" y="3104940"/>
            <a:chExt cx="2229061" cy="3114989"/>
          </a:xfrm>
        </p:grpSpPr>
        <p:sp>
          <p:nvSpPr>
            <p:cNvPr id="19" name="矩形 18"/>
            <p:cNvSpPr/>
            <p:nvPr/>
          </p:nvSpPr>
          <p:spPr>
            <a:xfrm>
              <a:off x="3548743" y="5114610"/>
              <a:ext cx="2229060" cy="1105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1" u="sng" dirty="0"/>
                <a:t>&lt;&lt;</a:t>
              </a:r>
              <a:r>
                <a:rPr lang="zh-TW" altLang="en-US" sz="1801" u="sng" dirty="0"/>
                <a:t>電影名稱</a:t>
              </a:r>
              <a:r>
                <a:rPr lang="en-US" altLang="zh-TW" sz="1801" u="sng" dirty="0" smtClean="0"/>
                <a:t>&gt;&gt;</a:t>
              </a:r>
            </a:p>
            <a:p>
              <a:pPr algn="ctr"/>
              <a:r>
                <a:rPr lang="en-US" altLang="zh-TW" sz="1801" u="sng" dirty="0" smtClean="0"/>
                <a:t>30</a:t>
              </a:r>
              <a:r>
                <a:rPr lang="zh-TW" altLang="en-US" sz="1801" u="sng" dirty="0" smtClean="0"/>
                <a:t>個電影描述</a:t>
              </a:r>
              <a:r>
                <a:rPr lang="en-US" altLang="zh-TW" sz="1801" u="sng" dirty="0" smtClean="0"/>
                <a:t>……more</a:t>
              </a:r>
              <a:endParaRPr lang="en-US" altLang="zh-TW" sz="1801" u="sng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3548742" y="3104940"/>
              <a:ext cx="2229060" cy="200966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1" dirty="0"/>
                <a:t>.</a:t>
              </a:r>
              <a:r>
                <a:rPr lang="en-US" altLang="zh-TW" sz="1801" dirty="0" err="1"/>
                <a:t>png</a:t>
              </a:r>
              <a:endParaRPr lang="zh-TW" altLang="en-US" sz="1801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-120580" y="-140677"/>
            <a:ext cx="12389617" cy="854109"/>
            <a:chOff x="-120580" y="-140677"/>
            <a:chExt cx="12389617" cy="854109"/>
          </a:xfrm>
        </p:grpSpPr>
        <p:sp>
          <p:nvSpPr>
            <p:cNvPr id="22" name="矩形 21"/>
            <p:cNvSpPr/>
            <p:nvPr/>
          </p:nvSpPr>
          <p:spPr>
            <a:xfrm>
              <a:off x="-120580" y="-140677"/>
              <a:ext cx="12389617" cy="8541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1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269317" y="337996"/>
              <a:ext cx="498085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1" dirty="0" smtClean="0">
                  <a:solidFill>
                    <a:schemeClr val="bg1"/>
                  </a:solidFill>
                </a:rPr>
                <a:t>新增電影　討論區　關於我們　登入</a:t>
              </a:r>
              <a:r>
                <a:rPr lang="en-US" altLang="zh-TW" sz="1801" dirty="0" smtClean="0">
                  <a:solidFill>
                    <a:schemeClr val="bg1"/>
                  </a:solidFill>
                </a:rPr>
                <a:t>/</a:t>
              </a:r>
              <a:r>
                <a:rPr lang="zh-TW" altLang="en-US" sz="1801" dirty="0" smtClean="0">
                  <a:solidFill>
                    <a:schemeClr val="bg1"/>
                  </a:solidFill>
                </a:rPr>
                <a:t>註冊</a:t>
              </a:r>
              <a:r>
                <a:rPr lang="en-US" altLang="zh-TW" sz="1801" dirty="0" smtClean="0">
                  <a:solidFill>
                    <a:schemeClr val="bg1"/>
                  </a:solidFill>
                </a:rPr>
                <a:t>/</a:t>
              </a:r>
              <a:r>
                <a:rPr lang="zh-TW" altLang="en-US" sz="1801" dirty="0" smtClean="0">
                  <a:solidFill>
                    <a:schemeClr val="bg1"/>
                  </a:solidFill>
                </a:rPr>
                <a:t>登出</a:t>
              </a:r>
              <a:endParaRPr lang="zh-TW" altLang="en-US" sz="1801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群組 23"/>
            <p:cNvGrpSpPr/>
            <p:nvPr/>
          </p:nvGrpSpPr>
          <p:grpSpPr>
            <a:xfrm>
              <a:off x="211020" y="111876"/>
              <a:ext cx="1054988" cy="464677"/>
              <a:chOff x="311501" y="238430"/>
              <a:chExt cx="1054989" cy="464678"/>
            </a:xfrm>
          </p:grpSpPr>
          <p:sp>
            <p:nvSpPr>
              <p:cNvPr id="25" name="等腰三角形 24"/>
              <p:cNvSpPr/>
              <p:nvPr/>
            </p:nvSpPr>
            <p:spPr>
              <a:xfrm rot="9336979">
                <a:off x="660227" y="369331"/>
                <a:ext cx="706263" cy="333777"/>
              </a:xfrm>
              <a:prstGeom prst="triangle">
                <a:avLst>
                  <a:gd name="adj" fmla="val 17419"/>
                </a:avLst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  <a:effectLst>
                <a:outerShdw blurRad="50800" dist="38100" algn="l" rotWithShape="0">
                  <a:schemeClr val="accent4">
                    <a:lumMod val="20000"/>
                    <a:lumOff val="80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1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11501" y="238430"/>
                <a:ext cx="678177" cy="3894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zh-TW" sz="1401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Movie</a:t>
                </a:r>
                <a:endParaRPr lang="zh-TW" altLang="en-US" sz="1401" b="1" dirty="0">
                  <a:ln w="22225">
                    <a:solidFill>
                      <a:schemeClr val="accent2">
                        <a:lumMod val="20000"/>
                        <a:lumOff val="80000"/>
                      </a:schemeClr>
                    </a:solidFill>
                    <a:prstDash val="solid"/>
                  </a:ln>
                  <a:solidFill>
                    <a:schemeClr val="accent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605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成員介紹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1" y="1903261"/>
            <a:ext cx="5181600" cy="4351339"/>
          </a:xfrm>
        </p:spPr>
        <p:txBody>
          <a:bodyPr/>
          <a:lstStyle/>
          <a:p>
            <a:r>
              <a:rPr lang="en-US" altLang="zh-TW" dirty="0" smtClean="0"/>
              <a:t>Amy</a:t>
            </a:r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Jones</a:t>
            </a:r>
          </a:p>
          <a:p>
            <a:endParaRPr lang="zh-TW" altLang="en-US" dirty="0"/>
          </a:p>
        </p:txBody>
      </p:sp>
      <p:pic>
        <p:nvPicPr>
          <p:cNvPr id="6" name="Picture 2" descr="https://lh4.googleusercontent.com/9JPUcmgK1ObHkLtfagJFt3UHwE2xjJymGttToSRwARtMIExKgx4eCHoL_LtR-GBy6kK-gLrkleF9yJVFu_imsIXUcBg2dYTE7DgfJYg2WZlbNopjizYxtlaTi-6Vl4JGqChkMjkuvY0Umeqxww927jtiRsOa3Vd8ehS_EBi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32" y="2779218"/>
            <a:ext cx="3048000" cy="304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36" y="2570027"/>
            <a:ext cx="2423936" cy="33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4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開發動機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練習網頁設計。</a:t>
            </a:r>
            <a:endParaRPr lang="en-US" altLang="zh-TW" dirty="0" smtClean="0"/>
          </a:p>
          <a:p>
            <a:r>
              <a:rPr lang="zh-TW" altLang="en-US" dirty="0" smtClean="0"/>
              <a:t>為了讓人們可以分享電影閱後心得，設計這個網頁。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604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網頁大綱</a:t>
            </a:r>
            <a:r>
              <a:rPr lang="en-US" altLang="zh-TW" dirty="0" smtClean="0"/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0240" y="1825625"/>
            <a:ext cx="3108960" cy="4351338"/>
          </a:xfrm>
        </p:spPr>
        <p:txBody>
          <a:bodyPr/>
          <a:lstStyle/>
          <a:p>
            <a:r>
              <a:rPr lang="zh-TW" altLang="en-US" dirty="0" smtClean="0"/>
              <a:t>首頁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Menu</a:t>
            </a:r>
          </a:p>
          <a:p>
            <a:pPr lvl="2"/>
            <a:r>
              <a:rPr lang="zh-TW" altLang="en-US" dirty="0" smtClean="0"/>
              <a:t>登入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註冊</a:t>
            </a:r>
            <a:r>
              <a:rPr lang="en-US" altLang="zh-TW" dirty="0" smtClean="0"/>
              <a:t>/</a:t>
            </a:r>
            <a:r>
              <a:rPr lang="zh-TW" altLang="en-US" dirty="0" smtClean="0"/>
              <a:t>登出</a:t>
            </a:r>
            <a:endParaRPr lang="en-US" altLang="zh-TW" dirty="0" smtClean="0"/>
          </a:p>
          <a:p>
            <a:pPr lvl="2"/>
            <a:r>
              <a:rPr lang="zh-TW" altLang="en-US" dirty="0"/>
              <a:t>新增電影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討論區</a:t>
            </a:r>
            <a:endParaRPr lang="en-US" altLang="zh-TW" dirty="0" smtClean="0"/>
          </a:p>
          <a:p>
            <a:pPr lvl="2"/>
            <a:r>
              <a:rPr lang="zh-TW" altLang="en-US" dirty="0"/>
              <a:t>關於我們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電影幻燈片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熱門評論</a:t>
            </a:r>
            <a:endParaRPr lang="en-US" altLang="zh-TW" dirty="0"/>
          </a:p>
          <a:p>
            <a:pPr lvl="1"/>
            <a:r>
              <a:rPr lang="zh-TW" altLang="en-US" dirty="0" smtClean="0"/>
              <a:t>聯絡資訊</a:t>
            </a:r>
            <a:endParaRPr lang="en-US" altLang="zh-TW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759200" y="1822450"/>
            <a:ext cx="29209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7" indent="-228607" algn="l" defTabSz="914423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9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1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3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4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登入</a:t>
            </a:r>
            <a:r>
              <a:rPr lang="en-US" altLang="zh-TW" dirty="0" smtClean="0"/>
              <a:t>(</a:t>
            </a:r>
            <a:r>
              <a:rPr lang="zh-TW" altLang="en-US" dirty="0" smtClean="0"/>
              <a:t>先不做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使用者</a:t>
            </a:r>
            <a:r>
              <a:rPr lang="zh-TW" altLang="en-US" dirty="0" smtClean="0"/>
              <a:t>帳號</a:t>
            </a:r>
            <a:endParaRPr lang="en-US" altLang="zh-TW" dirty="0" smtClean="0"/>
          </a:p>
          <a:p>
            <a:pPr lvl="1"/>
            <a:r>
              <a:rPr lang="zh-TW" altLang="en-US" dirty="0"/>
              <a:t>使用者</a:t>
            </a:r>
            <a:r>
              <a:rPr lang="zh-TW" altLang="en-US" dirty="0" smtClean="0"/>
              <a:t>密碼</a:t>
            </a:r>
            <a:endParaRPr lang="en-US" altLang="zh-TW" dirty="0" smtClean="0"/>
          </a:p>
          <a:p>
            <a:pPr lvl="1"/>
            <a:r>
              <a:rPr lang="zh-TW" altLang="en-US" dirty="0"/>
              <a:t>註冊</a:t>
            </a:r>
            <a:r>
              <a:rPr lang="zh-TW" altLang="en-US" dirty="0" smtClean="0"/>
              <a:t>按鈕</a:t>
            </a:r>
            <a:endParaRPr lang="en-US" altLang="zh-TW" dirty="0" smtClean="0"/>
          </a:p>
          <a:p>
            <a:pPr lvl="1"/>
            <a:r>
              <a:rPr lang="zh-TW" altLang="en-US" dirty="0"/>
              <a:t>登入</a:t>
            </a:r>
            <a:endParaRPr lang="en-US" altLang="zh-TW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680196" y="1839595"/>
            <a:ext cx="29209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7" indent="-228607" algn="l" defTabSz="914423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9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1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3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4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註冊</a:t>
            </a:r>
            <a:r>
              <a:rPr lang="en-US" altLang="zh-TW" dirty="0" smtClean="0"/>
              <a:t>(</a:t>
            </a:r>
            <a:r>
              <a:rPr lang="zh-TW" altLang="en-US" dirty="0" smtClean="0"/>
              <a:t>先不做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暱稱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帳號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密碼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註冊</a:t>
            </a:r>
            <a:endParaRPr lang="en-US" altLang="zh-TW" dirty="0" smtClean="0"/>
          </a:p>
          <a:p>
            <a:pPr lvl="1"/>
            <a:r>
              <a:rPr lang="zh-TW" altLang="en-US" dirty="0"/>
              <a:t>回上頁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890008" y="1822450"/>
            <a:ext cx="29209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7" indent="-228607" algn="l" defTabSz="914423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9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1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3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4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關於我們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Menu</a:t>
            </a:r>
          </a:p>
          <a:p>
            <a:pPr lvl="1"/>
            <a:r>
              <a:rPr lang="zh-TW" altLang="en-US" dirty="0"/>
              <a:t>開發</a:t>
            </a:r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/>
            <a:r>
              <a:rPr lang="zh-TW" altLang="en-US" dirty="0"/>
              <a:t>成員介紹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聯絡資訊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8680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網頁大綱</a:t>
            </a:r>
            <a:r>
              <a:rPr lang="en-US" altLang="zh-TW" dirty="0" smtClean="0"/>
              <a:t>II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4" y="1825625"/>
            <a:ext cx="2920996" cy="4351338"/>
          </a:xfrm>
        </p:spPr>
        <p:txBody>
          <a:bodyPr/>
          <a:lstStyle/>
          <a:p>
            <a:r>
              <a:rPr lang="zh-TW" altLang="en-US" dirty="0" smtClean="0"/>
              <a:t>新增電影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Menu</a:t>
            </a:r>
          </a:p>
          <a:p>
            <a:pPr lvl="1"/>
            <a:r>
              <a:rPr lang="zh-TW" altLang="en-US" dirty="0" smtClean="0"/>
              <a:t>分類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電影名稱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圖片上傳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電影描述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上映時間</a:t>
            </a:r>
            <a:r>
              <a:rPr lang="en-US" altLang="zh-TW" dirty="0" smtClean="0"/>
              <a:t>(TW)</a:t>
            </a:r>
          </a:p>
          <a:p>
            <a:pPr lvl="1"/>
            <a:r>
              <a:rPr lang="zh-TW" altLang="en-US" dirty="0" smtClean="0"/>
              <a:t>聯絡資訊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323084" y="1825625"/>
            <a:ext cx="29209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7" indent="-228607" algn="l" defTabSz="914423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9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1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3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4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討論區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Menu</a:t>
            </a:r>
          </a:p>
          <a:p>
            <a:pPr lvl="1"/>
            <a:r>
              <a:rPr lang="zh-TW" altLang="en-US" dirty="0" smtClean="0"/>
              <a:t>電影查詢</a:t>
            </a:r>
            <a:endParaRPr lang="en-US" altLang="zh-TW" dirty="0" smtClean="0"/>
          </a:p>
          <a:p>
            <a:pPr lvl="2"/>
            <a:r>
              <a:rPr lang="zh-TW" altLang="en-US" dirty="0"/>
              <a:t>進階</a:t>
            </a:r>
            <a:r>
              <a:rPr lang="zh-TW" altLang="en-US" dirty="0" smtClean="0"/>
              <a:t>查詢</a:t>
            </a:r>
            <a:endParaRPr lang="en-US" altLang="zh-TW" dirty="0" smtClean="0"/>
          </a:p>
          <a:p>
            <a:pPr lvl="1"/>
            <a:r>
              <a:rPr lang="zh-TW" altLang="en-US" dirty="0"/>
              <a:t>電影</a:t>
            </a:r>
            <a:r>
              <a:rPr lang="zh-TW" altLang="en-US" dirty="0" smtClean="0"/>
              <a:t>列表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分類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上映時間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電影</a:t>
            </a:r>
            <a:r>
              <a:rPr lang="zh-TW" altLang="en-US" dirty="0"/>
              <a:t>名稱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推薦分數</a:t>
            </a:r>
            <a:endParaRPr lang="en-US" altLang="zh-TW" dirty="0" smtClean="0"/>
          </a:p>
          <a:p>
            <a:pPr lvl="2"/>
            <a:r>
              <a:rPr lang="zh-TW" altLang="en-US" dirty="0"/>
              <a:t>進入</a:t>
            </a:r>
            <a:r>
              <a:rPr lang="zh-TW" altLang="en-US" dirty="0" smtClean="0"/>
              <a:t>評論</a:t>
            </a:r>
            <a:endParaRPr lang="en-US" altLang="zh-TW" dirty="0"/>
          </a:p>
          <a:p>
            <a:pPr lvl="1"/>
            <a:r>
              <a:rPr lang="zh-TW" altLang="en-US" dirty="0" smtClean="0"/>
              <a:t>聯絡資訊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7244080" y="1825625"/>
            <a:ext cx="29209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7" indent="-228607" algn="l" defTabSz="914423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9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1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3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4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進入</a:t>
            </a:r>
            <a:r>
              <a:rPr lang="zh-TW" altLang="en-US" dirty="0" smtClean="0"/>
              <a:t>評論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Menu</a:t>
            </a:r>
          </a:p>
          <a:p>
            <a:pPr lvl="1"/>
            <a:r>
              <a:rPr lang="zh-TW" altLang="en-US" dirty="0"/>
              <a:t>電影名稱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電影圖片</a:t>
            </a:r>
            <a:endParaRPr lang="en-US" altLang="zh-TW" dirty="0" smtClean="0"/>
          </a:p>
          <a:p>
            <a:pPr lvl="1"/>
            <a:r>
              <a:rPr lang="zh-TW" altLang="en-US" dirty="0"/>
              <a:t>電影</a:t>
            </a:r>
            <a:r>
              <a:rPr lang="zh-TW" altLang="en-US" dirty="0" smtClean="0"/>
              <a:t>敘述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暱稱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評論</a:t>
            </a:r>
            <a:endParaRPr lang="en-US" altLang="zh-TW" dirty="0" smtClean="0"/>
          </a:p>
          <a:p>
            <a:pPr lvl="1"/>
            <a:r>
              <a:rPr lang="zh-TW" altLang="en-US" dirty="0"/>
              <a:t>回最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pPr lvl="1"/>
            <a:r>
              <a:rPr lang="zh-TW" altLang="en-US" dirty="0"/>
              <a:t>聯絡資訊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9681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1019" y="834013"/>
            <a:ext cx="11686236" cy="325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1" dirty="0"/>
              <a:t>最近上映電影圖片幻燈片</a:t>
            </a:r>
          </a:p>
        </p:txBody>
      </p:sp>
      <p:cxnSp>
        <p:nvCxnSpPr>
          <p:cNvPr id="10" name="直線接點 9"/>
          <p:cNvCxnSpPr/>
          <p:nvPr/>
        </p:nvCxnSpPr>
        <p:spPr>
          <a:xfrm flipV="1">
            <a:off x="2441754" y="2607548"/>
            <a:ext cx="9434869" cy="1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11019" y="6219931"/>
            <a:ext cx="3739657" cy="1105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u="sng" dirty="0"/>
              <a:t>&lt;&lt;</a:t>
            </a:r>
            <a:r>
              <a:rPr lang="zh-TW" altLang="en-US" sz="1801" u="sng" dirty="0"/>
              <a:t>電影名稱</a:t>
            </a:r>
            <a:r>
              <a:rPr lang="en-US" altLang="zh-TW" sz="1801" u="sng" dirty="0"/>
              <a:t>&gt;&gt;</a:t>
            </a:r>
          </a:p>
          <a:p>
            <a:pPr algn="ctr"/>
            <a:r>
              <a:rPr lang="zh-TW" altLang="en-US" sz="1801" u="sng" dirty="0" smtClean="0"/>
              <a:t>推薦分數</a:t>
            </a:r>
            <a:endParaRPr lang="en-US" altLang="zh-TW" sz="1801" u="sng" dirty="0"/>
          </a:p>
          <a:p>
            <a:pPr algn="ctr"/>
            <a:r>
              <a:rPr lang="en-US" altLang="zh-TW" sz="1801" u="sng" dirty="0" smtClean="0"/>
              <a:t>5.0</a:t>
            </a:r>
            <a:endParaRPr lang="en-US" altLang="zh-TW" sz="1801" u="sng" dirty="0"/>
          </a:p>
        </p:txBody>
      </p:sp>
      <p:sp>
        <p:nvSpPr>
          <p:cNvPr id="17" name="矩形 16"/>
          <p:cNvSpPr/>
          <p:nvPr/>
        </p:nvSpPr>
        <p:spPr>
          <a:xfrm>
            <a:off x="211017" y="4210262"/>
            <a:ext cx="3739657" cy="2009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.</a:t>
            </a:r>
            <a:r>
              <a:rPr lang="en-US" altLang="zh-TW" sz="1801" dirty="0" err="1"/>
              <a:t>png</a:t>
            </a:r>
            <a:endParaRPr lang="zh-TW" altLang="en-US" sz="1801" dirty="0"/>
          </a:p>
        </p:txBody>
      </p:sp>
      <p:grpSp>
        <p:nvGrpSpPr>
          <p:cNvPr id="22" name="群組 21"/>
          <p:cNvGrpSpPr/>
          <p:nvPr/>
        </p:nvGrpSpPr>
        <p:grpSpPr>
          <a:xfrm>
            <a:off x="4184308" y="4210262"/>
            <a:ext cx="3739659" cy="3114988"/>
            <a:chOff x="3548742" y="3104940"/>
            <a:chExt cx="2229061" cy="3114989"/>
          </a:xfrm>
        </p:grpSpPr>
        <p:sp>
          <p:nvSpPr>
            <p:cNvPr id="23" name="矩形 22"/>
            <p:cNvSpPr/>
            <p:nvPr/>
          </p:nvSpPr>
          <p:spPr>
            <a:xfrm>
              <a:off x="3548743" y="5114610"/>
              <a:ext cx="2229060" cy="1105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1" u="sng" dirty="0"/>
                <a:t>&lt;&lt;</a:t>
              </a:r>
              <a:r>
                <a:rPr lang="zh-TW" altLang="en-US" sz="1801" u="sng" dirty="0"/>
                <a:t>電影名稱</a:t>
              </a:r>
              <a:r>
                <a:rPr lang="en-US" altLang="zh-TW" sz="1801" u="sng" dirty="0"/>
                <a:t>&gt;&gt;</a:t>
              </a:r>
            </a:p>
            <a:p>
              <a:pPr algn="ctr"/>
              <a:r>
                <a:rPr lang="zh-TW" altLang="en-US" sz="1801" u="sng" dirty="0" smtClean="0"/>
                <a:t>推薦分數</a:t>
              </a:r>
              <a:endParaRPr lang="en-US" altLang="zh-TW" sz="1801" u="sng" dirty="0"/>
            </a:p>
            <a:p>
              <a:pPr algn="ctr"/>
              <a:r>
                <a:rPr lang="en-US" altLang="zh-TW" sz="1801" u="sng" dirty="0" smtClean="0"/>
                <a:t>0.0</a:t>
              </a:r>
              <a:endParaRPr lang="en-US" altLang="zh-TW" sz="1801" u="sng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548742" y="3104940"/>
              <a:ext cx="2229060" cy="200966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1" dirty="0"/>
                <a:t>.</a:t>
              </a:r>
              <a:r>
                <a:rPr lang="en-US" altLang="zh-TW" sz="1801" dirty="0" err="1"/>
                <a:t>png</a:t>
              </a:r>
              <a:endParaRPr lang="zh-TW" altLang="en-US" sz="1801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136963" y="4210262"/>
            <a:ext cx="3739659" cy="3114988"/>
            <a:chOff x="3548742" y="3104940"/>
            <a:chExt cx="2229061" cy="3114989"/>
          </a:xfrm>
        </p:grpSpPr>
        <p:sp>
          <p:nvSpPr>
            <p:cNvPr id="26" name="矩形 25"/>
            <p:cNvSpPr/>
            <p:nvPr/>
          </p:nvSpPr>
          <p:spPr>
            <a:xfrm>
              <a:off x="3548743" y="5114610"/>
              <a:ext cx="2229060" cy="1105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1" u="sng" dirty="0"/>
                <a:t>&lt;&lt;</a:t>
              </a:r>
              <a:r>
                <a:rPr lang="zh-TW" altLang="en-US" sz="1801" u="sng" dirty="0"/>
                <a:t>電影名稱</a:t>
              </a:r>
              <a:r>
                <a:rPr lang="en-US" altLang="zh-TW" sz="1801" u="sng" dirty="0"/>
                <a:t>&gt;&gt;</a:t>
              </a:r>
            </a:p>
            <a:p>
              <a:pPr algn="ctr"/>
              <a:r>
                <a:rPr lang="zh-TW" altLang="en-US" sz="1801" u="sng" dirty="0" smtClean="0"/>
                <a:t>推薦分數</a:t>
              </a:r>
              <a:endParaRPr lang="en-US" altLang="zh-TW" sz="1801" u="sng" dirty="0"/>
            </a:p>
            <a:p>
              <a:pPr algn="ctr"/>
              <a:r>
                <a:rPr lang="en-US" altLang="zh-TW" sz="1801" u="sng" dirty="0" smtClean="0"/>
                <a:t>3.5</a:t>
              </a:r>
              <a:endParaRPr lang="en-US" altLang="zh-TW" sz="1801" u="sng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548742" y="3104940"/>
              <a:ext cx="2229060" cy="200966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1" dirty="0"/>
                <a:t>.</a:t>
              </a:r>
              <a:r>
                <a:rPr lang="en-US" altLang="zh-TW" sz="1801" dirty="0" err="1"/>
                <a:t>png</a:t>
              </a:r>
              <a:endParaRPr lang="zh-TW" altLang="en-US" sz="1801" dirty="0"/>
            </a:p>
          </p:txBody>
        </p:sp>
      </p:grpSp>
      <p:sp>
        <p:nvSpPr>
          <p:cNvPr id="41" name="等腰三角形 40"/>
          <p:cNvSpPr/>
          <p:nvPr/>
        </p:nvSpPr>
        <p:spPr>
          <a:xfrm rot="5400000">
            <a:off x="10758666" y="2123321"/>
            <a:ext cx="773723" cy="66700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1"/>
          </a:p>
        </p:txBody>
      </p:sp>
      <p:sp>
        <p:nvSpPr>
          <p:cNvPr id="42" name="等腰三角形 41"/>
          <p:cNvSpPr/>
          <p:nvPr/>
        </p:nvSpPr>
        <p:spPr>
          <a:xfrm rot="16200000" flipH="1">
            <a:off x="606024" y="2123321"/>
            <a:ext cx="773723" cy="66700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1"/>
          </a:p>
        </p:txBody>
      </p:sp>
      <p:grpSp>
        <p:nvGrpSpPr>
          <p:cNvPr id="48" name="群組 47"/>
          <p:cNvGrpSpPr/>
          <p:nvPr/>
        </p:nvGrpSpPr>
        <p:grpSpPr>
          <a:xfrm>
            <a:off x="-120580" y="7511982"/>
            <a:ext cx="12389617" cy="1676400"/>
            <a:chOff x="-120580" y="7511982"/>
            <a:chExt cx="12389617" cy="1676400"/>
          </a:xfrm>
        </p:grpSpPr>
        <p:sp>
          <p:nvSpPr>
            <p:cNvPr id="43" name="矩形 42"/>
            <p:cNvSpPr/>
            <p:nvPr/>
          </p:nvSpPr>
          <p:spPr>
            <a:xfrm>
              <a:off x="-120580" y="7511982"/>
              <a:ext cx="12389617" cy="1676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1326387" y="7934683"/>
              <a:ext cx="40540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聯絡資訊</a:t>
              </a:r>
              <a:endParaRPr lang="en-US" altLang="zh-TW" sz="2400" dirty="0"/>
            </a:p>
            <a:p>
              <a:r>
                <a:rPr lang="en-US" altLang="zh-TW" sz="2400" dirty="0"/>
                <a:t>IG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FaceBook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gmail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github</a:t>
              </a:r>
              <a:endParaRPr lang="en-US" altLang="zh-TW" sz="24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6599427" y="7934683"/>
              <a:ext cx="21002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 線上回覆時間</a:t>
              </a:r>
              <a:endParaRPr lang="en-US" altLang="zh-TW" sz="2400" dirty="0"/>
            </a:p>
            <a:p>
              <a:r>
                <a:rPr lang="en-US" altLang="zh-TW" sz="2400" dirty="0"/>
                <a:t>9:00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~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18:00</a:t>
              </a:r>
            </a:p>
          </p:txBody>
        </p:sp>
      </p:grpSp>
      <p:sp>
        <p:nvSpPr>
          <p:cNvPr id="29" name="矩形 28"/>
          <p:cNvSpPr/>
          <p:nvPr/>
        </p:nvSpPr>
        <p:spPr>
          <a:xfrm>
            <a:off x="-120580" y="-140677"/>
            <a:ext cx="12389617" cy="8541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269317" y="337996"/>
            <a:ext cx="498085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1" dirty="0" smtClean="0">
                <a:solidFill>
                  <a:schemeClr val="bg1"/>
                </a:solidFill>
              </a:rPr>
              <a:t>新增電影　討論區　關於我們　登入</a:t>
            </a:r>
            <a:r>
              <a:rPr lang="en-US" altLang="zh-TW" sz="1801" dirty="0" smtClean="0">
                <a:solidFill>
                  <a:schemeClr val="bg1"/>
                </a:solidFill>
              </a:rPr>
              <a:t>/</a:t>
            </a:r>
            <a:r>
              <a:rPr lang="zh-TW" altLang="en-US" sz="1801" dirty="0" smtClean="0">
                <a:solidFill>
                  <a:schemeClr val="bg1"/>
                </a:solidFill>
              </a:rPr>
              <a:t>註冊</a:t>
            </a:r>
            <a:r>
              <a:rPr lang="en-US" altLang="zh-TW" sz="1801" dirty="0" smtClean="0">
                <a:solidFill>
                  <a:schemeClr val="bg1"/>
                </a:solidFill>
              </a:rPr>
              <a:t>/</a:t>
            </a:r>
            <a:r>
              <a:rPr lang="zh-TW" altLang="en-US" sz="1801" dirty="0" smtClean="0">
                <a:solidFill>
                  <a:schemeClr val="bg1"/>
                </a:solidFill>
              </a:rPr>
              <a:t>登出</a:t>
            </a:r>
            <a:endParaRPr lang="zh-TW" altLang="en-US" sz="1801" dirty="0">
              <a:solidFill>
                <a:schemeClr val="bg1"/>
              </a:solidFill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211020" y="111876"/>
            <a:ext cx="1054988" cy="464677"/>
            <a:chOff x="311501" y="238430"/>
            <a:chExt cx="1054989" cy="464678"/>
          </a:xfrm>
        </p:grpSpPr>
        <p:sp>
          <p:nvSpPr>
            <p:cNvPr id="32" name="等腰三角形 31"/>
            <p:cNvSpPr/>
            <p:nvPr/>
          </p:nvSpPr>
          <p:spPr>
            <a:xfrm rot="9336979">
              <a:off x="660227" y="369331"/>
              <a:ext cx="706263" cy="333777"/>
            </a:xfrm>
            <a:prstGeom prst="triangle">
              <a:avLst>
                <a:gd name="adj" fmla="val 17419"/>
              </a:avLst>
            </a:prstGeom>
            <a:solidFill>
              <a:schemeClr val="tx1"/>
            </a:solidFill>
            <a:ln>
              <a:solidFill>
                <a:schemeClr val="tx2"/>
              </a:solidFill>
            </a:ln>
            <a:effectLst>
              <a:outerShdw blurRad="50800" dist="38100" algn="l" rotWithShape="0">
                <a:schemeClr val="accent4">
                  <a:lumMod val="20000"/>
                  <a:lumOff val="80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1"/>
            </a:p>
          </p:txBody>
        </p:sp>
        <p:sp>
          <p:nvSpPr>
            <p:cNvPr id="33" name="矩形 32"/>
            <p:cNvSpPr/>
            <p:nvPr/>
          </p:nvSpPr>
          <p:spPr>
            <a:xfrm>
              <a:off x="311501" y="238430"/>
              <a:ext cx="678177" cy="3894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zh-TW" sz="1401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Movie</a:t>
              </a:r>
              <a:endParaRPr lang="zh-TW" altLang="en-US" sz="1401" b="1" dirty="0">
                <a:ln w="22225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84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93040" y="0"/>
            <a:ext cx="126492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8000" dirty="0" smtClean="0"/>
              <a:t>首頁</a:t>
            </a:r>
            <a:endParaRPr lang="en-US" altLang="zh-TW" sz="8000" dirty="0" smtClean="0"/>
          </a:p>
        </p:txBody>
      </p:sp>
      <p:grpSp>
        <p:nvGrpSpPr>
          <p:cNvPr id="11" name="群組 10"/>
          <p:cNvGrpSpPr/>
          <p:nvPr/>
        </p:nvGrpSpPr>
        <p:grpSpPr>
          <a:xfrm>
            <a:off x="3718560" y="1224280"/>
            <a:ext cx="4826000" cy="4693920"/>
            <a:chOff x="3718560" y="939800"/>
            <a:chExt cx="4826000" cy="4693920"/>
          </a:xfrm>
        </p:grpSpPr>
        <p:sp>
          <p:nvSpPr>
            <p:cNvPr id="3" name="矩形 2"/>
            <p:cNvSpPr/>
            <p:nvPr/>
          </p:nvSpPr>
          <p:spPr>
            <a:xfrm>
              <a:off x="3718560" y="939800"/>
              <a:ext cx="4826000" cy="4693920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4460240" y="1198880"/>
              <a:ext cx="3342640" cy="3911600"/>
              <a:chOff x="4348480" y="965200"/>
              <a:chExt cx="3342640" cy="39116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348480" y="965200"/>
                <a:ext cx="3342640" cy="508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登入</a:t>
                </a:r>
                <a:endParaRPr lang="zh-TW" altLang="en-US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48480" y="1635760"/>
                <a:ext cx="3342640" cy="324104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836160" y="2367280"/>
                <a:ext cx="2164080" cy="4064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帳號</a:t>
                </a:r>
                <a:endParaRPr lang="en-US" altLang="zh-TW" dirty="0" smtClean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36160" y="3053080"/>
                <a:ext cx="2164080" cy="4064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密碼</a:t>
                </a:r>
                <a:endParaRPr lang="en-US" altLang="zh-TW" dirty="0" smtClean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27040" y="3738880"/>
                <a:ext cx="772160" cy="4064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登入</a:t>
                </a:r>
                <a:endParaRPr lang="en-US" altLang="zh-TW" dirty="0" smtClean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527040" y="4231640"/>
                <a:ext cx="772160" cy="4064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註冊</a:t>
                </a:r>
                <a:endParaRPr lang="en-US" altLang="zh-TW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159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832032" y="110744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註冊會員資料</a:t>
            </a:r>
            <a:endParaRPr lang="zh-TW" altLang="en-US" sz="36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252385"/>
              </p:ext>
            </p:extLst>
          </p:nvPr>
        </p:nvGraphicFramePr>
        <p:xfrm>
          <a:off x="3545840" y="2047367"/>
          <a:ext cx="5527040" cy="20674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560"/>
                <a:gridCol w="4602480"/>
              </a:tblGrid>
              <a:tr h="68298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暱稱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69222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帳號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69222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密碼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057775" y="4494756"/>
            <a:ext cx="985520" cy="51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註冊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0687" y="4494756"/>
            <a:ext cx="1016000" cy="51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回上頁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132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1864759" y="820220"/>
            <a:ext cx="9469335" cy="6029456"/>
            <a:chOff x="838205" y="365124"/>
            <a:chExt cx="10967130" cy="6983157"/>
          </a:xfrm>
        </p:grpSpPr>
        <p:sp>
          <p:nvSpPr>
            <p:cNvPr id="7" name="標題 6"/>
            <p:cNvSpPr txBox="1">
              <a:spLocks/>
            </p:cNvSpPr>
            <p:nvPr/>
          </p:nvSpPr>
          <p:spPr>
            <a:xfrm>
              <a:off x="838205" y="365124"/>
              <a:ext cx="10515598" cy="1325563"/>
            </a:xfrm>
            <a:prstGeom prst="rect">
              <a:avLst/>
            </a:prstGeom>
          </p:spPr>
          <p:txBody>
            <a:bodyPr/>
            <a:lstStyle>
              <a:lvl1pPr algn="l" defTabSz="91442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dirty="0" smtClean="0"/>
                <a:t>開發動機</a:t>
              </a:r>
              <a:endParaRPr lang="zh-TW" altLang="en-US" dirty="0"/>
            </a:p>
          </p:txBody>
        </p:sp>
        <p:sp>
          <p:nvSpPr>
            <p:cNvPr id="8" name="內容版面配置區 7"/>
            <p:cNvSpPr txBox="1">
              <a:spLocks/>
            </p:cNvSpPr>
            <p:nvPr/>
          </p:nvSpPr>
          <p:spPr>
            <a:xfrm>
              <a:off x="1289737" y="1059319"/>
              <a:ext cx="10515598" cy="4351338"/>
            </a:xfrm>
            <a:prstGeom prst="rect">
              <a:avLst/>
            </a:prstGeom>
          </p:spPr>
          <p:txBody>
            <a:bodyPr/>
            <a:lstStyle>
              <a:lvl1pPr marL="228607" indent="-228607" algn="l" defTabSz="914423" rtl="0" eaLnBrk="1" latinLnBrk="0" hangingPunct="1">
                <a:lnSpc>
                  <a:spcPct val="90000"/>
                </a:lnSpc>
                <a:spcBef>
                  <a:spcPts val="1001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1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29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41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53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64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75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8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9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dirty="0" smtClean="0"/>
                <a:t>練習網頁設計。</a:t>
              </a:r>
              <a:endParaRPr lang="en-US" altLang="zh-TW" dirty="0" smtClean="0"/>
            </a:p>
            <a:p>
              <a:r>
                <a:rPr lang="zh-TW" altLang="en-US" dirty="0"/>
                <a:t>提供人們分享電影心得，設計這個網頁。</a:t>
              </a:r>
            </a:p>
          </p:txBody>
        </p:sp>
        <p:sp>
          <p:nvSpPr>
            <p:cNvPr id="9" name="標題 1"/>
            <p:cNvSpPr txBox="1">
              <a:spLocks/>
            </p:cNvSpPr>
            <p:nvPr/>
          </p:nvSpPr>
          <p:spPr>
            <a:xfrm>
              <a:off x="838205" y="2225108"/>
              <a:ext cx="10515598" cy="1325563"/>
            </a:xfrm>
            <a:prstGeom prst="rect">
              <a:avLst/>
            </a:prstGeom>
          </p:spPr>
          <p:txBody>
            <a:bodyPr/>
            <a:lstStyle>
              <a:lvl1pPr algn="l" defTabSz="91442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dirty="0" smtClean="0"/>
                <a:t>成員介紹</a:t>
              </a:r>
              <a:endParaRPr lang="zh-TW" altLang="en-US" dirty="0"/>
            </a:p>
          </p:txBody>
        </p:sp>
        <p:sp>
          <p:nvSpPr>
            <p:cNvPr id="10" name="內容版面配置區 2"/>
            <p:cNvSpPr txBox="1">
              <a:spLocks/>
            </p:cNvSpPr>
            <p:nvPr/>
          </p:nvSpPr>
          <p:spPr>
            <a:xfrm>
              <a:off x="1289737" y="2996942"/>
              <a:ext cx="5181599" cy="4351339"/>
            </a:xfrm>
            <a:prstGeom prst="rect">
              <a:avLst/>
            </a:prstGeom>
          </p:spPr>
          <p:txBody>
            <a:bodyPr/>
            <a:lstStyle>
              <a:lvl1pPr marL="228607" indent="-228607" algn="l" defTabSz="914423" rtl="0" eaLnBrk="1" latinLnBrk="0" hangingPunct="1">
                <a:lnSpc>
                  <a:spcPct val="90000"/>
                </a:lnSpc>
                <a:spcBef>
                  <a:spcPts val="1001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1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29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41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53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64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75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8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9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/>
                <a:t>Amy</a:t>
              </a:r>
            </a:p>
            <a:p>
              <a:endParaRPr lang="en-US" altLang="zh-TW" dirty="0" smtClean="0"/>
            </a:p>
            <a:p>
              <a:pPr marL="0" indent="0">
                <a:buFont typeface="Arial" panose="020B0604020202020204" pitchFamily="34" charset="0"/>
                <a:buNone/>
              </a:pPr>
              <a:endParaRPr lang="zh-TW" altLang="en-US" dirty="0"/>
            </a:p>
          </p:txBody>
        </p:sp>
        <p:sp>
          <p:nvSpPr>
            <p:cNvPr id="11" name="內容版面配置區 3"/>
            <p:cNvSpPr txBox="1">
              <a:spLocks/>
            </p:cNvSpPr>
            <p:nvPr/>
          </p:nvSpPr>
          <p:spPr>
            <a:xfrm>
              <a:off x="6623736" y="2919307"/>
              <a:ext cx="5181599" cy="4351337"/>
            </a:xfrm>
            <a:prstGeom prst="rect">
              <a:avLst/>
            </a:prstGeom>
          </p:spPr>
          <p:txBody>
            <a:bodyPr/>
            <a:lstStyle>
              <a:lvl1pPr marL="228607" indent="-228607" algn="l" defTabSz="914423" rtl="0" eaLnBrk="1" latinLnBrk="0" hangingPunct="1">
                <a:lnSpc>
                  <a:spcPct val="90000"/>
                </a:lnSpc>
                <a:spcBef>
                  <a:spcPts val="1001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1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29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41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53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64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75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8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9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/>
                <a:t>Jones</a:t>
              </a:r>
            </a:p>
            <a:p>
              <a:endParaRPr lang="zh-TW" altLang="en-US" dirty="0"/>
            </a:p>
          </p:txBody>
        </p:sp>
        <p:pic>
          <p:nvPicPr>
            <p:cNvPr id="12" name="Picture 2" descr="https://lh4.googleusercontent.com/9JPUcmgK1ObHkLtfagJFt3UHwE2xjJymGttToSRwARtMIExKgx4eCHoL_LtR-GBy6kK-gLrkleF9yJVFu_imsIXUcBg2dYTE7DgfJYg2WZlbNopjizYxtlaTi-6Vl4JGqChkMjkuvY0Umeqxww927jtiRsOa3Vd8ehS_EBi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672" y="3550672"/>
              <a:ext cx="3047999" cy="3048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695" y="3490911"/>
              <a:ext cx="2281504" cy="3107763"/>
            </a:xfrm>
            <a:prstGeom prst="rect">
              <a:avLst/>
            </a:prstGeom>
          </p:spPr>
        </p:pic>
      </p:grpSp>
      <p:grpSp>
        <p:nvGrpSpPr>
          <p:cNvPr id="21" name="群組 20"/>
          <p:cNvGrpSpPr/>
          <p:nvPr/>
        </p:nvGrpSpPr>
        <p:grpSpPr>
          <a:xfrm>
            <a:off x="-120580" y="5079310"/>
            <a:ext cx="12389617" cy="1676400"/>
            <a:chOff x="-120580" y="7511982"/>
            <a:chExt cx="12389617" cy="1676400"/>
          </a:xfrm>
        </p:grpSpPr>
        <p:sp>
          <p:nvSpPr>
            <p:cNvPr id="22" name="矩形 21"/>
            <p:cNvSpPr/>
            <p:nvPr/>
          </p:nvSpPr>
          <p:spPr>
            <a:xfrm>
              <a:off x="-120580" y="7511982"/>
              <a:ext cx="12389617" cy="1676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326387" y="7934683"/>
              <a:ext cx="40540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聯絡資訊</a:t>
              </a:r>
              <a:endParaRPr lang="en-US" altLang="zh-TW" sz="2400" dirty="0"/>
            </a:p>
            <a:p>
              <a:r>
                <a:rPr lang="en-US" altLang="zh-TW" sz="2400" dirty="0"/>
                <a:t>IG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FaceBook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gmail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github</a:t>
              </a:r>
              <a:endParaRPr lang="en-US" altLang="zh-TW" sz="24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599427" y="7934683"/>
              <a:ext cx="21002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 線上回覆時間</a:t>
              </a:r>
              <a:endParaRPr lang="en-US" altLang="zh-TW" sz="2400" dirty="0"/>
            </a:p>
            <a:p>
              <a:r>
                <a:rPr lang="en-US" altLang="zh-TW" sz="2400" dirty="0"/>
                <a:t>9:00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~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18:00</a:t>
              </a: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-120580" y="-140677"/>
            <a:ext cx="12389617" cy="854109"/>
            <a:chOff x="-120580" y="-140677"/>
            <a:chExt cx="12389617" cy="854109"/>
          </a:xfrm>
        </p:grpSpPr>
        <p:sp>
          <p:nvSpPr>
            <p:cNvPr id="37" name="矩形 36"/>
            <p:cNvSpPr/>
            <p:nvPr/>
          </p:nvSpPr>
          <p:spPr>
            <a:xfrm>
              <a:off x="-120580" y="-140677"/>
              <a:ext cx="12389617" cy="8541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7269317" y="337996"/>
              <a:ext cx="498085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1" dirty="0" smtClean="0">
                  <a:solidFill>
                    <a:schemeClr val="bg1"/>
                  </a:solidFill>
                </a:rPr>
                <a:t>新增電影　討論區　關於我們　登入</a:t>
              </a:r>
              <a:r>
                <a:rPr lang="en-US" altLang="zh-TW" sz="1801" dirty="0" smtClean="0">
                  <a:solidFill>
                    <a:schemeClr val="bg1"/>
                  </a:solidFill>
                </a:rPr>
                <a:t>/</a:t>
              </a:r>
              <a:r>
                <a:rPr lang="zh-TW" altLang="en-US" sz="1801" dirty="0" smtClean="0">
                  <a:solidFill>
                    <a:schemeClr val="bg1"/>
                  </a:solidFill>
                </a:rPr>
                <a:t>註冊</a:t>
              </a:r>
              <a:r>
                <a:rPr lang="en-US" altLang="zh-TW" sz="1801" dirty="0" smtClean="0">
                  <a:solidFill>
                    <a:schemeClr val="bg1"/>
                  </a:solidFill>
                </a:rPr>
                <a:t>/</a:t>
              </a:r>
              <a:r>
                <a:rPr lang="zh-TW" altLang="en-US" sz="1801" dirty="0" smtClean="0">
                  <a:solidFill>
                    <a:schemeClr val="bg1"/>
                  </a:solidFill>
                </a:rPr>
                <a:t>登出</a:t>
              </a:r>
              <a:endParaRPr lang="zh-TW" altLang="en-US" sz="1801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群組 38"/>
            <p:cNvGrpSpPr/>
            <p:nvPr/>
          </p:nvGrpSpPr>
          <p:grpSpPr>
            <a:xfrm>
              <a:off x="211020" y="111876"/>
              <a:ext cx="1054988" cy="464677"/>
              <a:chOff x="311501" y="238430"/>
              <a:chExt cx="1054989" cy="464678"/>
            </a:xfrm>
          </p:grpSpPr>
          <p:sp>
            <p:nvSpPr>
              <p:cNvPr id="40" name="等腰三角形 39"/>
              <p:cNvSpPr/>
              <p:nvPr/>
            </p:nvSpPr>
            <p:spPr>
              <a:xfrm rot="9336979">
                <a:off x="660227" y="369331"/>
                <a:ext cx="706263" cy="333777"/>
              </a:xfrm>
              <a:prstGeom prst="triangle">
                <a:avLst>
                  <a:gd name="adj" fmla="val 17419"/>
                </a:avLst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  <a:effectLst>
                <a:outerShdw blurRad="50800" dist="38100" algn="l" rotWithShape="0">
                  <a:schemeClr val="accent4">
                    <a:lumMod val="20000"/>
                    <a:lumOff val="80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1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11501" y="238430"/>
                <a:ext cx="678177" cy="3894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zh-TW" sz="1401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Movie</a:t>
                </a:r>
                <a:endParaRPr lang="zh-TW" altLang="en-US" sz="1401" b="1" dirty="0">
                  <a:ln w="22225">
                    <a:solidFill>
                      <a:schemeClr val="accent2">
                        <a:lumMod val="20000"/>
                        <a:lumOff val="80000"/>
                      </a:schemeClr>
                    </a:solidFill>
                    <a:prstDash val="solid"/>
                  </a:ln>
                  <a:solidFill>
                    <a:schemeClr val="accent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52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402</Words>
  <Application>Microsoft Office PowerPoint</Application>
  <PresentationFormat>寬螢幕</PresentationFormat>
  <Paragraphs>185</Paragraphs>
  <Slides>12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Adobe 繁黑體 Std B</vt:lpstr>
      <vt:lpstr>新細明體</vt:lpstr>
      <vt:lpstr>Arial</vt:lpstr>
      <vt:lpstr>Calibri</vt:lpstr>
      <vt:lpstr>Calibri Light</vt:lpstr>
      <vt:lpstr>Office 佈景主題</vt:lpstr>
      <vt:lpstr>電影評什麼</vt:lpstr>
      <vt:lpstr>成員介紹</vt:lpstr>
      <vt:lpstr>開發動機</vt:lpstr>
      <vt:lpstr>網頁大綱I</vt:lpstr>
      <vt:lpstr>網頁大綱II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電影評什麼</dc:title>
  <dc:creator>游蕙</dc:creator>
  <cp:lastModifiedBy>游蕙</cp:lastModifiedBy>
  <cp:revision>29</cp:revision>
  <dcterms:created xsi:type="dcterms:W3CDTF">2021-07-23T12:23:07Z</dcterms:created>
  <dcterms:modified xsi:type="dcterms:W3CDTF">2021-07-24T15:16:38Z</dcterms:modified>
</cp:coreProperties>
</file>