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706"/>
  </p:normalViewPr>
  <p:slideViewPr>
    <p:cSldViewPr snapToGrid="0" snapToObjects="1">
      <p:cViewPr varScale="1">
        <p:scale>
          <a:sx n="84" d="100"/>
          <a:sy n="84" d="100"/>
        </p:scale>
        <p:origin x="41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4/17/2024</a:t>
            </a:fld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7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41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54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156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03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93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0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5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0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6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2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3C6910-2497-8374-5042-0D0BA54EB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100" dirty="0">
                <a:solidFill>
                  <a:schemeClr val="tx2">
                    <a:lumMod val="75000"/>
                  </a:schemeClr>
                </a:solidFill>
              </a:rPr>
              <a:t>Deep Learning Approaches for Enhanced Classification of Ocular Diseases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08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BF0369-2E4B-A6D5-E2FC-7AD88838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760838"/>
            <a:ext cx="8267296" cy="92592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AA55EA7-D44C-A715-25BC-D3BA3F89DAFA}"/>
              </a:ext>
            </a:extLst>
          </p:cNvPr>
          <p:cNvSpPr txBox="1">
            <a:spLocks/>
          </p:cNvSpPr>
          <p:nvPr/>
        </p:nvSpPr>
        <p:spPr>
          <a:xfrm>
            <a:off x="565149" y="3239187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C3FC644-D0E7-A83D-3E15-4B74EE770328}"/>
              </a:ext>
            </a:extLst>
          </p:cNvPr>
          <p:cNvSpPr txBox="1">
            <a:spLocks/>
          </p:cNvSpPr>
          <p:nvPr/>
        </p:nvSpPr>
        <p:spPr>
          <a:xfrm>
            <a:off x="964615" y="1686757"/>
            <a:ext cx="5347379" cy="46788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800" dirty="0"/>
              <a:t>[1] G. An, M. Akiba, K. </a:t>
            </a:r>
            <a:r>
              <a:rPr lang="en-US" sz="800" dirty="0" err="1"/>
              <a:t>Omodaka</a:t>
            </a:r>
            <a:r>
              <a:rPr lang="en-US" sz="800" dirty="0"/>
              <a:t>, T. Nakazawa, and H. Yokota, "Hierarchical deep learning models using transfer learning for disease detection and classification based on a small number of medical images," Scientific Reports, vol. 11, 2021, </a:t>
            </a:r>
            <a:r>
              <a:rPr lang="en-US" sz="800" dirty="0" err="1"/>
              <a:t>doi</a:t>
            </a:r>
            <a:r>
              <a:rPr lang="en-US" sz="800" dirty="0"/>
              <a:t>: 10.1038/s41598-021-83503-7.</a:t>
            </a:r>
          </a:p>
          <a:p>
            <a:pPr>
              <a:lnSpc>
                <a:spcPct val="170000"/>
              </a:lnSpc>
            </a:pPr>
            <a:r>
              <a:rPr lang="en-US" sz="800" dirty="0"/>
              <a:t>[2] M. </a:t>
            </a:r>
            <a:r>
              <a:rPr lang="en-US" sz="800" dirty="0" err="1"/>
              <a:t>Smaida</a:t>
            </a:r>
            <a:r>
              <a:rPr lang="en-US" sz="800" dirty="0"/>
              <a:t> and S. </a:t>
            </a:r>
            <a:r>
              <a:rPr lang="en-US" sz="800" dirty="0" err="1"/>
              <a:t>Yaroshchak</a:t>
            </a:r>
            <a:r>
              <a:rPr lang="en-US" sz="800" dirty="0"/>
              <a:t>, "Using Ensemble Learning for Diagnostics of Eye Diseases," International Journal of Scientific and Research Publications, vol. 10, pp. 273-279, 2020, </a:t>
            </a:r>
            <a:r>
              <a:rPr lang="en-US" sz="800" dirty="0" err="1"/>
              <a:t>doi</a:t>
            </a:r>
            <a:r>
              <a:rPr lang="en-US" sz="800" dirty="0"/>
              <a:t>: 10.29322/ijsrp.10.10.2020.p10639.</a:t>
            </a:r>
          </a:p>
          <a:p>
            <a:pPr>
              <a:lnSpc>
                <a:spcPct val="170000"/>
              </a:lnSpc>
            </a:pPr>
            <a:r>
              <a:rPr lang="en-US" sz="800" dirty="0"/>
              <a:t>[3] I. </a:t>
            </a:r>
            <a:r>
              <a:rPr lang="en-US" sz="800" dirty="0" err="1"/>
              <a:t>Keerthana</a:t>
            </a:r>
            <a:r>
              <a:rPr lang="en-US" sz="800" dirty="0"/>
              <a:t> and R. Kumar, "A Survey of Deep Learning Models to Detect and Classify Eye Disorders," 2023 International Conference on Sustainable Computing and Smart Systems (ICSCSS), 2023, pp. 30-36, </a:t>
            </a:r>
            <a:r>
              <a:rPr lang="en-US" sz="800" dirty="0" err="1"/>
              <a:t>doi</a:t>
            </a:r>
            <a:r>
              <a:rPr lang="en-US" sz="800" dirty="0"/>
              <a:t>: 10.1109/ICSCSS57650.2023.10169846.</a:t>
            </a:r>
          </a:p>
          <a:p>
            <a:pPr>
              <a:lnSpc>
                <a:spcPct val="170000"/>
              </a:lnSpc>
            </a:pPr>
            <a:r>
              <a:rPr lang="en-US" sz="800" dirty="0"/>
              <a:t>[4] N. </a:t>
            </a:r>
            <a:r>
              <a:rPr lang="en-US" sz="800" dirty="0" err="1"/>
              <a:t>Chea</a:t>
            </a:r>
            <a:r>
              <a:rPr lang="en-US" sz="800" dirty="0"/>
              <a:t> and Y. Nam, "Classification of Fundus Images Based on Deep Learning for Detecting Eye Diseases," Computers, Materials &amp; Continua, 2021, </a:t>
            </a:r>
            <a:r>
              <a:rPr lang="en-US" sz="800" dirty="0" err="1"/>
              <a:t>doi</a:t>
            </a:r>
            <a:r>
              <a:rPr lang="en-US" sz="800" dirty="0"/>
              <a:t>: 10.32604/CMC.2021.013390.</a:t>
            </a:r>
          </a:p>
          <a:p>
            <a:pPr>
              <a:lnSpc>
                <a:spcPct val="170000"/>
              </a:lnSpc>
            </a:pPr>
            <a:r>
              <a:rPr lang="en-US" sz="800" dirty="0"/>
              <a:t>[5] "Eye Disease Classification based on Deep Belief Networks," International Journal of Recent Technology and Engineering, 2019, </a:t>
            </a:r>
            <a:r>
              <a:rPr lang="en-US" sz="800" dirty="0" err="1"/>
              <a:t>doi</a:t>
            </a:r>
            <a:r>
              <a:rPr lang="en-US" sz="800" dirty="0"/>
              <a:t>: 10.35940/ijrte.b1552.0982s1119.</a:t>
            </a:r>
          </a:p>
          <a:p>
            <a:pPr>
              <a:lnSpc>
                <a:spcPct val="170000"/>
              </a:lnSpc>
            </a:pPr>
            <a:r>
              <a:rPr lang="en-US" sz="800" dirty="0"/>
              <a:t>[6] T. </a:t>
            </a:r>
            <a:r>
              <a:rPr lang="en-US" sz="800" dirty="0" err="1"/>
              <a:t>Babaqi</a:t>
            </a:r>
            <a:r>
              <a:rPr lang="en-US" sz="800" dirty="0"/>
              <a:t>, M. </a:t>
            </a:r>
            <a:r>
              <a:rPr lang="en-US" sz="800" dirty="0" err="1"/>
              <a:t>Jaradat</a:t>
            </a:r>
            <a:r>
              <a:rPr lang="en-US" sz="800" dirty="0"/>
              <a:t>, A. Yildirim, S. AL-</a:t>
            </a:r>
            <a:r>
              <a:rPr lang="en-US" sz="800" dirty="0" err="1"/>
              <a:t>Nimer</a:t>
            </a:r>
            <a:r>
              <a:rPr lang="en-US" sz="800" dirty="0"/>
              <a:t>, and D. Won, "Eye Disease Classification Using Deep Learning Techniques," </a:t>
            </a:r>
            <a:r>
              <a:rPr lang="en-US" sz="800" dirty="0" err="1"/>
              <a:t>ArXiv</a:t>
            </a:r>
            <a:r>
              <a:rPr lang="en-US" sz="800" dirty="0"/>
              <a:t>, abs/2307.10501, 2023, </a:t>
            </a:r>
            <a:r>
              <a:rPr lang="en-US" sz="800" dirty="0" err="1"/>
              <a:t>doi</a:t>
            </a:r>
            <a:r>
              <a:rPr lang="en-US" sz="800" dirty="0"/>
              <a:t>: 10.48550/arXiv.2307.10501.</a:t>
            </a:r>
          </a:p>
          <a:p>
            <a:pPr>
              <a:lnSpc>
                <a:spcPct val="170000"/>
              </a:lnSpc>
            </a:pPr>
            <a:r>
              <a:rPr lang="en-US" sz="800" dirty="0"/>
              <a:t>[7] H. Gu et al., "Deep learning for identifying corneal diseases from ocular surface slit-lamp photographs," Scientific Reports, vol. 10, 2020, </a:t>
            </a:r>
            <a:r>
              <a:rPr lang="en-US" sz="800" dirty="0" err="1"/>
              <a:t>doi</a:t>
            </a:r>
            <a:r>
              <a:rPr lang="en-US" sz="800" dirty="0"/>
              <a:t>: 10.1038/s41598-020-75027-3.</a:t>
            </a:r>
          </a:p>
          <a:p>
            <a:pPr>
              <a:lnSpc>
                <a:spcPct val="170000"/>
              </a:lnSpc>
            </a:pPr>
            <a:r>
              <a:rPr lang="en-US" sz="800" dirty="0"/>
              <a:t>[8] R. Amin, A. Ahmed, S. Hasan, and H. Akbar, "Multiple eye disease detection using deep learning," Foundation University Journal of Engineering and Applied HEC Recognized Y Category, ISSN 2706-7351, 2023, </a:t>
            </a:r>
            <a:r>
              <a:rPr lang="en-US" sz="800" dirty="0" err="1"/>
              <a:t>doi</a:t>
            </a:r>
            <a:r>
              <a:rPr lang="en-US" sz="800" dirty="0"/>
              <a:t>: 10.33897/fujeas.v3i2.689.</a:t>
            </a:r>
          </a:p>
          <a:p>
            <a:pPr>
              <a:lnSpc>
                <a:spcPct val="170000"/>
              </a:lnSpc>
            </a:pPr>
            <a:r>
              <a:rPr lang="en-US" sz="800" dirty="0"/>
              <a:t>[9] M. Khan et al., "Deep Learning for Ocular Disease Recognition: An Inner-Class Balance," Computational Intelligence and Neuroscience, vol. 2022, 2022, </a:t>
            </a:r>
            <a:r>
              <a:rPr lang="en-US" sz="800" dirty="0" err="1"/>
              <a:t>doi</a:t>
            </a:r>
            <a:r>
              <a:rPr lang="en-US" sz="800" dirty="0"/>
              <a:t>: 10.1155/2022/5007111.</a:t>
            </a:r>
          </a:p>
          <a:p>
            <a:pPr>
              <a:lnSpc>
                <a:spcPct val="170000"/>
              </a:lnSpc>
            </a:pPr>
            <a:r>
              <a:rPr lang="en-US" sz="800" dirty="0"/>
              <a:t>[10] R. </a:t>
            </a:r>
            <a:r>
              <a:rPr lang="en-US" sz="800" dirty="0" err="1"/>
              <a:t>Nejad</a:t>
            </a:r>
            <a:r>
              <a:rPr lang="en-US" sz="800" dirty="0"/>
              <a:t>, J. </a:t>
            </a:r>
            <a:r>
              <a:rPr lang="en-US" sz="800" dirty="0" err="1"/>
              <a:t>Khoramdel</a:t>
            </a:r>
            <a:r>
              <a:rPr lang="en-US" sz="800" dirty="0"/>
              <a:t>, A. </a:t>
            </a:r>
            <a:r>
              <a:rPr lang="en-US" sz="800" dirty="0" err="1"/>
              <a:t>Ghanbarzadeh</a:t>
            </a:r>
            <a:r>
              <a:rPr lang="en-US" sz="800" dirty="0"/>
              <a:t>, M. </a:t>
            </a:r>
            <a:r>
              <a:rPr lang="en-US" sz="800" dirty="0" err="1"/>
              <a:t>Sharbatdar</a:t>
            </a:r>
            <a:r>
              <a:rPr lang="en-US" sz="800" dirty="0"/>
              <a:t>, and E. Najafi, "A Multiclass Retinal Diseases Classification Algorithm using Deep Learning Methods," 2022 10th RSI International Conference on Robotics and Mechatronics (</a:t>
            </a:r>
            <a:r>
              <a:rPr lang="en-US" sz="800" dirty="0" err="1"/>
              <a:t>ICRoM</a:t>
            </a:r>
            <a:r>
              <a:rPr lang="en-US" sz="800" dirty="0"/>
              <a:t>), 2022, pp. 365-370, </a:t>
            </a:r>
            <a:r>
              <a:rPr lang="en-US" sz="800" dirty="0" err="1"/>
              <a:t>doi</a:t>
            </a:r>
            <a:r>
              <a:rPr lang="en-US" sz="800" dirty="0"/>
              <a:t>: 10.1109/ICRoM57054.2022.10025206.</a:t>
            </a:r>
          </a:p>
          <a:p>
            <a:pPr>
              <a:lnSpc>
                <a:spcPct val="170000"/>
              </a:lnSpc>
            </a:pPr>
            <a:r>
              <a:rPr lang="en-US" sz="800" dirty="0"/>
              <a:t>[11] N. </a:t>
            </a:r>
            <a:r>
              <a:rPr lang="en-US" sz="800" dirty="0" err="1"/>
              <a:t>Nivetha</a:t>
            </a:r>
            <a:r>
              <a:rPr lang="en-US" sz="800" dirty="0"/>
              <a:t>, "Retinal-Based Pathology Analysis Using Deep Learning Approaches," vol. 12, pp. 828-840, 2021, </a:t>
            </a:r>
            <a:r>
              <a:rPr lang="en-US" sz="800" dirty="0" err="1"/>
              <a:t>doi</a:t>
            </a:r>
            <a:r>
              <a:rPr lang="en-US" sz="800" dirty="0"/>
              <a:t>: 10.17762/TURCOMAT.V12I7.2664.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04CC0E0-E0BB-10A4-1B56-02AD62728205}"/>
              </a:ext>
            </a:extLst>
          </p:cNvPr>
          <p:cNvSpPr txBox="1">
            <a:spLocks/>
          </p:cNvSpPr>
          <p:nvPr/>
        </p:nvSpPr>
        <p:spPr>
          <a:xfrm>
            <a:off x="6711460" y="1686758"/>
            <a:ext cx="5149363" cy="4786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" dirty="0"/>
              <a:t>[12] S. </a:t>
            </a:r>
            <a:r>
              <a:rPr lang="en-US" sz="700" dirty="0" err="1"/>
              <a:t>Chelaramani</a:t>
            </a:r>
            <a:r>
              <a:rPr lang="en-US" sz="700" dirty="0"/>
              <a:t>, M. Gupta, V. Agarwal, P. Gupta, and R. </a:t>
            </a:r>
            <a:r>
              <a:rPr lang="en-US" sz="700" dirty="0" err="1"/>
              <a:t>Habash</a:t>
            </a:r>
            <a:r>
              <a:rPr lang="en-US" sz="700" dirty="0"/>
              <a:t>, "Multi-task Learning for Fine-Grained Eye Disease Prediction," pp. 734-749, 2019, </a:t>
            </a:r>
            <a:r>
              <a:rPr lang="en-US" sz="700" dirty="0" err="1"/>
              <a:t>doi</a:t>
            </a:r>
            <a:r>
              <a:rPr lang="en-US" sz="700" dirty="0"/>
              <a:t>: 10.1007/978-3-030-41299-9_57.</a:t>
            </a:r>
          </a:p>
          <a:p>
            <a:endParaRPr lang="en-US" sz="700" dirty="0"/>
          </a:p>
          <a:p>
            <a:r>
              <a:rPr lang="en-US" sz="700" dirty="0"/>
              <a:t>[13] F. </a:t>
            </a:r>
            <a:r>
              <a:rPr lang="en-US" sz="700" dirty="0" err="1"/>
              <a:t>Belharar</a:t>
            </a:r>
            <a:r>
              <a:rPr lang="en-US" sz="700" dirty="0"/>
              <a:t> and N. </a:t>
            </a:r>
            <a:r>
              <a:rPr lang="en-US" sz="700" dirty="0" err="1"/>
              <a:t>Zrira</a:t>
            </a:r>
            <a:r>
              <a:rPr lang="en-US" sz="700" dirty="0"/>
              <a:t>, "</a:t>
            </a:r>
            <a:r>
              <a:rPr lang="en-US" sz="700" dirty="0" err="1"/>
              <a:t>DeepRetino</a:t>
            </a:r>
            <a:r>
              <a:rPr lang="en-US" sz="700" dirty="0"/>
              <a:t>: Ophthalmic Disease Classification from Retinal Images using Deep Learning," 2022 IEEE 9th International Conference on Sciences of Electronics, Technologies of Information and Telecommunications (SETIT), 2022, pp. 392-399, </a:t>
            </a:r>
            <a:r>
              <a:rPr lang="en-US" sz="700" dirty="0" err="1"/>
              <a:t>doi</a:t>
            </a:r>
            <a:r>
              <a:rPr lang="en-US" sz="700" dirty="0"/>
              <a:t>: 10.1109/SETIT54465.2022.9875570.</a:t>
            </a:r>
          </a:p>
          <a:p>
            <a:endParaRPr lang="en-US" sz="700" dirty="0"/>
          </a:p>
          <a:p>
            <a:r>
              <a:rPr lang="en-US" sz="700" dirty="0"/>
              <a:t>[14] S. </a:t>
            </a:r>
            <a:r>
              <a:rPr lang="en-US" sz="700" dirty="0" err="1"/>
              <a:t>Serte</a:t>
            </a:r>
            <a:r>
              <a:rPr lang="en-US" sz="700" dirty="0"/>
              <a:t>, A. Serener, and F. Al-</a:t>
            </a:r>
            <a:r>
              <a:rPr lang="en-US" sz="700" dirty="0" err="1"/>
              <a:t>turjman</a:t>
            </a:r>
            <a:r>
              <a:rPr lang="en-US" sz="700" dirty="0"/>
              <a:t>, "Deep learning in medical imaging: A brief review," Transactions on Emerging Telecommunications Technologies, vol. 33, 2020, </a:t>
            </a:r>
            <a:r>
              <a:rPr lang="en-US" sz="700" dirty="0" err="1"/>
              <a:t>doi</a:t>
            </a:r>
            <a:r>
              <a:rPr lang="en-US" sz="700" dirty="0"/>
              <a:t>: 10.1002/ett.4080.</a:t>
            </a:r>
          </a:p>
          <a:p>
            <a:endParaRPr lang="en-US" sz="700" dirty="0"/>
          </a:p>
          <a:p>
            <a:r>
              <a:rPr lang="en-US" sz="700" dirty="0"/>
              <a:t>[15] A. </a:t>
            </a:r>
            <a:r>
              <a:rPr lang="en-US" sz="700" dirty="0" err="1"/>
              <a:t>Miere</a:t>
            </a:r>
            <a:r>
              <a:rPr lang="en-US" sz="700" dirty="0"/>
              <a:t> et al., "Deep Learning-Based Classification of Inherited Retinal Diseases Using Fundus Autofluorescence," Journal of Clinical Medicine, vol. 9, 2020, </a:t>
            </a:r>
            <a:r>
              <a:rPr lang="en-US" sz="700" dirty="0" err="1"/>
              <a:t>doi</a:t>
            </a:r>
            <a:r>
              <a:rPr lang="en-US" sz="700" dirty="0"/>
              <a:t>: 10.3390/jcm9103303.</a:t>
            </a:r>
          </a:p>
          <a:p>
            <a:endParaRPr lang="en-US" sz="700" dirty="0"/>
          </a:p>
          <a:p>
            <a:r>
              <a:rPr lang="en-US" sz="700" dirty="0"/>
              <a:t>[16] T. Jo, K. </a:t>
            </a:r>
            <a:r>
              <a:rPr lang="en-US" sz="700" dirty="0" err="1"/>
              <a:t>Nho</a:t>
            </a:r>
            <a:r>
              <a:rPr lang="en-US" sz="700" dirty="0"/>
              <a:t>, and A. </a:t>
            </a:r>
            <a:r>
              <a:rPr lang="en-US" sz="700" dirty="0" err="1"/>
              <a:t>Saykin</a:t>
            </a:r>
            <a:r>
              <a:rPr lang="en-US" sz="700" dirty="0"/>
              <a:t>, "Deep Learning in Alzheimer's Disease: Diagnostic Classification and Prognostic Prediction Using Neuroimaging Data," Frontiers in Aging Neuroscience, vol. 11, 2019, </a:t>
            </a:r>
            <a:r>
              <a:rPr lang="en-US" sz="700" dirty="0" err="1"/>
              <a:t>doi</a:t>
            </a:r>
            <a:r>
              <a:rPr lang="en-US" sz="700" dirty="0"/>
              <a:t>: 10.3389/fnagi.2019.00220.</a:t>
            </a:r>
          </a:p>
          <a:p>
            <a:endParaRPr lang="en-US" sz="700" dirty="0"/>
          </a:p>
          <a:p>
            <a:r>
              <a:rPr lang="en-US" sz="700" dirty="0"/>
              <a:t>[17] X. Luo, J. Li, M. Chen, X. Yang, and X. Li, "Ophthalmic Disease Detection via Deep Learning With a Novel Mixture Loss Function," IEEE Journal of Biomedical and Health Informatics, vol. 25, pp. 3332-3339, 2021, </a:t>
            </a:r>
            <a:r>
              <a:rPr lang="en-US" sz="700" dirty="0" err="1"/>
              <a:t>doi</a:t>
            </a:r>
            <a:r>
              <a:rPr lang="en-US" sz="700" dirty="0"/>
              <a:t>: 10.1109/JBHI.2021.3083605.</a:t>
            </a:r>
          </a:p>
          <a:p>
            <a:endParaRPr lang="en-US" sz="700" dirty="0"/>
          </a:p>
          <a:p>
            <a:r>
              <a:rPr lang="en-US" sz="700" dirty="0"/>
              <a:t>[18] C. Guo, M. Yu, and J. Li, "Prediction of Different Eye Diseases Based on Fundus Photography via Deep Transfer Learning," Journal of Clinical Medicine, vol. 10, 2021, </a:t>
            </a:r>
            <a:r>
              <a:rPr lang="en-US" sz="700" dirty="0" err="1"/>
              <a:t>doi</a:t>
            </a:r>
            <a:r>
              <a:rPr lang="en-US" sz="700" dirty="0"/>
              <a:t>: 10.3390/jcm10235481.</a:t>
            </a:r>
          </a:p>
          <a:p>
            <a:endParaRPr lang="en-US" sz="700" dirty="0"/>
          </a:p>
          <a:p>
            <a:r>
              <a:rPr lang="en-US" sz="700" dirty="0"/>
              <a:t>[19] N. Narayanan, "OPHTHALMIC DISEASE DETECTION USING DEEP LEARNING," International Scientific Journal of Engineering and Management, 2023, </a:t>
            </a:r>
            <a:r>
              <a:rPr lang="en-US" sz="700" dirty="0" err="1"/>
              <a:t>doi</a:t>
            </a:r>
            <a:r>
              <a:rPr lang="en-US" sz="700" dirty="0"/>
              <a:t>: 10.55041/isjem01296.</a:t>
            </a:r>
          </a:p>
          <a:p>
            <a:endParaRPr lang="en-US" sz="700" dirty="0"/>
          </a:p>
          <a:p>
            <a:r>
              <a:rPr lang="en-US" sz="700" dirty="0"/>
              <a:t>[20] A. Saini, K. </a:t>
            </a:r>
            <a:r>
              <a:rPr lang="en-US" sz="700" dirty="0" err="1"/>
              <a:t>Guleria</a:t>
            </a:r>
            <a:r>
              <a:rPr lang="en-US" sz="700" dirty="0"/>
              <a:t> and S. Sharma, "An Efficient Deep Learning Model for Eye Disease Classification," 2023 International Research Conference on Smart Computing and Systems Engineering (SCSE), 2023, pp. 1-6, </a:t>
            </a:r>
            <a:r>
              <a:rPr lang="en-US" sz="700" dirty="0" err="1"/>
              <a:t>doi</a:t>
            </a:r>
            <a:r>
              <a:rPr lang="en-US" sz="700" dirty="0"/>
              <a:t>: 10.1109/SCSE59836.2023.10215000.</a:t>
            </a:r>
          </a:p>
          <a:p>
            <a:endParaRPr lang="en-US" sz="700" dirty="0"/>
          </a:p>
          <a:p>
            <a:r>
              <a:rPr lang="en-US" sz="700" dirty="0"/>
              <a:t>[21] A. Serener and S. </a:t>
            </a:r>
            <a:r>
              <a:rPr lang="en-US" sz="700" dirty="0" err="1"/>
              <a:t>Serte</a:t>
            </a:r>
            <a:r>
              <a:rPr lang="en-US" sz="700" dirty="0"/>
              <a:t>, "Transfer Learning for Early and Advanced Glaucoma Detection with Convolutional Neural Networks," 2019 Medical Technologies Congress (TIPTEKNO), 2019, pp. 1-4, </a:t>
            </a:r>
            <a:r>
              <a:rPr lang="en-US" sz="700" dirty="0" err="1"/>
              <a:t>doi</a:t>
            </a:r>
            <a:r>
              <a:rPr lang="en-US" sz="700" dirty="0"/>
              <a:t>: 10.1109/TIPTEKNO.2019.8894965.</a:t>
            </a:r>
          </a:p>
          <a:p>
            <a:endParaRPr lang="en-US" sz="700" dirty="0"/>
          </a:p>
          <a:p>
            <a:r>
              <a:rPr lang="en-US" sz="700" dirty="0"/>
              <a:t>[22] R. </a:t>
            </a:r>
            <a:r>
              <a:rPr lang="en-US" sz="700" dirty="0" err="1"/>
              <a:t>Sarki</a:t>
            </a:r>
            <a:r>
              <a:rPr lang="en-US" sz="700" dirty="0"/>
              <a:t>, S. </a:t>
            </a:r>
            <a:r>
              <a:rPr lang="en-US" sz="700" dirty="0" err="1"/>
              <a:t>Michalska</a:t>
            </a:r>
            <a:r>
              <a:rPr lang="en-US" sz="700" dirty="0"/>
              <a:t>, K. Ahmed, H. Wang, and Y. Zhang, "Convolutional neural networks for mild diabetic retinopathy detection: an experimental study," 2019, </a:t>
            </a:r>
            <a:r>
              <a:rPr lang="en-US" sz="700" dirty="0" err="1"/>
              <a:t>doi</a:t>
            </a:r>
            <a:r>
              <a:rPr lang="en-US" sz="700" dirty="0"/>
              <a:t>: 10.1101/763136.</a:t>
            </a:r>
          </a:p>
          <a:p>
            <a:endParaRPr lang="en-US" sz="700" dirty="0"/>
          </a:p>
          <a:p>
            <a:r>
              <a:rPr lang="en-US" sz="700" dirty="0"/>
              <a:t>[23] A. Choudhary, S. Ahlawat, S. Urooj, N. Pathak, A. Lay-</a:t>
            </a:r>
            <a:r>
              <a:rPr lang="en-US" sz="700" dirty="0" err="1"/>
              <a:t>Ekuakille</a:t>
            </a:r>
            <a:r>
              <a:rPr lang="en-US" sz="700" dirty="0"/>
              <a:t>, and N. Sharma, "A Deep Learning-Based Framework for Retinal Disease Classification," Healthcare (Basel, Switzerland), vol. 11, no. 2, p. 212, 2023, </a:t>
            </a:r>
            <a:r>
              <a:rPr lang="en-US" sz="700" dirty="0" err="1"/>
              <a:t>doi</a:t>
            </a:r>
            <a:r>
              <a:rPr lang="en-US" sz="700" dirty="0"/>
              <a:t>: 10.3390/healthcare11020212.</a:t>
            </a:r>
          </a:p>
        </p:txBody>
      </p:sp>
    </p:spTree>
    <p:extLst>
      <p:ext uri="{BB962C8B-B14F-4D97-AF65-F5344CB8AC3E}">
        <p14:creationId xmlns:p14="http://schemas.microsoft.com/office/powerpoint/2010/main" val="151916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878A-AD88-59A1-AC50-CEDD91D6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530850" cy="1446550"/>
          </a:xfrm>
        </p:spPr>
        <p:txBody>
          <a:bodyPr/>
          <a:lstStyle/>
          <a:p>
            <a:r>
              <a:rPr lang="en-US" dirty="0"/>
              <a:t>Group Member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A123-BADA-162B-9AFA-8E3D5F081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220" y="1754935"/>
            <a:ext cx="4170555" cy="43113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Rumana</a:t>
            </a:r>
            <a:r>
              <a:rPr lang="en-US" dirty="0"/>
              <a:t> Shaik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Sai Nikhil </a:t>
            </a:r>
            <a:r>
              <a:rPr lang="en-US" dirty="0" err="1"/>
              <a:t>Aureshi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Sanjana </a:t>
            </a:r>
            <a:r>
              <a:rPr lang="en-US" dirty="0" err="1"/>
              <a:t>Mortha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Shiny Saka</a:t>
            </a:r>
          </a:p>
        </p:txBody>
      </p:sp>
    </p:spTree>
    <p:extLst>
      <p:ext uri="{BB962C8B-B14F-4D97-AF65-F5344CB8AC3E}">
        <p14:creationId xmlns:p14="http://schemas.microsoft.com/office/powerpoint/2010/main" val="6163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 fontScale="90000"/>
          </a:bodyPr>
          <a:lstStyle/>
          <a:p>
            <a:r>
              <a:rPr lang="en-US" dirty="0"/>
              <a:t>Role/Responsibilities and Contribution in project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7072F7-2EFF-7BD8-F7AE-2118E4050A52}"/>
              </a:ext>
            </a:extLst>
          </p:cNvPr>
          <p:cNvSpPr txBox="1">
            <a:spLocks/>
          </p:cNvSpPr>
          <p:nvPr/>
        </p:nvSpPr>
        <p:spPr>
          <a:xfrm>
            <a:off x="7740878" y="3102319"/>
            <a:ext cx="3685574" cy="1981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b="1" dirty="0">
                <a:solidFill>
                  <a:srgbClr val="29261B"/>
                </a:solidFill>
                <a:latin typeface="__tiempos_b6f14e"/>
              </a:rPr>
              <a:t>Sanjana </a:t>
            </a:r>
            <a:r>
              <a:rPr lang="en-US" sz="1600" b="1" dirty="0" err="1">
                <a:solidFill>
                  <a:srgbClr val="29261B"/>
                </a:solidFill>
                <a:latin typeface="__tiempos_b6f14e"/>
              </a:rPr>
              <a:t>Mortha</a:t>
            </a:r>
            <a:endParaRPr lang="en-US" sz="1600" b="1" dirty="0">
              <a:solidFill>
                <a:srgbClr val="29261B"/>
              </a:solidFill>
              <a:latin typeface="__tiempos_b6f14e"/>
            </a:endParaRP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29261B"/>
                </a:solidFill>
                <a:latin typeface="__tiempos_b6f14e"/>
              </a:rPr>
              <a:t>Conducted a comprehensive review of existing methodologies, documented the project progress, and assisted in preparing the final report.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314132-856A-2FD1-AFE0-94E8DC30337B}"/>
              </a:ext>
            </a:extLst>
          </p:cNvPr>
          <p:cNvSpPr txBox="1">
            <a:spLocks/>
          </p:cNvSpPr>
          <p:nvPr/>
        </p:nvSpPr>
        <p:spPr>
          <a:xfrm>
            <a:off x="3719372" y="3102319"/>
            <a:ext cx="3685574" cy="1562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b="1" dirty="0">
                <a:solidFill>
                  <a:srgbClr val="29261B"/>
                </a:solidFill>
                <a:latin typeface="__tiempos_b6f14e"/>
              </a:rPr>
              <a:t>Sai Nikhil </a:t>
            </a:r>
            <a:r>
              <a:rPr lang="en-US" sz="1600" b="1" dirty="0" err="1">
                <a:solidFill>
                  <a:srgbClr val="29261B"/>
                </a:solidFill>
                <a:latin typeface="__tiempos_b6f14e"/>
              </a:rPr>
              <a:t>Aureshi</a:t>
            </a:r>
            <a:endParaRPr lang="en-US" sz="1600" b="1" dirty="0">
              <a:solidFill>
                <a:srgbClr val="29261B"/>
              </a:solidFill>
              <a:latin typeface="__tiempos_b6f14e"/>
            </a:endParaRP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29261B"/>
                </a:solidFill>
                <a:latin typeface="__tiempos_b6f14e"/>
              </a:rPr>
              <a:t>Managed the dataset, implemented convolutional neural networks, and optimized model parameters for best performance.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D53082-8851-672A-A3DB-D721BFC29A68}"/>
              </a:ext>
            </a:extLst>
          </p:cNvPr>
          <p:cNvSpPr txBox="1">
            <a:spLocks/>
          </p:cNvSpPr>
          <p:nvPr/>
        </p:nvSpPr>
        <p:spPr>
          <a:xfrm>
            <a:off x="7837594" y="4876727"/>
            <a:ext cx="3685574" cy="198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b="1" dirty="0">
                <a:solidFill>
                  <a:srgbClr val="29261B"/>
                </a:solidFill>
                <a:latin typeface="__tiempos_b6f14e"/>
              </a:rPr>
              <a:t>Shiny Saka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29261B"/>
                </a:solidFill>
                <a:latin typeface="__tiempos_b6f14e"/>
              </a:rPr>
              <a:t>Executed model validation, analyzed the results compared to traditional diagnostic methods, and contributed to the discussion in the research paper.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9BA99A-CD98-3769-155B-6128BCDA4209}"/>
              </a:ext>
            </a:extLst>
          </p:cNvPr>
          <p:cNvSpPr txBox="1">
            <a:spLocks/>
          </p:cNvSpPr>
          <p:nvPr/>
        </p:nvSpPr>
        <p:spPr>
          <a:xfrm>
            <a:off x="3719372" y="4811101"/>
            <a:ext cx="3685574" cy="1719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b="1" dirty="0" err="1">
                <a:solidFill>
                  <a:srgbClr val="29261B"/>
                </a:solidFill>
                <a:latin typeface="__tiempos_b6f14e"/>
              </a:rPr>
              <a:t>Rumana</a:t>
            </a:r>
            <a:r>
              <a:rPr lang="en-US" sz="1600" b="1" dirty="0">
                <a:solidFill>
                  <a:srgbClr val="29261B"/>
                </a:solidFill>
                <a:latin typeface="__tiempos_b6f14e"/>
              </a:rPr>
              <a:t> Shaik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29261B"/>
                </a:solidFill>
                <a:latin typeface="__tiempos_b6f14e"/>
              </a:rPr>
              <a:t>Developed the initial concept, designed the deep learning architecture, and authored </a:t>
            </a:r>
            <a:r>
              <a:rPr lang="en-US" sz="1600">
                <a:solidFill>
                  <a:srgbClr val="29261B"/>
                </a:solidFill>
                <a:latin typeface="__tiempos_b6f14e"/>
              </a:rPr>
              <a:t>the research </a:t>
            </a:r>
            <a:r>
              <a:rPr lang="en-US" sz="1600" dirty="0">
                <a:solidFill>
                  <a:srgbClr val="29261B"/>
                </a:solidFill>
                <a:latin typeface="__tiempos_b6f14e"/>
              </a:rPr>
              <a:t>paper.</a:t>
            </a:r>
          </a:p>
        </p:txBody>
      </p:sp>
    </p:spTree>
    <p:extLst>
      <p:ext uri="{BB962C8B-B14F-4D97-AF65-F5344CB8AC3E}">
        <p14:creationId xmlns:p14="http://schemas.microsoft.com/office/powerpoint/2010/main" val="384238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0" y="1606858"/>
            <a:ext cx="4789817" cy="49166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Global Increase in Ocular Diseases: Rising prevalence of conditions like diabetic retinopathy, glaucoma, and age-related macular degeneration.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Challenges in Traditional Diagnosis: Dependence on manual analysis by ophthalmologists, which is time-consuming and susceptible to variability in diagnostic accuracy.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Need for Automated Solutions: Limited access to expert ophthalmologists, especially in underprivileged or rural areas.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Advancements in Technology: Deep learning presents a significant opportunity to enhance diagnostic processes and make them more efficient and less subjective.</a:t>
            </a:r>
          </a:p>
        </p:txBody>
      </p:sp>
    </p:spTree>
    <p:extLst>
      <p:ext uri="{BB962C8B-B14F-4D97-AF65-F5344CB8AC3E}">
        <p14:creationId xmlns:p14="http://schemas.microsoft.com/office/powerpoint/2010/main" val="393628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0" y="1606858"/>
            <a:ext cx="4789817" cy="4916604"/>
          </a:xfrm>
        </p:spPr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Develop Advanced Classification Model: Utilize Convolutional Neural Networks (CNNs) to create a model capable of accurately classifying various ocular diseases from retinal images.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Implement Transfer Learning: Adapt pre-trained models to improve accuracy with limited dataset sizes, making efficient use of computational resources.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Employ Data Augmentation: Increase the robustness of the model by enhancing its ability to generalize from limited examples and prevent overfitting.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Comparative Analysis: Evaluate the performance of the deep learning system against traditional diagnostic methods to highlight improvements in accuracy, speed, and reliability.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Accessibility and Real-World Application: Aim to develop a tool that is precise, easily accessible, and implementable in different healthcare settings to assist in early detection and treatment planning.</a:t>
            </a:r>
          </a:p>
        </p:txBody>
      </p:sp>
    </p:spTree>
    <p:extLst>
      <p:ext uri="{BB962C8B-B14F-4D97-AF65-F5344CB8AC3E}">
        <p14:creationId xmlns:p14="http://schemas.microsoft.com/office/powerpoint/2010/main" val="351051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0" y="1606858"/>
            <a:ext cx="4789817" cy="491660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Current Diagnostic Techniques: Overview of traditional methods like fundus photography and optical coherence tomography (OCT). Challenges include high costs, need for expert handling, and variability in diagnosis.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Deep Learning in Medical Imaging: Recent advancements in CNNs have shown promising results in medical fields by automating the detection of complex patterns in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Transfer Learning in Ophthalmology: Adaptation of models trained on large datasets to specific tasks like ocular disease classification has enhanced model performance and efficiency.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Data Augmentation in Medical Imaging: Techniques to artificially expand training datasets help improve model resilience and address the issue of limited annotated medical images.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Impact of Automated Systems: Previous studies have demonstrated that deep learning can significantly enhance diagnostic accuracy and reduce dependency on specialized knowledge.</a:t>
            </a:r>
          </a:p>
        </p:txBody>
      </p:sp>
    </p:spTree>
    <p:extLst>
      <p:ext uri="{BB962C8B-B14F-4D97-AF65-F5344CB8AC3E}">
        <p14:creationId xmlns:p14="http://schemas.microsoft.com/office/powerpoint/2010/main" val="237797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0" y="1606858"/>
            <a:ext cx="4789817" cy="49166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Complex Detection of Ocular Diseases: Ocular diseases often have subtle and inconspicuous manifestations that can remain undetected until advanced stages.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Dependency on Expert Analysis: Diagnosis heavily relies on the expertise of ophthalmologists, creating bottlenecks due to limited availability, especially in less affluent regions.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Subjectivity and Inconsistency: Manual diagnosis introduces variability, affecting reliability and precision of the diagnostic outcomes.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0" dirty="0">
                <a:solidFill>
                  <a:srgbClr val="29261B"/>
                </a:solidFill>
                <a:effectLst/>
                <a:latin typeface="__tiempos_b6f14e"/>
              </a:rPr>
              <a:t>Technological Barriers: High costs and need for specialized equipment limit the accessibility of advanced diagnostic methods in economically constrained settings.</a:t>
            </a:r>
          </a:p>
        </p:txBody>
      </p:sp>
    </p:spTree>
    <p:extLst>
      <p:ext uri="{BB962C8B-B14F-4D97-AF65-F5344CB8AC3E}">
        <p14:creationId xmlns:p14="http://schemas.microsoft.com/office/powerpoint/2010/main" val="15708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10" y="1606858"/>
            <a:ext cx="4789817" cy="491660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i="0" dirty="0">
                <a:solidFill>
                  <a:srgbClr val="29261B"/>
                </a:solidFill>
                <a:effectLst/>
                <a:latin typeface="__tiempos_b6f14e"/>
              </a:rPr>
              <a:t>Advanced Deep Learning Model: Leverage the capabilities of CNNs and transfer learning to develop a robust model for classifying ocular diseases from retinal images.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i="0" dirty="0">
                <a:solidFill>
                  <a:srgbClr val="29261B"/>
                </a:solidFill>
                <a:effectLst/>
                <a:latin typeface="__tiempos_b6f14e"/>
              </a:rPr>
              <a:t>Utilization of Pre-trained Models: Adapt models like VGG16 that have been trained on extensive, general datasets to specific tasks, enhancing accuracy while minimizing resource requirements.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i="0" dirty="0">
                <a:solidFill>
                  <a:srgbClr val="29261B"/>
                </a:solidFill>
                <a:effectLst/>
                <a:latin typeface="__tiempos_b6f14e"/>
              </a:rPr>
              <a:t>Robust Data Augmentation: Implement data augmentation strategies to artificially expand the training dataset, enhancing the model's ability to generalize and resist overfitting.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i="0" dirty="0">
                <a:solidFill>
                  <a:srgbClr val="29261B"/>
                </a:solidFill>
                <a:effectLst/>
                <a:latin typeface="__tiempos_b6f14e"/>
              </a:rPr>
              <a:t>Integration in Clinical Settings: Design the system to be scalable and easily integrated into existing healthcare infrastructure, allowing for early detection and efficient management of ocular diseases.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i="0" dirty="0">
                <a:solidFill>
                  <a:srgbClr val="29261B"/>
                </a:solidFill>
                <a:effectLst/>
                <a:latin typeface="__tiempos_b6f14e"/>
              </a:rPr>
              <a:t>Performance Evaluation: Conduct comprehensive testing and validation against traditional diagnostic methods to demonstrate improvements in accuracy, speed,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364456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00753" cy="1446550"/>
          </a:xfrm>
        </p:spPr>
        <p:txBody>
          <a:bodyPr>
            <a:normAutofit/>
          </a:bodyPr>
          <a:lstStyle/>
          <a:p>
            <a:r>
              <a:rPr lang="en-US" dirty="0"/>
              <a:t>Results/Simulations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8B001E-B001-EFC2-965D-7B4986AAEF15}"/>
              </a:ext>
            </a:extLst>
          </p:cNvPr>
          <p:cNvSpPr txBox="1">
            <a:spLocks/>
          </p:cNvSpPr>
          <p:nvPr/>
        </p:nvSpPr>
        <p:spPr>
          <a:xfrm>
            <a:off x="6761510" y="1759258"/>
            <a:ext cx="4789817" cy="4916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9261B"/>
                </a:solidFill>
                <a:latin typeface="__tiempos_b6f14e"/>
              </a:rPr>
              <a:t>Model Performance: The deep learning model achieved an accuracy of 88.67% on the training set and 87.44% on the validation set, indicating strong generalization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9261B"/>
                </a:solidFill>
                <a:latin typeface="__tiempos_b6f14e"/>
              </a:rPr>
              <a:t>Comparison with Traditional Methods: Demonstrated superior precision and reliability in detecting ocular diseases compared to conventional diagnostic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9261B"/>
                </a:solidFill>
                <a:latin typeface="__tiempos_b6f14e"/>
              </a:rPr>
              <a:t>Impact of Data Augmentation: Enhanced model resilience against overfitting, with significant improvements in handling diverse and challenging real-world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9261B"/>
                </a:solidFill>
                <a:latin typeface="__tiempos_b6f14e"/>
              </a:rPr>
              <a:t>Real-World Application: Preliminary tests in simulated clinical environments showed that the model could effectively integrate with existing medical imaging systems, enhancing diagnostic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9261B"/>
                </a:solidFill>
                <a:latin typeface="__tiempos_b6f14e"/>
              </a:rPr>
              <a:t>Graphical Visualizations: Included are graphs showing training and validation accuracy, loss trends over epochs, and examples of model predictions with confidence levels, illustrating the model's diagnostic accuracy.</a:t>
            </a:r>
          </a:p>
        </p:txBody>
      </p:sp>
      <p:pic>
        <p:nvPicPr>
          <p:cNvPr id="7" name="Picture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DE35333A-F1D1-FBC7-D7C9-64946442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70" y="2863340"/>
            <a:ext cx="2773355" cy="2146278"/>
          </a:xfrm>
          <a:prstGeom prst="rect">
            <a:avLst/>
          </a:prstGeom>
        </p:spPr>
      </p:pic>
      <p:pic>
        <p:nvPicPr>
          <p:cNvPr id="8" name="Picture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13ABE764-8CBB-7F13-AD7A-A913D496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121" y="2863340"/>
            <a:ext cx="2687787" cy="214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201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{EC0EAA5B-8BE6-AC4F-A036-D508E33B5CEF}tf10001069</Template>
  <TotalTime>43</TotalTime>
  <Words>1912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__tiempos_b6f14e</vt:lpstr>
      <vt:lpstr>Arial</vt:lpstr>
      <vt:lpstr>Century Gothic</vt:lpstr>
      <vt:lpstr>Wingdings 3</vt:lpstr>
      <vt:lpstr>Wisp</vt:lpstr>
      <vt:lpstr>Deep Learning Approaches for Enhanced Classification of Ocular Diseases</vt:lpstr>
      <vt:lpstr>Group Member Information</vt:lpstr>
      <vt:lpstr>Role/Responsibilities and Contribution in project</vt:lpstr>
      <vt:lpstr>Motivation</vt:lpstr>
      <vt:lpstr>Objectives</vt:lpstr>
      <vt:lpstr>Related Work</vt:lpstr>
      <vt:lpstr>Problem Statement</vt:lpstr>
      <vt:lpstr>Proposed Solution</vt:lpstr>
      <vt:lpstr>Results/Simulations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Comprehensive Driver Drowsiness Detection</dc:title>
  <dc:creator>SAI NIKHIL AURESHI</dc:creator>
  <cp:lastModifiedBy>SAI NIKHIL AURESHI</cp:lastModifiedBy>
  <cp:revision>4</cp:revision>
  <dcterms:created xsi:type="dcterms:W3CDTF">2024-04-17T01:44:43Z</dcterms:created>
  <dcterms:modified xsi:type="dcterms:W3CDTF">2024-04-17T17:09:38Z</dcterms:modified>
</cp:coreProperties>
</file>