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sldIdLst>
    <p:sldId id="1376" r:id="rId2"/>
    <p:sldId id="1459" r:id="rId3"/>
    <p:sldId id="1427" r:id="rId4"/>
    <p:sldId id="1462" r:id="rId5"/>
    <p:sldId id="1377" r:id="rId6"/>
    <p:sldId id="1422" r:id="rId7"/>
    <p:sldId id="1424" r:id="rId8"/>
    <p:sldId id="1439" r:id="rId9"/>
    <p:sldId id="1440" r:id="rId10"/>
    <p:sldId id="1441" r:id="rId11"/>
    <p:sldId id="1442" r:id="rId12"/>
    <p:sldId id="1456" r:id="rId13"/>
    <p:sldId id="1446" r:id="rId14"/>
    <p:sldId id="1447" r:id="rId15"/>
    <p:sldId id="1450" r:id="rId16"/>
    <p:sldId id="1451" r:id="rId17"/>
    <p:sldId id="1461" r:id="rId18"/>
    <p:sldId id="1458" r:id="rId19"/>
    <p:sldId id="1373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3399"/>
    <a:srgbClr val="3333FF"/>
    <a:srgbClr val="000099"/>
    <a:srgbClr val="0066FF"/>
    <a:srgbClr val="FF0000"/>
    <a:srgbClr val="DDDDDD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04" autoAdjust="0"/>
    <p:restoredTop sz="82060" autoAdjust="0"/>
  </p:normalViewPr>
  <p:slideViewPr>
    <p:cSldViewPr snapToGrid="0">
      <p:cViewPr>
        <p:scale>
          <a:sx n="70" d="100"/>
          <a:sy n="70" d="100"/>
        </p:scale>
        <p:origin x="-2094" y="-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  <p:sldLst>
      <p:sld r:id="rId1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3144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FBD95DE-F7E5-43BD-A065-3D4BFB99C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259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A42601-417D-4BB3-B231-03F48C994B0E}" type="slidenum">
              <a:rPr lang="en-US"/>
              <a:pPr/>
              <a:t>12</a:t>
            </a:fld>
            <a:endParaRPr lang="en-US"/>
          </a:p>
        </p:txBody>
      </p:sp>
      <p:sp>
        <p:nvSpPr>
          <p:cNvPr id="64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3050" y="4291013"/>
            <a:ext cx="6311900" cy="4114800"/>
          </a:xfrm>
        </p:spPr>
        <p:txBody>
          <a:bodyPr/>
          <a:lstStyle/>
          <a:p>
            <a:r>
              <a:rPr lang="en-US"/>
              <a:t>We’ve been saying that WebSphere TX provides tremendous value in Complex Transformation challenges.  What do we mean by that?</a:t>
            </a:r>
          </a:p>
          <a:p>
            <a:endParaRPr lang="en-US"/>
          </a:p>
          <a:p>
            <a:r>
              <a:rPr lang="en-US"/>
              <a:t>Here are several examples of complex transformation challenges which clients typically buy WebSphere TX for as part of their integration environment.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066" tIns="45533" rIns="91066" bIns="45533"/>
          <a:lstStyle/>
          <a:p>
            <a:r>
              <a:rPr lang="en-US" smtClean="0">
                <a:latin typeface="Arial" charset="0"/>
                <a:cs typeface="Arial" charset="0"/>
              </a:rPr>
              <a:t>Many enhancements to our z-based engines.  XMLSS on zAAPs = few MIPS and (potentially) substantial reduced costs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A484E7-8FD3-41C6-B27D-932C0383620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F96CED-5EC5-4245-B627-94477F317A0C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2000" cy="342900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What is one</a:t>
            </a:r>
            <a:r>
              <a:rPr lang="en-US" baseline="0" dirty="0" smtClean="0"/>
              <a:t> of the </a:t>
            </a:r>
            <a:r>
              <a:rPr lang="en-US" baseline="0" dirty="0" err="1" smtClean="0"/>
              <a:t>benifits</a:t>
            </a:r>
            <a:r>
              <a:rPr lang="en-US" dirty="0" smtClean="0"/>
              <a:t> about TX is that it provides the ability to do all this without the need to “know the languages” of the systems being integrated.  </a:t>
            </a:r>
          </a:p>
          <a:p>
            <a:r>
              <a:rPr lang="en-US" b="1" dirty="0" smtClean="0"/>
              <a:t>It can deal with such “hard data types” such as : Hierarchical Data , Binary Data, Packed Data, Tabular Data, Relational Data, Nested Structures, Mixed-Type Data, and on and on…</a:t>
            </a:r>
          </a:p>
          <a:p>
            <a:endParaRPr lang="en-US" b="1" dirty="0" smtClean="0"/>
          </a:p>
          <a:p>
            <a:r>
              <a:rPr lang="en-US" dirty="0" smtClean="0"/>
              <a:t>Using the Design Studio, a business analyst or designer can build integration objects across the applications, databases and systems being integrated.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smtClean="0"/>
              <a:t>All of the extensive integration functionality is managed from an easy to use and robust Drag-and-Drop design interface.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benefit of using WTX is </a:t>
            </a:r>
            <a:r>
              <a:rPr lang="en-US" sz="1200" dirty="0" smtClean="0">
                <a:solidFill>
                  <a:srgbClr val="000000"/>
                </a:solidFill>
                <a:cs typeface="+mn-cs"/>
              </a:rPr>
              <a:t>Learn a single design studio environment where transformations for all platforms are imported, developed, tested and performance-tuned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00000"/>
                </a:solidFill>
                <a:cs typeface="+mn-cs"/>
              </a:rPr>
              <a:t>Provide consistency and scalability without the need to write / re-write custom code or create / re-create maps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00000"/>
                </a:solidFill>
                <a:cs typeface="+mn-cs"/>
              </a:rPr>
              <a:t>You</a:t>
            </a:r>
            <a:r>
              <a:rPr lang="en-US" sz="1200" baseline="0" dirty="0" smtClean="0">
                <a:solidFill>
                  <a:srgbClr val="000000"/>
                </a:solidFill>
                <a:cs typeface="+mn-cs"/>
              </a:rPr>
              <a:t> now have code that is able to be executed not only in your z/</a:t>
            </a:r>
            <a:r>
              <a:rPr lang="en-US" sz="1200" baseline="0" dirty="0" err="1" smtClean="0">
                <a:solidFill>
                  <a:srgbClr val="000000"/>
                </a:solidFill>
                <a:cs typeface="+mn-cs"/>
              </a:rPr>
              <a:t>os</a:t>
            </a:r>
            <a:r>
              <a:rPr lang="en-US" sz="1200" baseline="0" dirty="0" smtClean="0">
                <a:solidFill>
                  <a:srgbClr val="000000"/>
                </a:solidFill>
                <a:cs typeface="+mn-cs"/>
              </a:rPr>
              <a:t> but also on other platforms and other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srgbClr val="000000"/>
                </a:solidFill>
                <a:cs typeface="+mn-cs"/>
              </a:rPr>
              <a:t>IBM Products such as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srgbClr val="000000"/>
                </a:solidFill>
                <a:cs typeface="+mn-cs"/>
              </a:rPr>
              <a:t>WAS, WBPM, WMB, </a:t>
            </a:r>
            <a:r>
              <a:rPr lang="en-US" sz="1200" baseline="0" dirty="0" err="1" smtClean="0">
                <a:solidFill>
                  <a:srgbClr val="000000"/>
                </a:solidFill>
                <a:cs typeface="+mn-cs"/>
              </a:rPr>
              <a:t>Datapower</a:t>
            </a:r>
            <a:r>
              <a:rPr lang="en-US" sz="1200" baseline="0" dirty="0" smtClean="0">
                <a:solidFill>
                  <a:srgbClr val="000000"/>
                </a:solidFill>
                <a:cs typeface="+mn-cs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cs typeface="+mn-cs"/>
              </a:rPr>
              <a:t>Stirling</a:t>
            </a:r>
            <a:r>
              <a:rPr lang="en-US" sz="1200" baseline="0" dirty="0" smtClean="0">
                <a:solidFill>
                  <a:srgbClr val="000000"/>
                </a:solidFill>
                <a:cs typeface="+mn-cs"/>
              </a:rPr>
              <a:t> B2BI, and Pure systems </a:t>
            </a:r>
            <a:endParaRPr lang="en-US" sz="1200" dirty="0" smtClean="0">
              <a:solidFill>
                <a:srgbClr val="000000"/>
              </a:solidFill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D95DE-F7E5-43BD-A065-3D4BFB99C66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B6A503-D159-4E12-ABD1-5245E5A32BC8}" type="slidenum">
              <a:rPr lang="en-US"/>
              <a:pPr/>
              <a:t>7</a:t>
            </a:fld>
            <a:endParaRPr lang="en-US"/>
          </a:p>
        </p:txBody>
      </p:sp>
      <p:sp>
        <p:nvSpPr>
          <p:cNvPr id="157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WebSphere Transformation Extender product delivers the following:</a:t>
            </a:r>
          </a:p>
          <a:p>
            <a:endParaRPr lang="en-US" smtClean="0"/>
          </a:p>
          <a:p>
            <a:pPr>
              <a:buFont typeface="Arial"/>
              <a:buChar char="•"/>
            </a:pPr>
            <a:r>
              <a:rPr lang="en-US" smtClean="0"/>
              <a:t>connectivity to a wide range of mainframe, legacy, and enterprise applications, databases, messaging systems, and external information sources</a:t>
            </a:r>
          </a:p>
          <a:p>
            <a:pPr>
              <a:buFont typeface="Arial"/>
              <a:buChar char="•"/>
            </a:pPr>
            <a:endParaRPr lang="en-US" smtClean="0"/>
          </a:p>
          <a:p>
            <a:pPr>
              <a:buFont typeface="Arial"/>
              <a:buChar char="•"/>
            </a:pPr>
            <a:r>
              <a:rPr lang="en-US" smtClean="0"/>
              <a:t>a comprehensive library of more than 120 pre-built functions to reduce development time and simplify specification of rules for validation, transformation, and routing</a:t>
            </a:r>
          </a:p>
          <a:p>
            <a:pPr>
              <a:buFont typeface="Arial"/>
              <a:buChar char="•"/>
            </a:pPr>
            <a:endParaRPr lang="en-US" smtClean="0"/>
          </a:p>
          <a:p>
            <a:pPr>
              <a:buFont typeface="Arial"/>
              <a:buChar char="•"/>
            </a:pPr>
            <a:r>
              <a:rPr lang="en-US" smtClean="0"/>
              <a:t>multiple execution options to support right-time, right-style transformation-whether it is batch, real-time, or embedded</a:t>
            </a:r>
          </a:p>
          <a:p>
            <a:pPr>
              <a:buFont typeface="Arial"/>
              <a:buChar char="•"/>
            </a:pPr>
            <a:endParaRPr lang="en-US" smtClean="0"/>
          </a:p>
          <a:p>
            <a:pPr>
              <a:buFont typeface="Arial"/>
              <a:buChar char="•"/>
            </a:pPr>
            <a:r>
              <a:rPr lang="en-US" smtClean="0"/>
              <a:t>enterprise-class capabilities for development, deployment, and maintenance plus high-availability platform support.</a:t>
            </a:r>
          </a:p>
          <a:p>
            <a:pPr>
              <a:buFont typeface="Arial"/>
              <a:buChar char="•"/>
            </a:pPr>
            <a:endParaRPr lang="en-US" smtClean="0"/>
          </a:p>
          <a:p>
            <a:r>
              <a:rPr lang="en-US" smtClean="0"/>
              <a:t>This reduces on-going administration and implementation risks and delivers results sooner than hand-coding.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931ACB-F7A7-4F23-BDB2-3B4471DE3B4F}" type="slidenum">
              <a:rPr lang="en-US" smtClean="0">
                <a:latin typeface="Arial" charset="0"/>
                <a:cs typeface="Arial" charset="0"/>
              </a:rPr>
              <a:pPr/>
              <a:t>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dirty="0" smtClean="0">
                <a:latin typeface="Arial" charset="0"/>
                <a:cs typeface="Arial" charset="0"/>
              </a:rPr>
              <a:t>So </a:t>
            </a:r>
            <a:r>
              <a:rPr lang="fr-FR" dirty="0" err="1" smtClean="0">
                <a:latin typeface="Arial" charset="0"/>
                <a:cs typeface="Arial" charset="0"/>
              </a:rPr>
              <a:t>what</a:t>
            </a:r>
            <a:r>
              <a:rPr lang="fr-FR" dirty="0" smtClean="0">
                <a:latin typeface="Arial" charset="0"/>
                <a:cs typeface="Arial" charset="0"/>
              </a:rPr>
              <a:t> do i </a:t>
            </a:r>
            <a:r>
              <a:rPr lang="fr-FR" dirty="0" err="1" smtClean="0">
                <a:latin typeface="Arial" charset="0"/>
                <a:cs typeface="Arial" charset="0"/>
              </a:rPr>
              <a:t>mean</a:t>
            </a:r>
            <a:r>
              <a:rPr lang="fr-FR" dirty="0" smtClean="0">
                <a:latin typeface="Arial" charset="0"/>
                <a:cs typeface="Arial" charset="0"/>
              </a:rPr>
              <a:t> by </a:t>
            </a:r>
            <a:r>
              <a:rPr lang="fr-FR" dirty="0" err="1" smtClean="0">
                <a:latin typeface="Arial" charset="0"/>
                <a:cs typeface="Arial" charset="0"/>
              </a:rPr>
              <a:t>this</a:t>
            </a:r>
            <a:r>
              <a:rPr lang="fr-FR" dirty="0" smtClean="0">
                <a:latin typeface="Arial" charset="0"/>
                <a:cs typeface="Arial" charset="0"/>
              </a:rPr>
              <a:t>?</a:t>
            </a:r>
            <a:r>
              <a:rPr lang="fr-FR" baseline="0" dirty="0" smtClean="0">
                <a:latin typeface="Arial" charset="0"/>
                <a:cs typeface="Arial" charset="0"/>
              </a:rPr>
              <a:t> </a:t>
            </a:r>
            <a:r>
              <a:rPr lang="fr-FR" baseline="0" dirty="0" err="1" smtClean="0">
                <a:latin typeface="Arial" charset="0"/>
                <a:cs typeface="Arial" charset="0"/>
              </a:rPr>
              <a:t>What</a:t>
            </a:r>
            <a:r>
              <a:rPr lang="fr-FR" baseline="0" dirty="0" smtClean="0">
                <a:latin typeface="Arial" charset="0"/>
                <a:cs typeface="Arial" charset="0"/>
              </a:rPr>
              <a:t> </a:t>
            </a:r>
            <a:r>
              <a:rPr lang="fr-FR" baseline="0" dirty="0" err="1" smtClean="0">
                <a:latin typeface="Arial" charset="0"/>
                <a:cs typeface="Arial" charset="0"/>
              </a:rPr>
              <a:t>is</a:t>
            </a:r>
            <a:r>
              <a:rPr lang="fr-FR" baseline="0" dirty="0" smtClean="0">
                <a:latin typeface="Arial" charset="0"/>
                <a:cs typeface="Arial" charset="0"/>
              </a:rPr>
              <a:t> </a:t>
            </a:r>
            <a:r>
              <a:rPr lang="fr-FR" baseline="0" dirty="0" err="1" smtClean="0">
                <a:latin typeface="Arial" charset="0"/>
                <a:cs typeface="Arial" charset="0"/>
              </a:rPr>
              <a:t>its</a:t>
            </a:r>
            <a:r>
              <a:rPr lang="fr-FR" baseline="0" dirty="0" smtClean="0">
                <a:latin typeface="Arial" charset="0"/>
                <a:cs typeface="Arial" charset="0"/>
              </a:rPr>
              <a:t> value? </a:t>
            </a:r>
          </a:p>
          <a:p>
            <a:pPr eaLnBrk="1" hangingPunct="1">
              <a:lnSpc>
                <a:spcPct val="90000"/>
              </a:lnSpc>
            </a:pPr>
            <a:r>
              <a:rPr lang="fr-FR" baseline="0" dirty="0" smtClean="0">
                <a:latin typeface="Arial" charset="0"/>
                <a:cs typeface="Arial" charset="0"/>
              </a:rPr>
              <a:t>This </a:t>
            </a:r>
            <a:r>
              <a:rPr lang="fr-FR" baseline="0" dirty="0" err="1" smtClean="0">
                <a:latin typeface="Arial" charset="0"/>
                <a:cs typeface="Arial" charset="0"/>
              </a:rPr>
              <a:t>allows</a:t>
            </a:r>
            <a:r>
              <a:rPr lang="fr-FR" baseline="0" dirty="0" smtClean="0">
                <a:latin typeface="Arial" charset="0"/>
                <a:cs typeface="Arial" charset="0"/>
              </a:rPr>
              <a:t> for the adapter to </a:t>
            </a:r>
            <a:r>
              <a:rPr lang="fr-FR" baseline="0" dirty="0" err="1" smtClean="0">
                <a:latin typeface="Arial" charset="0"/>
                <a:cs typeface="Arial" charset="0"/>
              </a:rPr>
              <a:t>handle</a:t>
            </a:r>
            <a:r>
              <a:rPr lang="fr-FR" baseline="0" dirty="0" smtClean="0">
                <a:latin typeface="Arial" charset="0"/>
                <a:cs typeface="Arial" charset="0"/>
              </a:rPr>
              <a:t> the </a:t>
            </a:r>
            <a:r>
              <a:rPr lang="fr-FR" baseline="0" dirty="0" err="1" smtClean="0">
                <a:latin typeface="Arial" charset="0"/>
                <a:cs typeface="Arial" charset="0"/>
              </a:rPr>
              <a:t>protocols</a:t>
            </a:r>
            <a:r>
              <a:rPr lang="fr-FR" baseline="0" dirty="0" smtClean="0">
                <a:latin typeface="Arial" charset="0"/>
                <a:cs typeface="Arial" charset="0"/>
              </a:rPr>
              <a:t> of </a:t>
            </a:r>
            <a:r>
              <a:rPr lang="fr-FR" baseline="0" dirty="0" err="1" smtClean="0">
                <a:latin typeface="Arial" charset="0"/>
                <a:cs typeface="Arial" charset="0"/>
              </a:rPr>
              <a:t>different</a:t>
            </a:r>
            <a:r>
              <a:rPr lang="fr-FR" baseline="0" dirty="0" smtClean="0">
                <a:latin typeface="Arial" charset="0"/>
                <a:cs typeface="Arial" charset="0"/>
              </a:rPr>
              <a:t> a2a transformations.</a:t>
            </a:r>
          </a:p>
          <a:p>
            <a:pPr eaLnBrk="1" hangingPunct="1">
              <a:lnSpc>
                <a:spcPct val="90000"/>
              </a:lnSpc>
            </a:pPr>
            <a:r>
              <a:rPr lang="fr-FR" baseline="0" dirty="0" smtClean="0">
                <a:latin typeface="Arial" charset="0"/>
                <a:cs typeface="Arial" charset="0"/>
              </a:rPr>
              <a:t>For </a:t>
            </a:r>
            <a:r>
              <a:rPr lang="fr-FR" baseline="0" dirty="0" err="1" smtClean="0">
                <a:latin typeface="Arial" charset="0"/>
                <a:cs typeface="Arial" charset="0"/>
              </a:rPr>
              <a:t>example</a:t>
            </a:r>
            <a:r>
              <a:rPr lang="fr-FR" baseline="0" dirty="0" smtClean="0">
                <a:latin typeface="Arial" charset="0"/>
                <a:cs typeface="Arial" charset="0"/>
              </a:rPr>
              <a:t> </a:t>
            </a:r>
            <a:r>
              <a:rPr lang="fr-FR" baseline="0" dirty="0" err="1" smtClean="0">
                <a:latin typeface="Arial" charset="0"/>
                <a:cs typeface="Arial" charset="0"/>
              </a:rPr>
              <a:t>it</a:t>
            </a:r>
            <a:r>
              <a:rPr lang="fr-FR" baseline="0" dirty="0" smtClean="0">
                <a:latin typeface="Arial" charset="0"/>
                <a:cs typeface="Arial" charset="0"/>
              </a:rPr>
              <a:t> </a:t>
            </a:r>
            <a:r>
              <a:rPr lang="fr-FR" baseline="0" dirty="0" err="1" smtClean="0">
                <a:latin typeface="Arial" charset="0"/>
                <a:cs typeface="Arial" charset="0"/>
              </a:rPr>
              <a:t>could</a:t>
            </a:r>
            <a:r>
              <a:rPr lang="fr-FR" baseline="0" dirty="0" smtClean="0">
                <a:latin typeface="Arial" charset="0"/>
                <a:cs typeface="Arial" charset="0"/>
              </a:rPr>
              <a:t> </a:t>
            </a:r>
            <a:r>
              <a:rPr lang="fr-FR" baseline="0" dirty="0" err="1" smtClean="0">
                <a:latin typeface="Arial" charset="0"/>
                <a:cs typeface="Arial" charset="0"/>
              </a:rPr>
              <a:t>be</a:t>
            </a:r>
            <a:r>
              <a:rPr lang="fr-FR" baseline="0" dirty="0" smtClean="0">
                <a:latin typeface="Arial" charset="0"/>
                <a:cs typeface="Arial" charset="0"/>
              </a:rPr>
              <a:t> a queue or a new </a:t>
            </a:r>
            <a:r>
              <a:rPr lang="fr-FR" baseline="0" dirty="0" err="1" smtClean="0">
                <a:latin typeface="Arial" charset="0"/>
                <a:cs typeface="Arial" charset="0"/>
              </a:rPr>
              <a:t>gdg</a:t>
            </a:r>
            <a:r>
              <a:rPr lang="fr-FR" baseline="0" dirty="0" smtClean="0">
                <a:latin typeface="Arial" charset="0"/>
                <a:cs typeface="Arial" charset="0"/>
              </a:rPr>
              <a:t> the adapter </a:t>
            </a:r>
            <a:r>
              <a:rPr lang="fr-FR" baseline="0" dirty="0" err="1" smtClean="0">
                <a:latin typeface="Arial" charset="0"/>
                <a:cs typeface="Arial" charset="0"/>
              </a:rPr>
              <a:t>gives</a:t>
            </a:r>
            <a:r>
              <a:rPr lang="fr-FR" baseline="0" dirty="0" smtClean="0">
                <a:latin typeface="Arial" charset="0"/>
                <a:cs typeface="Arial" charset="0"/>
              </a:rPr>
              <a:t> the value of </a:t>
            </a:r>
            <a:r>
              <a:rPr lang="fr-FR" baseline="0" dirty="0" err="1" smtClean="0">
                <a:latin typeface="Arial" charset="0"/>
                <a:cs typeface="Arial" charset="0"/>
              </a:rPr>
              <a:t>predefined</a:t>
            </a:r>
            <a:r>
              <a:rPr lang="fr-FR" baseline="0" dirty="0" smtClean="0">
                <a:latin typeface="Arial" charset="0"/>
                <a:cs typeface="Arial" charset="0"/>
              </a:rPr>
              <a:t> </a:t>
            </a:r>
            <a:r>
              <a:rPr lang="fr-FR" baseline="0" dirty="0" err="1" smtClean="0">
                <a:latin typeface="Arial" charset="0"/>
                <a:cs typeface="Arial" charset="0"/>
              </a:rPr>
              <a:t>protocols</a:t>
            </a:r>
            <a:r>
              <a:rPr lang="fr-FR" baseline="0" dirty="0" smtClean="0">
                <a:latin typeface="Arial" charset="0"/>
                <a:cs typeface="Arial" charset="0"/>
              </a:rPr>
              <a:t> </a:t>
            </a:r>
            <a:r>
              <a:rPr lang="fr-FR" baseline="0" dirty="0" err="1" smtClean="0">
                <a:latin typeface="Arial" charset="0"/>
                <a:cs typeface="Arial" charset="0"/>
              </a:rPr>
              <a:t>so</a:t>
            </a:r>
            <a:r>
              <a:rPr lang="fr-FR" baseline="0" dirty="0" smtClean="0">
                <a:latin typeface="Arial" charset="0"/>
                <a:cs typeface="Arial" charset="0"/>
              </a:rPr>
              <a:t> </a:t>
            </a:r>
            <a:r>
              <a:rPr lang="fr-FR" baseline="0" dirty="0" err="1" smtClean="0">
                <a:latin typeface="Arial" charset="0"/>
                <a:cs typeface="Arial" charset="0"/>
              </a:rPr>
              <a:t>that</a:t>
            </a:r>
            <a:r>
              <a:rPr lang="fr-FR" baseline="0" dirty="0" smtClean="0">
                <a:latin typeface="Arial" charset="0"/>
                <a:cs typeface="Arial" charset="0"/>
              </a:rPr>
              <a:t> </a:t>
            </a:r>
            <a:r>
              <a:rPr lang="fr-FR" baseline="0" dirty="0" err="1" smtClean="0">
                <a:latin typeface="Arial" charset="0"/>
                <a:cs typeface="Arial" charset="0"/>
              </a:rPr>
              <a:t>you</a:t>
            </a:r>
            <a:r>
              <a:rPr lang="fr-FR" baseline="0" dirty="0" smtClean="0">
                <a:latin typeface="Arial" charset="0"/>
                <a:cs typeface="Arial" charset="0"/>
              </a:rPr>
              <a:t> do not have to code </a:t>
            </a:r>
            <a:r>
              <a:rPr lang="fr-FR" baseline="0" dirty="0" err="1" smtClean="0">
                <a:latin typeface="Arial" charset="0"/>
                <a:cs typeface="Arial" charset="0"/>
              </a:rPr>
              <a:t>them</a:t>
            </a:r>
            <a:r>
              <a:rPr lang="fr-FR" baseline="0" dirty="0" smtClean="0">
                <a:latin typeface="Arial" charset="0"/>
                <a:cs typeface="Arial" charset="0"/>
              </a:rPr>
              <a:t> </a:t>
            </a:r>
            <a:r>
              <a:rPr lang="fr-FR" baseline="0" dirty="0" err="1" smtClean="0">
                <a:latin typeface="Arial" charset="0"/>
                <a:cs typeface="Arial" charset="0"/>
              </a:rPr>
              <a:t>manually</a:t>
            </a:r>
            <a:r>
              <a:rPr lang="fr-FR" baseline="0" dirty="0" smtClean="0">
                <a:latin typeface="Arial" charset="0"/>
                <a:cs typeface="Arial" charset="0"/>
              </a:rPr>
              <a:t>, </a:t>
            </a:r>
            <a:r>
              <a:rPr lang="fr-FR" baseline="0" dirty="0" err="1" smtClean="0">
                <a:latin typeface="Arial" charset="0"/>
                <a:cs typeface="Arial" charset="0"/>
              </a:rPr>
              <a:t>like</a:t>
            </a:r>
            <a:r>
              <a:rPr lang="fr-FR" baseline="0" dirty="0" smtClean="0">
                <a:latin typeface="Arial" charset="0"/>
                <a:cs typeface="Arial" charset="0"/>
              </a:rPr>
              <a:t> chanel définitions in a queue manager.</a:t>
            </a:r>
          </a:p>
          <a:p>
            <a:pPr eaLnBrk="1" hangingPunct="1">
              <a:lnSpc>
                <a:spcPct val="90000"/>
              </a:lnSpc>
            </a:pPr>
            <a:endParaRPr lang="fr-FR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8C73E3-BDB6-4679-B9B4-2CD154EA26ED}" type="slidenum">
              <a:rPr lang="en-US" smtClean="0">
                <a:latin typeface="Arial" charset="0"/>
                <a:cs typeface="Arial" charset="0"/>
              </a:rPr>
              <a:pPr/>
              <a:t>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fr-FR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3144C7-DB94-4B41-9237-6A72899BD12E}" type="slidenum">
              <a:rPr lang="en-US" smtClean="0">
                <a:latin typeface="Arial" charset="0"/>
                <a:cs typeface="Arial" charset="0"/>
              </a:rPr>
              <a:pPr/>
              <a:t>10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fr-FR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B6A88D-A11C-4242-B9AA-48A03E5EDCCE}" type="slidenum">
              <a:rPr lang="en-US" smtClean="0">
                <a:latin typeface="Arial" charset="0"/>
                <a:cs typeface="Arial" charset="0"/>
              </a:rPr>
              <a:pPr/>
              <a:t>11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0" y="5153025"/>
            <a:ext cx="9144000" cy="17605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3" descr="ONDmndBsLckp_KO_4C_S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7188" y="5230813"/>
            <a:ext cx="216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WS_tit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4776788"/>
            <a:ext cx="914082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WebSphere_pearl"/>
          <p:cNvPicPr>
            <a:picLocks noChangeAspect="1" noChangeArrowheads="1"/>
          </p:cNvPicPr>
          <p:nvPr/>
        </p:nvPicPr>
        <p:blipFill>
          <a:blip r:embed="rId4" cstate="print"/>
          <a:srcRect r="-50648" b="-116841"/>
          <a:stretch>
            <a:fillRect/>
          </a:stretch>
        </p:blipFill>
        <p:spPr bwMode="auto">
          <a:xfrm>
            <a:off x="1895475" y="4159250"/>
            <a:ext cx="29464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6"/>
          <p:cNvSpPr>
            <a:spLocks noChangeArrowheads="1"/>
          </p:cNvSpPr>
          <p:nvPr/>
        </p:nvSpPr>
        <p:spPr bwMode="blackWhite">
          <a:xfrm>
            <a:off x="0" y="0"/>
            <a:ext cx="9144000" cy="1690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7673975" y="687388"/>
            <a:ext cx="1162050" cy="558800"/>
            <a:chOff x="4738" y="433"/>
            <a:chExt cx="732" cy="352"/>
          </a:xfrm>
        </p:grpSpPr>
        <p:pic>
          <p:nvPicPr>
            <p:cNvPr id="10" name="Picture 8" descr="ibm_white_logo_300dpi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7889FB"/>
                </a:clrFrom>
                <a:clrTo>
                  <a:srgbClr val="7889FB">
                    <a:alpha val="0"/>
                  </a:srgbClr>
                </a:clrTo>
              </a:clrChange>
            </a:blip>
            <a:srcRect r="6470"/>
            <a:stretch>
              <a:fillRect/>
            </a:stretch>
          </p:blipFill>
          <p:spPr bwMode="invGray">
            <a:xfrm>
              <a:off x="4738" y="433"/>
              <a:ext cx="63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Rectangle 9"/>
            <p:cNvSpPr>
              <a:spLocks noChangeArrowheads="1"/>
            </p:cNvSpPr>
            <p:nvPr/>
          </p:nvSpPr>
          <p:spPr bwMode="black">
            <a:xfrm>
              <a:off x="5325" y="611"/>
              <a:ext cx="14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>
                <a:defRPr/>
              </a:pPr>
              <a:r>
                <a:rPr lang="en-US" altLang="en-US" sz="600">
                  <a:solidFill>
                    <a:schemeClr val="bg1"/>
                  </a:solidFill>
                  <a:latin typeface="Arial" charset="0"/>
                </a:rPr>
                <a:t>®</a:t>
              </a:r>
            </a:p>
            <a:p>
              <a:pPr algn="r" eaLnBrk="0" hangingPunct="0">
                <a:defRPr/>
              </a:pPr>
              <a:endParaRPr lang="en-US" altLang="en-US" sz="60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12" name="Rectangle 12"/>
          <p:cNvSpPr>
            <a:spLocks noChangeArrowheads="1"/>
          </p:cNvSpPr>
          <p:nvPr/>
        </p:nvSpPr>
        <p:spPr bwMode="black">
          <a:xfrm>
            <a:off x="2032000" y="1301750"/>
            <a:ext cx="4103688" cy="306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288" tIns="18288" rIns="18288" bIns="18288" anchor="ctr"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  <a:defRPr/>
            </a:pPr>
            <a:r>
              <a:rPr lang="en-US" altLang="en-US" sz="1800">
                <a:solidFill>
                  <a:srgbClr val="FFFFFF"/>
                </a:solidFill>
                <a:latin typeface="Arial" charset="0"/>
              </a:rPr>
              <a:t>IBM Software Group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black">
          <a:xfrm flipV="1">
            <a:off x="1887538" y="1362075"/>
            <a:ext cx="0" cy="32861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black">
          <a:xfrm>
            <a:off x="7239000" y="6248400"/>
            <a:ext cx="16398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en-US" altLang="en-US" sz="1000">
                <a:solidFill>
                  <a:srgbClr val="FFFFFF"/>
                </a:solidFill>
                <a:latin typeface="Arial" charset="0"/>
              </a:rPr>
              <a:t>© IBM Corporation</a:t>
            </a:r>
          </a:p>
        </p:txBody>
      </p:sp>
      <p:sp>
        <p:nvSpPr>
          <p:cNvPr id="37898" name="Rectangle 10"/>
          <p:cNvSpPr>
            <a:spLocks noGrp="1" noChangeArrowheads="1"/>
          </p:cNvSpPr>
          <p:nvPr>
            <p:ph type="ctrTitle"/>
          </p:nvPr>
        </p:nvSpPr>
        <p:spPr bwMode="black">
          <a:xfrm>
            <a:off x="390525" y="2493963"/>
            <a:ext cx="7954963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en-US"/>
              <a:t>Presentation Title</a:t>
            </a:r>
          </a:p>
        </p:txBody>
      </p:sp>
      <p:sp>
        <p:nvSpPr>
          <p:cNvPr id="37899" name="Rectangle 11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390525" y="3349625"/>
            <a:ext cx="7953375" cy="339725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b="1" i="1"/>
            </a:lvl1pPr>
          </a:lstStyle>
          <a:p>
            <a:r>
              <a:rPr lang="en-US" altLang="en-US"/>
              <a:t>Presentation Subtitle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16E67-1DF1-4C92-8261-2A651BA0D3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808038"/>
            <a:ext cx="2119313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988" y="808038"/>
            <a:ext cx="6208712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1E616-BA3B-4A19-AE2A-E2AD9688B6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4B3A5-F4DF-4674-9367-A37C673A49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70FBC-4B30-40DF-AFC4-1D2E9172F7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850" y="1776413"/>
            <a:ext cx="3697288" cy="4670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538" y="1776413"/>
            <a:ext cx="3698875" cy="4670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82E9D-F3E5-4CE8-A473-3F910C9805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D75A2-4486-478A-81AB-686DF23DA9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D4DCB-FB09-4FA4-BAAF-D09A9049A6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6A871-1ACD-4DC2-8453-846BA9650F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5CBB7-FDE2-43A3-93BA-BCFF244267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6146B-918C-492B-9508-0CC957B2C1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file:///D:\mercator\MapEdit.exe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blackWhite">
          <a:xfrm>
            <a:off x="0" y="6470650"/>
            <a:ext cx="9144000" cy="38735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7" name="Picture 3" descr="WS_tex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442075"/>
            <a:ext cx="9145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8" name="Rectangle 4"/>
          <p:cNvSpPr>
            <a:spLocks noChangeArrowheads="1"/>
          </p:cNvSpPr>
          <p:nvPr/>
        </p:nvSpPr>
        <p:spPr bwMode="blackWhite"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9" name="Picture 5" descr="ibm_light_gray_logo_300dpi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lum bright="100000" contrast="100000"/>
          </a:blip>
          <a:srcRect r="6470"/>
          <a:stretch>
            <a:fillRect/>
          </a:stretch>
        </p:blipFill>
        <p:spPr bwMode="invGray">
          <a:xfrm>
            <a:off x="8370888" y="100013"/>
            <a:ext cx="623887" cy="247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3988" y="808038"/>
            <a:ext cx="8467725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85850" y="1776413"/>
            <a:ext cx="7548563" cy="467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black">
          <a:xfrm>
            <a:off x="1435100" y="123825"/>
            <a:ext cx="3590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en-US" sz="1400">
                <a:solidFill>
                  <a:srgbClr val="FFFFFF"/>
                </a:solidFill>
                <a:latin typeface="Arial" charset="0"/>
              </a:rPr>
              <a:t>IBM Software Group | WebSphere software</a:t>
            </a:r>
          </a:p>
        </p:txBody>
      </p:sp>
      <p:sp>
        <p:nvSpPr>
          <p:cNvPr id="36873" name="Rectangle 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8328025" y="6529388"/>
            <a:ext cx="673100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1000"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4F7D6E7E-9BD3-4B30-A4A6-BA29B6E629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black">
          <a:xfrm>
            <a:off x="1435100" y="195263"/>
            <a:ext cx="0" cy="2349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5" name="Picture 11" descr="maped1">
            <a:hlinkClick r:id="rId15" action="ppaction://program" highlightClick="1"/>
          </p:cNvPr>
          <p:cNvPicPr>
            <a:picLocks noChangeAspect="1" noChangeArrowheads="1"/>
          </p:cNvPicPr>
          <p:nvPr userDrawn="1"/>
        </p:nvPicPr>
        <p:blipFill>
          <a:blip r:embed="rId16" cstate="print">
            <a:clrChange>
              <a:clrFrom>
                <a:srgbClr val="582F8B"/>
              </a:clrFrom>
              <a:clrTo>
                <a:srgbClr val="582F8B">
                  <a:alpha val="0"/>
                </a:srgbClr>
              </a:clrTo>
            </a:clrChange>
          </a:blip>
          <a:srcRect r="48332"/>
          <a:stretch>
            <a:fillRect/>
          </a:stretch>
        </p:blipFill>
        <p:spPr bwMode="auto">
          <a:xfrm>
            <a:off x="6049963" y="561975"/>
            <a:ext cx="3094037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6" name="Rectangle 12"/>
          <p:cNvSpPr>
            <a:spLocks noChangeArrowheads="1"/>
          </p:cNvSpPr>
          <p:nvPr userDrawn="1"/>
        </p:nvSpPr>
        <p:spPr bwMode="auto">
          <a:xfrm>
            <a:off x="5562600" y="457200"/>
            <a:ext cx="3581400" cy="5715000"/>
          </a:xfrm>
          <a:prstGeom prst="rect">
            <a:avLst/>
          </a:prstGeom>
          <a:solidFill>
            <a:schemeClr val="bg1">
              <a:alpha val="7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25000"/>
        </a:spcBef>
        <a:spcAft>
          <a:spcPct val="1500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15000"/>
        </a:spcBef>
        <a:spcAft>
          <a:spcPct val="15000"/>
        </a:spcAft>
        <a:buClr>
          <a:schemeClr val="accent1"/>
        </a:buClr>
        <a:buFont typeface="Webdings" pitchFamily="18" charset="2"/>
        <a:buChar char="4"/>
        <a:defRPr sz="1600">
          <a:solidFill>
            <a:schemeClr val="tx1"/>
          </a:solidFill>
          <a:latin typeface="+mn-lt"/>
          <a:cs typeface="+mn-cs"/>
        </a:defRPr>
      </a:lvl2pPr>
      <a:lvl3pPr marL="682625" indent="-223838" algn="l" rtl="0" eaLnBrk="0" fontAlgn="base" hangingPunct="0">
        <a:spcBef>
          <a:spcPct val="15000"/>
        </a:spcBef>
        <a:spcAft>
          <a:spcPct val="15000"/>
        </a:spcAft>
        <a:buClr>
          <a:schemeClr val="accent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912813" indent="-228600" algn="l" rtl="0" eaLnBrk="0" fontAlgn="base" hangingPunct="0">
        <a:spcBef>
          <a:spcPct val="15000"/>
        </a:spcBef>
        <a:spcAft>
          <a:spcPct val="1500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1143000" indent="-228600" algn="l" rtl="0" eaLnBrk="0" fontAlgn="base" hangingPunct="0">
        <a:spcBef>
          <a:spcPct val="15000"/>
        </a:spcBef>
        <a:spcAft>
          <a:spcPct val="1500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5pPr>
      <a:lvl6pPr marL="1600200" indent="-228600" algn="l" rtl="0" fontAlgn="base">
        <a:spcBef>
          <a:spcPct val="15000"/>
        </a:spcBef>
        <a:spcAft>
          <a:spcPct val="1500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2057400" indent="-228600" algn="l" rtl="0" fontAlgn="base">
        <a:spcBef>
          <a:spcPct val="15000"/>
        </a:spcBef>
        <a:spcAft>
          <a:spcPct val="1500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514600" indent="-228600" algn="l" rtl="0" fontAlgn="base">
        <a:spcBef>
          <a:spcPct val="15000"/>
        </a:spcBef>
        <a:spcAft>
          <a:spcPct val="1500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971800" indent="-228600" algn="l" rtl="0" fontAlgn="base">
        <a:spcBef>
          <a:spcPct val="15000"/>
        </a:spcBef>
        <a:spcAft>
          <a:spcPct val="1500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jpeg"/><Relationship Id="rId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jpeg"/><Relationship Id="rId3" Type="http://schemas.openxmlformats.org/officeDocument/2006/relationships/image" Target="../media/image44.png"/><Relationship Id="rId7" Type="http://schemas.openxmlformats.org/officeDocument/2006/relationships/image" Target="../media/image46.jpeg"/><Relationship Id="rId12" Type="http://schemas.openxmlformats.org/officeDocument/2006/relationships/image" Target="../media/image51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5.jpeg"/><Relationship Id="rId11" Type="http://schemas.openxmlformats.org/officeDocument/2006/relationships/image" Target="../media/image50.jpeg"/><Relationship Id="rId5" Type="http://schemas.openxmlformats.org/officeDocument/2006/relationships/image" Target="../media/image43.wmf"/><Relationship Id="rId10" Type="http://schemas.openxmlformats.org/officeDocument/2006/relationships/image" Target="../media/image49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8.png"/><Relationship Id="rId1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hyperlink" Target="file:///D:\mercator\MapEdit.exe" TargetMode="Externa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0525" y="2493963"/>
            <a:ext cx="8437563" cy="480131"/>
          </a:xfrm>
        </p:spPr>
        <p:txBody>
          <a:bodyPr/>
          <a:lstStyle/>
          <a:p>
            <a:pPr eaLnBrk="1" hangingPunct="1"/>
            <a:r>
              <a:rPr lang="en-US" dirty="0" smtClean="0"/>
              <a:t>IBM WebSphere Transformation Extender (WTX)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7457" y="5431971"/>
            <a:ext cx="4114800" cy="95410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Steven Brock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CSP IBM Corp</a:t>
            </a:r>
            <a:endParaRPr 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397000" y="1905000"/>
            <a:ext cx="1054100" cy="635000"/>
          </a:xfrm>
          <a:prstGeom prst="rect">
            <a:avLst/>
          </a:prstGeom>
          <a:solidFill>
            <a:srgbClr val="66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GB" sz="1400">
                <a:solidFill>
                  <a:schemeClr val="bg1"/>
                </a:solidFill>
              </a:rPr>
              <a:t>Adapter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2590800" y="1905000"/>
            <a:ext cx="1054100" cy="635000"/>
          </a:xfrm>
          <a:prstGeom prst="rect">
            <a:avLst/>
          </a:prstGeom>
          <a:solidFill>
            <a:srgbClr val="FF33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3300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GB" sz="1400">
                <a:solidFill>
                  <a:schemeClr val="bg1"/>
                </a:solidFill>
              </a:rPr>
              <a:t>Type Tree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66700" y="593725"/>
            <a:ext cx="8877300" cy="420688"/>
          </a:xfrm>
        </p:spPr>
        <p:txBody>
          <a:bodyPr/>
          <a:lstStyle/>
          <a:p>
            <a:pPr eaLnBrk="1" hangingPunct="1"/>
            <a:r>
              <a:rPr lang="en-GB" sz="2400" smtClean="0">
                <a:solidFill>
                  <a:schemeClr val="accent1"/>
                </a:solidFill>
              </a:rPr>
              <a:t>The Components of a WebSphere TX Solution </a:t>
            </a: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49288" y="1069975"/>
            <a:ext cx="7772400" cy="490538"/>
          </a:xfrm>
        </p:spPr>
        <p:txBody>
          <a:bodyPr/>
          <a:lstStyle/>
          <a:p>
            <a:pPr eaLnBrk="1" hangingPunct="1">
              <a:tabLst>
                <a:tab pos="228600" algn="l"/>
                <a:tab pos="742950" algn="l"/>
                <a:tab pos="1143000" algn="l"/>
                <a:tab pos="1600200" algn="l"/>
                <a:tab pos="2057400" algn="l"/>
              </a:tabLst>
            </a:pPr>
            <a:r>
              <a:rPr lang="en-GB" smtClean="0"/>
              <a:t>A WebSphere TX solution is composed of the following: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3657600" y="1905000"/>
            <a:ext cx="1054100" cy="635000"/>
          </a:xfrm>
          <a:prstGeom prst="rect">
            <a:avLst/>
          </a:prstGeom>
          <a:solidFill>
            <a:srgbClr val="66FF33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33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GB" sz="1400">
                <a:solidFill>
                  <a:schemeClr val="bg1"/>
                </a:solidFill>
              </a:rPr>
              <a:t>Rules</a:t>
            </a: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4724400" y="1905000"/>
            <a:ext cx="1054100" cy="635000"/>
          </a:xfrm>
          <a:prstGeom prst="rect">
            <a:avLst/>
          </a:prstGeom>
          <a:solidFill>
            <a:srgbClr val="FF33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3300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GB" sz="1400">
                <a:solidFill>
                  <a:schemeClr val="bg1"/>
                </a:solidFill>
              </a:rPr>
              <a:t>Type Tree</a:t>
            </a: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5943600" y="1905000"/>
            <a:ext cx="1054100" cy="635000"/>
          </a:xfrm>
          <a:prstGeom prst="rect">
            <a:avLst/>
          </a:prstGeom>
          <a:solidFill>
            <a:srgbClr val="66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GB" sz="1400">
                <a:solidFill>
                  <a:schemeClr val="bg1"/>
                </a:solidFill>
              </a:rPr>
              <a:t>Adapter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1371600" y="2819400"/>
            <a:ext cx="563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3505200" y="2819400"/>
            <a:ext cx="1066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GB" sz="1600">
                <a:solidFill>
                  <a:schemeClr val="tx1"/>
                </a:solidFill>
              </a:rPr>
              <a:t>Mapping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1447800" y="2819400"/>
            <a:ext cx="1066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GB" sz="1600" i="1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5943600" y="2819400"/>
            <a:ext cx="1295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GB" sz="1600" i="1">
                <a:solidFill>
                  <a:schemeClr val="tx1"/>
                </a:solidFill>
              </a:rPr>
              <a:t>Destination</a:t>
            </a:r>
          </a:p>
        </p:txBody>
      </p:sp>
      <p:sp>
        <p:nvSpPr>
          <p:cNvPr id="56333" name="Rectangle 13"/>
          <p:cNvSpPr>
            <a:spLocks noChangeArrowheads="1"/>
          </p:cNvSpPr>
          <p:nvPr/>
        </p:nvSpPr>
        <p:spPr bwMode="auto">
          <a:xfrm>
            <a:off x="685800" y="3170238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Font typeface="Wingdings 3" pitchFamily="18" charset="2"/>
              <a:buChar char=""/>
            </a:pPr>
            <a:r>
              <a:rPr lang="en-GB" sz="1600" dirty="0">
                <a:solidFill>
                  <a:schemeClr val="tx1"/>
                </a:solidFill>
              </a:rPr>
              <a:t>An adapter is a technical connector which can be “plugged” into a source or destination - without parsing!</a:t>
            </a:r>
          </a:p>
          <a:p>
            <a:pPr marL="285750" indent="-28575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Font typeface="Wingdings 3" pitchFamily="18" charset="2"/>
              <a:buChar char=""/>
            </a:pPr>
            <a:r>
              <a:rPr lang="en-GB" sz="1600" dirty="0">
                <a:solidFill>
                  <a:schemeClr val="tx1"/>
                </a:solidFill>
              </a:rPr>
              <a:t>A Type Tree is a graphical representation of </a:t>
            </a:r>
            <a:r>
              <a:rPr lang="en-GB" sz="1600" dirty="0" smtClean="0">
                <a:solidFill>
                  <a:schemeClr val="tx1"/>
                </a:solidFill>
              </a:rPr>
              <a:t>meta-data</a:t>
            </a:r>
          </a:p>
          <a:p>
            <a:pPr marL="285750" indent="-28575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Font typeface="Wingdings 3" pitchFamily="18" charset="2"/>
              <a:buChar char=""/>
            </a:pPr>
            <a:r>
              <a:rPr lang="en-GB" sz="1600" dirty="0" smtClean="0"/>
              <a:t>Define Fields</a:t>
            </a:r>
          </a:p>
          <a:p>
            <a:pPr marL="285750" indent="-28575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Font typeface="Wingdings 3" pitchFamily="18" charset="2"/>
              <a:buChar char=""/>
            </a:pPr>
            <a:r>
              <a:rPr lang="en-GB" sz="1600" dirty="0" smtClean="0"/>
              <a:t>Build Groups as Segments of data</a:t>
            </a:r>
          </a:p>
          <a:p>
            <a:pPr marL="285750" indent="-28575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Font typeface="Wingdings 3" pitchFamily="18" charset="2"/>
              <a:buChar char=""/>
            </a:pPr>
            <a:r>
              <a:rPr lang="en-GB" sz="1600" dirty="0" smtClean="0"/>
              <a:t>Defines File</a:t>
            </a:r>
            <a:endParaRPr lang="en-GB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Font typeface="Wingdings 3" pitchFamily="18" charset="2"/>
              <a:buChar char=""/>
            </a:pPr>
            <a:r>
              <a:rPr lang="en-GB" sz="1600" dirty="0">
                <a:solidFill>
                  <a:schemeClr val="tx1"/>
                </a:solidFill>
              </a:rPr>
              <a:t>Rules define how a Source structure is transformed to a Destination structure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9EA4D5-C5B9-4AC0-89C8-1CC6D75998D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9634" name="Picture 2" descr="C:\Users\IBM_AD~1\AppData\Local\Temp\SNAGHTML7c463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86725" y="5774418"/>
            <a:ext cx="1057275" cy="923925"/>
          </a:xfrm>
          <a:prstGeom prst="rect">
            <a:avLst/>
          </a:prstGeom>
          <a:noFill/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8122" y="5473955"/>
            <a:ext cx="870738" cy="867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1371600" y="2819400"/>
            <a:ext cx="1054100" cy="635000"/>
          </a:xfrm>
          <a:prstGeom prst="rect">
            <a:avLst/>
          </a:prstGeom>
          <a:solidFill>
            <a:srgbClr val="66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GB" sz="1400">
                <a:solidFill>
                  <a:schemeClr val="bg1"/>
                </a:solidFill>
              </a:rPr>
              <a:t>Adapter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2590800" y="2819400"/>
            <a:ext cx="1054100" cy="635000"/>
          </a:xfrm>
          <a:prstGeom prst="rect">
            <a:avLst/>
          </a:prstGeom>
          <a:solidFill>
            <a:srgbClr val="FF33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3300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GB" sz="1400">
                <a:solidFill>
                  <a:schemeClr val="bg1"/>
                </a:solidFill>
              </a:rPr>
              <a:t>Type Tree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371600" y="2362200"/>
            <a:ext cx="1054100" cy="635000"/>
          </a:xfrm>
          <a:prstGeom prst="rect">
            <a:avLst/>
          </a:prstGeom>
          <a:solidFill>
            <a:srgbClr val="66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GB" sz="1400">
                <a:solidFill>
                  <a:schemeClr val="bg1"/>
                </a:solidFill>
              </a:rPr>
              <a:t>Adapter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2590800" y="2362200"/>
            <a:ext cx="1054100" cy="635000"/>
          </a:xfrm>
          <a:prstGeom prst="rect">
            <a:avLst/>
          </a:prstGeom>
          <a:solidFill>
            <a:srgbClr val="FF33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3300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GB" sz="1400" dirty="0">
                <a:solidFill>
                  <a:schemeClr val="bg1"/>
                </a:solidFill>
              </a:rPr>
              <a:t>Type Tree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1371600" y="1905000"/>
            <a:ext cx="1054100" cy="635000"/>
          </a:xfrm>
          <a:prstGeom prst="rect">
            <a:avLst/>
          </a:prstGeom>
          <a:solidFill>
            <a:srgbClr val="66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GB" sz="1400">
                <a:solidFill>
                  <a:schemeClr val="bg1"/>
                </a:solidFill>
              </a:rPr>
              <a:t>Adapter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2590800" y="1905000"/>
            <a:ext cx="1054100" cy="635000"/>
          </a:xfrm>
          <a:prstGeom prst="rect">
            <a:avLst/>
          </a:prstGeom>
          <a:solidFill>
            <a:srgbClr val="FF33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3300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GB" sz="1400" dirty="0">
                <a:solidFill>
                  <a:schemeClr val="bg1"/>
                </a:solidFill>
              </a:rPr>
              <a:t>Type Tree</a:t>
            </a:r>
          </a:p>
        </p:txBody>
      </p:sp>
      <p:sp>
        <p:nvSpPr>
          <p:cNvPr id="5735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19125" y="1157288"/>
            <a:ext cx="7772400" cy="490537"/>
          </a:xfrm>
        </p:spPr>
        <p:txBody>
          <a:bodyPr/>
          <a:lstStyle/>
          <a:p>
            <a:pPr eaLnBrk="1" hangingPunct="1">
              <a:tabLst>
                <a:tab pos="228600" algn="l"/>
                <a:tab pos="742950" algn="l"/>
                <a:tab pos="1143000" algn="l"/>
                <a:tab pos="1600200" algn="l"/>
                <a:tab pos="2057400" algn="l"/>
              </a:tabLst>
            </a:pPr>
            <a:r>
              <a:rPr lang="en-GB" smtClean="0"/>
              <a:t>However…many to many mapping is also possible: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3657600" y="1905000"/>
            <a:ext cx="1054100" cy="1524000"/>
          </a:xfrm>
          <a:prstGeom prst="rect">
            <a:avLst/>
          </a:prstGeom>
          <a:solidFill>
            <a:srgbClr val="66FF33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33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GB" sz="1400">
                <a:solidFill>
                  <a:schemeClr val="bg1"/>
                </a:solidFill>
              </a:rPr>
              <a:t>Rules</a:t>
            </a:r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1371600" y="3657600"/>
            <a:ext cx="563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3505200" y="36576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GB" sz="1400">
                <a:solidFill>
                  <a:schemeClr val="tx1"/>
                </a:solidFill>
              </a:rPr>
              <a:t>Mapping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1447800" y="36576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GB" sz="1400" i="1">
                <a:solidFill>
                  <a:schemeClr val="tx1"/>
                </a:solidFill>
              </a:rPr>
              <a:t>Sources</a:t>
            </a: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5943600" y="36576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GB" sz="1400" i="1">
                <a:solidFill>
                  <a:schemeClr val="tx1"/>
                </a:solidFill>
              </a:rPr>
              <a:t>Destinations</a:t>
            </a:r>
          </a:p>
        </p:txBody>
      </p:sp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430213" y="3941763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Font typeface="Wingdings 3" pitchFamily="18" charset="2"/>
              <a:buChar char=""/>
            </a:pPr>
            <a:r>
              <a:rPr lang="en-GB" sz="1600" dirty="0">
                <a:solidFill>
                  <a:schemeClr val="tx1"/>
                </a:solidFill>
              </a:rPr>
              <a:t>A Map can perform many tasks :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Font typeface="Wingdings 3" pitchFamily="18" charset="2"/>
              <a:buChar char=""/>
            </a:pPr>
            <a:r>
              <a:rPr lang="en-GB" sz="1600" dirty="0">
                <a:solidFill>
                  <a:schemeClr val="tx1"/>
                </a:solidFill>
              </a:rPr>
              <a:t>Validation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Font typeface="Wingdings 3" pitchFamily="18" charset="2"/>
              <a:buChar char=""/>
            </a:pPr>
            <a:r>
              <a:rPr lang="en-GB" sz="1600" dirty="0">
                <a:solidFill>
                  <a:schemeClr val="tx1"/>
                </a:solidFill>
              </a:rPr>
              <a:t>Enrichment, 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Font typeface="Wingdings 3" pitchFamily="18" charset="2"/>
              <a:buChar char=""/>
            </a:pPr>
            <a:r>
              <a:rPr lang="en-GB" sz="1600" dirty="0">
                <a:solidFill>
                  <a:schemeClr val="tx1"/>
                </a:solidFill>
              </a:rPr>
              <a:t>Content Based Routing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Font typeface="Wingdings 3" pitchFamily="18" charset="2"/>
              <a:buChar char=""/>
            </a:pPr>
            <a:r>
              <a:rPr lang="en-GB" sz="1600" dirty="0" smtClean="0">
                <a:solidFill>
                  <a:schemeClr val="tx1"/>
                </a:solidFill>
              </a:rPr>
              <a:t>And many more …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4724400" y="2484438"/>
            <a:ext cx="1054100" cy="933450"/>
          </a:xfrm>
          <a:prstGeom prst="rect">
            <a:avLst/>
          </a:prstGeom>
          <a:solidFill>
            <a:srgbClr val="FF33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3300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GB" sz="1400">
                <a:solidFill>
                  <a:schemeClr val="bg1"/>
                </a:solidFill>
              </a:rPr>
              <a:t>Type Tree</a:t>
            </a:r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4724400" y="1895475"/>
            <a:ext cx="1054100" cy="766763"/>
          </a:xfrm>
          <a:prstGeom prst="rect">
            <a:avLst/>
          </a:prstGeom>
          <a:solidFill>
            <a:srgbClr val="FF33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3300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GB" sz="1400">
                <a:solidFill>
                  <a:schemeClr val="bg1"/>
                </a:solidFill>
              </a:rPr>
              <a:t>Type Tree</a:t>
            </a: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5943600" y="2428875"/>
            <a:ext cx="1054100" cy="965200"/>
          </a:xfrm>
          <a:prstGeom prst="rect">
            <a:avLst/>
          </a:prstGeom>
          <a:solidFill>
            <a:srgbClr val="66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GB" sz="1400">
                <a:solidFill>
                  <a:schemeClr val="bg1"/>
                </a:solidFill>
              </a:rPr>
              <a:t>Adapter</a:t>
            </a:r>
          </a:p>
        </p:txBody>
      </p:sp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5943600" y="1905000"/>
            <a:ext cx="1054100" cy="755650"/>
          </a:xfrm>
          <a:prstGeom prst="rect">
            <a:avLst/>
          </a:prstGeom>
          <a:solidFill>
            <a:srgbClr val="66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GB" sz="1400">
                <a:solidFill>
                  <a:schemeClr val="bg1"/>
                </a:solidFill>
              </a:rPr>
              <a:t>Adapter</a:t>
            </a:r>
          </a:p>
        </p:txBody>
      </p:sp>
      <p:sp>
        <p:nvSpPr>
          <p:cNvPr id="57363" name="AutoShape 19"/>
          <p:cNvSpPr>
            <a:spLocks noChangeArrowheads="1"/>
          </p:cNvSpPr>
          <p:nvPr/>
        </p:nvSpPr>
        <p:spPr bwMode="auto">
          <a:xfrm>
            <a:off x="4876800" y="5334000"/>
            <a:ext cx="584200" cy="571500"/>
          </a:xfrm>
          <a:prstGeom prst="flowChartConnector">
            <a:avLst/>
          </a:prstGeom>
          <a:solidFill>
            <a:schemeClr val="bg1"/>
          </a:solidFill>
          <a:ln w="28575">
            <a:solidFill>
              <a:srgbClr val="6699F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endParaRPr lang="en-GB" sz="2800" b="1">
              <a:solidFill>
                <a:srgbClr val="6699FF"/>
              </a:solidFill>
            </a:endParaRPr>
          </a:p>
        </p:txBody>
      </p:sp>
      <p:sp>
        <p:nvSpPr>
          <p:cNvPr id="57364" name="Line 20"/>
          <p:cNvSpPr>
            <a:spLocks noChangeShapeType="1"/>
          </p:cNvSpPr>
          <p:nvPr/>
        </p:nvSpPr>
        <p:spPr bwMode="auto">
          <a:xfrm>
            <a:off x="3733800" y="5613400"/>
            <a:ext cx="1066800" cy="12700"/>
          </a:xfrm>
          <a:prstGeom prst="line">
            <a:avLst/>
          </a:prstGeom>
          <a:noFill/>
          <a:ln w="28575">
            <a:solidFill>
              <a:srgbClr val="6699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5" name="Text Box 21"/>
          <p:cNvSpPr txBox="1">
            <a:spLocks noChangeArrowheads="1"/>
          </p:cNvSpPr>
          <p:nvPr/>
        </p:nvSpPr>
        <p:spPr bwMode="auto">
          <a:xfrm>
            <a:off x="1295400" y="5461000"/>
            <a:ext cx="2286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GB" sz="1400" b="1" dirty="0" smtClean="0">
                <a:solidFill>
                  <a:schemeClr val="tx1"/>
                </a:solidFill>
              </a:rPr>
              <a:t>SOURCE </a:t>
            </a:r>
            <a:r>
              <a:rPr lang="en-GB" sz="1400" b="1" dirty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 flipV="1">
            <a:off x="4572000" y="5842000"/>
            <a:ext cx="304800" cy="228600"/>
          </a:xfrm>
          <a:prstGeom prst="line">
            <a:avLst/>
          </a:prstGeom>
          <a:noFill/>
          <a:ln w="28575">
            <a:solidFill>
              <a:srgbClr val="6699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7" name="Line 23"/>
          <p:cNvSpPr>
            <a:spLocks noChangeShapeType="1"/>
          </p:cNvSpPr>
          <p:nvPr/>
        </p:nvSpPr>
        <p:spPr bwMode="auto">
          <a:xfrm flipV="1">
            <a:off x="5537200" y="5613400"/>
            <a:ext cx="1016000" cy="12700"/>
          </a:xfrm>
          <a:prstGeom prst="line">
            <a:avLst/>
          </a:prstGeom>
          <a:noFill/>
          <a:ln w="28575">
            <a:solidFill>
              <a:srgbClr val="6699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8" name="Text Box 24"/>
          <p:cNvSpPr txBox="1">
            <a:spLocks noChangeArrowheads="1"/>
          </p:cNvSpPr>
          <p:nvPr/>
        </p:nvSpPr>
        <p:spPr bwMode="auto">
          <a:xfrm>
            <a:off x="6569075" y="5221288"/>
            <a:ext cx="2667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GB" sz="1400" b="1" dirty="0">
                <a:solidFill>
                  <a:schemeClr val="tx1"/>
                </a:solidFill>
              </a:rPr>
              <a:t>TRANSFORMED MESSAGE ON OUTPUT</a:t>
            </a:r>
          </a:p>
        </p:txBody>
      </p:sp>
      <p:sp>
        <p:nvSpPr>
          <p:cNvPr id="57369" name="Line 25"/>
          <p:cNvSpPr>
            <a:spLocks noChangeShapeType="1"/>
          </p:cNvSpPr>
          <p:nvPr/>
        </p:nvSpPr>
        <p:spPr bwMode="auto">
          <a:xfrm flipV="1">
            <a:off x="5486400" y="5156200"/>
            <a:ext cx="304800" cy="228600"/>
          </a:xfrm>
          <a:prstGeom prst="line">
            <a:avLst/>
          </a:prstGeom>
          <a:noFill/>
          <a:ln w="28575">
            <a:solidFill>
              <a:srgbClr val="6699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0" name="Text Box 26"/>
          <p:cNvSpPr txBox="1">
            <a:spLocks noChangeArrowheads="1"/>
          </p:cNvSpPr>
          <p:nvPr/>
        </p:nvSpPr>
        <p:spPr bwMode="auto">
          <a:xfrm>
            <a:off x="2590800" y="5842000"/>
            <a:ext cx="2133600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GB" sz="1400" b="1" dirty="0">
                <a:solidFill>
                  <a:schemeClr val="tx1"/>
                </a:solidFill>
              </a:rPr>
              <a:t>CROSS-REFERENCE 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GB" sz="1400" b="1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57371" name="Text Box 27"/>
          <p:cNvSpPr txBox="1">
            <a:spLocks noChangeArrowheads="1"/>
          </p:cNvSpPr>
          <p:nvPr/>
        </p:nvSpPr>
        <p:spPr bwMode="auto">
          <a:xfrm>
            <a:off x="5943600" y="4927600"/>
            <a:ext cx="198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GB" sz="1400" b="1">
                <a:solidFill>
                  <a:schemeClr val="tx1"/>
                </a:solidFill>
              </a:rPr>
              <a:t>DATABASE UPDATE</a:t>
            </a:r>
          </a:p>
        </p:txBody>
      </p:sp>
      <p:sp>
        <p:nvSpPr>
          <p:cNvPr id="57372" name="Rectangle 4"/>
          <p:cNvSpPr>
            <a:spLocks noGrp="1" noChangeArrowheads="1"/>
          </p:cNvSpPr>
          <p:nvPr>
            <p:ph type="title"/>
          </p:nvPr>
        </p:nvSpPr>
        <p:spPr>
          <a:xfrm>
            <a:off x="266700" y="593725"/>
            <a:ext cx="8877300" cy="420688"/>
          </a:xfrm>
        </p:spPr>
        <p:txBody>
          <a:bodyPr/>
          <a:lstStyle/>
          <a:p>
            <a:pPr eaLnBrk="1" hangingPunct="1"/>
            <a:r>
              <a:rPr lang="en-GB" sz="2400" smtClean="0">
                <a:solidFill>
                  <a:schemeClr val="accent1"/>
                </a:solidFill>
              </a:rPr>
              <a:t>The Components of a WebSphere TX Solution 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9EA4D5-C5B9-4AC0-89C8-1CC6D75998D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7586" name="Picture 2" descr="C:\Users\IBM_AD~1\AppData\Local\Temp\SNAGHTML7c463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86725" y="5759904"/>
            <a:ext cx="1057275" cy="9239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7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7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7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7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7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5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5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5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5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nimBg="1"/>
      <p:bldP spid="57347" grpId="0" animBg="1"/>
      <p:bldP spid="57349" grpId="0" animBg="1"/>
      <p:bldP spid="57350" grpId="0" animBg="1"/>
      <p:bldP spid="57351" grpId="0" animBg="1"/>
      <p:bldP spid="57353" grpId="0" animBg="1"/>
      <p:bldP spid="57359" grpId="0" animBg="1"/>
      <p:bldP spid="57360" grpId="0" animBg="1"/>
      <p:bldP spid="57361" grpId="0" animBg="1"/>
      <p:bldP spid="57362" grpId="0" animBg="1"/>
      <p:bldP spid="57363" grpId="0" animBg="1"/>
      <p:bldP spid="57364" grpId="0" animBg="1"/>
      <p:bldP spid="57365" grpId="0"/>
      <p:bldP spid="57366" grpId="0" animBg="1"/>
      <p:bldP spid="57367" grpId="0" animBg="1"/>
      <p:bldP spid="57368" grpId="0"/>
      <p:bldP spid="57369" grpId="0" animBg="1"/>
      <p:bldP spid="57370" grpId="0"/>
      <p:bldP spid="573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3988" y="588963"/>
            <a:ext cx="8761412" cy="749300"/>
          </a:xfrm>
        </p:spPr>
        <p:txBody>
          <a:bodyPr/>
          <a:lstStyle/>
          <a:p>
            <a:r>
              <a:rPr lang="en-US" sz="2400" dirty="0"/>
              <a:t>Examples of Complex Transformation Challenges Addressed by WebSphere TX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524000"/>
            <a:ext cx="7988300" cy="4614863"/>
          </a:xfrm>
        </p:spPr>
        <p:txBody>
          <a:bodyPr/>
          <a:lstStyle/>
          <a:p>
            <a:pPr marL="288925" indent="-288925">
              <a:lnSpc>
                <a:spcPct val="90000"/>
              </a:lnSpc>
            </a:pPr>
            <a:r>
              <a:rPr lang="en-US" sz="2000" dirty="0">
                <a:solidFill>
                  <a:schemeClr val="accent1"/>
                </a:solidFill>
              </a:rPr>
              <a:t>Data Enhancement</a:t>
            </a:r>
          </a:p>
          <a:p>
            <a:pPr marL="631825" lvl="1" indent="-228600">
              <a:lnSpc>
                <a:spcPct val="90000"/>
              </a:lnSpc>
            </a:pPr>
            <a:r>
              <a:rPr lang="en-US" sz="1800" dirty="0"/>
              <a:t>Lookups</a:t>
            </a:r>
          </a:p>
          <a:p>
            <a:pPr marL="631825" lvl="1" indent="-228600">
              <a:lnSpc>
                <a:spcPct val="90000"/>
              </a:lnSpc>
            </a:pPr>
            <a:r>
              <a:rPr lang="en-US" sz="1800" dirty="0"/>
              <a:t>Data Logic and Routing</a:t>
            </a:r>
          </a:p>
          <a:p>
            <a:pPr marL="631825" lvl="1" indent="-228600">
              <a:lnSpc>
                <a:spcPct val="90000"/>
              </a:lnSpc>
            </a:pPr>
            <a:r>
              <a:rPr lang="en-US" sz="1800" dirty="0"/>
              <a:t>Data Validation</a:t>
            </a:r>
          </a:p>
          <a:p>
            <a:pPr marL="631825" lvl="1" indent="-228600">
              <a:lnSpc>
                <a:spcPct val="90000"/>
              </a:lnSpc>
            </a:pPr>
            <a:r>
              <a:rPr lang="en-US" sz="1800" dirty="0"/>
              <a:t>Context Based Data and Usage Rules</a:t>
            </a:r>
          </a:p>
          <a:p>
            <a:pPr marL="631825" lvl="1" indent="-228600">
              <a:lnSpc>
                <a:spcPct val="90000"/>
              </a:lnSpc>
            </a:pPr>
            <a:endParaRPr lang="en-US" sz="800" dirty="0"/>
          </a:p>
          <a:p>
            <a:pPr marL="288925" indent="-288925">
              <a:lnSpc>
                <a:spcPct val="90000"/>
              </a:lnSpc>
            </a:pPr>
            <a:r>
              <a:rPr lang="en-US" sz="2000" dirty="0">
                <a:solidFill>
                  <a:schemeClr val="accent1"/>
                </a:solidFill>
              </a:rPr>
              <a:t>Many to Many Transformation</a:t>
            </a:r>
          </a:p>
          <a:p>
            <a:pPr marL="631825" lvl="1" indent="-228600">
              <a:lnSpc>
                <a:spcPct val="90000"/>
              </a:lnSpc>
            </a:pPr>
            <a:r>
              <a:rPr lang="en-US" sz="1800" dirty="0"/>
              <a:t>Single-Transaction, interdependent data sets, conversions and logic</a:t>
            </a:r>
          </a:p>
          <a:p>
            <a:pPr marL="631825" lvl="1" indent="-228600">
              <a:lnSpc>
                <a:spcPct val="90000"/>
              </a:lnSpc>
            </a:pPr>
            <a:r>
              <a:rPr lang="en-US" sz="1800" dirty="0"/>
              <a:t>Mixed Data and Source/Target Types</a:t>
            </a:r>
          </a:p>
          <a:p>
            <a:pPr marL="631825" lvl="1" indent="-228600">
              <a:lnSpc>
                <a:spcPct val="90000"/>
              </a:lnSpc>
            </a:pPr>
            <a:r>
              <a:rPr lang="en-US" sz="1800" dirty="0"/>
              <a:t>Dependent Result Sets, Nested Structure Dependencies</a:t>
            </a:r>
          </a:p>
          <a:p>
            <a:pPr marL="631825" lvl="1" indent="-228600">
              <a:lnSpc>
                <a:spcPct val="90000"/>
              </a:lnSpc>
            </a:pPr>
            <a:endParaRPr lang="en-US" sz="600" dirty="0"/>
          </a:p>
          <a:p>
            <a:pPr marL="288925" indent="-288925">
              <a:lnSpc>
                <a:spcPct val="90000"/>
              </a:lnSpc>
            </a:pPr>
            <a:r>
              <a:rPr lang="en-US" sz="2000" dirty="0">
                <a:solidFill>
                  <a:schemeClr val="accent1"/>
                </a:solidFill>
              </a:rPr>
              <a:t>Complex Data Transformation</a:t>
            </a:r>
          </a:p>
          <a:p>
            <a:pPr marL="631825" lvl="1" indent="-228600">
              <a:lnSpc>
                <a:spcPct val="90000"/>
              </a:lnSpc>
            </a:pPr>
            <a:r>
              <a:rPr lang="en-US" sz="1800" dirty="0"/>
              <a:t>Nested, Semi-structured And </a:t>
            </a:r>
            <a:r>
              <a:rPr lang="en-US" sz="1800" dirty="0" err="1"/>
              <a:t>Hierachical</a:t>
            </a:r>
            <a:r>
              <a:rPr lang="en-US" sz="1800" dirty="0"/>
              <a:t> Data </a:t>
            </a:r>
            <a:r>
              <a:rPr lang="en-US" sz="1800" dirty="0" smtClean="0"/>
              <a:t>Types (X12 and Swift)</a:t>
            </a:r>
            <a:endParaRPr lang="en-US" sz="1800" dirty="0"/>
          </a:p>
          <a:p>
            <a:pPr marL="631825" lvl="1" indent="-228600">
              <a:lnSpc>
                <a:spcPct val="90000"/>
              </a:lnSpc>
            </a:pPr>
            <a:r>
              <a:rPr lang="en-US" sz="1800" dirty="0"/>
              <a:t>Dependent Inputs And Outputs</a:t>
            </a:r>
          </a:p>
          <a:p>
            <a:pPr marL="631825" lvl="1" indent="-228600">
              <a:lnSpc>
                <a:spcPct val="90000"/>
              </a:lnSpc>
            </a:pPr>
            <a:r>
              <a:rPr lang="en-US" sz="1800" dirty="0" smtClean="0"/>
              <a:t>Binary, Packed, EBCDIC, ASCII, and Other Mixed </a:t>
            </a:r>
            <a:r>
              <a:rPr lang="en-US" sz="1800" dirty="0"/>
              <a:t>Character Data</a:t>
            </a:r>
          </a:p>
          <a:p>
            <a:pPr marL="631825" lvl="1" indent="-228600">
              <a:lnSpc>
                <a:spcPct val="90000"/>
              </a:lnSpc>
            </a:pPr>
            <a:endParaRPr lang="en-US" dirty="0"/>
          </a:p>
        </p:txBody>
      </p:sp>
      <p:pic>
        <p:nvPicPr>
          <p:cNvPr id="65538" name="Picture 2" descr="C:\Users\IBM_AD~1\AppData\Local\Temp\SNAGHTML8ca65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86725" y="5719989"/>
            <a:ext cx="1057275" cy="9239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4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4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4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4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4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4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4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4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4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4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8" y="808038"/>
            <a:ext cx="8467725" cy="424732"/>
          </a:xfrm>
        </p:spPr>
        <p:txBody>
          <a:bodyPr/>
          <a:lstStyle/>
          <a:p>
            <a:r>
              <a:rPr lang="en-US" sz="2400" smtClean="0"/>
              <a:t>Websphere Transformation Extender Industry Pack Products</a:t>
            </a:r>
            <a:endParaRPr lang="en-US"/>
          </a:p>
        </p:txBody>
      </p:sp>
      <p:pic>
        <p:nvPicPr>
          <p:cNvPr id="634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171" y="1249135"/>
            <a:ext cx="7308062" cy="188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8" y="3129870"/>
            <a:ext cx="7224712" cy="112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4435" y="4275138"/>
            <a:ext cx="7210879" cy="1039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7287" y="5333774"/>
            <a:ext cx="7333342" cy="37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4" name="Picture 6" descr="C:\Users\IBM_AD~1\AppData\Local\Temp\SNAGHTML8ca65f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86725" y="5698218"/>
            <a:ext cx="1057275" cy="9239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8" y="808038"/>
            <a:ext cx="8467725" cy="369332"/>
          </a:xfrm>
        </p:spPr>
        <p:txBody>
          <a:bodyPr/>
          <a:lstStyle/>
          <a:p>
            <a:r>
              <a:rPr lang="en-US" sz="2000" smtClean="0"/>
              <a:t>Websphere Transformation Extender – WTX Enterprise Pack Products</a:t>
            </a:r>
            <a:endParaRPr lang="en-US" sz="2000"/>
          </a:p>
        </p:txBody>
      </p:sp>
      <p:pic>
        <p:nvPicPr>
          <p:cNvPr id="624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0397" y="1624920"/>
            <a:ext cx="4830763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0397" y="2520496"/>
            <a:ext cx="4830763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24354" y="3124965"/>
            <a:ext cx="4830763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70" name="Picture 6" descr="C:\Users\IBM_AD~1\AppData\Local\Temp\SNAGHTML91e9e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86725" y="5687332"/>
            <a:ext cx="1057275" cy="9239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1554163" y="6537325"/>
            <a:ext cx="5943600" cy="184150"/>
          </a:xfrm>
          <a:noFill/>
        </p:spPr>
        <p:txBody>
          <a:bodyPr/>
          <a:lstStyle/>
          <a:p>
            <a:fld id="{AC55C9D3-7979-4136-B72B-46C478475161}" type="slidenum">
              <a:rPr lang="en-US" smtClean="0">
                <a:latin typeface="Arial" charset="0"/>
                <a:cs typeface="Arial" charset="0"/>
              </a:rPr>
              <a:pPr/>
              <a:t>15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14525" y="490538"/>
            <a:ext cx="4460875" cy="5046662"/>
          </a:xfrm>
        </p:spPr>
        <p:txBody>
          <a:bodyPr/>
          <a:lstStyle/>
          <a:p>
            <a:pPr marL="234950" indent="-234950"/>
            <a:r>
              <a:rPr lang="en-GB" sz="2000" dirty="0" smtClean="0">
                <a:cs typeface="Arial" charset="0"/>
              </a:rPr>
              <a:t>8.4 (Dec 2011)</a:t>
            </a:r>
          </a:p>
          <a:p>
            <a:pPr marL="568325" lvl="1" indent="-222250"/>
            <a:r>
              <a:rPr lang="en-US" sz="1800" dirty="0" smtClean="0">
                <a:cs typeface="Arial" charset="0"/>
              </a:rPr>
              <a:t>Integration with Sterling B2B Integrator</a:t>
            </a:r>
          </a:p>
          <a:p>
            <a:pPr marL="568325" lvl="1" indent="-222250"/>
            <a:r>
              <a:rPr lang="en-GB" sz="1800" dirty="0" smtClean="0">
                <a:cs typeface="Arial" charset="0"/>
              </a:rPr>
              <a:t>System Z: XML parsing to </a:t>
            </a:r>
            <a:r>
              <a:rPr lang="en-GB" sz="1800" dirty="0" err="1" smtClean="0">
                <a:cs typeface="Arial" charset="0"/>
              </a:rPr>
              <a:t>zAAP</a:t>
            </a:r>
            <a:r>
              <a:rPr lang="en-GB" sz="1800" dirty="0" smtClean="0">
                <a:cs typeface="Arial" charset="0"/>
              </a:rPr>
              <a:t> for improved performance/ reduced cost</a:t>
            </a:r>
          </a:p>
          <a:p>
            <a:pPr marL="568325" lvl="1" indent="-222250"/>
            <a:r>
              <a:rPr lang="en-GB" sz="1800" dirty="0" smtClean="0">
                <a:cs typeface="Arial" charset="0"/>
              </a:rPr>
              <a:t>Launcher HVE</a:t>
            </a:r>
          </a:p>
          <a:p>
            <a:pPr marL="234950" indent="-234950"/>
            <a:r>
              <a:rPr lang="en-US" sz="2000" dirty="0" smtClean="0">
                <a:cs typeface="Arial" charset="0"/>
              </a:rPr>
              <a:t>IBM Financial Transaction Manager (May 2012)</a:t>
            </a:r>
          </a:p>
          <a:p>
            <a:pPr marL="568325" lvl="1" indent="-222250"/>
            <a:r>
              <a:rPr lang="en-US" sz="1800" dirty="0" smtClean="0">
                <a:cs typeface="Arial" charset="0"/>
              </a:rPr>
              <a:t>WTX is the on-ramp / off-ramp to integrate with your systems and transform messages to the FTM canonical format.</a:t>
            </a:r>
          </a:p>
          <a:p>
            <a:pPr marL="234950" indent="-234950"/>
            <a:r>
              <a:rPr lang="en-GB" sz="2000" dirty="0" smtClean="0">
                <a:cs typeface="Arial" charset="0"/>
              </a:rPr>
              <a:t>WTX on Pure Systems (Sep 2012)</a:t>
            </a:r>
          </a:p>
          <a:p>
            <a:pPr marL="568325" lvl="1" indent="-222250"/>
            <a:r>
              <a:rPr lang="en-US" sz="1800" dirty="0" smtClean="0">
                <a:cs typeface="Arial" charset="0"/>
              </a:rPr>
              <a:t>Rapidly extend, clone &amp; deploy</a:t>
            </a:r>
          </a:p>
          <a:p>
            <a:pPr marL="568325" lvl="1" indent="-222250"/>
            <a:r>
              <a:rPr lang="en-US" sz="1800" dirty="0" smtClean="0">
                <a:cs typeface="Arial" charset="0"/>
              </a:rPr>
              <a:t>Scalability/Elastic demand</a:t>
            </a:r>
          </a:p>
          <a:p>
            <a:pPr marL="568325" lvl="1" indent="-222250"/>
            <a:r>
              <a:rPr lang="en-US" sz="1800" dirty="0" smtClean="0">
                <a:cs typeface="Arial" charset="0"/>
              </a:rPr>
              <a:t>Failover</a:t>
            </a:r>
          </a:p>
        </p:txBody>
      </p:sp>
      <p:pic>
        <p:nvPicPr>
          <p:cNvPr id="13316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6750" y="866775"/>
            <a:ext cx="1328738" cy="1438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33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50924"/>
            <a:ext cx="1905000" cy="2078148"/>
          </a:xfrm>
        </p:spPr>
        <p:txBody>
          <a:bodyPr lIns="82945" tIns="41473" rIns="82945" bIns="41473"/>
          <a:lstStyle/>
          <a:p>
            <a:r>
              <a:rPr lang="en-US" sz="2400" b="1" smtClean="0">
                <a:cs typeface="Arial" charset="0"/>
              </a:rPr>
              <a:t>WTX </a:t>
            </a:r>
            <a:br>
              <a:rPr lang="en-US" sz="2400" b="1" smtClean="0">
                <a:cs typeface="Arial" charset="0"/>
              </a:rPr>
            </a:br>
            <a:r>
              <a:rPr lang="en-US" sz="2400" b="1" smtClean="0">
                <a:cs typeface="Arial" charset="0"/>
              </a:rPr>
              <a:t>The Last 18 Months:  </a:t>
            </a:r>
            <a:br>
              <a:rPr lang="en-US" sz="2400" b="1" smtClean="0">
                <a:cs typeface="Arial" charset="0"/>
              </a:rPr>
            </a:br>
            <a:r>
              <a:rPr lang="en-US" sz="2400" b="1" smtClean="0">
                <a:cs typeface="Arial" charset="0"/>
              </a:rPr>
              <a:t/>
            </a:r>
            <a:br>
              <a:rPr lang="en-US" sz="2400" b="1" smtClean="0">
                <a:cs typeface="Arial" charset="0"/>
              </a:rPr>
            </a:br>
            <a:r>
              <a:rPr lang="en-US" sz="2400" b="1" smtClean="0">
                <a:cs typeface="Arial" charset="0"/>
              </a:rPr>
              <a:t>We’ve been BUSY</a:t>
            </a:r>
          </a:p>
        </p:txBody>
      </p:sp>
      <p:grpSp>
        <p:nvGrpSpPr>
          <p:cNvPr id="2" name="Group 7"/>
          <p:cNvGrpSpPr>
            <a:grpSpLocks noChangeAspect="1"/>
          </p:cNvGrpSpPr>
          <p:nvPr/>
        </p:nvGrpSpPr>
        <p:grpSpPr bwMode="auto">
          <a:xfrm>
            <a:off x="6517302" y="3024189"/>
            <a:ext cx="2312596" cy="709612"/>
            <a:chOff x="565" y="2389"/>
            <a:chExt cx="4850" cy="1485"/>
          </a:xfrm>
        </p:grpSpPr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3011" y="3229"/>
              <a:ext cx="929" cy="165"/>
            </a:xfrm>
            <a:prstGeom prst="homePlate">
              <a:avLst>
                <a:gd name="adj" fmla="val 35189"/>
              </a:avLst>
            </a:prstGeom>
            <a:solidFill>
              <a:srgbClr val="0665A1"/>
            </a:solidFill>
            <a:ln>
              <a:noFill/>
            </a:ln>
            <a:effectLst>
              <a:reflection blurRad="6350" stA="340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39700" h="139700" prst="divot"/>
            </a:sp3d>
            <a:extLst/>
          </p:spPr>
          <p:txBody>
            <a:bodyPr wrap="none" anchor="ctr"/>
            <a:lstStyle/>
            <a:p>
              <a:pPr defTabSz="457200">
                <a:lnSpc>
                  <a:spcPct val="95000"/>
                </a:lnSpc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endParaRPr lang="en-US" sz="240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grpSp>
          <p:nvGrpSpPr>
            <p:cNvPr id="3" name="Group 16"/>
            <p:cNvGrpSpPr>
              <a:grpSpLocks noChangeAspect="1"/>
            </p:cNvGrpSpPr>
            <p:nvPr/>
          </p:nvGrpSpPr>
          <p:grpSpPr bwMode="auto">
            <a:xfrm>
              <a:off x="3180" y="2615"/>
              <a:ext cx="576" cy="576"/>
              <a:chOff x="2544" y="2339"/>
              <a:chExt cx="576" cy="576"/>
            </a:xfrm>
          </p:grpSpPr>
          <p:sp>
            <p:nvSpPr>
              <p:cNvPr id="48" name="Round Diagonal Corner Rectangle 47"/>
              <p:cNvSpPr/>
              <p:nvPr/>
            </p:nvSpPr>
            <p:spPr bwMode="auto">
              <a:xfrm>
                <a:off x="2542" y="2338"/>
                <a:ext cx="579" cy="578"/>
              </a:xfrm>
              <a:prstGeom prst="round2DiagRect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defTabSz="457200">
                  <a:buClr>
                    <a:srgbClr val="000000"/>
                  </a:buClr>
                  <a:buSzPct val="45000"/>
                  <a:buFont typeface="StarSymbol" charset="0"/>
                  <a:buNone/>
                  <a:defRPr/>
                </a:pPr>
                <a:endParaRPr lang="en-US" sz="1200">
                  <a:solidFill>
                    <a:srgbClr val="000600"/>
                  </a:solidFill>
                  <a:ea typeface="ＭＳ Ｐゴシック" charset="0"/>
                </a:endParaRPr>
              </a:p>
            </p:txBody>
          </p:sp>
          <p:pic>
            <p:nvPicPr>
              <p:cNvPr id="13326" name="Picture 48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592" y="2387"/>
                <a:ext cx="472" cy="4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3323" name="Picture 39" descr="605_02_Banking_Innovation_ManageCost_p5"/>
            <p:cNvPicPr>
              <a:picLocks noChangeAspect="1" noChangeArrowheads="1"/>
            </p:cNvPicPr>
            <p:nvPr/>
          </p:nvPicPr>
          <p:blipFill>
            <a:blip r:embed="rId5" cstate="print"/>
            <a:srcRect r="44797"/>
            <a:stretch>
              <a:fillRect/>
            </a:stretch>
          </p:blipFill>
          <p:spPr bwMode="auto">
            <a:xfrm>
              <a:off x="565" y="2520"/>
              <a:ext cx="2325" cy="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4" name="Picture 39" descr="605_02_Banking_Innovation_ManageCost_p5"/>
            <p:cNvPicPr>
              <a:picLocks noChangeAspect="1" noChangeArrowheads="1"/>
            </p:cNvPicPr>
            <p:nvPr/>
          </p:nvPicPr>
          <p:blipFill>
            <a:blip r:embed="rId6" cstate="print"/>
            <a:srcRect l="74280"/>
            <a:stretch>
              <a:fillRect/>
            </a:stretch>
          </p:blipFill>
          <p:spPr bwMode="auto">
            <a:xfrm>
              <a:off x="4246" y="2389"/>
              <a:ext cx="1169" cy="1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3319" name="Picture 1" descr="Troy_blue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12000" y="4656138"/>
            <a:ext cx="1023938" cy="177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18" descr="Circ0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86625" y="5202238"/>
            <a:ext cx="7239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4" name="Picture 2" descr="C:\Users\IBM_AD~1\AppData\Local\Temp\SNAGHTML984146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86725" y="5730875"/>
            <a:ext cx="1057275" cy="9239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1554163" y="6537325"/>
            <a:ext cx="5943600" cy="184150"/>
          </a:xfrm>
          <a:noFill/>
        </p:spPr>
        <p:txBody>
          <a:bodyPr/>
          <a:lstStyle/>
          <a:p>
            <a:fld id="{3B1EB381-F072-4B4F-A72A-077A03EF4C33}" type="slidenum">
              <a:rPr lang="en-US" smtClean="0">
                <a:latin typeface="Arial" charset="0"/>
                <a:cs typeface="Arial" charset="0"/>
              </a:rPr>
              <a:pPr/>
              <a:t>16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2250" y="1555750"/>
            <a:ext cx="4730750" cy="4479925"/>
          </a:xfrm>
        </p:spPr>
        <p:txBody>
          <a:bodyPr/>
          <a:lstStyle/>
          <a:p>
            <a:pPr marL="234950" indent="-234950"/>
            <a:r>
              <a:rPr lang="en-US" b="1" dirty="0" smtClean="0">
                <a:cs typeface="Arial" charset="0"/>
              </a:rPr>
              <a:t>Key New Features</a:t>
            </a:r>
          </a:p>
          <a:p>
            <a:pPr marL="463550" lvl="1" indent="-238125"/>
            <a:r>
              <a:rPr lang="en-US" dirty="0" smtClean="0">
                <a:cs typeface="Arial" charset="0"/>
              </a:rPr>
              <a:t>Launcher Hypervisor Edition on AIX (Pure Systems)</a:t>
            </a:r>
          </a:p>
          <a:p>
            <a:pPr marL="463550" lvl="1" indent="-238125"/>
            <a:r>
              <a:rPr lang="en-US" dirty="0" smtClean="0">
                <a:cs typeface="Arial" charset="0"/>
              </a:rPr>
              <a:t>Linux on System P</a:t>
            </a:r>
          </a:p>
          <a:p>
            <a:pPr marL="463550" lvl="1" indent="-238125"/>
            <a:r>
              <a:rPr lang="en-US" dirty="0" smtClean="0">
                <a:cs typeface="Arial" charset="0"/>
              </a:rPr>
              <a:t>Auto-mapping</a:t>
            </a:r>
          </a:p>
          <a:p>
            <a:pPr marL="463550" lvl="1" indent="-238125"/>
            <a:r>
              <a:rPr lang="en-US" dirty="0" smtClean="0">
                <a:cs typeface="Arial" charset="0"/>
              </a:rPr>
              <a:t>Java Design-time APIs</a:t>
            </a:r>
          </a:p>
          <a:p>
            <a:pPr marL="463550" lvl="1" indent="-238125"/>
            <a:r>
              <a:rPr lang="en-US" dirty="0" smtClean="0">
                <a:cs typeface="Arial" charset="0"/>
              </a:rPr>
              <a:t>Sterling </a:t>
            </a:r>
            <a:r>
              <a:rPr lang="en-US" dirty="0" err="1" smtClean="0">
                <a:cs typeface="Arial" charset="0"/>
              </a:rPr>
              <a:t>Connect:Direct</a:t>
            </a:r>
            <a:r>
              <a:rPr lang="en-US" dirty="0" smtClean="0">
                <a:cs typeface="Arial" charset="0"/>
              </a:rPr>
              <a:t> Adapter</a:t>
            </a:r>
          </a:p>
          <a:p>
            <a:pPr marL="463550" lvl="1" indent="-238125"/>
            <a:r>
              <a:rPr lang="en-US" dirty="0" smtClean="0">
                <a:cs typeface="Arial" charset="0"/>
              </a:rPr>
              <a:t>JAXB Adapter</a:t>
            </a:r>
          </a:p>
          <a:p>
            <a:pPr marL="463550" lvl="1" indent="-238125"/>
            <a:r>
              <a:rPr lang="en-US" dirty="0" smtClean="0">
                <a:cs typeface="Arial" charset="0"/>
              </a:rPr>
              <a:t>Cobol Importer</a:t>
            </a:r>
          </a:p>
          <a:p>
            <a:pPr marL="463550" lvl="1" indent="-238125"/>
            <a:r>
              <a:rPr lang="en-US" dirty="0" smtClean="0">
                <a:cs typeface="Arial" charset="0"/>
              </a:rPr>
              <a:t>JSON Importer</a:t>
            </a:r>
          </a:p>
          <a:p>
            <a:pPr marL="463550" lvl="1" indent="-238125"/>
            <a:r>
              <a:rPr lang="en-US" dirty="0" smtClean="0">
                <a:cs typeface="Arial" charset="0"/>
              </a:rPr>
              <a:t>Improved XML handling</a:t>
            </a:r>
          </a:p>
          <a:p>
            <a:pPr marL="463550" lvl="1" indent="-238125"/>
            <a:r>
              <a:rPr lang="en-US" dirty="0" smtClean="0">
                <a:cs typeface="Arial" charset="0"/>
              </a:rPr>
              <a:t>OS updates</a:t>
            </a:r>
            <a:endParaRPr lang="en-US" b="1" dirty="0" smtClean="0">
              <a:cs typeface="Arial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1613" y="746125"/>
            <a:ext cx="8032750" cy="452438"/>
          </a:xfrm>
        </p:spPr>
        <p:txBody>
          <a:bodyPr lIns="82945" tIns="41473" rIns="82945" bIns="41473"/>
          <a:lstStyle/>
          <a:p>
            <a:r>
              <a:rPr lang="en-US" sz="2400" b="1" smtClean="0">
                <a:cs typeface="Arial" charset="0"/>
              </a:rPr>
              <a:t>Announcing WTX 8.4.1*</a:t>
            </a:r>
          </a:p>
        </p:txBody>
      </p:sp>
      <p:sp>
        <p:nvSpPr>
          <p:cNvPr id="5" name="Explosion 1 4"/>
          <p:cNvSpPr/>
          <p:nvPr/>
        </p:nvSpPr>
        <p:spPr>
          <a:xfrm>
            <a:off x="5924550" y="2127250"/>
            <a:ext cx="2533650" cy="1847850"/>
          </a:xfrm>
          <a:prstGeom prst="irregularSeal1">
            <a:avLst/>
          </a:prstGeom>
          <a:solidFill>
            <a:srgbClr val="FFFF00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anchor="ctr"/>
          <a:lstStyle/>
          <a:p>
            <a:pPr algn="ctr">
              <a:defRPr/>
            </a:pPr>
            <a:r>
              <a:rPr lang="en-US" sz="2000" b="1">
                <a:solidFill>
                  <a:schemeClr val="tx1"/>
                </a:solidFill>
                <a:ea typeface="ＭＳ Ｐゴシック" pitchFamily="34" charset="-128"/>
                <a:cs typeface="Arial" charset="0"/>
              </a:rPr>
              <a:t>New</a:t>
            </a:r>
          </a:p>
        </p:txBody>
      </p:sp>
      <p:pic>
        <p:nvPicPr>
          <p:cNvPr id="57346" name="Picture 2" descr="C:\Users\IBM_AD~1\AppData\Local\Temp\SNAGHTML98414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86725" y="5665561"/>
            <a:ext cx="1057275" cy="9239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7314" y="1443841"/>
            <a:ext cx="74131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+mn-lt"/>
              </a:rPr>
              <a:t>Brief History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+mn-lt"/>
              </a:rPr>
              <a:t>Overview of WTX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+mn-lt"/>
              </a:rPr>
              <a:t>Where WTX is used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+mn-lt"/>
              </a:rPr>
              <a:t>What makes it work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+mn-lt"/>
              </a:rPr>
              <a:t>What's New v8.4</a:t>
            </a:r>
          </a:p>
        </p:txBody>
      </p:sp>
      <p:pic>
        <p:nvPicPr>
          <p:cNvPr id="37890" name="Picture 2" descr="C:\Users\IBM_AD~1\AppData\Local\Temp\SNAGHTMLaba7c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86725" y="5741761"/>
            <a:ext cx="1057275" cy="9239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	</a:t>
            </a:r>
            <a:endParaRPr lang="en-US"/>
          </a:p>
        </p:txBody>
      </p:sp>
      <p:pic>
        <p:nvPicPr>
          <p:cNvPr id="261122" name="Picture 2" descr="C:\Users\IBM_AD~1\AppData\Local\Temp\SNAGHTML1599c9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4425" y="1725612"/>
            <a:ext cx="3600450" cy="399097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6075363" y="639763"/>
            <a:ext cx="3068637" cy="5741987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35846" name="Picture 3" descr="ThankYou_Graphic_Whi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196975"/>
            <a:ext cx="802005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6286500" y="5526088"/>
          <a:ext cx="22098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Drawing" r:id="rId4" imgW="2721600" imgH="756000" progId="">
                  <p:embed/>
                </p:oleObj>
              </mc:Choice>
              <mc:Fallback>
                <p:oleObj name="Drawing" r:id="rId4" imgW="2721600" imgH="7560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5526088"/>
                        <a:ext cx="22098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Text Box 5"/>
          <p:cNvSpPr txBox="1">
            <a:spLocks noChangeArrowheads="1"/>
          </p:cNvSpPr>
          <p:nvPr/>
        </p:nvSpPr>
        <p:spPr bwMode="auto">
          <a:xfrm>
            <a:off x="7315200" y="3505200"/>
            <a:ext cx="1411288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20738" eaLnBrk="0" hangingPunct="0">
              <a:spcAft>
                <a:spcPct val="15000"/>
              </a:spcAft>
            </a:pPr>
            <a:r>
              <a:rPr lang="en-US" sz="1800">
                <a:latin typeface="Rockwell"/>
              </a:rPr>
              <a:t>Merci</a:t>
            </a:r>
          </a:p>
        </p:txBody>
      </p:sp>
      <p:sp>
        <p:nvSpPr>
          <p:cNvPr id="35848" name="Text Box 6"/>
          <p:cNvSpPr txBox="1">
            <a:spLocks noChangeArrowheads="1"/>
          </p:cNvSpPr>
          <p:nvPr/>
        </p:nvSpPr>
        <p:spPr bwMode="auto">
          <a:xfrm>
            <a:off x="5334000" y="655638"/>
            <a:ext cx="1519238" cy="4873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820738" eaLnBrk="0" hangingPunct="0">
              <a:spcAft>
                <a:spcPct val="15000"/>
              </a:spcAft>
            </a:pPr>
            <a:r>
              <a:rPr lang="en-US" sz="3200">
                <a:latin typeface="Monotype Corsiva" pitchFamily="66" charset="0"/>
              </a:rPr>
              <a:t>Grazie</a:t>
            </a:r>
          </a:p>
        </p:txBody>
      </p:sp>
      <p:sp>
        <p:nvSpPr>
          <p:cNvPr id="35849" name="Text Box 7"/>
          <p:cNvSpPr txBox="1">
            <a:spLocks noChangeArrowheads="1"/>
          </p:cNvSpPr>
          <p:nvPr/>
        </p:nvSpPr>
        <p:spPr bwMode="auto">
          <a:xfrm>
            <a:off x="1295400" y="4114800"/>
            <a:ext cx="1387475" cy="517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20738" eaLnBrk="0" hangingPunct="0">
              <a:spcAft>
                <a:spcPct val="15000"/>
              </a:spcAft>
            </a:pPr>
            <a:r>
              <a:rPr lang="en-US" sz="3400">
                <a:latin typeface="Garamond" pitchFamily="18" charset="0"/>
              </a:rPr>
              <a:t>Gracias</a:t>
            </a:r>
          </a:p>
        </p:txBody>
      </p:sp>
      <p:sp>
        <p:nvSpPr>
          <p:cNvPr id="35850" name="Text Box 8"/>
          <p:cNvSpPr txBox="1">
            <a:spLocks noChangeArrowheads="1"/>
          </p:cNvSpPr>
          <p:nvPr/>
        </p:nvSpPr>
        <p:spPr bwMode="auto">
          <a:xfrm>
            <a:off x="5486400" y="3359150"/>
            <a:ext cx="1511300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20738" eaLnBrk="0" hangingPunct="0">
              <a:spcAft>
                <a:spcPct val="15000"/>
              </a:spcAft>
            </a:pPr>
            <a:r>
              <a:rPr lang="en-US" sz="2400">
                <a:latin typeface="Comic Sans MS" pitchFamily="66" charset="0"/>
              </a:rPr>
              <a:t>Obrigado</a:t>
            </a:r>
          </a:p>
        </p:txBody>
      </p:sp>
      <p:sp>
        <p:nvSpPr>
          <p:cNvPr id="35851" name="Text Box 9"/>
          <p:cNvSpPr txBox="1">
            <a:spLocks noChangeArrowheads="1"/>
          </p:cNvSpPr>
          <p:nvPr/>
        </p:nvSpPr>
        <p:spPr bwMode="auto">
          <a:xfrm>
            <a:off x="6858000" y="4824413"/>
            <a:ext cx="838200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20738" eaLnBrk="0" hangingPunct="0">
              <a:spcAft>
                <a:spcPct val="15000"/>
              </a:spcAft>
            </a:pPr>
            <a:r>
              <a:rPr lang="en-US" sz="2000">
                <a:latin typeface="Franklin Gothic Medium" pitchFamily="34" charset="0"/>
              </a:rPr>
              <a:t>Danke</a:t>
            </a:r>
          </a:p>
        </p:txBody>
      </p:sp>
      <p:pic>
        <p:nvPicPr>
          <p:cNvPr id="35852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3278188"/>
            <a:ext cx="16732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3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8163" y="5727700"/>
            <a:ext cx="3017837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54" name="Text Box 12"/>
          <p:cNvSpPr txBox="1">
            <a:spLocks noChangeArrowheads="1"/>
          </p:cNvSpPr>
          <p:nvPr/>
        </p:nvSpPr>
        <p:spPr bwMode="auto">
          <a:xfrm>
            <a:off x="4335463" y="6154738"/>
            <a:ext cx="393700" cy="93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20738" eaLnBrk="0" hangingPunct="0">
              <a:spcAft>
                <a:spcPct val="15000"/>
              </a:spcAft>
            </a:pPr>
            <a:r>
              <a:rPr lang="en-US" sz="600">
                <a:solidFill>
                  <a:srgbClr val="0000A0"/>
                </a:solidFill>
                <a:latin typeface="Arial" charset="0"/>
              </a:rPr>
              <a:t>Japanese</a:t>
            </a:r>
          </a:p>
        </p:txBody>
      </p:sp>
      <p:sp>
        <p:nvSpPr>
          <p:cNvPr id="35855" name="Text Box 13"/>
          <p:cNvSpPr txBox="1">
            <a:spLocks noChangeArrowheads="1"/>
          </p:cNvSpPr>
          <p:nvPr/>
        </p:nvSpPr>
        <p:spPr bwMode="auto">
          <a:xfrm>
            <a:off x="7566025" y="3798888"/>
            <a:ext cx="277813" cy="93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20738" eaLnBrk="0" hangingPunct="0">
              <a:spcAft>
                <a:spcPct val="15000"/>
              </a:spcAft>
            </a:pPr>
            <a:r>
              <a:rPr lang="en-US" sz="600">
                <a:solidFill>
                  <a:srgbClr val="0000A0"/>
                </a:solidFill>
                <a:latin typeface="Arial" charset="0"/>
              </a:rPr>
              <a:t>French</a:t>
            </a:r>
          </a:p>
        </p:txBody>
      </p:sp>
      <p:sp>
        <p:nvSpPr>
          <p:cNvPr id="35856" name="Text Box 14"/>
          <p:cNvSpPr txBox="1">
            <a:spLocks noChangeArrowheads="1"/>
          </p:cNvSpPr>
          <p:nvPr/>
        </p:nvSpPr>
        <p:spPr bwMode="auto">
          <a:xfrm>
            <a:off x="747713" y="3563938"/>
            <a:ext cx="338137" cy="93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20738" eaLnBrk="0" hangingPunct="0">
              <a:spcAft>
                <a:spcPct val="15000"/>
              </a:spcAft>
            </a:pPr>
            <a:r>
              <a:rPr lang="en-US" sz="600">
                <a:solidFill>
                  <a:srgbClr val="0000A0"/>
                </a:solidFill>
                <a:latin typeface="Arial" charset="0"/>
              </a:rPr>
              <a:t>Russian</a:t>
            </a:r>
          </a:p>
        </p:txBody>
      </p:sp>
      <p:sp>
        <p:nvSpPr>
          <p:cNvPr id="35857" name="Text Box 15"/>
          <p:cNvSpPr txBox="1">
            <a:spLocks noChangeArrowheads="1"/>
          </p:cNvSpPr>
          <p:nvPr/>
        </p:nvSpPr>
        <p:spPr bwMode="auto">
          <a:xfrm>
            <a:off x="7108825" y="5105400"/>
            <a:ext cx="363538" cy="92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20738" eaLnBrk="0" hangingPunct="0">
              <a:spcAft>
                <a:spcPct val="15000"/>
              </a:spcAft>
            </a:pPr>
            <a:r>
              <a:rPr lang="en-US" sz="600">
                <a:solidFill>
                  <a:srgbClr val="0000A0"/>
                </a:solidFill>
                <a:latin typeface="Arial" charset="0"/>
              </a:rPr>
              <a:t>German</a:t>
            </a:r>
          </a:p>
        </p:txBody>
      </p:sp>
      <p:sp>
        <p:nvSpPr>
          <p:cNvPr id="35858" name="Text Box 16"/>
          <p:cNvSpPr txBox="1">
            <a:spLocks noChangeArrowheads="1"/>
          </p:cNvSpPr>
          <p:nvPr/>
        </p:nvSpPr>
        <p:spPr bwMode="auto">
          <a:xfrm>
            <a:off x="6026150" y="1062038"/>
            <a:ext cx="255588" cy="93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20738" eaLnBrk="0" hangingPunct="0">
              <a:spcAft>
                <a:spcPct val="15000"/>
              </a:spcAft>
            </a:pPr>
            <a:r>
              <a:rPr lang="en-US" sz="600">
                <a:solidFill>
                  <a:srgbClr val="0000A0"/>
                </a:solidFill>
                <a:latin typeface="Arial" charset="0"/>
              </a:rPr>
              <a:t>Italian</a:t>
            </a:r>
          </a:p>
        </p:txBody>
      </p:sp>
      <p:sp>
        <p:nvSpPr>
          <p:cNvPr id="35859" name="Text Box 17"/>
          <p:cNvSpPr txBox="1">
            <a:spLocks noChangeArrowheads="1"/>
          </p:cNvSpPr>
          <p:nvPr/>
        </p:nvSpPr>
        <p:spPr bwMode="auto">
          <a:xfrm>
            <a:off x="1868488" y="4581525"/>
            <a:ext cx="336550" cy="93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20738" eaLnBrk="0" hangingPunct="0">
              <a:spcAft>
                <a:spcPct val="15000"/>
              </a:spcAft>
            </a:pPr>
            <a:r>
              <a:rPr lang="en-US" sz="600">
                <a:solidFill>
                  <a:srgbClr val="0000A0"/>
                </a:solidFill>
                <a:latin typeface="Arial" charset="0"/>
              </a:rPr>
              <a:t>Spanish</a:t>
            </a:r>
          </a:p>
        </p:txBody>
      </p:sp>
      <p:sp>
        <p:nvSpPr>
          <p:cNvPr id="35860" name="Text Box 18"/>
          <p:cNvSpPr txBox="1">
            <a:spLocks noChangeArrowheads="1"/>
          </p:cNvSpPr>
          <p:nvPr/>
        </p:nvSpPr>
        <p:spPr bwMode="auto">
          <a:xfrm>
            <a:off x="5873750" y="3792538"/>
            <a:ext cx="787400" cy="93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20738" eaLnBrk="0" hangingPunct="0">
              <a:spcAft>
                <a:spcPct val="15000"/>
              </a:spcAft>
            </a:pPr>
            <a:r>
              <a:rPr lang="en-US" sz="600">
                <a:solidFill>
                  <a:srgbClr val="0000A0"/>
                </a:solidFill>
                <a:latin typeface="Arial" charset="0"/>
              </a:rPr>
              <a:t>Brazilian Portuguese</a:t>
            </a:r>
          </a:p>
        </p:txBody>
      </p:sp>
      <p:pic>
        <p:nvPicPr>
          <p:cNvPr id="35861" name="Picture 1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96200" y="4038600"/>
            <a:ext cx="942975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62" name="Text Box 20"/>
          <p:cNvSpPr txBox="1">
            <a:spLocks noChangeArrowheads="1"/>
          </p:cNvSpPr>
          <p:nvPr/>
        </p:nvSpPr>
        <p:spPr bwMode="auto">
          <a:xfrm>
            <a:off x="8051800" y="4557713"/>
            <a:ext cx="317500" cy="93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20738" eaLnBrk="0" hangingPunct="0">
              <a:spcAft>
                <a:spcPct val="15000"/>
              </a:spcAft>
            </a:pPr>
            <a:r>
              <a:rPr lang="en-US" sz="600">
                <a:solidFill>
                  <a:srgbClr val="0000A0"/>
                </a:solidFill>
                <a:latin typeface="Arial" charset="0"/>
              </a:rPr>
              <a:t>Arabic</a:t>
            </a:r>
          </a:p>
        </p:txBody>
      </p:sp>
      <p:sp>
        <p:nvSpPr>
          <p:cNvPr id="35863" name="Text Box 21"/>
          <p:cNvSpPr txBox="1">
            <a:spLocks noChangeArrowheads="1"/>
          </p:cNvSpPr>
          <p:nvPr/>
        </p:nvSpPr>
        <p:spPr bwMode="auto">
          <a:xfrm>
            <a:off x="3886200" y="1524000"/>
            <a:ext cx="739775" cy="93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20738" eaLnBrk="0" hangingPunct="0">
              <a:spcAft>
                <a:spcPct val="15000"/>
              </a:spcAft>
            </a:pPr>
            <a:r>
              <a:rPr lang="en-US" sz="600">
                <a:solidFill>
                  <a:srgbClr val="0000A0"/>
                </a:solidFill>
                <a:latin typeface="Arial" charset="0"/>
              </a:rPr>
              <a:t>Traditional Chinese</a:t>
            </a:r>
          </a:p>
        </p:txBody>
      </p:sp>
      <p:sp>
        <p:nvSpPr>
          <p:cNvPr id="35864" name="Text Box 22"/>
          <p:cNvSpPr txBox="1">
            <a:spLocks noChangeArrowheads="1"/>
          </p:cNvSpPr>
          <p:nvPr/>
        </p:nvSpPr>
        <p:spPr bwMode="auto">
          <a:xfrm>
            <a:off x="711200" y="5370513"/>
            <a:ext cx="701675" cy="93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20738" eaLnBrk="0" hangingPunct="0">
              <a:spcAft>
                <a:spcPct val="15000"/>
              </a:spcAft>
            </a:pPr>
            <a:r>
              <a:rPr lang="en-US" sz="600">
                <a:solidFill>
                  <a:srgbClr val="0000A0"/>
                </a:solidFill>
                <a:latin typeface="Arial" charset="0"/>
              </a:rPr>
              <a:t>Simplified Chinese</a:t>
            </a:r>
          </a:p>
        </p:txBody>
      </p:sp>
      <p:pic>
        <p:nvPicPr>
          <p:cNvPr id="35865" name="Picture 2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1000" y="4724400"/>
            <a:ext cx="1271588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66" name="Picture 2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81400" y="838200"/>
            <a:ext cx="1252538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67" name="Picture 2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2000" y="762000"/>
            <a:ext cx="13684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68" name="Picture 2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7200" y="5673725"/>
            <a:ext cx="1370013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69" name="Picture 2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996113" y="838200"/>
            <a:ext cx="1614487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70" name="Text Box 28"/>
          <p:cNvSpPr txBox="1">
            <a:spLocks noChangeArrowheads="1"/>
          </p:cNvSpPr>
          <p:nvPr/>
        </p:nvSpPr>
        <p:spPr bwMode="auto">
          <a:xfrm>
            <a:off x="7808913" y="1371600"/>
            <a:ext cx="192087" cy="93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20738" eaLnBrk="0" hangingPunct="0">
              <a:spcAft>
                <a:spcPct val="15000"/>
              </a:spcAft>
            </a:pPr>
            <a:r>
              <a:rPr lang="en-US" sz="600">
                <a:solidFill>
                  <a:srgbClr val="0000A0"/>
                </a:solidFill>
                <a:latin typeface="Arial" charset="0"/>
              </a:rPr>
              <a:t>Thai</a:t>
            </a:r>
          </a:p>
        </p:txBody>
      </p:sp>
      <p:sp>
        <p:nvSpPr>
          <p:cNvPr id="35871" name="Text Box 29"/>
          <p:cNvSpPr txBox="1">
            <a:spLocks noChangeArrowheads="1"/>
          </p:cNvSpPr>
          <p:nvPr/>
        </p:nvSpPr>
        <p:spPr bwMode="auto">
          <a:xfrm>
            <a:off x="952500" y="1236663"/>
            <a:ext cx="7235825" cy="3254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defTabSz="820738" eaLnBrk="0" hangingPunct="0">
              <a:lnSpc>
                <a:spcPct val="90000"/>
              </a:lnSpc>
            </a:pPr>
            <a:r>
              <a:rPr lang="en-US" sz="2400">
                <a:solidFill>
                  <a:srgbClr val="7889FB"/>
                </a:solidFill>
                <a:latin typeface="Arial" charset="0"/>
              </a:rPr>
              <a:t> </a:t>
            </a:r>
          </a:p>
        </p:txBody>
      </p:sp>
      <p:sp>
        <p:nvSpPr>
          <p:cNvPr id="35872" name="Text Box 30"/>
          <p:cNvSpPr txBox="1">
            <a:spLocks noChangeArrowheads="1"/>
          </p:cNvSpPr>
          <p:nvPr/>
        </p:nvSpPr>
        <p:spPr bwMode="auto">
          <a:xfrm>
            <a:off x="342900" y="1227138"/>
            <a:ext cx="8355013" cy="3254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defTabSz="820738" eaLnBrk="0" hangingPunct="0">
              <a:lnSpc>
                <a:spcPct val="90000"/>
              </a:lnSpc>
            </a:pPr>
            <a:r>
              <a:rPr lang="en-US" sz="2400">
                <a:solidFill>
                  <a:srgbClr val="7889FB"/>
                </a:solidFill>
                <a:latin typeface="Arial" charset="0"/>
              </a:rPr>
              <a:t> </a:t>
            </a:r>
          </a:p>
        </p:txBody>
      </p:sp>
      <p:pic>
        <p:nvPicPr>
          <p:cNvPr id="35873" name="Picture 31" descr="WebSphere_pearl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600200" y="6096000"/>
            <a:ext cx="19558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2049463" y="446088"/>
            <a:ext cx="2513011" cy="476250"/>
          </a:xfrm>
        </p:spPr>
        <p:txBody>
          <a:bodyPr/>
          <a:lstStyle/>
          <a:p>
            <a:r>
              <a:rPr lang="en-US" smtClean="0"/>
              <a:t>Thank You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Steven Brock – CSP IBM Corp.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93" y="1340984"/>
            <a:ext cx="7548563" cy="4670425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Bytes don’t rust. </a:t>
            </a:r>
          </a:p>
          <a:p>
            <a:pPr lvl="1"/>
            <a:r>
              <a:rPr lang="en-US" sz="1400" i="1" dirty="0" smtClean="0"/>
              <a:t>–System 360 team c.1960s ( Headed by Tom Watson Jr. IBM CEO )</a:t>
            </a:r>
            <a:endParaRPr lang="en-US" i="1" dirty="0" smtClean="0"/>
          </a:p>
          <a:p>
            <a:endParaRPr lang="en-US" dirty="0"/>
          </a:p>
        </p:txBody>
      </p:sp>
      <p:pic>
        <p:nvPicPr>
          <p:cNvPr id="4" name="Picture 3" descr="Rusting_c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2230" y="2558142"/>
            <a:ext cx="5693227" cy="337457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050" y="1331913"/>
            <a:ext cx="7548563" cy="4670425"/>
          </a:xfrm>
        </p:spPr>
        <p:txBody>
          <a:bodyPr/>
          <a:lstStyle/>
          <a:p>
            <a:r>
              <a:rPr lang="en-US" dirty="0" smtClean="0"/>
              <a:t>Brief History</a:t>
            </a:r>
          </a:p>
          <a:p>
            <a:r>
              <a:rPr lang="en-US" dirty="0" smtClean="0"/>
              <a:t>Overview of WTX</a:t>
            </a:r>
          </a:p>
          <a:p>
            <a:r>
              <a:rPr lang="en-US" dirty="0" smtClean="0"/>
              <a:t>Many places WTX is used</a:t>
            </a:r>
          </a:p>
          <a:p>
            <a:r>
              <a:rPr lang="en-US" dirty="0" smtClean="0"/>
              <a:t>What makes it work</a:t>
            </a:r>
          </a:p>
          <a:p>
            <a:r>
              <a:rPr lang="en-US" dirty="0" smtClean="0"/>
              <a:t>What’s New in WTX 8.4</a:t>
            </a:r>
          </a:p>
          <a:p>
            <a:r>
              <a:rPr lang="en-US" dirty="0" smtClean="0"/>
              <a:t>Questions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04800" y="568325"/>
            <a:ext cx="2692399" cy="1158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err="1" smtClean="0">
                <a:solidFill>
                  <a:schemeClr val="accent1"/>
                </a:solidFill>
              </a:rPr>
              <a:t>WebSphere</a:t>
            </a:r>
            <a:r>
              <a:rPr lang="en-US" smtClean="0">
                <a:solidFill>
                  <a:schemeClr val="accent1"/>
                </a:solidFill>
              </a:rPr>
              <a:t> TX – A Long And Storied Road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200400" y="480148"/>
          <a:ext cx="3124200" cy="586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207"/>
                <a:gridCol w="1854993"/>
              </a:tblGrid>
              <a:tr h="38345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Version</a:t>
                      </a:r>
                      <a:endParaRPr lang="en-US" sz="1800" dirty="0"/>
                    </a:p>
                  </a:txBody>
                  <a:tcPr marL="91431" marR="91431" marT="45715" marB="45715"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Year</a:t>
                      </a:r>
                      <a:endParaRPr lang="en-US" sz="1800"/>
                    </a:p>
                  </a:txBody>
                  <a:tcPr marL="91431" marR="91431" marT="45715" marB="45715"/>
                </a:tc>
              </a:tr>
              <a:tr h="249181">
                <a:tc>
                  <a:txBody>
                    <a:bodyPr/>
                    <a:lstStyle/>
                    <a:p>
                      <a:r>
                        <a:rPr lang="en-US" sz="1200" smtClean="0"/>
                        <a:t>V1.0</a:t>
                      </a:r>
                      <a:endParaRPr lang="en-US" sz="1200"/>
                    </a:p>
                  </a:txBody>
                  <a:tcPr marL="91431" marR="91431" marT="45715" marB="45715"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1994</a:t>
                      </a:r>
                      <a:endParaRPr lang="en-US" sz="1200"/>
                    </a:p>
                  </a:txBody>
                  <a:tcPr marL="91431" marR="91431" marT="45715" marB="45715"/>
                </a:tc>
              </a:tr>
              <a:tr h="249181">
                <a:tc>
                  <a:txBody>
                    <a:bodyPr/>
                    <a:lstStyle/>
                    <a:p>
                      <a:r>
                        <a:rPr lang="en-US" sz="1200" smtClean="0"/>
                        <a:t>V1.1</a:t>
                      </a:r>
                      <a:endParaRPr lang="en-US" sz="1200"/>
                    </a:p>
                  </a:txBody>
                  <a:tcPr marL="91431" marR="91431" marT="45715" marB="45715"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1995</a:t>
                      </a:r>
                      <a:endParaRPr lang="en-US" sz="1200"/>
                    </a:p>
                  </a:txBody>
                  <a:tcPr marL="91431" marR="91431" marT="45715" marB="45715"/>
                </a:tc>
              </a:tr>
              <a:tr h="249181">
                <a:tc>
                  <a:txBody>
                    <a:bodyPr/>
                    <a:lstStyle/>
                    <a:p>
                      <a:r>
                        <a:rPr lang="en-US" sz="1200" smtClean="0"/>
                        <a:t>V1.2</a:t>
                      </a:r>
                      <a:endParaRPr lang="en-US" sz="1200"/>
                    </a:p>
                  </a:txBody>
                  <a:tcPr marL="91431" marR="91431" marT="45715" marB="45715"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1995</a:t>
                      </a:r>
                      <a:endParaRPr lang="en-US" sz="1200"/>
                    </a:p>
                  </a:txBody>
                  <a:tcPr marL="91431" marR="91431" marT="45715" marB="45715"/>
                </a:tc>
              </a:tr>
              <a:tr h="249181">
                <a:tc>
                  <a:txBody>
                    <a:bodyPr/>
                    <a:lstStyle/>
                    <a:p>
                      <a:r>
                        <a:rPr lang="en-US" sz="1200" smtClean="0"/>
                        <a:t>V1.3</a:t>
                      </a:r>
                      <a:endParaRPr lang="en-US" sz="1200"/>
                    </a:p>
                  </a:txBody>
                  <a:tcPr marL="91431" marR="91431" marT="45715" marB="45715"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1996</a:t>
                      </a:r>
                      <a:endParaRPr lang="en-US" sz="1200"/>
                    </a:p>
                  </a:txBody>
                  <a:tcPr marL="91431" marR="91431" marT="45715" marB="45715"/>
                </a:tc>
              </a:tr>
              <a:tr h="249181">
                <a:tc>
                  <a:txBody>
                    <a:bodyPr/>
                    <a:lstStyle/>
                    <a:p>
                      <a:r>
                        <a:rPr lang="en-US" sz="1200" smtClean="0"/>
                        <a:t>V1.4</a:t>
                      </a:r>
                      <a:endParaRPr lang="en-US" sz="1200"/>
                    </a:p>
                  </a:txBody>
                  <a:tcPr marL="91431" marR="91431" marT="45715" marB="45715"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1997</a:t>
                      </a:r>
                      <a:endParaRPr lang="en-US" sz="1200"/>
                    </a:p>
                  </a:txBody>
                  <a:tcPr marL="91431" marR="91431" marT="45715" marB="45715"/>
                </a:tc>
              </a:tr>
              <a:tr h="249181">
                <a:tc>
                  <a:txBody>
                    <a:bodyPr/>
                    <a:lstStyle/>
                    <a:p>
                      <a:r>
                        <a:rPr lang="en-US" sz="1200" smtClean="0"/>
                        <a:t>V2.1</a:t>
                      </a:r>
                      <a:endParaRPr lang="en-US" sz="1200"/>
                    </a:p>
                  </a:txBody>
                  <a:tcPr marL="91431" marR="91431" marT="45715" marB="45715"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1999</a:t>
                      </a:r>
                      <a:endParaRPr lang="en-US" sz="1200"/>
                    </a:p>
                  </a:txBody>
                  <a:tcPr marL="91431" marR="91431" marT="45715" marB="45715"/>
                </a:tc>
              </a:tr>
              <a:tr h="249181">
                <a:tc>
                  <a:txBody>
                    <a:bodyPr/>
                    <a:lstStyle/>
                    <a:p>
                      <a:r>
                        <a:rPr lang="en-US" sz="1200" smtClean="0"/>
                        <a:t>V5.0</a:t>
                      </a:r>
                      <a:endParaRPr lang="en-US" sz="1200"/>
                    </a:p>
                  </a:txBody>
                  <a:tcPr marL="91431" marR="91431" marT="45715" marB="45715"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2000</a:t>
                      </a:r>
                      <a:endParaRPr lang="en-US" sz="1200"/>
                    </a:p>
                  </a:txBody>
                  <a:tcPr marL="91431" marR="91431" marT="45715" marB="45715"/>
                </a:tc>
              </a:tr>
              <a:tr h="249181">
                <a:tc>
                  <a:txBody>
                    <a:bodyPr/>
                    <a:lstStyle/>
                    <a:p>
                      <a:r>
                        <a:rPr lang="en-US" sz="1200" smtClean="0"/>
                        <a:t>V6.0</a:t>
                      </a:r>
                      <a:endParaRPr lang="en-US" sz="1200"/>
                    </a:p>
                  </a:txBody>
                  <a:tcPr marL="91431" marR="91431" marT="45715" marB="45715"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2001</a:t>
                      </a:r>
                      <a:endParaRPr lang="en-US" sz="1200"/>
                    </a:p>
                  </a:txBody>
                  <a:tcPr marL="91431" marR="91431" marT="45715" marB="45715"/>
                </a:tc>
              </a:tr>
              <a:tr h="249181">
                <a:tc>
                  <a:txBody>
                    <a:bodyPr/>
                    <a:lstStyle/>
                    <a:p>
                      <a:r>
                        <a:rPr lang="en-US" sz="1200" smtClean="0"/>
                        <a:t>V6.5</a:t>
                      </a:r>
                      <a:endParaRPr lang="en-US" sz="1200"/>
                    </a:p>
                  </a:txBody>
                  <a:tcPr marL="91431" marR="91431" marT="45715" marB="45715"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2002</a:t>
                      </a:r>
                      <a:endParaRPr lang="en-US" sz="1200"/>
                    </a:p>
                  </a:txBody>
                  <a:tcPr marL="91431" marR="91431" marT="45715" marB="45715"/>
                </a:tc>
              </a:tr>
              <a:tr h="249181">
                <a:tc>
                  <a:txBody>
                    <a:bodyPr/>
                    <a:lstStyle/>
                    <a:p>
                      <a:r>
                        <a:rPr lang="en-US" sz="1200" smtClean="0"/>
                        <a:t>V6.7</a:t>
                      </a:r>
                      <a:endParaRPr lang="en-US" sz="1200"/>
                    </a:p>
                  </a:txBody>
                  <a:tcPr marL="91431" marR="91431" marT="45715" marB="45715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2003</a:t>
                      </a:r>
                      <a:endParaRPr lang="en-US" sz="1200" dirty="0"/>
                    </a:p>
                  </a:txBody>
                  <a:tcPr marL="91431" marR="91431" marT="45715" marB="45715"/>
                </a:tc>
              </a:tr>
              <a:tr h="249181">
                <a:tc>
                  <a:txBody>
                    <a:bodyPr/>
                    <a:lstStyle/>
                    <a:p>
                      <a:r>
                        <a:rPr lang="en-US" sz="1200" smtClean="0"/>
                        <a:t>V7.5</a:t>
                      </a:r>
                      <a:endParaRPr lang="en-US" sz="1200"/>
                    </a:p>
                  </a:txBody>
                  <a:tcPr marL="91431" marR="91431" marT="45715" marB="45715"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2004</a:t>
                      </a:r>
                      <a:endParaRPr lang="en-US" sz="1200"/>
                    </a:p>
                  </a:txBody>
                  <a:tcPr marL="91431" marR="91431" marT="45715" marB="45715"/>
                </a:tc>
              </a:tr>
              <a:tr h="249181">
                <a:tc>
                  <a:txBody>
                    <a:bodyPr/>
                    <a:lstStyle/>
                    <a:p>
                      <a:r>
                        <a:rPr lang="en-US" sz="1200" smtClean="0"/>
                        <a:t>V8.0</a:t>
                      </a:r>
                      <a:endParaRPr lang="en-US" sz="1200"/>
                    </a:p>
                  </a:txBody>
                  <a:tcPr marL="91431" marR="91431" marT="45715" marB="45715"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2005</a:t>
                      </a:r>
                      <a:endParaRPr lang="en-US" sz="1200"/>
                    </a:p>
                  </a:txBody>
                  <a:tcPr marL="91431" marR="91431" marT="45715" marB="45715"/>
                </a:tc>
              </a:tr>
              <a:tr h="249181">
                <a:tc>
                  <a:txBody>
                    <a:bodyPr/>
                    <a:lstStyle/>
                    <a:p>
                      <a:r>
                        <a:rPr lang="en-US" sz="1200" smtClean="0"/>
                        <a:t>V8.1</a:t>
                      </a:r>
                      <a:endParaRPr lang="en-US" sz="1200"/>
                    </a:p>
                  </a:txBody>
                  <a:tcPr marL="91431" marR="91431" marT="45715" marB="45715"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2006</a:t>
                      </a:r>
                      <a:endParaRPr lang="en-US" sz="1200"/>
                    </a:p>
                  </a:txBody>
                  <a:tcPr marL="91431" marR="91431" marT="45715" marB="45715"/>
                </a:tc>
              </a:tr>
              <a:tr h="249181">
                <a:tc>
                  <a:txBody>
                    <a:bodyPr/>
                    <a:lstStyle/>
                    <a:p>
                      <a:r>
                        <a:rPr lang="en-US" sz="1200" smtClean="0"/>
                        <a:t>V8.2</a:t>
                      </a:r>
                      <a:endParaRPr lang="en-US" sz="1200"/>
                    </a:p>
                  </a:txBody>
                  <a:tcPr marL="91431" marR="91431" marT="45715" marB="45715"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2007</a:t>
                      </a:r>
                      <a:endParaRPr lang="en-US" sz="1200"/>
                    </a:p>
                  </a:txBody>
                  <a:tcPr marL="91431" marR="91431" marT="45715" marB="45715"/>
                </a:tc>
              </a:tr>
              <a:tr h="249181">
                <a:tc>
                  <a:txBody>
                    <a:bodyPr/>
                    <a:lstStyle/>
                    <a:p>
                      <a:r>
                        <a:rPr lang="en-US" sz="1200" smtClean="0"/>
                        <a:t>V8.2.0.4</a:t>
                      </a:r>
                      <a:endParaRPr lang="en-US" sz="1200"/>
                    </a:p>
                  </a:txBody>
                  <a:tcPr marL="91431" marR="91431" marT="45715" marB="45715"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2008</a:t>
                      </a:r>
                      <a:endParaRPr lang="en-US" sz="1200"/>
                    </a:p>
                  </a:txBody>
                  <a:tcPr marL="91431" marR="91431" marT="45715" marB="45715"/>
                </a:tc>
              </a:tr>
              <a:tr h="249181">
                <a:tc>
                  <a:txBody>
                    <a:bodyPr/>
                    <a:lstStyle/>
                    <a:p>
                      <a:r>
                        <a:rPr lang="en-US" sz="1200" smtClean="0"/>
                        <a:t>V8.3</a:t>
                      </a:r>
                    </a:p>
                  </a:txBody>
                  <a:tcPr marL="91431" marR="91431" marT="45715" marB="45715"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2009</a:t>
                      </a:r>
                      <a:endParaRPr lang="en-US" sz="1200"/>
                    </a:p>
                  </a:txBody>
                  <a:tcPr marL="91431" marR="91431" marT="45715" marB="45715"/>
                </a:tc>
              </a:tr>
              <a:tr h="249181">
                <a:tc>
                  <a:txBody>
                    <a:bodyPr/>
                    <a:lstStyle/>
                    <a:p>
                      <a:r>
                        <a:rPr lang="en-US" sz="1200" smtClean="0"/>
                        <a:t>V8.3.0.1</a:t>
                      </a:r>
                    </a:p>
                  </a:txBody>
                  <a:tcPr marL="91431" marR="91431" marT="45715" marB="45715"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2010</a:t>
                      </a:r>
                      <a:endParaRPr lang="en-US" sz="1200"/>
                    </a:p>
                  </a:txBody>
                  <a:tcPr marL="91431" marR="91431" marT="45715" marB="45715"/>
                </a:tc>
              </a:tr>
              <a:tr h="249181">
                <a:tc>
                  <a:txBody>
                    <a:bodyPr/>
                    <a:lstStyle/>
                    <a:p>
                      <a:r>
                        <a:rPr lang="en-US" sz="1200" smtClean="0"/>
                        <a:t>V8.4</a:t>
                      </a:r>
                    </a:p>
                  </a:txBody>
                  <a:tcPr marL="91431" marR="91431" marT="45715" marB="45715"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2011</a:t>
                      </a:r>
                      <a:endParaRPr lang="en-US" sz="1200"/>
                    </a:p>
                  </a:txBody>
                  <a:tcPr marL="91431" marR="91431" marT="45715" marB="45715"/>
                </a:tc>
              </a:tr>
              <a:tr h="249181">
                <a:tc>
                  <a:txBody>
                    <a:bodyPr/>
                    <a:lstStyle/>
                    <a:p>
                      <a:r>
                        <a:rPr lang="en-US" sz="1200" smtClean="0"/>
                        <a:t>8.4.0.4</a:t>
                      </a:r>
                    </a:p>
                  </a:txBody>
                  <a:tcPr marL="91431" marR="91431" marT="45715" marB="45715"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2012</a:t>
                      </a:r>
                      <a:endParaRPr lang="en-US" sz="1200"/>
                    </a:p>
                  </a:txBody>
                  <a:tcPr marL="91431" marR="91431" marT="45715" marB="45715"/>
                </a:tc>
              </a:tr>
              <a:tr h="249181">
                <a:tc>
                  <a:txBody>
                    <a:bodyPr/>
                    <a:lstStyle/>
                    <a:p>
                      <a:r>
                        <a:rPr lang="en-US" sz="1200" smtClean="0"/>
                        <a:t>8.4.1</a:t>
                      </a:r>
                    </a:p>
                  </a:txBody>
                  <a:tcPr marL="91431" marR="91431" marT="45715" marB="45715"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2013</a:t>
                      </a:r>
                      <a:endParaRPr lang="en-US" sz="1200"/>
                    </a:p>
                  </a:txBody>
                  <a:tcPr marL="91431" marR="91431" marT="45715" marB="45715"/>
                </a:tc>
              </a:tr>
            </a:tbl>
          </a:graphicData>
        </a:graphic>
      </p:graphicFrame>
      <p:sp>
        <p:nvSpPr>
          <p:cNvPr id="12359" name="Text Box 44"/>
          <p:cNvSpPr txBox="1">
            <a:spLocks noChangeArrowheads="1"/>
          </p:cNvSpPr>
          <p:nvPr/>
        </p:nvSpPr>
        <p:spPr bwMode="auto">
          <a:xfrm>
            <a:off x="914400" y="1935163"/>
            <a:ext cx="1651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1"/>
                </a:solidFill>
              </a:rPr>
              <a:t>Reliable</a:t>
            </a:r>
          </a:p>
        </p:txBody>
      </p:sp>
      <p:sp>
        <p:nvSpPr>
          <p:cNvPr id="12360" name="Text Box 43"/>
          <p:cNvSpPr txBox="1">
            <a:spLocks noChangeArrowheads="1"/>
          </p:cNvSpPr>
          <p:nvPr/>
        </p:nvSpPr>
        <p:spPr bwMode="auto">
          <a:xfrm>
            <a:off x="6745288" y="1935163"/>
            <a:ext cx="1470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1"/>
                </a:solidFill>
              </a:rPr>
              <a:t>Proven</a:t>
            </a:r>
          </a:p>
        </p:txBody>
      </p:sp>
      <p:sp>
        <p:nvSpPr>
          <p:cNvPr id="12361" name="Text Box 45"/>
          <p:cNvSpPr txBox="1">
            <a:spLocks noChangeArrowheads="1"/>
          </p:cNvSpPr>
          <p:nvPr/>
        </p:nvSpPr>
        <p:spPr bwMode="auto">
          <a:xfrm>
            <a:off x="6745288" y="3763963"/>
            <a:ext cx="14462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1"/>
                </a:solidFill>
              </a:rPr>
              <a:t>Mature</a:t>
            </a:r>
          </a:p>
        </p:txBody>
      </p:sp>
      <p:sp>
        <p:nvSpPr>
          <p:cNvPr id="12362" name="Text Box 46"/>
          <p:cNvSpPr txBox="1">
            <a:spLocks noChangeArrowheads="1"/>
          </p:cNvSpPr>
          <p:nvPr/>
        </p:nvSpPr>
        <p:spPr bwMode="auto">
          <a:xfrm>
            <a:off x="914400" y="3794125"/>
            <a:ext cx="20335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1"/>
                </a:solidFill>
              </a:rPr>
              <a:t>Innovative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9EA4D5-C5B9-4AC0-89C8-1CC6D75998D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1442" name="Picture 2" descr="C:\Users\IBM_AD~1\AppData\Local\Temp\SNAGHTML93aec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575" y="-2286000"/>
            <a:ext cx="4762500" cy="4762500"/>
          </a:xfrm>
          <a:prstGeom prst="rect">
            <a:avLst/>
          </a:prstGeom>
          <a:noFill/>
        </p:spPr>
      </p:pic>
      <p:pic>
        <p:nvPicPr>
          <p:cNvPr id="61444" name="Picture 4" descr="C:\Users\IBM_AD~1\AppData\Local\Temp\SNAGHTML94451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199" y="1630362"/>
            <a:ext cx="3265715" cy="388093"/>
          </a:xfrm>
          <a:prstGeom prst="rect">
            <a:avLst/>
          </a:prstGeom>
          <a:noFill/>
        </p:spPr>
      </p:pic>
      <p:pic>
        <p:nvPicPr>
          <p:cNvPr id="61446" name="Picture 6" descr="C:\Users\IBM_AD~1\AppData\Local\Temp\SNAGHTML95186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86725" y="5741761"/>
            <a:ext cx="1057275" cy="9239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59" grpId="0"/>
      <p:bldP spid="12360" grpId="0"/>
      <p:bldP spid="12361" grpId="0"/>
      <p:bldP spid="123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" descr="maped1">
            <a:hlinkClick r:id="rId3" action="ppaction://program" highlightClick="1"/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582F8B"/>
              </a:clrFrom>
              <a:clrTo>
                <a:srgbClr val="582F8B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13313" y="1571625"/>
            <a:ext cx="2803525" cy="270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6330950" y="1512888"/>
            <a:ext cx="2813050" cy="2003425"/>
          </a:xfrm>
          <a:ln w="12700" cap="flat" algn="ctr">
            <a:solidFill>
              <a:schemeClr val="tx1"/>
            </a:solidFill>
          </a:ln>
        </p:spPr>
      </p:pic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xfrm>
            <a:off x="153988" y="808038"/>
            <a:ext cx="8467725" cy="420687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The Application Integration Problem…</a:t>
            </a:r>
          </a:p>
        </p:txBody>
      </p:sp>
      <p:grpSp>
        <p:nvGrpSpPr>
          <p:cNvPr id="16388" name="Group 5"/>
          <p:cNvGrpSpPr>
            <a:grpSpLocks/>
          </p:cNvGrpSpPr>
          <p:nvPr/>
        </p:nvGrpSpPr>
        <p:grpSpPr bwMode="auto">
          <a:xfrm>
            <a:off x="381000" y="1295400"/>
            <a:ext cx="4572000" cy="430213"/>
            <a:chOff x="240" y="816"/>
            <a:chExt cx="2880" cy="271"/>
          </a:xfrm>
        </p:grpSpPr>
        <p:pic>
          <p:nvPicPr>
            <p:cNvPr id="16412" name="Picture 6" descr="pole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0" y="816"/>
              <a:ext cx="288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413" name="Text Box 7"/>
            <p:cNvSpPr txBox="1">
              <a:spLocks noChangeArrowheads="1"/>
            </p:cNvSpPr>
            <p:nvPr/>
          </p:nvSpPr>
          <p:spPr bwMode="auto">
            <a:xfrm>
              <a:off x="605" y="864"/>
              <a:ext cx="2380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400" dirty="0">
                  <a:solidFill>
                    <a:srgbClr val="000099"/>
                  </a:solidFill>
                  <a:latin typeface="Arial" charset="0"/>
                </a:rPr>
                <a:t>Take any kinds of data from their native forms</a:t>
              </a:r>
            </a:p>
          </p:txBody>
        </p:sp>
      </p:grpSp>
      <p:sp>
        <p:nvSpPr>
          <p:cNvPr id="16389" name="Text Box 8"/>
          <p:cNvSpPr txBox="1">
            <a:spLocks noChangeArrowheads="1"/>
          </p:cNvSpPr>
          <p:nvPr/>
        </p:nvSpPr>
        <p:spPr bwMode="auto">
          <a:xfrm>
            <a:off x="1085850" y="1822450"/>
            <a:ext cx="1539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400" i="1" dirty="0">
                <a:solidFill>
                  <a:srgbClr val="3366CC"/>
                </a:solidFill>
                <a:latin typeface="Arial" charset="0"/>
              </a:rPr>
              <a:t>ANY Data</a:t>
            </a:r>
          </a:p>
        </p:txBody>
      </p:sp>
      <p:grpSp>
        <p:nvGrpSpPr>
          <p:cNvPr id="16390" name="Group 9"/>
          <p:cNvGrpSpPr>
            <a:grpSpLocks/>
          </p:cNvGrpSpPr>
          <p:nvPr/>
        </p:nvGrpSpPr>
        <p:grpSpPr bwMode="auto">
          <a:xfrm>
            <a:off x="381000" y="3581400"/>
            <a:ext cx="4697413" cy="430213"/>
            <a:chOff x="240" y="2256"/>
            <a:chExt cx="2874" cy="271"/>
          </a:xfrm>
        </p:grpSpPr>
        <p:pic>
          <p:nvPicPr>
            <p:cNvPr id="16410" name="Picture 10" descr="pole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0" y="2256"/>
              <a:ext cx="283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411" name="Text Box 11"/>
            <p:cNvSpPr txBox="1">
              <a:spLocks noChangeArrowheads="1"/>
            </p:cNvSpPr>
            <p:nvPr/>
          </p:nvSpPr>
          <p:spPr bwMode="auto">
            <a:xfrm>
              <a:off x="576" y="2304"/>
              <a:ext cx="2538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400" dirty="0">
                  <a:solidFill>
                    <a:srgbClr val="000099"/>
                  </a:solidFill>
                  <a:latin typeface="Arial" charset="0"/>
                </a:rPr>
                <a:t>Processes them together, natively, with NO CODE</a:t>
              </a:r>
            </a:p>
          </p:txBody>
        </p:sp>
      </p:grpSp>
      <p:grpSp>
        <p:nvGrpSpPr>
          <p:cNvPr id="16391" name="Group 12"/>
          <p:cNvGrpSpPr>
            <a:grpSpLocks/>
          </p:cNvGrpSpPr>
          <p:nvPr/>
        </p:nvGrpSpPr>
        <p:grpSpPr bwMode="auto">
          <a:xfrm>
            <a:off x="381000" y="5562600"/>
            <a:ext cx="4498975" cy="430213"/>
            <a:chOff x="240" y="3504"/>
            <a:chExt cx="2834" cy="271"/>
          </a:xfrm>
        </p:grpSpPr>
        <p:pic>
          <p:nvPicPr>
            <p:cNvPr id="16408" name="Picture 13" descr="pole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0" y="3504"/>
              <a:ext cx="283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409" name="Text Box 14"/>
            <p:cNvSpPr txBox="1">
              <a:spLocks noChangeArrowheads="1"/>
            </p:cNvSpPr>
            <p:nvPr/>
          </p:nvSpPr>
          <p:spPr bwMode="auto">
            <a:xfrm>
              <a:off x="576" y="3552"/>
              <a:ext cx="2498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400" dirty="0">
                  <a:solidFill>
                    <a:srgbClr val="000099"/>
                  </a:solidFill>
                  <a:latin typeface="Arial" charset="0"/>
                </a:rPr>
                <a:t>And outputs them into their native target formats</a:t>
              </a:r>
            </a:p>
          </p:txBody>
        </p:sp>
      </p:grpSp>
      <p:sp>
        <p:nvSpPr>
          <p:cNvPr id="16392" name="Text Box 15"/>
          <p:cNvSpPr txBox="1">
            <a:spLocks noChangeArrowheads="1"/>
          </p:cNvSpPr>
          <p:nvPr/>
        </p:nvSpPr>
        <p:spPr bwMode="auto">
          <a:xfrm>
            <a:off x="7610475" y="5370513"/>
            <a:ext cx="1539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400" i="1" dirty="0">
                <a:solidFill>
                  <a:srgbClr val="3366CC"/>
                </a:solidFill>
                <a:latin typeface="Arial" charset="0"/>
              </a:rPr>
              <a:t>ANY Data</a:t>
            </a:r>
          </a:p>
        </p:txBody>
      </p:sp>
      <p:sp>
        <p:nvSpPr>
          <p:cNvPr id="16393" name="Text Box 16"/>
          <p:cNvSpPr txBox="1">
            <a:spLocks noChangeArrowheads="1"/>
          </p:cNvSpPr>
          <p:nvPr/>
        </p:nvSpPr>
        <p:spPr bwMode="auto">
          <a:xfrm>
            <a:off x="1814513" y="4184650"/>
            <a:ext cx="307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3366CC"/>
                </a:solidFill>
                <a:latin typeface="Arial" charset="0"/>
              </a:rPr>
              <a:t>Many-to-many Integration</a:t>
            </a:r>
          </a:p>
        </p:txBody>
      </p:sp>
      <p:pic>
        <p:nvPicPr>
          <p:cNvPr id="16394" name="Picture 1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3233738" y="1831975"/>
            <a:ext cx="6794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5" name="Picture 18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2087563" y="2503488"/>
            <a:ext cx="946150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6" name="Picture 19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2506663" y="2049463"/>
            <a:ext cx="95885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7" name="Picture 20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1503363" y="2317750"/>
            <a:ext cx="963612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8" name="Picture 21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3195638" y="2509838"/>
            <a:ext cx="76517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9" name="Picture 22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3811588" y="2103438"/>
            <a:ext cx="895350" cy="70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00" name="Text Box 23"/>
          <p:cNvSpPr txBox="1">
            <a:spLocks noChangeArrowheads="1"/>
          </p:cNvSpPr>
          <p:nvPr/>
        </p:nvSpPr>
        <p:spPr bwMode="auto">
          <a:xfrm>
            <a:off x="28575" y="6232525"/>
            <a:ext cx="8302625" cy="2286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 dirty="0">
                <a:solidFill>
                  <a:srgbClr val="3366CC"/>
                </a:solidFill>
                <a:latin typeface="Arial" charset="0"/>
              </a:rPr>
              <a:t>Ex.  - Hierarchical Data , Binary Data, Packed Data, Tabular Data, Relational Data, Nested Structures, Mixed-Type Data, and on and on…</a:t>
            </a:r>
            <a:endParaRPr lang="en-US" sz="1000" dirty="0">
              <a:solidFill>
                <a:srgbClr val="3366CC"/>
              </a:solidFill>
              <a:latin typeface="Arial" charset="0"/>
            </a:endParaRPr>
          </a:p>
        </p:txBody>
      </p:sp>
      <p:pic>
        <p:nvPicPr>
          <p:cNvPr id="16401" name="Picture 24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61200" y="4770438"/>
            <a:ext cx="946150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2" name="Picture 25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08700" y="4911725"/>
            <a:ext cx="95885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3" name="Picture 26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53088" y="5419725"/>
            <a:ext cx="963612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4" name="Picture 27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11950" y="5470525"/>
            <a:ext cx="8382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5" name="Picture 28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37163" y="4967288"/>
            <a:ext cx="895350" cy="70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6" name="Picture 2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3000" y="5562600"/>
            <a:ext cx="6794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7" name="Picture 30"/>
          <p:cNvPicPr>
            <a:picLocks noGrp="1" noChangeAspect="1" noChangeArrowheads="1"/>
          </p:cNvPicPr>
          <p:nvPr>
            <p:ph idx="1"/>
          </p:nvPr>
        </p:nvPicPr>
        <p:blipFill>
          <a:blip r:embed="rId13" cstate="print"/>
          <a:srcRect/>
          <a:stretch>
            <a:fillRect/>
          </a:stretch>
        </p:blipFill>
        <p:spPr>
          <a:xfrm>
            <a:off x="5024438" y="2665413"/>
            <a:ext cx="3787775" cy="2106612"/>
          </a:xfrm>
          <a:ln w="12700" cap="flat" algn="ctr">
            <a:solidFill>
              <a:schemeClr val="tx1"/>
            </a:solidFill>
          </a:ln>
        </p:spPr>
      </p:pic>
      <p:pic>
        <p:nvPicPr>
          <p:cNvPr id="31" name="Picture 26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85746" y="5419725"/>
            <a:ext cx="963612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28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69821" y="4967288"/>
            <a:ext cx="895350" cy="70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2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85658" y="5562600"/>
            <a:ext cx="6794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0" name="Picture 2" descr="C:\Users\IBM_AD~1\AppData\Local\Temp\SNAGHTML7c4635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86725" y="5934075"/>
            <a:ext cx="1057275" cy="9239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16393" grpId="0"/>
      <p:bldP spid="1640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141C0-6EAA-43B3-92F3-635C7598707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692674" name="Title 1"/>
          <p:cNvSpPr>
            <a:spLocks noGrp="1"/>
          </p:cNvSpPr>
          <p:nvPr>
            <p:ph type="title" idx="4294967295"/>
          </p:nvPr>
        </p:nvSpPr>
        <p:spPr/>
        <p:txBody>
          <a:bodyPr lIns="91432" tIns="45717" rIns="91432" bIns="45717"/>
          <a:lstStyle/>
          <a:p>
            <a:r>
              <a:rPr lang="en-US"/>
              <a:t>WTX Universal Transformation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5575" y="1828800"/>
            <a:ext cx="8769350" cy="457200"/>
          </a:xfrm>
          <a:prstGeom prst="rect">
            <a:avLst/>
          </a:prstGeom>
          <a:solidFill>
            <a:srgbClr val="051CB4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 anchorCtr="1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463550" algn="l"/>
              </a:tabLst>
              <a:defRPr/>
            </a:pPr>
            <a:r>
              <a:rPr lang="en-US" sz="1800" b="1" dirty="0">
                <a:solidFill>
                  <a:schemeClr val="bg1"/>
                </a:solidFill>
                <a:cs typeface="+mn-cs"/>
              </a:rPr>
              <a:t>Deploys a Single Transformation Solution Across your Enterprise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" y="2468563"/>
            <a:ext cx="4297363" cy="1646237"/>
          </a:xfrm>
          <a:prstGeom prst="rect">
            <a:avLst/>
          </a:prstGeom>
          <a:solidFill>
            <a:srgbClr val="E4E7FE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/>
          <a:lstStyle/>
          <a:p>
            <a:pPr marL="174625" indent="-174625" algn="l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/>
            </a:pPr>
            <a:r>
              <a:rPr lang="en-US" sz="1200" dirty="0">
                <a:solidFill>
                  <a:srgbClr val="000000"/>
                </a:solidFill>
                <a:cs typeface="+mn-cs"/>
              </a:rPr>
              <a:t>Deploy on industry standard servers, mainframes, virtualized architectures, private clouds from IBM and other vendors</a:t>
            </a:r>
          </a:p>
          <a:p>
            <a:pPr marL="174625" indent="-174625" algn="l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/>
            </a:pPr>
            <a:r>
              <a:rPr lang="en-US" sz="1200" dirty="0">
                <a:solidFill>
                  <a:srgbClr val="000000"/>
                </a:solidFill>
                <a:cs typeface="+mn-cs"/>
              </a:rPr>
              <a:t>Reuse the same transformation assets throughout your enterprise</a:t>
            </a:r>
          </a:p>
          <a:p>
            <a:pPr marL="174625" indent="-174625" algn="l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/>
            </a:pPr>
            <a:r>
              <a:rPr lang="en-US" sz="1200" dirty="0">
                <a:solidFill>
                  <a:srgbClr val="000000"/>
                </a:solidFill>
                <a:cs typeface="+mn-cs"/>
              </a:rPr>
              <a:t>Access data directly within your SOA for improved data integrity and high throughput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18038" y="2468563"/>
            <a:ext cx="4297362" cy="1646237"/>
          </a:xfrm>
          <a:prstGeom prst="rect">
            <a:avLst/>
          </a:prstGeom>
          <a:solidFill>
            <a:srgbClr val="E4E7FE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/>
          <a:lstStyle/>
          <a:p>
            <a:pPr marL="174625" indent="-174625" algn="l">
              <a:lnSpc>
                <a:spcPct val="100000"/>
              </a:lnSpc>
              <a:spcBef>
                <a:spcPts val="1800"/>
              </a:spcBef>
              <a:buClrTx/>
              <a:buFont typeface="Arial" pitchFamily="34" charset="0"/>
              <a:buChar char="–"/>
              <a:defRPr/>
            </a:pPr>
            <a:r>
              <a:rPr lang="en-US" sz="1200" dirty="0">
                <a:solidFill>
                  <a:srgbClr val="000000"/>
                </a:solidFill>
                <a:cs typeface="+mn-cs"/>
              </a:rPr>
              <a:t>Learn a single design studio environment where transformations for all platforms are imported, developed, tested and performance-tuned</a:t>
            </a:r>
          </a:p>
          <a:p>
            <a:pPr marL="174625" indent="-174625" algn="l">
              <a:lnSpc>
                <a:spcPct val="100000"/>
              </a:lnSpc>
              <a:spcBef>
                <a:spcPts val="1800"/>
              </a:spcBef>
              <a:buClrTx/>
              <a:buFont typeface="Arial" pitchFamily="34" charset="0"/>
              <a:buChar char="–"/>
              <a:defRPr/>
            </a:pPr>
            <a:r>
              <a:rPr lang="en-US" sz="1200" dirty="0">
                <a:solidFill>
                  <a:srgbClr val="000000"/>
                </a:solidFill>
                <a:cs typeface="+mn-cs"/>
              </a:rPr>
              <a:t>Provide consistency and scalability without the need to write / re-write custom code or create / re-create maps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559675" y="4267200"/>
            <a:ext cx="1279525" cy="1951038"/>
            <a:chOff x="7391400" y="4267200"/>
            <a:chExt cx="1280160" cy="1950720"/>
          </a:xfrm>
        </p:grpSpPr>
        <p:sp>
          <p:nvSpPr>
            <p:cNvPr id="7" name="Rectangle 19"/>
            <p:cNvSpPr>
              <a:spLocks noChangeArrowheads="1"/>
            </p:cNvSpPr>
            <p:nvPr/>
          </p:nvSpPr>
          <p:spPr bwMode="auto">
            <a:xfrm>
              <a:off x="7391400" y="5029200"/>
              <a:ext cx="1280160" cy="1188720"/>
            </a:xfrm>
            <a:prstGeom prst="rect">
              <a:avLst/>
            </a:prstGeom>
            <a:solidFill>
              <a:srgbClr val="2D696E"/>
            </a:solidFill>
            <a:ln w="9525">
              <a:noFill/>
              <a:miter lim="800000"/>
              <a:headEnd/>
              <a:tailEnd/>
            </a:ln>
          </p:spPr>
          <p:txBody>
            <a:bodyPr lIns="45717" tIns="457162" rIns="45717" bIns="45717"/>
            <a:lstStyle/>
            <a:p>
              <a:pPr>
                <a:defRPr/>
              </a:pPr>
              <a:r>
                <a:rPr lang="en-US" sz="1400" b="1">
                  <a:solidFill>
                    <a:schemeClr val="bg1"/>
                  </a:solidFill>
                  <a:cs typeface="+mn-cs"/>
                </a:rPr>
                <a:t>Pure Systems</a:t>
              </a:r>
            </a:p>
          </p:txBody>
        </p:sp>
        <p:pic>
          <p:nvPicPr>
            <p:cNvPr id="1692680" name="Picture 7" descr="C:\Documents and Settings\Administrator\Desktop\IBM_Smarter Commerce_Icon_vFIN_0303201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474501" y="4267200"/>
              <a:ext cx="1113959" cy="1089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6083300" y="4267200"/>
            <a:ext cx="1281113" cy="1951038"/>
            <a:chOff x="6025896" y="4267200"/>
            <a:chExt cx="1280160" cy="1950720"/>
          </a:xfrm>
        </p:grpSpPr>
        <p:sp>
          <p:nvSpPr>
            <p:cNvPr id="1692682" name="Rectangle 19"/>
            <p:cNvSpPr>
              <a:spLocks noChangeArrowheads="1"/>
            </p:cNvSpPr>
            <p:nvPr/>
          </p:nvSpPr>
          <p:spPr bwMode="auto">
            <a:xfrm>
              <a:off x="6025896" y="5029200"/>
              <a:ext cx="1280160" cy="1188720"/>
            </a:xfrm>
            <a:prstGeom prst="rect">
              <a:avLst/>
            </a:prstGeom>
            <a:solidFill>
              <a:srgbClr val="CA8F02"/>
            </a:solidFill>
            <a:ln w="9525">
              <a:noFill/>
              <a:miter lim="800000"/>
              <a:headEnd/>
              <a:tailEnd/>
            </a:ln>
          </p:spPr>
          <p:txBody>
            <a:bodyPr lIns="45717" tIns="457162" rIns="45717" bIns="45717"/>
            <a:lstStyle/>
            <a:p>
              <a:r>
                <a:rPr lang="en-US" sz="1400" b="1" dirty="0">
                  <a:solidFill>
                    <a:schemeClr val="accent3"/>
                  </a:solidFill>
                  <a:ea typeface="MS Gothic" pitchFamily="49" charset="-128"/>
                </a:rPr>
                <a:t>Sterling B2B</a:t>
              </a:r>
            </a:p>
            <a:p>
              <a:r>
                <a:rPr lang="en-US" sz="1400" b="1" dirty="0">
                  <a:solidFill>
                    <a:schemeClr val="accent3"/>
                  </a:solidFill>
                  <a:ea typeface="MS Gothic" pitchFamily="49" charset="-128"/>
                </a:rPr>
                <a:t>Integrator</a:t>
              </a:r>
            </a:p>
          </p:txBody>
        </p:sp>
        <p:pic>
          <p:nvPicPr>
            <p:cNvPr id="1692683" name="Picture 10" descr="C:\Documents and Settings\Administrator\Desktop\IBM_Smarter Commerce_Icon_vFIN_0303201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08997" y="4267200"/>
              <a:ext cx="1113959" cy="1089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4608513" y="4267200"/>
            <a:ext cx="1279525" cy="1951038"/>
            <a:chOff x="4660392" y="4267200"/>
            <a:chExt cx="1280160" cy="1950720"/>
          </a:xfrm>
        </p:grpSpPr>
        <p:sp>
          <p:nvSpPr>
            <p:cNvPr id="1692685" name="Rectangle 22"/>
            <p:cNvSpPr>
              <a:spLocks noChangeArrowheads="1"/>
            </p:cNvSpPr>
            <p:nvPr/>
          </p:nvSpPr>
          <p:spPr bwMode="auto">
            <a:xfrm>
              <a:off x="4660392" y="5029200"/>
              <a:ext cx="1280160" cy="1188720"/>
            </a:xfrm>
            <a:prstGeom prst="rect">
              <a:avLst/>
            </a:prstGeom>
            <a:solidFill>
              <a:srgbClr val="00649C"/>
            </a:solidFill>
            <a:ln w="9525">
              <a:noFill/>
              <a:miter lim="800000"/>
              <a:headEnd/>
              <a:tailEnd/>
            </a:ln>
          </p:spPr>
          <p:txBody>
            <a:bodyPr lIns="45717" tIns="457162" rIns="45717" bIns="45717"/>
            <a:lstStyle/>
            <a:p>
              <a:r>
                <a:rPr lang="en-US" sz="1400" b="1">
                  <a:solidFill>
                    <a:schemeClr val="bg1"/>
                  </a:solidFill>
                  <a:ea typeface="MS Gothic" pitchFamily="49" charset="-128"/>
                </a:rPr>
                <a:t>WebSphere</a:t>
              </a:r>
            </a:p>
            <a:p>
              <a:r>
                <a:rPr lang="en-US" sz="1400" b="1">
                  <a:solidFill>
                    <a:schemeClr val="bg1"/>
                  </a:solidFill>
                  <a:ea typeface="MS Gothic" pitchFamily="49" charset="-128"/>
                </a:rPr>
                <a:t>DataPower</a:t>
              </a:r>
            </a:p>
          </p:txBody>
        </p:sp>
        <p:pic>
          <p:nvPicPr>
            <p:cNvPr id="1692686" name="Picture 13" descr="C:\Documents and Settings\Administrator\Desktop\IBM_Smarter Commerce_Icon_vFIN_0303201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43493" y="4267200"/>
              <a:ext cx="1113959" cy="1089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Group 14"/>
          <p:cNvGrpSpPr>
            <a:grpSpLocks/>
          </p:cNvGrpSpPr>
          <p:nvPr/>
        </p:nvGrpSpPr>
        <p:grpSpPr bwMode="auto">
          <a:xfrm>
            <a:off x="3133725" y="4267200"/>
            <a:ext cx="1279525" cy="1951038"/>
            <a:chOff x="3294888" y="4267200"/>
            <a:chExt cx="1280160" cy="1950720"/>
          </a:xfrm>
        </p:grpSpPr>
        <p:sp>
          <p:nvSpPr>
            <p:cNvPr id="1692688" name="Rectangle 16"/>
            <p:cNvSpPr>
              <a:spLocks noChangeArrowheads="1"/>
            </p:cNvSpPr>
            <p:nvPr/>
          </p:nvSpPr>
          <p:spPr bwMode="auto">
            <a:xfrm>
              <a:off x="3294888" y="5029200"/>
              <a:ext cx="1280160" cy="1188720"/>
            </a:xfrm>
            <a:prstGeom prst="rect">
              <a:avLst/>
            </a:prstGeom>
            <a:solidFill>
              <a:srgbClr val="8DC640"/>
            </a:solidFill>
            <a:ln w="9525">
              <a:noFill/>
              <a:miter lim="800000"/>
              <a:headEnd/>
              <a:tailEnd/>
            </a:ln>
          </p:spPr>
          <p:txBody>
            <a:bodyPr lIns="45717" tIns="457162" rIns="45717" bIns="45717"/>
            <a:lstStyle/>
            <a:p>
              <a:r>
                <a:rPr lang="en-US" sz="1400" b="1" dirty="0">
                  <a:solidFill>
                    <a:schemeClr val="bg1"/>
                  </a:solidFill>
                  <a:ea typeface="MS Gothic" pitchFamily="49" charset="-128"/>
                </a:rPr>
                <a:t>WebSphere</a:t>
              </a:r>
            </a:p>
            <a:p>
              <a:r>
                <a:rPr lang="en-US" sz="1400" b="1" dirty="0">
                  <a:solidFill>
                    <a:schemeClr val="bg1"/>
                  </a:solidFill>
                  <a:ea typeface="MS Gothic" pitchFamily="49" charset="-128"/>
                </a:rPr>
                <a:t>Message</a:t>
              </a:r>
            </a:p>
            <a:p>
              <a:r>
                <a:rPr lang="en-US" sz="1400" b="1" dirty="0">
                  <a:solidFill>
                    <a:schemeClr val="bg1"/>
                  </a:solidFill>
                  <a:ea typeface="MS Gothic" pitchFamily="49" charset="-128"/>
                </a:rPr>
                <a:t>Broker</a:t>
              </a:r>
            </a:p>
          </p:txBody>
        </p:sp>
        <p:pic>
          <p:nvPicPr>
            <p:cNvPr id="1692689" name="Picture 16" descr="C:\Documents and Settings\Administrator\Desktop\IBM_Smarter Commerce_Icon_vFIN_0303201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77989" y="4267200"/>
              <a:ext cx="1113959" cy="1089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" name="Group 17"/>
          <p:cNvGrpSpPr>
            <a:grpSpLocks/>
          </p:cNvGrpSpPr>
          <p:nvPr/>
        </p:nvGrpSpPr>
        <p:grpSpPr bwMode="auto">
          <a:xfrm>
            <a:off x="1657350" y="4267200"/>
            <a:ext cx="1281113" cy="1951038"/>
            <a:chOff x="1929384" y="4267200"/>
            <a:chExt cx="1280160" cy="1950720"/>
          </a:xfrm>
        </p:grpSpPr>
        <p:sp>
          <p:nvSpPr>
            <p:cNvPr id="1692691" name="Rectangle 10"/>
            <p:cNvSpPr>
              <a:spLocks noChangeArrowheads="1"/>
            </p:cNvSpPr>
            <p:nvPr/>
          </p:nvSpPr>
          <p:spPr bwMode="auto">
            <a:xfrm>
              <a:off x="1929384" y="5029200"/>
              <a:ext cx="1280160" cy="1188720"/>
            </a:xfrm>
            <a:prstGeom prst="rect">
              <a:avLst/>
            </a:prstGeom>
            <a:solidFill>
              <a:srgbClr val="003E69"/>
            </a:solidFill>
            <a:ln w="12700" algn="ctr">
              <a:noFill/>
              <a:miter lim="800000"/>
              <a:headEnd/>
              <a:tailEnd/>
            </a:ln>
          </p:spPr>
          <p:txBody>
            <a:bodyPr lIns="45717" tIns="457162" rIns="45717" bIns="45717"/>
            <a:lstStyle/>
            <a:p>
              <a:r>
                <a:rPr lang="en-US" sz="1400" b="1" dirty="0">
                  <a:solidFill>
                    <a:schemeClr val="bg1"/>
                  </a:solidFill>
                  <a:ea typeface="MS Gothic" pitchFamily="49" charset="-128"/>
                </a:rPr>
                <a:t>WebSphere</a:t>
              </a:r>
            </a:p>
            <a:p>
              <a:r>
                <a:rPr lang="en-US" sz="1400" b="1" dirty="0">
                  <a:solidFill>
                    <a:schemeClr val="bg1"/>
                  </a:solidFill>
                  <a:ea typeface="MS Gothic" pitchFamily="49" charset="-128"/>
                </a:rPr>
                <a:t>BPM</a:t>
              </a:r>
            </a:p>
          </p:txBody>
        </p:sp>
        <p:pic>
          <p:nvPicPr>
            <p:cNvPr id="1692692" name="Picture 19" descr="C:\Documents and Settings\Administrator\Desktop\IBM_Smarter Commerce_Icon_vFIN_0303201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12485" y="4267200"/>
              <a:ext cx="1113959" cy="1089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" name="Group 20"/>
          <p:cNvGrpSpPr>
            <a:grpSpLocks/>
          </p:cNvGrpSpPr>
          <p:nvPr/>
        </p:nvGrpSpPr>
        <p:grpSpPr bwMode="auto">
          <a:xfrm>
            <a:off x="182563" y="4267200"/>
            <a:ext cx="1281112" cy="1951038"/>
            <a:chOff x="182880" y="4267200"/>
            <a:chExt cx="1280160" cy="1950720"/>
          </a:xfrm>
        </p:grpSpPr>
        <p:sp>
          <p:nvSpPr>
            <p:cNvPr id="1692694" name="Rectangle 6"/>
            <p:cNvSpPr>
              <a:spLocks noChangeArrowheads="1"/>
            </p:cNvSpPr>
            <p:nvPr/>
          </p:nvSpPr>
          <p:spPr bwMode="auto">
            <a:xfrm>
              <a:off x="182880" y="5029200"/>
              <a:ext cx="1280160" cy="1188720"/>
            </a:xfrm>
            <a:prstGeom prst="rect">
              <a:avLst/>
            </a:prstGeom>
            <a:solidFill>
              <a:srgbClr val="7F1C7D"/>
            </a:solidFill>
            <a:ln w="9525">
              <a:noFill/>
              <a:miter lim="800000"/>
              <a:headEnd/>
              <a:tailEnd/>
            </a:ln>
          </p:spPr>
          <p:txBody>
            <a:bodyPr lIns="45717" tIns="457162" rIns="45717" bIns="45717"/>
            <a:lstStyle/>
            <a:p>
              <a:r>
                <a:rPr lang="en-US" sz="1400" b="1">
                  <a:solidFill>
                    <a:schemeClr val="bg1"/>
                  </a:solidFill>
                  <a:ea typeface="MS Gothic" pitchFamily="49" charset="-128"/>
                </a:rPr>
                <a:t>WebSphere </a:t>
              </a:r>
            </a:p>
            <a:p>
              <a:r>
                <a:rPr lang="en-US" sz="1400" b="1">
                  <a:solidFill>
                    <a:schemeClr val="bg1"/>
                  </a:solidFill>
                  <a:ea typeface="MS Gothic" pitchFamily="49" charset="-128"/>
                </a:rPr>
                <a:t>Application </a:t>
              </a:r>
            </a:p>
            <a:p>
              <a:r>
                <a:rPr lang="en-US" sz="1400" b="1">
                  <a:solidFill>
                    <a:schemeClr val="bg1"/>
                  </a:solidFill>
                  <a:ea typeface="MS Gothic" pitchFamily="49" charset="-128"/>
                </a:rPr>
                <a:t>Server</a:t>
              </a:r>
            </a:p>
          </p:txBody>
        </p:sp>
        <p:pic>
          <p:nvPicPr>
            <p:cNvPr id="1692695" name="Picture 22" descr="C:\Documents and Settings\Administrator\Desktop\IBM_Smarter Commerce_Icon_vFIN_0303201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5981" y="4267200"/>
              <a:ext cx="1113959" cy="1089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1922" name="Picture 2" descr="C:\Users\IBM_AD~1\AppData\Local\Temp\SNAGHTML7c463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86725" y="5934075"/>
            <a:ext cx="1057275" cy="9239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6092B-E94F-4DCF-ABBB-4B6C8FDD451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56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3988" y="531813"/>
            <a:ext cx="8467725" cy="476250"/>
          </a:xfrm>
        </p:spPr>
        <p:txBody>
          <a:bodyPr/>
          <a:lstStyle/>
          <a:p>
            <a:r>
              <a:rPr lang="en-US"/>
              <a:t>What </a:t>
            </a:r>
            <a:r>
              <a:rPr lang="en-US" smtClean="0"/>
              <a:t>Benefits Makes </a:t>
            </a:r>
            <a:r>
              <a:rPr lang="en-US"/>
              <a:t>WebSphere TX Different?</a:t>
            </a:r>
          </a:p>
        </p:txBody>
      </p:sp>
      <p:sp>
        <p:nvSpPr>
          <p:cNvPr id="156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352550"/>
            <a:ext cx="8056562" cy="4456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Powerful Transform capabilities with No Coding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Lowers cost to implement, maintain and re-use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High-Throughput, Complex Transformations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Natively Handles Any Data Type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Never resort to “flattening” or “re-structuring data”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Data integrity and meaning are never lost</a:t>
            </a:r>
          </a:p>
          <a:p>
            <a:pPr>
              <a:lnSpc>
                <a:spcPct val="90000"/>
              </a:lnSpc>
              <a:buNone/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Solve Really Hard problems, in less time, with one common design method and engine</a:t>
            </a:r>
          </a:p>
        </p:txBody>
      </p:sp>
      <p:pic>
        <p:nvPicPr>
          <p:cNvPr id="75778" name="Picture 2" descr="C:\Users\IBM_AD~1\AppData\Local\Temp\SNAGHTML7c463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86725" y="5934075"/>
            <a:ext cx="1057275" cy="9239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6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6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6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6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6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6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6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6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6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6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6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6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1397000" y="1905000"/>
            <a:ext cx="1054100" cy="635000"/>
          </a:xfrm>
          <a:prstGeom prst="rect">
            <a:avLst/>
          </a:prstGeom>
          <a:solidFill>
            <a:srgbClr val="66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GB" sz="1400">
                <a:solidFill>
                  <a:schemeClr val="bg1"/>
                </a:solidFill>
              </a:rPr>
              <a:t>Adapter</a:t>
            </a:r>
          </a:p>
        </p:txBody>
      </p:sp>
      <p:sp>
        <p:nvSpPr>
          <p:cNvPr id="54275" name="Rectangle 4"/>
          <p:cNvSpPr>
            <a:spLocks noGrp="1" noChangeArrowheads="1"/>
          </p:cNvSpPr>
          <p:nvPr>
            <p:ph type="title"/>
          </p:nvPr>
        </p:nvSpPr>
        <p:spPr>
          <a:xfrm>
            <a:off x="266700" y="593725"/>
            <a:ext cx="8877300" cy="420688"/>
          </a:xfrm>
        </p:spPr>
        <p:txBody>
          <a:bodyPr/>
          <a:lstStyle/>
          <a:p>
            <a:pPr eaLnBrk="1" hangingPunct="1"/>
            <a:r>
              <a:rPr lang="en-GB" sz="2400" smtClean="0">
                <a:solidFill>
                  <a:schemeClr val="accent1"/>
                </a:solidFill>
              </a:rPr>
              <a:t>The Components of a WebSphere TX Solution</a:t>
            </a:r>
          </a:p>
        </p:txBody>
      </p:sp>
      <p:sp>
        <p:nvSpPr>
          <p:cNvPr id="5427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49288" y="1069975"/>
            <a:ext cx="7772400" cy="490538"/>
          </a:xfrm>
        </p:spPr>
        <p:txBody>
          <a:bodyPr/>
          <a:lstStyle/>
          <a:p>
            <a:pPr eaLnBrk="1" hangingPunct="1">
              <a:tabLst>
                <a:tab pos="228600" algn="l"/>
                <a:tab pos="742950" algn="l"/>
                <a:tab pos="1143000" algn="l"/>
                <a:tab pos="1600200" algn="l"/>
                <a:tab pos="2057400" algn="l"/>
              </a:tabLst>
            </a:pPr>
            <a:r>
              <a:rPr lang="en-GB" smtClean="0"/>
              <a:t>A WebSphere TX solution is composed of the following:</a:t>
            </a:r>
          </a:p>
        </p:txBody>
      </p:sp>
      <p:sp>
        <p:nvSpPr>
          <p:cNvPr id="54277" name="Rectangle 8"/>
          <p:cNvSpPr>
            <a:spLocks noChangeArrowheads="1"/>
          </p:cNvSpPr>
          <p:nvPr/>
        </p:nvSpPr>
        <p:spPr bwMode="auto">
          <a:xfrm>
            <a:off x="5943600" y="1905000"/>
            <a:ext cx="1054100" cy="635000"/>
          </a:xfrm>
          <a:prstGeom prst="rect">
            <a:avLst/>
          </a:prstGeom>
          <a:solidFill>
            <a:srgbClr val="66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GB" sz="1400">
                <a:solidFill>
                  <a:schemeClr val="bg1"/>
                </a:solidFill>
              </a:rPr>
              <a:t>Adapter</a:t>
            </a:r>
          </a:p>
        </p:txBody>
      </p:sp>
      <p:sp>
        <p:nvSpPr>
          <p:cNvPr id="54278" name="Line 9"/>
          <p:cNvSpPr>
            <a:spLocks noChangeShapeType="1"/>
          </p:cNvSpPr>
          <p:nvPr/>
        </p:nvSpPr>
        <p:spPr bwMode="auto">
          <a:xfrm>
            <a:off x="1371600" y="2819400"/>
            <a:ext cx="563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Text Box 11"/>
          <p:cNvSpPr txBox="1">
            <a:spLocks noChangeArrowheads="1"/>
          </p:cNvSpPr>
          <p:nvPr/>
        </p:nvSpPr>
        <p:spPr bwMode="auto">
          <a:xfrm>
            <a:off x="1447800" y="2819400"/>
            <a:ext cx="1066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GB" sz="1600" i="1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54280" name="Text Box 12"/>
          <p:cNvSpPr txBox="1">
            <a:spLocks noChangeArrowheads="1"/>
          </p:cNvSpPr>
          <p:nvPr/>
        </p:nvSpPr>
        <p:spPr bwMode="auto">
          <a:xfrm>
            <a:off x="5943600" y="2819400"/>
            <a:ext cx="1295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GB" sz="1600" i="1">
                <a:solidFill>
                  <a:schemeClr val="tx1"/>
                </a:solidFill>
              </a:rPr>
              <a:t>Destination</a:t>
            </a:r>
          </a:p>
        </p:txBody>
      </p:sp>
      <p:sp>
        <p:nvSpPr>
          <p:cNvPr id="54281" name="Rectangle 13"/>
          <p:cNvSpPr>
            <a:spLocks noChangeArrowheads="1"/>
          </p:cNvSpPr>
          <p:nvPr/>
        </p:nvSpPr>
        <p:spPr bwMode="auto">
          <a:xfrm>
            <a:off x="685800" y="3170238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Font typeface="Wingdings 3" pitchFamily="18" charset="2"/>
              <a:buChar char=""/>
            </a:pPr>
            <a:r>
              <a:rPr lang="en-GB" sz="1600" dirty="0">
                <a:solidFill>
                  <a:schemeClr val="tx1"/>
                </a:solidFill>
              </a:rPr>
              <a:t>An adapter is a technical connector which can be “plugged” into a source or destination - without </a:t>
            </a:r>
            <a:r>
              <a:rPr lang="en-GB" sz="1600" dirty="0" smtClean="0">
                <a:solidFill>
                  <a:schemeClr val="tx1"/>
                </a:solidFill>
              </a:rPr>
              <a:t>parsing, allowing the ability to handle the protocols. 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9EA4D5-C5B9-4AC0-89C8-1CC6D75998D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73730" name="Picture 2" descr="C:\Users\IBM_AD~1\AppData\Local\Temp\SNAGHTML7c463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86725" y="5774418"/>
            <a:ext cx="1057275" cy="9239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/>
      <p:bldP spid="5427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1397000" y="1905000"/>
            <a:ext cx="1054100" cy="635000"/>
          </a:xfrm>
          <a:prstGeom prst="rect">
            <a:avLst/>
          </a:prstGeom>
          <a:solidFill>
            <a:srgbClr val="66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GB" sz="1400">
                <a:solidFill>
                  <a:schemeClr val="bg1"/>
                </a:solidFill>
              </a:rPr>
              <a:t>Adapter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2590800" y="1905000"/>
            <a:ext cx="1054100" cy="635000"/>
          </a:xfrm>
          <a:prstGeom prst="rect">
            <a:avLst/>
          </a:prstGeom>
          <a:solidFill>
            <a:srgbClr val="FF33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3300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GB" sz="1400" dirty="0">
                <a:solidFill>
                  <a:schemeClr val="bg1"/>
                </a:solidFill>
              </a:rPr>
              <a:t>Type Tree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xfrm>
            <a:off x="266700" y="593725"/>
            <a:ext cx="8877300" cy="420688"/>
          </a:xfrm>
        </p:spPr>
        <p:txBody>
          <a:bodyPr/>
          <a:lstStyle/>
          <a:p>
            <a:pPr eaLnBrk="1" hangingPunct="1"/>
            <a:r>
              <a:rPr lang="en-GB" sz="2400" smtClean="0">
                <a:solidFill>
                  <a:schemeClr val="accent1"/>
                </a:solidFill>
              </a:rPr>
              <a:t>The Components of a WebSphere TX Solution 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49288" y="1069975"/>
            <a:ext cx="7772400" cy="490538"/>
          </a:xfrm>
        </p:spPr>
        <p:txBody>
          <a:bodyPr/>
          <a:lstStyle/>
          <a:p>
            <a:pPr eaLnBrk="1" hangingPunct="1">
              <a:tabLst>
                <a:tab pos="228600" algn="l"/>
                <a:tab pos="742950" algn="l"/>
                <a:tab pos="1143000" algn="l"/>
                <a:tab pos="1600200" algn="l"/>
                <a:tab pos="2057400" algn="l"/>
              </a:tabLst>
            </a:pPr>
            <a:r>
              <a:rPr lang="en-GB" smtClean="0"/>
              <a:t>A WebSphere TX solution is composed of the following:</a:t>
            </a:r>
          </a:p>
        </p:txBody>
      </p:sp>
      <p:sp>
        <p:nvSpPr>
          <p:cNvPr id="55302" name="Rectangle 7"/>
          <p:cNvSpPr>
            <a:spLocks noChangeArrowheads="1"/>
          </p:cNvSpPr>
          <p:nvPr/>
        </p:nvSpPr>
        <p:spPr bwMode="auto">
          <a:xfrm>
            <a:off x="4724400" y="1905000"/>
            <a:ext cx="1054100" cy="635000"/>
          </a:xfrm>
          <a:prstGeom prst="rect">
            <a:avLst/>
          </a:prstGeom>
          <a:solidFill>
            <a:srgbClr val="FF33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3300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GB" sz="1400" dirty="0">
                <a:solidFill>
                  <a:schemeClr val="bg1"/>
                </a:solidFill>
              </a:rPr>
              <a:t>Type Tree</a:t>
            </a:r>
          </a:p>
        </p:txBody>
      </p:sp>
      <p:sp>
        <p:nvSpPr>
          <p:cNvPr id="55303" name="Rectangle 8"/>
          <p:cNvSpPr>
            <a:spLocks noChangeArrowheads="1"/>
          </p:cNvSpPr>
          <p:nvPr/>
        </p:nvSpPr>
        <p:spPr bwMode="auto">
          <a:xfrm>
            <a:off x="5943600" y="1905000"/>
            <a:ext cx="1054100" cy="635000"/>
          </a:xfrm>
          <a:prstGeom prst="rect">
            <a:avLst/>
          </a:prstGeom>
          <a:solidFill>
            <a:srgbClr val="66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GB" sz="1400">
                <a:solidFill>
                  <a:schemeClr val="bg1"/>
                </a:solidFill>
              </a:rPr>
              <a:t>Adapter</a:t>
            </a:r>
          </a:p>
        </p:txBody>
      </p:sp>
      <p:sp>
        <p:nvSpPr>
          <p:cNvPr id="55304" name="Line 9"/>
          <p:cNvSpPr>
            <a:spLocks noChangeShapeType="1"/>
          </p:cNvSpPr>
          <p:nvPr/>
        </p:nvSpPr>
        <p:spPr bwMode="auto">
          <a:xfrm>
            <a:off x="1371600" y="2819400"/>
            <a:ext cx="563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5" name="Text Box 11"/>
          <p:cNvSpPr txBox="1">
            <a:spLocks noChangeArrowheads="1"/>
          </p:cNvSpPr>
          <p:nvPr/>
        </p:nvSpPr>
        <p:spPr bwMode="auto">
          <a:xfrm>
            <a:off x="1447800" y="2819400"/>
            <a:ext cx="1066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GB" sz="1600" i="1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55306" name="Text Box 12"/>
          <p:cNvSpPr txBox="1">
            <a:spLocks noChangeArrowheads="1"/>
          </p:cNvSpPr>
          <p:nvPr/>
        </p:nvSpPr>
        <p:spPr bwMode="auto">
          <a:xfrm>
            <a:off x="5943600" y="2819400"/>
            <a:ext cx="1295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GB" sz="1600" i="1">
                <a:solidFill>
                  <a:schemeClr val="tx1"/>
                </a:solidFill>
              </a:rPr>
              <a:t>Destination</a:t>
            </a:r>
          </a:p>
        </p:txBody>
      </p:sp>
      <p:sp>
        <p:nvSpPr>
          <p:cNvPr id="55307" name="Rectangle 13"/>
          <p:cNvSpPr>
            <a:spLocks noChangeArrowheads="1"/>
          </p:cNvSpPr>
          <p:nvPr/>
        </p:nvSpPr>
        <p:spPr bwMode="auto">
          <a:xfrm>
            <a:off x="685800" y="3170238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Font typeface="Wingdings 3" pitchFamily="18" charset="2"/>
              <a:buChar char=""/>
            </a:pPr>
            <a:r>
              <a:rPr lang="en-GB" sz="1600" dirty="0">
                <a:solidFill>
                  <a:schemeClr val="tx1"/>
                </a:solidFill>
              </a:rPr>
              <a:t>An adapter is a technical connector which can be “plugged” into a source or destination - without parsing!</a:t>
            </a:r>
          </a:p>
          <a:p>
            <a:pPr marL="285750" indent="-28575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Font typeface="Wingdings 3" pitchFamily="18" charset="2"/>
              <a:buChar char=""/>
            </a:pPr>
            <a:r>
              <a:rPr lang="en-GB" sz="1600" dirty="0">
                <a:solidFill>
                  <a:schemeClr val="tx1"/>
                </a:solidFill>
              </a:rPr>
              <a:t>A Type Tree is a graphical representation of </a:t>
            </a:r>
            <a:r>
              <a:rPr lang="en-GB" sz="1600" dirty="0" smtClean="0">
                <a:solidFill>
                  <a:schemeClr val="tx1"/>
                </a:solidFill>
              </a:rPr>
              <a:t>meta-data</a:t>
            </a:r>
          </a:p>
          <a:p>
            <a:pPr marL="285750" indent="-28575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Font typeface="Wingdings 3" pitchFamily="18" charset="2"/>
              <a:buChar char=""/>
            </a:pPr>
            <a:r>
              <a:rPr lang="en-GB" sz="1600" dirty="0" smtClean="0"/>
              <a:t>Define Fields</a:t>
            </a:r>
          </a:p>
          <a:p>
            <a:pPr marL="285750" indent="-28575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Font typeface="Wingdings 3" pitchFamily="18" charset="2"/>
              <a:buChar char=""/>
            </a:pPr>
            <a:r>
              <a:rPr lang="en-GB" sz="1600" dirty="0" smtClean="0">
                <a:solidFill>
                  <a:schemeClr val="tx1"/>
                </a:solidFill>
              </a:rPr>
              <a:t>Build Groups as Segments of data</a:t>
            </a:r>
          </a:p>
          <a:p>
            <a:pPr marL="285750" indent="-28575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Font typeface="Wingdings 3" pitchFamily="18" charset="2"/>
              <a:buChar char=""/>
            </a:pPr>
            <a:r>
              <a:rPr lang="en-GB" sz="1600" dirty="0" smtClean="0"/>
              <a:t>Defines File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9EA4D5-C5B9-4AC0-89C8-1CC6D75998D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71682" name="Picture 2" descr="C:\Users\IBM_AD~1\AppData\Local\Temp\SNAGHTML7c463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86725" y="5752646"/>
            <a:ext cx="1057275" cy="923925"/>
          </a:xfrm>
          <a:prstGeom prst="rect">
            <a:avLst/>
          </a:prstGeom>
          <a:noFill/>
        </p:spPr>
      </p:pic>
      <p:pic>
        <p:nvPicPr>
          <p:cNvPr id="14" name="Picture 3" descr="C:\Users\IBM_AD~1\AppData\Local\Temp\SNAGHTML20ba55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15876" y="5211920"/>
            <a:ext cx="725620" cy="62723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nimBg="1"/>
      <p:bldP spid="55302" grpId="0" animBg="1"/>
    </p:bldLst>
  </p:timing>
</p:sld>
</file>

<file path=ppt/theme/theme1.xml><?xml version="1.0" encoding="utf-8"?>
<a:theme xmlns:a="http://schemas.openxmlformats.org/drawingml/2006/main" name="WebSphere_BluePearl with Internal Only Page">
  <a:themeElements>
    <a:clrScheme name="WebSphere_BluePearl with Internal Only Page 2">
      <a:dk1>
        <a:srgbClr val="000000"/>
      </a:dk1>
      <a:lt1>
        <a:srgbClr val="FFFFFF"/>
      </a:lt1>
      <a:dk2>
        <a:srgbClr val="7889FB"/>
      </a:dk2>
      <a:lt2>
        <a:srgbClr val="808080"/>
      </a:lt2>
      <a:accent1>
        <a:srgbClr val="7889FB"/>
      </a:accent1>
      <a:accent2>
        <a:srgbClr val="2DB6B3"/>
      </a:accent2>
      <a:accent3>
        <a:srgbClr val="FFFFFF"/>
      </a:accent3>
      <a:accent4>
        <a:srgbClr val="000000"/>
      </a:accent4>
      <a:accent5>
        <a:srgbClr val="BEC4FD"/>
      </a:accent5>
      <a:accent6>
        <a:srgbClr val="28A5A2"/>
      </a:accent6>
      <a:hlink>
        <a:srgbClr val="660066"/>
      </a:hlink>
      <a:folHlink>
        <a:srgbClr val="D18213"/>
      </a:folHlink>
    </a:clrScheme>
    <a:fontScheme name="WebSphere_BluePearl with Internal Only Pa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ebSphere_BluePearl with Internal Only Page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ebSphere_BluePearl with Internal Only Page 2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660066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14167</TotalTime>
  <Words>1292</Words>
  <Application>Microsoft Office PowerPoint</Application>
  <PresentationFormat>On-screen Show (4:3)</PresentationFormat>
  <Paragraphs>275</Paragraphs>
  <Slides>19</Slides>
  <Notes>11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WebSphere_BluePearl with Internal Only Page</vt:lpstr>
      <vt:lpstr>Drawing</vt:lpstr>
      <vt:lpstr>IBM WebSphere Transformation Extender (WTX) </vt:lpstr>
      <vt:lpstr>Steven Brock – CSP IBM Corp.</vt:lpstr>
      <vt:lpstr>Agenda</vt:lpstr>
      <vt:lpstr>WebSphere TX – A Long And Storied Road</vt:lpstr>
      <vt:lpstr>The Application Integration Problem…</vt:lpstr>
      <vt:lpstr>WTX Universal Transformation</vt:lpstr>
      <vt:lpstr>What Benefits Makes WebSphere TX Different?</vt:lpstr>
      <vt:lpstr>The Components of a WebSphere TX Solution</vt:lpstr>
      <vt:lpstr>The Components of a WebSphere TX Solution </vt:lpstr>
      <vt:lpstr>The Components of a WebSphere TX Solution </vt:lpstr>
      <vt:lpstr>The Components of a WebSphere TX Solution </vt:lpstr>
      <vt:lpstr>Examples of Complex Transformation Challenges Addressed by WebSphere TX</vt:lpstr>
      <vt:lpstr>Websphere Transformation Extender Industry Pack Products</vt:lpstr>
      <vt:lpstr>Websphere Transformation Extender – WTX Enterprise Pack Products</vt:lpstr>
      <vt:lpstr>WTX  The Last 18 Months:    We’ve been BUSY</vt:lpstr>
      <vt:lpstr>Announcing WTX 8.4.1*</vt:lpstr>
      <vt:lpstr>Summary</vt:lpstr>
      <vt:lpstr>Questions? </vt:lpstr>
      <vt:lpstr>Thank You</vt:lpstr>
    </vt:vector>
  </TitlesOfParts>
  <Company>Danzo International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</dc:creator>
  <cp:lastModifiedBy>O3776</cp:lastModifiedBy>
  <cp:revision>823</cp:revision>
  <dcterms:created xsi:type="dcterms:W3CDTF">2004-05-28T18:57:19Z</dcterms:created>
  <dcterms:modified xsi:type="dcterms:W3CDTF">2014-10-13T17:24:45Z</dcterms:modified>
</cp:coreProperties>
</file>