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Lst>
  <p:sldSz cx="6858000" cy="1219263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561120" y="1143000"/>
            <a:ext cx="173576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57250" y="1995508"/>
            <a:ext cx="5143500" cy="424504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57250" y="6404254"/>
            <a:ext cx="5143500" cy="294386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6" y="649175"/>
            <a:ext cx="1478756" cy="1033317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8" y="649175"/>
            <a:ext cx="4350544" cy="1033317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467916" y="3039834"/>
            <a:ext cx="5915025" cy="5072032"/>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67916" y="8159849"/>
            <a:ext cx="5915025" cy="2667262"/>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8" y="3245875"/>
            <a:ext cx="2914650" cy="773647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3471863" y="3245875"/>
            <a:ext cx="2914650" cy="773647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72381" y="649175"/>
            <a:ext cx="5915025" cy="2356788"/>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72381" y="2989029"/>
            <a:ext cx="2901255" cy="146487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72381" y="4453905"/>
            <a:ext cx="2901255" cy="655102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3471863" y="2989029"/>
            <a:ext cx="2915543" cy="146487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3471863" y="4453905"/>
            <a:ext cx="2915543" cy="655102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2381" y="812880"/>
            <a:ext cx="2211883" cy="284508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2915543" y="1755595"/>
            <a:ext cx="3471863" cy="866507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72381" y="3657960"/>
            <a:ext cx="2211883" cy="677682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2381" y="812880"/>
            <a:ext cx="2211883" cy="284508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915543" y="1755595"/>
            <a:ext cx="3471863" cy="86650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472381" y="3657960"/>
            <a:ext cx="2211883" cy="677682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71488" y="649175"/>
            <a:ext cx="5915025" cy="2356788"/>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71488" y="3245875"/>
            <a:ext cx="5915025" cy="773647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71488" y="11301291"/>
            <a:ext cx="1543050" cy="649175"/>
          </a:xfrm>
          <a:prstGeom prst="rect">
            <a:avLst/>
          </a:prstGeom>
        </p:spPr>
        <p:txBody>
          <a:bodyPr vert="horz" lIns="91440" tIns="45720" rIns="91440" bIns="45720" rtlCol="0" anchor="ctr"/>
          <a:lstStyle>
            <a:lvl1pPr algn="l">
              <a:defRPr sz="9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2271713" y="11301291"/>
            <a:ext cx="2314575" cy="64917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4843463" y="11301291"/>
            <a:ext cx="1543050" cy="649175"/>
          </a:xfrm>
          <a:prstGeom prst="rect">
            <a:avLst/>
          </a:prstGeom>
        </p:spPr>
        <p:txBody>
          <a:bodyPr vert="horz" lIns="91440" tIns="45720" rIns="91440" bIns="45720" rtlCol="0" anchor="ctr"/>
          <a:lstStyle>
            <a:lvl1pPr algn="r">
              <a:defRPr sz="9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1.xml"/><Relationship Id="rId10" Type="http://schemas.openxmlformats.org/officeDocument/2006/relationships/tags" Target="../tags/tag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9.png"/><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00330" y="161290"/>
            <a:ext cx="6656705" cy="12002770"/>
          </a:xfrm>
          <a:prstGeom prst="rect">
            <a:avLst/>
          </a:prstGeom>
          <a:solidFill>
            <a:schemeClr val="bg1"/>
          </a:solidFill>
          <a:ln w="12700" cmpd="sng">
            <a:solidFill>
              <a:schemeClr val="accent1"/>
            </a:solidFill>
            <a:prstDash val="solid"/>
          </a:ln>
          <a:effectLst>
            <a:outerShdw blurRad="127000" sx="101000" sy="101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effectLst>
                  <a:glow rad="190500">
                    <a:schemeClr val="bg1">
                      <a:alpha val="40000"/>
                    </a:schemeClr>
                  </a:glow>
                  <a:outerShdw dir="5400000" algn="ctr" rotWithShape="0">
                    <a:schemeClr val="bg1">
                      <a:alpha val="100000"/>
                    </a:schemeClr>
                  </a:outerShdw>
                </a:effectLst>
              </a:rPr>
              <a:t>2016.3-2016.10</a:t>
            </a:r>
            <a:endParaRPr lang="zh-CN" altLang="en-US">
              <a:effectLst>
                <a:glow rad="190500">
                  <a:schemeClr val="bg1">
                    <a:alpha val="40000"/>
                  </a:schemeClr>
                </a:glow>
                <a:outerShdw dir="5400000" algn="ctr" rotWithShape="0">
                  <a:schemeClr val="bg1">
                    <a:alpha val="100000"/>
                  </a:schemeClr>
                </a:outerShdw>
              </a:effectLst>
            </a:endParaRPr>
          </a:p>
        </p:txBody>
      </p:sp>
      <p:cxnSp>
        <p:nvCxnSpPr>
          <p:cNvPr id="6" name="直接连接符 5"/>
          <p:cNvCxnSpPr>
            <a:stCxn id="12" idx="0"/>
          </p:cNvCxnSpPr>
          <p:nvPr/>
        </p:nvCxnSpPr>
        <p:spPr>
          <a:xfrm flipH="1" flipV="1">
            <a:off x="1087120" y="161290"/>
            <a:ext cx="3810" cy="1312545"/>
          </a:xfrm>
          <a:prstGeom prst="line">
            <a:avLst/>
          </a:prstGeom>
          <a:ln>
            <a:solidFill>
              <a:schemeClr val="bg2">
                <a:lumMod val="90000"/>
              </a:schemeClr>
            </a:solidFill>
          </a:ln>
        </p:spPr>
        <p:style>
          <a:lnRef idx="1">
            <a:schemeClr val="accent2"/>
          </a:lnRef>
          <a:fillRef idx="0">
            <a:schemeClr val="accent2"/>
          </a:fillRef>
          <a:effectRef idx="0">
            <a:schemeClr val="accent2"/>
          </a:effectRef>
          <a:fontRef idx="minor">
            <a:schemeClr val="tx1"/>
          </a:fontRef>
        </p:style>
      </p:cxnSp>
      <p:cxnSp>
        <p:nvCxnSpPr>
          <p:cNvPr id="7" name="直接连接符 6"/>
          <p:cNvCxnSpPr>
            <a:stCxn id="12" idx="2"/>
            <a:endCxn id="34" idx="0"/>
          </p:cNvCxnSpPr>
          <p:nvPr/>
        </p:nvCxnSpPr>
        <p:spPr>
          <a:xfrm flipH="1">
            <a:off x="1088390" y="1683385"/>
            <a:ext cx="2540" cy="699770"/>
          </a:xfrm>
          <a:prstGeom prst="line">
            <a:avLst/>
          </a:prstGeom>
          <a:ln>
            <a:solidFill>
              <a:schemeClr val="bg2">
                <a:lumMod val="90000"/>
              </a:schemeClr>
            </a:solidFill>
          </a:ln>
        </p:spPr>
        <p:style>
          <a:lnRef idx="1">
            <a:schemeClr val="accent2"/>
          </a:lnRef>
          <a:fillRef idx="0">
            <a:schemeClr val="accent2"/>
          </a:fillRef>
          <a:effectRef idx="0">
            <a:schemeClr val="accent2"/>
          </a:effectRef>
          <a:fontRef idx="minor">
            <a:schemeClr val="tx1"/>
          </a:fontRef>
        </p:style>
      </p:cxnSp>
      <p:cxnSp>
        <p:nvCxnSpPr>
          <p:cNvPr id="8" name="直接连接符 7"/>
          <p:cNvCxnSpPr>
            <a:stCxn id="12" idx="3"/>
          </p:cNvCxnSpPr>
          <p:nvPr/>
        </p:nvCxnSpPr>
        <p:spPr>
          <a:xfrm>
            <a:off x="1191895" y="1578610"/>
            <a:ext cx="5560060" cy="3810"/>
          </a:xfrm>
          <a:prstGeom prst="line">
            <a:avLst/>
          </a:prstGeom>
          <a:ln>
            <a:solidFill>
              <a:schemeClr val="bg2">
                <a:lumMod val="90000"/>
              </a:schemeClr>
            </a:solidFill>
          </a:ln>
        </p:spPr>
        <p:style>
          <a:lnRef idx="1">
            <a:schemeClr val="accent2"/>
          </a:lnRef>
          <a:fillRef idx="0">
            <a:schemeClr val="accent2"/>
          </a:fillRef>
          <a:effectRef idx="0">
            <a:schemeClr val="accent2"/>
          </a:effectRef>
          <a:fontRef idx="minor">
            <a:schemeClr val="tx1"/>
          </a:fontRef>
        </p:style>
      </p:cxnSp>
      <p:sp>
        <p:nvSpPr>
          <p:cNvPr id="11" name="矩形 10"/>
          <p:cNvSpPr/>
          <p:nvPr/>
        </p:nvSpPr>
        <p:spPr>
          <a:xfrm>
            <a:off x="3648075" y="438785"/>
            <a:ext cx="1589405" cy="276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求职意向：前端工程师</a:t>
            </a:r>
            <a:r>
              <a:rPr lang="zh-CN" altLang="en-US"/>
              <a:t>：</a:t>
            </a:r>
            <a:endParaRPr lang="zh-CN" altLang="en-US"/>
          </a:p>
        </p:txBody>
      </p:sp>
      <p:sp>
        <p:nvSpPr>
          <p:cNvPr id="13" name="矩形 12"/>
          <p:cNvSpPr/>
          <p:nvPr/>
        </p:nvSpPr>
        <p:spPr>
          <a:xfrm>
            <a:off x="3662680" y="824230"/>
            <a:ext cx="1590040" cy="276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现居：陕西西安</a:t>
            </a:r>
            <a:endParaRPr lang="zh-CN" altLang="en-US" sz="800">
              <a:solidFill>
                <a:schemeClr val="tx1"/>
              </a:solidFill>
            </a:endParaRPr>
          </a:p>
        </p:txBody>
      </p:sp>
      <p:sp>
        <p:nvSpPr>
          <p:cNvPr id="18" name="矩形 17"/>
          <p:cNvSpPr/>
          <p:nvPr/>
        </p:nvSpPr>
        <p:spPr>
          <a:xfrm>
            <a:off x="5634990" y="363855"/>
            <a:ext cx="923925" cy="1148080"/>
          </a:xfrm>
          <a:prstGeom prst="rect">
            <a:avLst/>
          </a:prstGeom>
          <a:blipFill rotWithShape="1">
            <a:blip r:embed="rId1"/>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nvSpPr>
        <p:spPr>
          <a:xfrm>
            <a:off x="3655060" y="1131570"/>
            <a:ext cx="1927860" cy="276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邮箱：</a:t>
            </a:r>
            <a:r>
              <a:rPr lang="en-US" altLang="zh-CN" sz="800">
                <a:solidFill>
                  <a:schemeClr val="tx1"/>
                </a:solidFill>
              </a:rPr>
              <a:t>henaxiaobo168@163.com</a:t>
            </a:r>
            <a:endParaRPr lang="en-US" altLang="zh-CN" sz="800">
              <a:solidFill>
                <a:schemeClr val="tx1"/>
              </a:solidFill>
            </a:endParaRPr>
          </a:p>
        </p:txBody>
      </p:sp>
      <p:sp>
        <p:nvSpPr>
          <p:cNvPr id="20" name="矩形 19"/>
          <p:cNvSpPr/>
          <p:nvPr/>
        </p:nvSpPr>
        <p:spPr>
          <a:xfrm>
            <a:off x="1611630" y="452755"/>
            <a:ext cx="1524000" cy="2489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姓名：宋小波</a:t>
            </a:r>
            <a:r>
              <a:rPr lang="zh-CN" altLang="en-US"/>
              <a:t>：</a:t>
            </a:r>
            <a:endParaRPr lang="zh-CN" altLang="en-US"/>
          </a:p>
        </p:txBody>
      </p:sp>
      <p:sp>
        <p:nvSpPr>
          <p:cNvPr id="21" name="矩形 20"/>
          <p:cNvSpPr/>
          <p:nvPr/>
        </p:nvSpPr>
        <p:spPr>
          <a:xfrm>
            <a:off x="1611630" y="825500"/>
            <a:ext cx="1524000" cy="2755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出生日期：</a:t>
            </a:r>
            <a:r>
              <a:rPr lang="en-US" altLang="zh-CN" sz="800">
                <a:solidFill>
                  <a:schemeClr val="tx1"/>
                </a:solidFill>
              </a:rPr>
              <a:t>1991.02.28</a:t>
            </a:r>
            <a:endParaRPr lang="en-US" altLang="zh-CN" sz="800">
              <a:solidFill>
                <a:schemeClr val="tx1"/>
              </a:solidFill>
            </a:endParaRPr>
          </a:p>
        </p:txBody>
      </p:sp>
      <p:sp>
        <p:nvSpPr>
          <p:cNvPr id="22" name="矩形 21"/>
          <p:cNvSpPr/>
          <p:nvPr/>
        </p:nvSpPr>
        <p:spPr>
          <a:xfrm>
            <a:off x="1611630" y="1158240"/>
            <a:ext cx="1524000" cy="276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联系方式：</a:t>
            </a:r>
            <a:r>
              <a:rPr lang="en-US" altLang="zh-CN" sz="800">
                <a:solidFill>
                  <a:schemeClr val="tx1"/>
                </a:solidFill>
              </a:rPr>
              <a:t>15664919118</a:t>
            </a:r>
            <a:endParaRPr lang="en-US" altLang="zh-CN" sz="800">
              <a:solidFill>
                <a:schemeClr val="tx1"/>
              </a:solidFill>
            </a:endParaRPr>
          </a:p>
        </p:txBody>
      </p:sp>
      <p:pic>
        <p:nvPicPr>
          <p:cNvPr id="24" name="图片 23" descr="caidan07"/>
          <p:cNvPicPr>
            <a:picLocks noChangeAspect="1"/>
          </p:cNvPicPr>
          <p:nvPr/>
        </p:nvPicPr>
        <p:blipFill>
          <a:blip r:embed="rId2"/>
          <a:stretch>
            <a:fillRect/>
          </a:stretch>
        </p:blipFill>
        <p:spPr>
          <a:xfrm>
            <a:off x="1475740" y="537210"/>
            <a:ext cx="142240" cy="142240"/>
          </a:xfrm>
          <a:prstGeom prst="rect">
            <a:avLst/>
          </a:prstGeom>
        </p:spPr>
      </p:pic>
      <p:pic>
        <p:nvPicPr>
          <p:cNvPr id="25" name="图片 24" descr="C:\Users\小波\Downloads\简历资料\shengriqi.pngshengriqi"/>
          <p:cNvPicPr>
            <a:picLocks noChangeAspect="1"/>
          </p:cNvPicPr>
          <p:nvPr/>
        </p:nvPicPr>
        <p:blipFill>
          <a:blip r:embed="rId3"/>
          <a:srcRect/>
          <a:stretch>
            <a:fillRect/>
          </a:stretch>
        </p:blipFill>
        <p:spPr>
          <a:xfrm>
            <a:off x="1482090" y="894715"/>
            <a:ext cx="135890" cy="135890"/>
          </a:xfrm>
          <a:prstGeom prst="rect">
            <a:avLst/>
          </a:prstGeom>
        </p:spPr>
      </p:pic>
      <p:pic>
        <p:nvPicPr>
          <p:cNvPr id="26" name="图片 25" descr="C:\Users\小波\Downloads\简历资料\phone.pngphone"/>
          <p:cNvPicPr>
            <a:picLocks noChangeAspect="1"/>
          </p:cNvPicPr>
          <p:nvPr/>
        </p:nvPicPr>
        <p:blipFill>
          <a:blip r:embed="rId4"/>
          <a:srcRect/>
          <a:stretch>
            <a:fillRect/>
          </a:stretch>
        </p:blipFill>
        <p:spPr>
          <a:xfrm>
            <a:off x="1476375" y="1228090"/>
            <a:ext cx="136525" cy="136525"/>
          </a:xfrm>
          <a:prstGeom prst="rect">
            <a:avLst/>
          </a:prstGeom>
        </p:spPr>
      </p:pic>
      <p:pic>
        <p:nvPicPr>
          <p:cNvPr id="27" name="图片 26" descr="C:\Users\小波\Downloads\简历资料\email.pngemail"/>
          <p:cNvPicPr>
            <a:picLocks noChangeAspect="1"/>
          </p:cNvPicPr>
          <p:nvPr/>
        </p:nvPicPr>
        <p:blipFill>
          <a:blip r:embed="rId5"/>
          <a:srcRect/>
          <a:stretch>
            <a:fillRect/>
          </a:stretch>
        </p:blipFill>
        <p:spPr>
          <a:xfrm>
            <a:off x="3521075" y="1188085"/>
            <a:ext cx="161925" cy="162560"/>
          </a:xfrm>
          <a:prstGeom prst="rect">
            <a:avLst/>
          </a:prstGeom>
        </p:spPr>
      </p:pic>
      <p:pic>
        <p:nvPicPr>
          <p:cNvPr id="28" name="图片 27" descr="C:\Users\小波\Downloads\简历资料\weizhi.pngweizhi"/>
          <p:cNvPicPr>
            <a:picLocks noChangeAspect="1"/>
          </p:cNvPicPr>
          <p:nvPr/>
        </p:nvPicPr>
        <p:blipFill>
          <a:blip r:embed="rId6"/>
          <a:srcRect/>
          <a:stretch>
            <a:fillRect/>
          </a:stretch>
        </p:blipFill>
        <p:spPr>
          <a:xfrm>
            <a:off x="3543300" y="894715"/>
            <a:ext cx="119380" cy="120015"/>
          </a:xfrm>
          <a:prstGeom prst="rect">
            <a:avLst/>
          </a:prstGeom>
        </p:spPr>
      </p:pic>
      <p:pic>
        <p:nvPicPr>
          <p:cNvPr id="29" name="图片 28" descr="C:\Users\小波\Downloads\简历资料\yixiang.pngyixiang"/>
          <p:cNvPicPr>
            <a:picLocks noChangeAspect="1"/>
          </p:cNvPicPr>
          <p:nvPr/>
        </p:nvPicPr>
        <p:blipFill>
          <a:blip r:embed="rId7"/>
          <a:srcRect/>
          <a:stretch>
            <a:fillRect/>
          </a:stretch>
        </p:blipFill>
        <p:spPr>
          <a:xfrm>
            <a:off x="3550920" y="556260"/>
            <a:ext cx="104140" cy="104140"/>
          </a:xfrm>
          <a:prstGeom prst="rect">
            <a:avLst/>
          </a:prstGeom>
        </p:spPr>
      </p:pic>
      <p:cxnSp>
        <p:nvCxnSpPr>
          <p:cNvPr id="31" name="直接连接符 30"/>
          <p:cNvCxnSpPr>
            <a:stCxn id="34" idx="2"/>
          </p:cNvCxnSpPr>
          <p:nvPr/>
        </p:nvCxnSpPr>
        <p:spPr>
          <a:xfrm>
            <a:off x="1088390" y="2592705"/>
            <a:ext cx="1905" cy="2662555"/>
          </a:xfrm>
          <a:prstGeom prst="line">
            <a:avLst/>
          </a:prstGeom>
          <a:ln>
            <a:solidFill>
              <a:schemeClr val="bg2">
                <a:lumMod val="90000"/>
              </a:schemeClr>
            </a:solidFill>
          </a:ln>
        </p:spPr>
        <p:style>
          <a:lnRef idx="1">
            <a:schemeClr val="accent2"/>
          </a:lnRef>
          <a:fillRef idx="0">
            <a:schemeClr val="accent2"/>
          </a:fillRef>
          <a:effectRef idx="0">
            <a:schemeClr val="accent2"/>
          </a:effectRef>
          <a:fontRef idx="minor">
            <a:schemeClr val="tx1"/>
          </a:fontRef>
        </p:style>
      </p:cxnSp>
      <p:pic>
        <p:nvPicPr>
          <p:cNvPr id="34" name="图片 33" descr="xiangmujingli"/>
          <p:cNvPicPr>
            <a:picLocks noChangeAspect="1"/>
          </p:cNvPicPr>
          <p:nvPr/>
        </p:nvPicPr>
        <p:blipFill>
          <a:blip r:embed="rId8"/>
          <a:stretch>
            <a:fillRect/>
          </a:stretch>
        </p:blipFill>
        <p:spPr>
          <a:xfrm>
            <a:off x="978535" y="2383155"/>
            <a:ext cx="219075" cy="209550"/>
          </a:xfrm>
          <a:prstGeom prst="rect">
            <a:avLst/>
          </a:prstGeom>
        </p:spPr>
      </p:pic>
      <p:cxnSp>
        <p:nvCxnSpPr>
          <p:cNvPr id="37" name="直接连接符 36"/>
          <p:cNvCxnSpPr>
            <a:stCxn id="34" idx="3"/>
          </p:cNvCxnSpPr>
          <p:nvPr/>
        </p:nvCxnSpPr>
        <p:spPr>
          <a:xfrm>
            <a:off x="1197610" y="2487930"/>
            <a:ext cx="5464175" cy="1270"/>
          </a:xfrm>
          <a:prstGeom prst="line">
            <a:avLst/>
          </a:prstGeom>
          <a:ln>
            <a:solidFill>
              <a:schemeClr val="bg2">
                <a:lumMod val="90000"/>
              </a:schemeClr>
            </a:solidFill>
          </a:ln>
        </p:spPr>
        <p:style>
          <a:lnRef idx="1">
            <a:schemeClr val="accent2"/>
          </a:lnRef>
          <a:fillRef idx="0">
            <a:schemeClr val="accent2"/>
          </a:fillRef>
          <a:effectRef idx="0">
            <a:schemeClr val="accent2"/>
          </a:effectRef>
          <a:fontRef idx="minor">
            <a:schemeClr val="tx1"/>
          </a:fontRef>
        </p:style>
      </p:cxnSp>
      <p:sp>
        <p:nvSpPr>
          <p:cNvPr id="43" name="矩形 42"/>
          <p:cNvSpPr/>
          <p:nvPr/>
        </p:nvSpPr>
        <p:spPr>
          <a:xfrm>
            <a:off x="168910" y="514985"/>
            <a:ext cx="746760" cy="21336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zh-CN" altLang="en-US" sz="1000" b="1">
                <a:solidFill>
                  <a:schemeClr val="tx1"/>
                </a:solidFill>
              </a:rPr>
              <a:t>个人简介</a:t>
            </a:r>
            <a:endParaRPr lang="zh-CN" altLang="en-US" sz="1000" b="1">
              <a:solidFill>
                <a:schemeClr val="tx1"/>
              </a:solidFill>
            </a:endParaRPr>
          </a:p>
        </p:txBody>
      </p:sp>
      <p:sp>
        <p:nvSpPr>
          <p:cNvPr id="44" name="矩形 43"/>
          <p:cNvSpPr/>
          <p:nvPr/>
        </p:nvSpPr>
        <p:spPr>
          <a:xfrm>
            <a:off x="168910" y="1473835"/>
            <a:ext cx="746760" cy="21336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zh-CN" altLang="en-US" sz="1000" b="1">
                <a:solidFill>
                  <a:schemeClr val="tx1"/>
                </a:solidFill>
              </a:rPr>
              <a:t>教育经历</a:t>
            </a:r>
            <a:endParaRPr lang="zh-CN" altLang="en-US" sz="1000" b="1">
              <a:solidFill>
                <a:schemeClr val="tx1"/>
              </a:solidFill>
            </a:endParaRPr>
          </a:p>
        </p:txBody>
      </p:sp>
      <p:sp>
        <p:nvSpPr>
          <p:cNvPr id="45" name="矩形 44"/>
          <p:cNvSpPr/>
          <p:nvPr/>
        </p:nvSpPr>
        <p:spPr>
          <a:xfrm>
            <a:off x="100330" y="2382520"/>
            <a:ext cx="815340" cy="20955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zh-CN" altLang="en-US" sz="1000" b="1">
                <a:solidFill>
                  <a:schemeClr val="tx1"/>
                </a:solidFill>
              </a:rPr>
              <a:t>项目经历</a:t>
            </a:r>
            <a:endParaRPr lang="zh-CN" altLang="en-US" sz="1000">
              <a:solidFill>
                <a:schemeClr val="tx1"/>
              </a:solidFill>
            </a:endParaRPr>
          </a:p>
        </p:txBody>
      </p:sp>
      <p:sp>
        <p:nvSpPr>
          <p:cNvPr id="2" name="矩形 1"/>
          <p:cNvSpPr/>
          <p:nvPr/>
        </p:nvSpPr>
        <p:spPr>
          <a:xfrm>
            <a:off x="1422400" y="1704340"/>
            <a:ext cx="1211580" cy="19812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2012.09-2016.07</a:t>
            </a:r>
            <a:endParaRPr lang="zh-CN" altLang="en-US" sz="800">
              <a:solidFill>
                <a:schemeClr val="tx1"/>
              </a:solidFill>
            </a:endParaRPr>
          </a:p>
        </p:txBody>
      </p:sp>
      <p:sp>
        <p:nvSpPr>
          <p:cNvPr id="10" name="矩形 9"/>
          <p:cNvSpPr/>
          <p:nvPr/>
        </p:nvSpPr>
        <p:spPr>
          <a:xfrm>
            <a:off x="3199130" y="1685925"/>
            <a:ext cx="1211580" cy="19812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800">
                <a:solidFill>
                  <a:schemeClr val="tx1"/>
                </a:solidFill>
              </a:rPr>
              <a:t>西安科技大学</a:t>
            </a:r>
            <a:endParaRPr lang="zh-CN" altLang="en-US" sz="800">
              <a:solidFill>
                <a:schemeClr val="tx1"/>
              </a:solidFill>
            </a:endParaRPr>
          </a:p>
        </p:txBody>
      </p:sp>
      <p:sp>
        <p:nvSpPr>
          <p:cNvPr id="15" name="矩形 14"/>
          <p:cNvSpPr/>
          <p:nvPr/>
        </p:nvSpPr>
        <p:spPr>
          <a:xfrm>
            <a:off x="5347335" y="1685925"/>
            <a:ext cx="1211580" cy="19812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solidFill>
                  <a:schemeClr val="accent1"/>
                </a:solidFill>
              </a:rPr>
              <a:t>软件工程</a:t>
            </a:r>
            <a:endParaRPr lang="zh-CN" altLang="en-US" sz="1000">
              <a:solidFill>
                <a:schemeClr val="accent1"/>
              </a:solidFill>
            </a:endParaRPr>
          </a:p>
        </p:txBody>
      </p:sp>
      <p:sp>
        <p:nvSpPr>
          <p:cNvPr id="16" name="矩形 15"/>
          <p:cNvSpPr/>
          <p:nvPr/>
        </p:nvSpPr>
        <p:spPr>
          <a:xfrm>
            <a:off x="1422400" y="1903095"/>
            <a:ext cx="5135880" cy="47942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lnSpc>
                <a:spcPct val="130000"/>
              </a:lnSpc>
            </a:pPr>
            <a:r>
              <a:rPr lang="zh-CN" altLang="en-US" sz="800">
                <a:solidFill>
                  <a:schemeClr val="tx1"/>
                </a:solidFill>
              </a:rPr>
              <a:t>专业课程：面向对象程序设计，数据结构，数据库原理与应用，UML软件建模，计算机组成原理， 操作系统，编译原理，数字电子技术，J2EE开发等</a:t>
            </a:r>
            <a:endParaRPr lang="en-US" altLang="zh-CN" sz="800">
              <a:solidFill>
                <a:schemeClr val="tx1"/>
              </a:solidFill>
            </a:endParaRPr>
          </a:p>
        </p:txBody>
      </p:sp>
      <p:sp>
        <p:nvSpPr>
          <p:cNvPr id="30" name="矩形 29"/>
          <p:cNvSpPr/>
          <p:nvPr/>
        </p:nvSpPr>
        <p:spPr>
          <a:xfrm>
            <a:off x="255270" y="2683510"/>
            <a:ext cx="832485"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zh-CN" altLang="en-US" sz="800">
                <a:solidFill>
                  <a:schemeClr val="tx1"/>
                </a:solidFill>
              </a:rPr>
              <a:t>2016.3-2016.10</a:t>
            </a:r>
            <a:endParaRPr lang="zh-CN" altLang="en-US" sz="800">
              <a:solidFill>
                <a:schemeClr val="tx1"/>
              </a:solidFill>
            </a:endParaRPr>
          </a:p>
        </p:txBody>
      </p:sp>
      <p:sp>
        <p:nvSpPr>
          <p:cNvPr id="32" name="矩形 31"/>
          <p:cNvSpPr/>
          <p:nvPr/>
        </p:nvSpPr>
        <p:spPr>
          <a:xfrm>
            <a:off x="1475740" y="2683510"/>
            <a:ext cx="2225675"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PLM产品生命周期管理系统windows桌面应用</a:t>
            </a:r>
            <a:endParaRPr lang="zh-CN" altLang="en-US" sz="800">
              <a:solidFill>
                <a:schemeClr val="tx1"/>
              </a:solidFill>
            </a:endParaRPr>
          </a:p>
        </p:txBody>
      </p:sp>
      <p:sp>
        <p:nvSpPr>
          <p:cNvPr id="38" name="矩形 37"/>
          <p:cNvSpPr/>
          <p:nvPr/>
        </p:nvSpPr>
        <p:spPr>
          <a:xfrm>
            <a:off x="1475105" y="2973070"/>
            <a:ext cx="435610"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客户：</a:t>
            </a:r>
            <a:endParaRPr lang="zh-CN" altLang="en-US" sz="800">
              <a:solidFill>
                <a:schemeClr val="tx1"/>
              </a:solidFill>
            </a:endParaRPr>
          </a:p>
        </p:txBody>
      </p:sp>
      <p:sp>
        <p:nvSpPr>
          <p:cNvPr id="39" name="矩形 38"/>
          <p:cNvSpPr/>
          <p:nvPr/>
        </p:nvSpPr>
        <p:spPr>
          <a:xfrm>
            <a:off x="1475740" y="4284345"/>
            <a:ext cx="854710"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工具及技术：</a:t>
            </a:r>
            <a:endParaRPr lang="zh-CN" altLang="en-US" sz="800">
              <a:solidFill>
                <a:schemeClr val="tx1"/>
              </a:solidFill>
            </a:endParaRPr>
          </a:p>
        </p:txBody>
      </p:sp>
      <p:sp>
        <p:nvSpPr>
          <p:cNvPr id="46" name="矩形 45"/>
          <p:cNvSpPr/>
          <p:nvPr/>
        </p:nvSpPr>
        <p:spPr>
          <a:xfrm>
            <a:off x="1475740" y="3294380"/>
            <a:ext cx="435610"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背景：</a:t>
            </a:r>
            <a:endParaRPr lang="zh-CN" altLang="en-US" sz="800">
              <a:solidFill>
                <a:schemeClr val="tx1"/>
              </a:solidFill>
            </a:endParaRPr>
          </a:p>
        </p:txBody>
      </p:sp>
      <p:sp>
        <p:nvSpPr>
          <p:cNvPr id="47" name="矩形 46"/>
          <p:cNvSpPr/>
          <p:nvPr/>
        </p:nvSpPr>
        <p:spPr>
          <a:xfrm>
            <a:off x="1475740" y="4714875"/>
            <a:ext cx="718185" cy="2057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个人负责：</a:t>
            </a:r>
            <a:endParaRPr lang="zh-CN" altLang="en-US" sz="800">
              <a:solidFill>
                <a:schemeClr val="tx1"/>
              </a:solidFill>
            </a:endParaRPr>
          </a:p>
        </p:txBody>
      </p:sp>
      <p:sp>
        <p:nvSpPr>
          <p:cNvPr id="50" name="矩形 49"/>
          <p:cNvSpPr/>
          <p:nvPr/>
        </p:nvSpPr>
        <p:spPr>
          <a:xfrm>
            <a:off x="1475740" y="3847465"/>
            <a:ext cx="435610"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方案：</a:t>
            </a:r>
            <a:endParaRPr lang="zh-CN" altLang="en-US" sz="800">
              <a:solidFill>
                <a:schemeClr val="tx1"/>
              </a:solidFill>
            </a:endParaRPr>
          </a:p>
        </p:txBody>
      </p:sp>
      <p:sp>
        <p:nvSpPr>
          <p:cNvPr id="51" name="矩形 50"/>
          <p:cNvSpPr/>
          <p:nvPr/>
        </p:nvSpPr>
        <p:spPr>
          <a:xfrm>
            <a:off x="2155825" y="2973070"/>
            <a:ext cx="435610"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800">
              <a:solidFill>
                <a:schemeClr val="tx1"/>
              </a:solidFill>
            </a:endParaRPr>
          </a:p>
        </p:txBody>
      </p:sp>
      <p:sp>
        <p:nvSpPr>
          <p:cNvPr id="52" name="矩形 51"/>
          <p:cNvSpPr/>
          <p:nvPr/>
        </p:nvSpPr>
        <p:spPr>
          <a:xfrm>
            <a:off x="1475740" y="3111500"/>
            <a:ext cx="2226310"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制造企业，生产厂商，定制企业管理系统</a:t>
            </a:r>
            <a:endParaRPr lang="zh-CN" altLang="en-US" sz="800">
              <a:solidFill>
                <a:schemeClr val="tx1"/>
              </a:solidFill>
            </a:endParaRPr>
          </a:p>
        </p:txBody>
      </p:sp>
      <p:sp>
        <p:nvSpPr>
          <p:cNvPr id="53" name="矩形 52"/>
          <p:cNvSpPr/>
          <p:nvPr/>
        </p:nvSpPr>
        <p:spPr>
          <a:xfrm>
            <a:off x="1474470" y="3420110"/>
            <a:ext cx="5073650" cy="42735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目前大多数客户使用较多的资源管理系统是ERP,仍然存在很多待解决的问题，客户与客 户之间信息共享不及时，存在信息孤岛，生产流程不规范，产品版本更新信息不准确等 等；面对这些问题，需要根据同类企业定制开发出一套PLM系统来降低生产成本，提高 企业利益</a:t>
            </a:r>
            <a:endParaRPr lang="zh-CN" altLang="en-US" sz="800">
              <a:solidFill>
                <a:schemeClr val="tx1"/>
              </a:solidFill>
            </a:endParaRPr>
          </a:p>
        </p:txBody>
      </p:sp>
      <p:sp>
        <p:nvSpPr>
          <p:cNvPr id="58" name="矩形 57"/>
          <p:cNvSpPr/>
          <p:nvPr/>
        </p:nvSpPr>
        <p:spPr>
          <a:xfrm>
            <a:off x="1474470" y="3985895"/>
            <a:ext cx="5073650" cy="29845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整个系统分为工作空间，组织管理，权限管理，项目管理，产品结构管理（BOM），流 程管理，文件管理，等8个模块将企业所有功能联系在一起</a:t>
            </a:r>
            <a:endParaRPr lang="zh-CN" altLang="en-US" sz="800">
              <a:solidFill>
                <a:schemeClr val="tx1"/>
              </a:solidFill>
            </a:endParaRPr>
          </a:p>
        </p:txBody>
      </p:sp>
      <p:sp>
        <p:nvSpPr>
          <p:cNvPr id="59" name="矩形 58"/>
          <p:cNvSpPr/>
          <p:nvPr/>
        </p:nvSpPr>
        <p:spPr>
          <a:xfrm>
            <a:off x="1474470" y="4416425"/>
            <a:ext cx="5073650" cy="29845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DB：MySql 前端：Java，JavaFX，XML ，</a:t>
            </a:r>
            <a:r>
              <a:rPr lang="en-US" altLang="zh-CN" sz="800">
                <a:solidFill>
                  <a:schemeClr val="tx1"/>
                </a:solidFill>
              </a:rPr>
              <a:t>Dom4j</a:t>
            </a:r>
            <a:r>
              <a:rPr lang="zh-CN" altLang="en-US" sz="800">
                <a:solidFill>
                  <a:schemeClr val="tx1"/>
                </a:solidFill>
              </a:rPr>
              <a:t>后端（重构）：Spring，SpringMVC，Hibernate，Tomcat8.x 开发工具：Eclipse，IDEA，Git GUI等</a:t>
            </a:r>
            <a:endParaRPr lang="zh-CN" altLang="en-US" sz="800">
              <a:solidFill>
                <a:schemeClr val="tx1"/>
              </a:solidFill>
            </a:endParaRPr>
          </a:p>
        </p:txBody>
      </p:sp>
      <p:sp>
        <p:nvSpPr>
          <p:cNvPr id="60" name="矩形 59"/>
          <p:cNvSpPr/>
          <p:nvPr/>
        </p:nvSpPr>
        <p:spPr>
          <a:xfrm>
            <a:off x="1473835" y="4857115"/>
            <a:ext cx="5073650" cy="29845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与组内成员共同负责前端界面代码编写，使用语言javafx，使用</a:t>
            </a:r>
            <a:r>
              <a:rPr lang="en-US" altLang="zh-CN" sz="800">
                <a:solidFill>
                  <a:schemeClr val="tx1"/>
                </a:solidFill>
              </a:rPr>
              <a:t>socket+</a:t>
            </a:r>
            <a:r>
              <a:rPr lang="zh-CN" altLang="en-US" sz="800">
                <a:solidFill>
                  <a:schemeClr val="tx1"/>
                </a:solidFill>
              </a:rPr>
              <a:t>xml数据传输方式与后台进行数据交互，并在界面解析</a:t>
            </a:r>
            <a:r>
              <a:rPr lang="en-US" altLang="zh-CN" sz="800">
                <a:solidFill>
                  <a:schemeClr val="tx1"/>
                </a:solidFill>
              </a:rPr>
              <a:t>xml</a:t>
            </a:r>
            <a:r>
              <a:rPr lang="zh-CN" altLang="en-US" sz="800">
                <a:solidFill>
                  <a:schemeClr val="tx1"/>
                </a:solidFill>
              </a:rPr>
              <a:t>字段进行数据渲染</a:t>
            </a:r>
            <a:endParaRPr lang="zh-CN" altLang="en-US" sz="800">
              <a:solidFill>
                <a:schemeClr val="tx1"/>
              </a:solidFill>
            </a:endParaRPr>
          </a:p>
        </p:txBody>
      </p:sp>
      <p:pic>
        <p:nvPicPr>
          <p:cNvPr id="61" name="图片 60" descr="xiangmujingli"/>
          <p:cNvPicPr>
            <a:picLocks noChangeAspect="1"/>
          </p:cNvPicPr>
          <p:nvPr/>
        </p:nvPicPr>
        <p:blipFill>
          <a:blip r:embed="rId8"/>
          <a:stretch>
            <a:fillRect/>
          </a:stretch>
        </p:blipFill>
        <p:spPr>
          <a:xfrm>
            <a:off x="979805" y="5254625"/>
            <a:ext cx="219075" cy="209550"/>
          </a:xfrm>
          <a:prstGeom prst="rect">
            <a:avLst/>
          </a:prstGeom>
        </p:spPr>
      </p:pic>
      <p:cxnSp>
        <p:nvCxnSpPr>
          <p:cNvPr id="62" name="直接连接符 61"/>
          <p:cNvCxnSpPr>
            <a:stCxn id="61" idx="3"/>
          </p:cNvCxnSpPr>
          <p:nvPr/>
        </p:nvCxnSpPr>
        <p:spPr>
          <a:xfrm>
            <a:off x="1198880" y="5359400"/>
            <a:ext cx="5465445" cy="1270"/>
          </a:xfrm>
          <a:prstGeom prst="line">
            <a:avLst/>
          </a:prstGeom>
          <a:ln>
            <a:solidFill>
              <a:schemeClr val="bg2">
                <a:lumMod val="90000"/>
              </a:schemeClr>
            </a:solidFill>
          </a:ln>
        </p:spPr>
        <p:style>
          <a:lnRef idx="1">
            <a:schemeClr val="accent2"/>
          </a:lnRef>
          <a:fillRef idx="0">
            <a:schemeClr val="accent2"/>
          </a:fillRef>
          <a:effectRef idx="0">
            <a:schemeClr val="accent2"/>
          </a:effectRef>
          <a:fontRef idx="minor">
            <a:schemeClr val="tx1"/>
          </a:fontRef>
        </p:style>
      </p:cxnSp>
      <p:cxnSp>
        <p:nvCxnSpPr>
          <p:cNvPr id="63" name="直接连接符 62"/>
          <p:cNvCxnSpPr>
            <a:stCxn id="61" idx="2"/>
          </p:cNvCxnSpPr>
          <p:nvPr/>
        </p:nvCxnSpPr>
        <p:spPr>
          <a:xfrm>
            <a:off x="1089660" y="5464175"/>
            <a:ext cx="635" cy="1541145"/>
          </a:xfrm>
          <a:prstGeom prst="line">
            <a:avLst/>
          </a:prstGeom>
          <a:ln>
            <a:solidFill>
              <a:schemeClr val="bg2">
                <a:lumMod val="90000"/>
              </a:schemeClr>
            </a:solidFill>
          </a:ln>
        </p:spPr>
        <p:style>
          <a:lnRef idx="1">
            <a:schemeClr val="accent2"/>
          </a:lnRef>
          <a:fillRef idx="0">
            <a:schemeClr val="accent2"/>
          </a:fillRef>
          <a:effectRef idx="0">
            <a:schemeClr val="accent2"/>
          </a:effectRef>
          <a:fontRef idx="minor">
            <a:schemeClr val="tx1"/>
          </a:fontRef>
        </p:style>
      </p:cxnSp>
      <p:sp>
        <p:nvSpPr>
          <p:cNvPr id="64" name="矩形 63"/>
          <p:cNvSpPr/>
          <p:nvPr/>
        </p:nvSpPr>
        <p:spPr>
          <a:xfrm>
            <a:off x="1476375" y="5515610"/>
            <a:ext cx="2225675"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PLM产品生命周期管理</a:t>
            </a:r>
            <a:r>
              <a:rPr lang="en-US" altLang="zh-CN" sz="800">
                <a:solidFill>
                  <a:schemeClr val="tx1"/>
                </a:solidFill>
              </a:rPr>
              <a:t>web</a:t>
            </a:r>
            <a:r>
              <a:rPr lang="zh-CN" altLang="en-US" sz="800">
                <a:solidFill>
                  <a:schemeClr val="tx1"/>
                </a:solidFill>
              </a:rPr>
              <a:t>应用</a:t>
            </a:r>
            <a:endParaRPr lang="zh-CN" altLang="en-US" sz="800">
              <a:solidFill>
                <a:schemeClr val="tx1"/>
              </a:solidFill>
            </a:endParaRPr>
          </a:p>
        </p:txBody>
      </p:sp>
      <p:sp>
        <p:nvSpPr>
          <p:cNvPr id="65" name="矩形 64"/>
          <p:cNvSpPr/>
          <p:nvPr/>
        </p:nvSpPr>
        <p:spPr>
          <a:xfrm>
            <a:off x="1473835" y="5812790"/>
            <a:ext cx="3667760"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考虑到现阶段网页应用的流行，决定开发web版本，其他信息与桌面版本对应</a:t>
            </a:r>
            <a:endParaRPr lang="zh-CN" altLang="en-US" sz="800">
              <a:solidFill>
                <a:schemeClr val="tx1"/>
              </a:solidFill>
            </a:endParaRPr>
          </a:p>
        </p:txBody>
      </p:sp>
      <p:sp>
        <p:nvSpPr>
          <p:cNvPr id="66" name="矩形 65"/>
          <p:cNvSpPr/>
          <p:nvPr/>
        </p:nvSpPr>
        <p:spPr>
          <a:xfrm>
            <a:off x="1475740" y="5995670"/>
            <a:ext cx="854710"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工具及技术：</a:t>
            </a:r>
            <a:endParaRPr lang="zh-CN" altLang="en-US" sz="800">
              <a:solidFill>
                <a:schemeClr val="tx1"/>
              </a:solidFill>
            </a:endParaRPr>
          </a:p>
        </p:txBody>
      </p:sp>
      <p:sp>
        <p:nvSpPr>
          <p:cNvPr id="68" name="矩形 67"/>
          <p:cNvSpPr/>
          <p:nvPr/>
        </p:nvSpPr>
        <p:spPr>
          <a:xfrm>
            <a:off x="1473835" y="6435725"/>
            <a:ext cx="718185" cy="2057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个人负责：</a:t>
            </a:r>
            <a:endParaRPr lang="zh-CN" altLang="en-US" sz="800">
              <a:solidFill>
                <a:schemeClr val="tx1"/>
              </a:solidFill>
            </a:endParaRPr>
          </a:p>
        </p:txBody>
      </p:sp>
      <p:sp>
        <p:nvSpPr>
          <p:cNvPr id="73" name="矩形 72"/>
          <p:cNvSpPr/>
          <p:nvPr/>
        </p:nvSpPr>
        <p:spPr>
          <a:xfrm>
            <a:off x="1473835" y="6137275"/>
            <a:ext cx="5073650" cy="29845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前端：Html，CSS，React，</a:t>
            </a:r>
            <a:r>
              <a:rPr lang="en-US" altLang="zh-CN" sz="800">
                <a:solidFill>
                  <a:schemeClr val="tx1"/>
                </a:solidFill>
              </a:rPr>
              <a:t>Antd</a:t>
            </a:r>
            <a:r>
              <a:rPr lang="zh-CN" altLang="en-US" sz="800">
                <a:solidFill>
                  <a:schemeClr val="tx1"/>
                </a:solidFill>
              </a:rPr>
              <a:t>，Webpack，Json；后台：Spring，</a:t>
            </a:r>
            <a:r>
              <a:rPr lang="en-US" altLang="zh-CN" sz="800">
                <a:solidFill>
                  <a:schemeClr val="tx1"/>
                </a:solidFill>
              </a:rPr>
              <a:t>SpringMVC</a:t>
            </a:r>
            <a:r>
              <a:rPr lang="zh-CN" altLang="en-US" sz="800">
                <a:solidFill>
                  <a:schemeClr val="tx1"/>
                </a:solidFill>
              </a:rPr>
              <a:t>， </a:t>
            </a:r>
            <a:r>
              <a:rPr lang="en-US" altLang="zh-CN" sz="800">
                <a:solidFill>
                  <a:schemeClr val="tx1"/>
                </a:solidFill>
              </a:rPr>
              <a:t>Mybatis</a:t>
            </a:r>
            <a:r>
              <a:rPr lang="zh-CN" altLang="en-US" sz="800">
                <a:solidFill>
                  <a:schemeClr val="tx1"/>
                </a:solidFill>
              </a:rPr>
              <a:t>，MySql；工具：VSCode，IDEA，Git等</a:t>
            </a:r>
            <a:endParaRPr lang="en-US" altLang="zh-CN" sz="800">
              <a:solidFill>
                <a:schemeClr val="tx1"/>
              </a:solidFill>
            </a:endParaRPr>
          </a:p>
        </p:txBody>
      </p:sp>
      <p:sp>
        <p:nvSpPr>
          <p:cNvPr id="74" name="矩形 73"/>
          <p:cNvSpPr/>
          <p:nvPr/>
        </p:nvSpPr>
        <p:spPr>
          <a:xfrm>
            <a:off x="1475740" y="6597015"/>
            <a:ext cx="5073650" cy="29845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负责组织管理，权限管理模块业务分析，代码编写工作，与对应后台进行数据格式约定，并调用后台提供好的数据接口，进行前端界面渲染工作</a:t>
            </a:r>
            <a:endParaRPr lang="zh-CN" altLang="en-US" sz="800">
              <a:solidFill>
                <a:schemeClr val="tx1"/>
              </a:solidFill>
            </a:endParaRPr>
          </a:p>
        </p:txBody>
      </p:sp>
      <p:pic>
        <p:nvPicPr>
          <p:cNvPr id="75" name="图片 74" descr="xiangmujingli"/>
          <p:cNvPicPr>
            <a:picLocks noChangeAspect="1"/>
          </p:cNvPicPr>
          <p:nvPr/>
        </p:nvPicPr>
        <p:blipFill>
          <a:blip r:embed="rId8"/>
          <a:stretch>
            <a:fillRect/>
          </a:stretch>
        </p:blipFill>
        <p:spPr>
          <a:xfrm>
            <a:off x="980440" y="7046595"/>
            <a:ext cx="219075" cy="209550"/>
          </a:xfrm>
          <a:prstGeom prst="rect">
            <a:avLst/>
          </a:prstGeom>
        </p:spPr>
      </p:pic>
      <p:cxnSp>
        <p:nvCxnSpPr>
          <p:cNvPr id="76" name="直接连接符 75"/>
          <p:cNvCxnSpPr>
            <a:stCxn id="75" idx="3"/>
          </p:cNvCxnSpPr>
          <p:nvPr/>
        </p:nvCxnSpPr>
        <p:spPr>
          <a:xfrm>
            <a:off x="1199515" y="7151370"/>
            <a:ext cx="5462270" cy="1270"/>
          </a:xfrm>
          <a:prstGeom prst="line">
            <a:avLst/>
          </a:prstGeom>
          <a:ln>
            <a:solidFill>
              <a:schemeClr val="bg2">
                <a:lumMod val="90000"/>
              </a:schemeClr>
            </a:solidFill>
          </a:ln>
        </p:spPr>
        <p:style>
          <a:lnRef idx="1">
            <a:schemeClr val="accent2"/>
          </a:lnRef>
          <a:fillRef idx="0">
            <a:schemeClr val="accent2"/>
          </a:fillRef>
          <a:effectRef idx="0">
            <a:schemeClr val="accent2"/>
          </a:effectRef>
          <a:fontRef idx="minor">
            <a:schemeClr val="tx1"/>
          </a:fontRef>
        </p:style>
      </p:cxnSp>
      <p:cxnSp>
        <p:nvCxnSpPr>
          <p:cNvPr id="77" name="直接连接符 76"/>
          <p:cNvCxnSpPr>
            <a:stCxn id="75" idx="2"/>
          </p:cNvCxnSpPr>
          <p:nvPr/>
        </p:nvCxnSpPr>
        <p:spPr>
          <a:xfrm>
            <a:off x="1090295" y="7256145"/>
            <a:ext cx="1270" cy="2519045"/>
          </a:xfrm>
          <a:prstGeom prst="line">
            <a:avLst/>
          </a:prstGeom>
          <a:ln>
            <a:solidFill>
              <a:schemeClr val="bg2">
                <a:lumMod val="90000"/>
              </a:schemeClr>
            </a:solidFill>
          </a:ln>
        </p:spPr>
        <p:style>
          <a:lnRef idx="1">
            <a:schemeClr val="accent2"/>
          </a:lnRef>
          <a:fillRef idx="0">
            <a:schemeClr val="accent2"/>
          </a:fillRef>
          <a:effectRef idx="0">
            <a:schemeClr val="accent2"/>
          </a:effectRef>
          <a:fontRef idx="minor">
            <a:schemeClr val="tx1"/>
          </a:fontRef>
        </p:style>
      </p:cxnSp>
      <p:sp>
        <p:nvSpPr>
          <p:cNvPr id="78" name="矩形 77"/>
          <p:cNvSpPr/>
          <p:nvPr/>
        </p:nvSpPr>
        <p:spPr>
          <a:xfrm>
            <a:off x="1422400" y="7349490"/>
            <a:ext cx="2225675"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镇海区经发中心plm信息系统</a:t>
            </a:r>
            <a:endParaRPr lang="zh-CN" altLang="en-US" sz="800">
              <a:solidFill>
                <a:schemeClr val="tx1"/>
              </a:solidFill>
            </a:endParaRPr>
          </a:p>
        </p:txBody>
      </p:sp>
      <p:sp>
        <p:nvSpPr>
          <p:cNvPr id="79" name="矩形 78"/>
          <p:cNvSpPr/>
          <p:nvPr/>
        </p:nvSpPr>
        <p:spPr>
          <a:xfrm>
            <a:off x="1428750" y="7620000"/>
            <a:ext cx="435610"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客户：</a:t>
            </a:r>
            <a:endParaRPr lang="zh-CN" altLang="en-US" sz="800">
              <a:solidFill>
                <a:schemeClr val="tx1"/>
              </a:solidFill>
            </a:endParaRPr>
          </a:p>
        </p:txBody>
      </p:sp>
      <p:sp>
        <p:nvSpPr>
          <p:cNvPr id="80" name="矩形 79"/>
          <p:cNvSpPr/>
          <p:nvPr/>
        </p:nvSpPr>
        <p:spPr>
          <a:xfrm>
            <a:off x="1428750" y="8829675"/>
            <a:ext cx="854710"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工具及技术：</a:t>
            </a:r>
            <a:endParaRPr lang="zh-CN" altLang="en-US" sz="800">
              <a:solidFill>
                <a:schemeClr val="tx1"/>
              </a:solidFill>
            </a:endParaRPr>
          </a:p>
        </p:txBody>
      </p:sp>
      <p:sp>
        <p:nvSpPr>
          <p:cNvPr id="81" name="矩形 80"/>
          <p:cNvSpPr/>
          <p:nvPr/>
        </p:nvSpPr>
        <p:spPr>
          <a:xfrm flipH="1">
            <a:off x="1422400" y="7947660"/>
            <a:ext cx="406400"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背景：</a:t>
            </a:r>
            <a:endParaRPr lang="zh-CN" altLang="en-US" sz="800">
              <a:solidFill>
                <a:schemeClr val="tx1"/>
              </a:solidFill>
            </a:endParaRPr>
          </a:p>
        </p:txBody>
      </p:sp>
      <p:sp>
        <p:nvSpPr>
          <p:cNvPr id="82" name="矩形 81"/>
          <p:cNvSpPr/>
          <p:nvPr/>
        </p:nvSpPr>
        <p:spPr>
          <a:xfrm>
            <a:off x="1418590" y="9260205"/>
            <a:ext cx="718185" cy="2057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个人负责：</a:t>
            </a:r>
            <a:endParaRPr lang="zh-CN" altLang="en-US" sz="800">
              <a:solidFill>
                <a:schemeClr val="tx1"/>
              </a:solidFill>
            </a:endParaRPr>
          </a:p>
        </p:txBody>
      </p:sp>
      <p:sp>
        <p:nvSpPr>
          <p:cNvPr id="83" name="矩形 82"/>
          <p:cNvSpPr/>
          <p:nvPr/>
        </p:nvSpPr>
        <p:spPr>
          <a:xfrm>
            <a:off x="1428115" y="8399780"/>
            <a:ext cx="435610"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方案：</a:t>
            </a:r>
            <a:endParaRPr lang="zh-CN" altLang="en-US" sz="800">
              <a:solidFill>
                <a:schemeClr val="tx1"/>
              </a:solidFill>
            </a:endParaRPr>
          </a:p>
        </p:txBody>
      </p:sp>
      <p:sp>
        <p:nvSpPr>
          <p:cNvPr id="84" name="矩形 83"/>
          <p:cNvSpPr/>
          <p:nvPr/>
        </p:nvSpPr>
        <p:spPr>
          <a:xfrm>
            <a:off x="1428750" y="7764780"/>
            <a:ext cx="2226310"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宁波市镇海区经济发展中心</a:t>
            </a:r>
            <a:endParaRPr lang="zh-CN" altLang="en-US" sz="800">
              <a:solidFill>
                <a:schemeClr val="tx1"/>
              </a:solidFill>
            </a:endParaRPr>
          </a:p>
        </p:txBody>
      </p:sp>
      <p:sp>
        <p:nvSpPr>
          <p:cNvPr id="85" name="矩形 84"/>
          <p:cNvSpPr/>
          <p:nvPr/>
        </p:nvSpPr>
        <p:spPr>
          <a:xfrm>
            <a:off x="1428115" y="8073390"/>
            <a:ext cx="5073650" cy="32639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宁波市镇海区经济发展中心管理下辖的几千家企业存在数据信息分散，文档管理混乱，缺 乏版本控制，领导无法迅速掌控工作进度等问题。</a:t>
            </a:r>
            <a:endParaRPr lang="zh-CN" altLang="en-US" sz="800">
              <a:solidFill>
                <a:schemeClr val="tx1"/>
              </a:solidFill>
            </a:endParaRPr>
          </a:p>
        </p:txBody>
      </p:sp>
      <p:sp>
        <p:nvSpPr>
          <p:cNvPr id="86" name="矩形 85"/>
          <p:cNvSpPr/>
          <p:nvPr/>
        </p:nvSpPr>
        <p:spPr>
          <a:xfrm>
            <a:off x="1418590" y="8531225"/>
            <a:ext cx="5073650" cy="29845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系统分为个人中心，文档管理，企业管理，组织管理，权限控制，流程控制等几个模块。 前端使用react框架进行界面渲染，后台使用S</a:t>
            </a:r>
            <a:r>
              <a:rPr lang="en-US" altLang="zh-CN" sz="800">
                <a:solidFill>
                  <a:schemeClr val="tx1"/>
                </a:solidFill>
              </a:rPr>
              <a:t>SM</a:t>
            </a:r>
            <a:r>
              <a:rPr lang="zh-CN" altLang="en-US" sz="800">
                <a:solidFill>
                  <a:schemeClr val="tx1"/>
                </a:solidFill>
              </a:rPr>
              <a:t>框架提供数据接口，使用JPA进行 数据交互，使用MySql作为数据库。</a:t>
            </a:r>
            <a:endParaRPr lang="zh-CN" altLang="en-US" sz="800">
              <a:solidFill>
                <a:schemeClr val="tx1"/>
              </a:solidFill>
            </a:endParaRPr>
          </a:p>
        </p:txBody>
      </p:sp>
      <p:sp>
        <p:nvSpPr>
          <p:cNvPr id="87" name="矩形 86"/>
          <p:cNvSpPr/>
          <p:nvPr/>
        </p:nvSpPr>
        <p:spPr>
          <a:xfrm>
            <a:off x="1418590" y="8961755"/>
            <a:ext cx="5073650" cy="29845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sym typeface="+mn-ea"/>
              </a:rPr>
              <a:t>前端：Html，CSS，React全家桶，NodeJS，Webpack，Json；后台：Spring，</a:t>
            </a:r>
            <a:r>
              <a:rPr lang="en-US" altLang="zh-CN" sz="800">
                <a:solidFill>
                  <a:schemeClr val="tx1"/>
                </a:solidFill>
                <a:sym typeface="+mn-ea"/>
              </a:rPr>
              <a:t>SpringMVC</a:t>
            </a:r>
            <a:r>
              <a:rPr lang="zh-CN" altLang="en-US" sz="800">
                <a:solidFill>
                  <a:schemeClr val="tx1"/>
                </a:solidFill>
                <a:sym typeface="+mn-ea"/>
              </a:rPr>
              <a:t>， </a:t>
            </a:r>
            <a:r>
              <a:rPr lang="en-US" altLang="zh-CN" sz="800">
                <a:solidFill>
                  <a:schemeClr val="tx1"/>
                </a:solidFill>
                <a:sym typeface="+mn-ea"/>
              </a:rPr>
              <a:t>Mybatis</a:t>
            </a:r>
            <a:r>
              <a:rPr lang="zh-CN" altLang="en-US" sz="800">
                <a:solidFill>
                  <a:schemeClr val="tx1"/>
                </a:solidFill>
                <a:sym typeface="+mn-ea"/>
              </a:rPr>
              <a:t>，MySql；工具：VSCode，IDEA，Git等</a:t>
            </a:r>
            <a:endParaRPr lang="zh-CN" altLang="en-US" sz="800">
              <a:solidFill>
                <a:schemeClr val="tx1"/>
              </a:solidFill>
            </a:endParaRPr>
          </a:p>
        </p:txBody>
      </p:sp>
      <p:sp>
        <p:nvSpPr>
          <p:cNvPr id="88" name="矩形 87"/>
          <p:cNvSpPr/>
          <p:nvPr/>
        </p:nvSpPr>
        <p:spPr>
          <a:xfrm>
            <a:off x="1418590" y="9408795"/>
            <a:ext cx="5073650" cy="29845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负责前期需求调研，根据调研结果划分模块，并多次与客户沟通，完成需求文档的撰写。 系统前端界面的代码编写，数据渲染。</a:t>
            </a:r>
            <a:endParaRPr lang="zh-CN" altLang="en-US" sz="800">
              <a:solidFill>
                <a:schemeClr val="tx1"/>
              </a:solidFill>
            </a:endParaRPr>
          </a:p>
        </p:txBody>
      </p:sp>
      <p:pic>
        <p:nvPicPr>
          <p:cNvPr id="3" name="图片 2" descr="xiangmujingli"/>
          <p:cNvPicPr>
            <a:picLocks noChangeAspect="1"/>
          </p:cNvPicPr>
          <p:nvPr/>
        </p:nvPicPr>
        <p:blipFill>
          <a:blip r:embed="rId8"/>
          <a:stretch>
            <a:fillRect/>
          </a:stretch>
        </p:blipFill>
        <p:spPr>
          <a:xfrm>
            <a:off x="978535" y="9775190"/>
            <a:ext cx="219075" cy="209550"/>
          </a:xfrm>
          <a:prstGeom prst="rect">
            <a:avLst/>
          </a:prstGeom>
        </p:spPr>
      </p:pic>
      <p:cxnSp>
        <p:nvCxnSpPr>
          <p:cNvPr id="9" name="直接连接符 8"/>
          <p:cNvCxnSpPr>
            <a:stCxn id="3" idx="3"/>
          </p:cNvCxnSpPr>
          <p:nvPr/>
        </p:nvCxnSpPr>
        <p:spPr>
          <a:xfrm>
            <a:off x="1197610" y="9879965"/>
            <a:ext cx="5414645" cy="635"/>
          </a:xfrm>
          <a:prstGeom prst="line">
            <a:avLst/>
          </a:prstGeom>
          <a:ln>
            <a:solidFill>
              <a:schemeClr val="bg2">
                <a:lumMod val="90000"/>
              </a:schemeClr>
            </a:solidFill>
          </a:ln>
        </p:spPr>
        <p:style>
          <a:lnRef idx="1">
            <a:schemeClr val="accent2"/>
          </a:lnRef>
          <a:fillRef idx="0">
            <a:schemeClr val="accent2"/>
          </a:fillRef>
          <a:effectRef idx="0">
            <a:schemeClr val="accent2"/>
          </a:effectRef>
          <a:fontRef idx="minor">
            <a:schemeClr val="tx1"/>
          </a:fontRef>
        </p:style>
      </p:cxnSp>
      <p:pic>
        <p:nvPicPr>
          <p:cNvPr id="12" name="图片 11" descr="jineng"/>
          <p:cNvPicPr>
            <a:picLocks noChangeAspect="1"/>
          </p:cNvPicPr>
          <p:nvPr/>
        </p:nvPicPr>
        <p:blipFill>
          <a:blip r:embed="rId9"/>
          <a:stretch>
            <a:fillRect/>
          </a:stretch>
        </p:blipFill>
        <p:spPr>
          <a:xfrm>
            <a:off x="989330" y="1473835"/>
            <a:ext cx="202565" cy="209550"/>
          </a:xfrm>
          <a:prstGeom prst="rect">
            <a:avLst/>
          </a:prstGeom>
        </p:spPr>
      </p:pic>
      <p:cxnSp>
        <p:nvCxnSpPr>
          <p:cNvPr id="14" name="直接连接符 13"/>
          <p:cNvCxnSpPr/>
          <p:nvPr/>
        </p:nvCxnSpPr>
        <p:spPr>
          <a:xfrm flipH="1">
            <a:off x="1082675" y="9984740"/>
            <a:ext cx="3810" cy="2112010"/>
          </a:xfrm>
          <a:prstGeom prst="line">
            <a:avLst/>
          </a:prstGeom>
          <a:ln>
            <a:solidFill>
              <a:schemeClr val="bg2">
                <a:lumMod val="90000"/>
              </a:schemeClr>
            </a:solidFill>
          </a:ln>
        </p:spPr>
        <p:style>
          <a:lnRef idx="1">
            <a:schemeClr val="accent2"/>
          </a:lnRef>
          <a:fillRef idx="0">
            <a:schemeClr val="accent2"/>
          </a:fillRef>
          <a:effectRef idx="0">
            <a:schemeClr val="accent2"/>
          </a:effectRef>
          <a:fontRef idx="minor">
            <a:schemeClr val="tx1"/>
          </a:fontRef>
        </p:style>
      </p:cxnSp>
      <p:sp>
        <p:nvSpPr>
          <p:cNvPr id="17" name="矩形 16"/>
          <p:cNvSpPr/>
          <p:nvPr/>
        </p:nvSpPr>
        <p:spPr>
          <a:xfrm>
            <a:off x="1473835" y="10048240"/>
            <a:ext cx="2225675"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800">
                <a:solidFill>
                  <a:schemeClr val="tx1"/>
                </a:solidFill>
              </a:rPr>
              <a:t>U2020</a:t>
            </a:r>
            <a:r>
              <a:rPr lang="zh-CN" altLang="en-US" sz="800">
                <a:solidFill>
                  <a:schemeClr val="tx1"/>
                </a:solidFill>
              </a:rPr>
              <a:t>网管系统</a:t>
            </a:r>
            <a:r>
              <a:rPr lang="en-US" altLang="zh-CN" sz="800">
                <a:solidFill>
                  <a:schemeClr val="tx1"/>
                </a:solidFill>
              </a:rPr>
              <a:t>—</a:t>
            </a:r>
            <a:r>
              <a:rPr lang="zh-CN" altLang="en-US" sz="800">
                <a:solidFill>
                  <a:schemeClr val="tx1"/>
                </a:solidFill>
              </a:rPr>
              <a:t>告警管理模块</a:t>
            </a:r>
            <a:endParaRPr lang="zh-CN" altLang="en-US" sz="800">
              <a:solidFill>
                <a:schemeClr val="tx1"/>
              </a:solidFill>
            </a:endParaRPr>
          </a:p>
        </p:txBody>
      </p:sp>
      <p:sp>
        <p:nvSpPr>
          <p:cNvPr id="33" name="矩形 32"/>
          <p:cNvSpPr/>
          <p:nvPr/>
        </p:nvSpPr>
        <p:spPr>
          <a:xfrm flipH="1">
            <a:off x="1473835" y="10322560"/>
            <a:ext cx="406400"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背景：</a:t>
            </a:r>
            <a:endParaRPr lang="zh-CN" altLang="en-US" sz="800">
              <a:solidFill>
                <a:schemeClr val="tx1"/>
              </a:solidFill>
            </a:endParaRPr>
          </a:p>
        </p:txBody>
      </p:sp>
      <p:sp>
        <p:nvSpPr>
          <p:cNvPr id="35" name="矩形 34"/>
          <p:cNvSpPr/>
          <p:nvPr/>
        </p:nvSpPr>
        <p:spPr>
          <a:xfrm>
            <a:off x="1476375" y="10454640"/>
            <a:ext cx="5025390" cy="37465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800">
                <a:solidFill>
                  <a:schemeClr val="tx1"/>
                </a:solidFill>
              </a:rPr>
              <a:t>U2020</a:t>
            </a:r>
            <a:r>
              <a:rPr lang="zh-CN" altLang="en-US" sz="800">
                <a:solidFill>
                  <a:schemeClr val="tx1"/>
                </a:solidFill>
              </a:rPr>
              <a:t>网管系统是华为网络设备融合管理系统，实现网络统一管理，智能管理，可视管理，简化运维。告警管理是</a:t>
            </a:r>
            <a:r>
              <a:rPr lang="en-US" altLang="zh-CN" sz="800">
                <a:solidFill>
                  <a:schemeClr val="tx1"/>
                </a:solidFill>
              </a:rPr>
              <a:t>2020</a:t>
            </a:r>
            <a:r>
              <a:rPr lang="zh-CN" altLang="en-US" sz="800">
                <a:solidFill>
                  <a:schemeClr val="tx1"/>
                </a:solidFill>
              </a:rPr>
              <a:t>网管系统的一个小模块，包括当前告警，历史告警，事件日志，告警归并，告警设置，当</a:t>
            </a:r>
            <a:r>
              <a:rPr lang="en-US" altLang="zh-CN" sz="800">
                <a:solidFill>
                  <a:schemeClr val="tx1"/>
                </a:solidFill>
              </a:rPr>
              <a:t>U2020</a:t>
            </a:r>
            <a:r>
              <a:rPr lang="zh-CN" altLang="en-US" sz="800">
                <a:solidFill>
                  <a:schemeClr val="tx1"/>
                </a:solidFill>
              </a:rPr>
              <a:t>检测到被管对象的某些状态发生变化时，通过告警或者事件的方式呈现出来。</a:t>
            </a:r>
            <a:endParaRPr lang="zh-CN" altLang="en-US" sz="800">
              <a:solidFill>
                <a:schemeClr val="tx1"/>
              </a:solidFill>
            </a:endParaRPr>
          </a:p>
        </p:txBody>
      </p:sp>
      <p:sp>
        <p:nvSpPr>
          <p:cNvPr id="36" name="矩形 35"/>
          <p:cNvSpPr/>
          <p:nvPr/>
        </p:nvSpPr>
        <p:spPr>
          <a:xfrm>
            <a:off x="1473835" y="10994390"/>
            <a:ext cx="5025390" cy="37465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底层设备发生异常或者故障，通过</a:t>
            </a:r>
            <a:r>
              <a:rPr lang="en-US" altLang="zh-CN" sz="800">
                <a:solidFill>
                  <a:schemeClr val="tx1"/>
                </a:solidFill>
              </a:rPr>
              <a:t>U2020</a:t>
            </a:r>
            <a:r>
              <a:rPr lang="zh-CN" altLang="en-US" sz="800">
                <a:solidFill>
                  <a:schemeClr val="tx1"/>
                </a:solidFill>
              </a:rPr>
              <a:t>实时告警端口上报到适配层，适配层解析报文，转化为告警服务器可以识别的数据结构，告警服务器将数据传输给</a:t>
            </a:r>
            <a:r>
              <a:rPr lang="en-US" altLang="zh-CN" sz="800">
                <a:solidFill>
                  <a:schemeClr val="tx1"/>
                </a:solidFill>
              </a:rPr>
              <a:t>U2020</a:t>
            </a:r>
            <a:r>
              <a:rPr lang="zh-CN" altLang="en-US" sz="800">
                <a:solidFill>
                  <a:schemeClr val="tx1"/>
                </a:solidFill>
              </a:rPr>
              <a:t>客户端</a:t>
            </a:r>
            <a:r>
              <a:rPr lang="en-US" altLang="zh-CN" sz="800">
                <a:solidFill>
                  <a:schemeClr val="tx1"/>
                </a:solidFill>
              </a:rPr>
              <a:t>.</a:t>
            </a:r>
            <a:endParaRPr lang="en-US" altLang="zh-CN" sz="800">
              <a:solidFill>
                <a:schemeClr val="tx1"/>
              </a:solidFill>
            </a:endParaRPr>
          </a:p>
        </p:txBody>
      </p:sp>
      <p:sp>
        <p:nvSpPr>
          <p:cNvPr id="40" name="矩形 39"/>
          <p:cNvSpPr/>
          <p:nvPr/>
        </p:nvSpPr>
        <p:spPr>
          <a:xfrm flipH="1">
            <a:off x="1473835" y="10881360"/>
            <a:ext cx="809625"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主要业务：</a:t>
            </a:r>
            <a:endParaRPr lang="zh-CN" altLang="en-US" sz="800">
              <a:solidFill>
                <a:schemeClr val="tx1"/>
              </a:solidFill>
            </a:endParaRPr>
          </a:p>
        </p:txBody>
      </p:sp>
      <p:sp>
        <p:nvSpPr>
          <p:cNvPr id="41" name="矩形 40"/>
          <p:cNvSpPr/>
          <p:nvPr/>
        </p:nvSpPr>
        <p:spPr>
          <a:xfrm>
            <a:off x="1476375" y="11306175"/>
            <a:ext cx="854710"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工具及技术：</a:t>
            </a:r>
            <a:endParaRPr lang="zh-CN" altLang="en-US" sz="800">
              <a:solidFill>
                <a:schemeClr val="tx1"/>
              </a:solidFill>
            </a:endParaRPr>
          </a:p>
        </p:txBody>
      </p:sp>
      <p:sp>
        <p:nvSpPr>
          <p:cNvPr id="42" name="矩形 41"/>
          <p:cNvSpPr/>
          <p:nvPr/>
        </p:nvSpPr>
        <p:spPr>
          <a:xfrm>
            <a:off x="1475740" y="11438255"/>
            <a:ext cx="5073650" cy="29845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sym typeface="+mn-ea"/>
              </a:rPr>
              <a:t>前端：</a:t>
            </a:r>
            <a:r>
              <a:rPr lang="en-US" altLang="zh-CN" sz="800">
                <a:solidFill>
                  <a:schemeClr val="tx1"/>
                </a:solidFill>
                <a:sym typeface="+mn-ea"/>
              </a:rPr>
              <a:t>angular1.6</a:t>
            </a:r>
            <a:r>
              <a:rPr lang="zh-CN" altLang="en-US" sz="800">
                <a:solidFill>
                  <a:schemeClr val="tx1"/>
                </a:solidFill>
                <a:sym typeface="+mn-ea"/>
              </a:rPr>
              <a:t>，</a:t>
            </a:r>
            <a:r>
              <a:rPr lang="en-US" altLang="zh-CN" sz="800">
                <a:solidFill>
                  <a:schemeClr val="tx1"/>
                </a:solidFill>
                <a:sym typeface="+mn-ea"/>
              </a:rPr>
              <a:t>eView</a:t>
            </a:r>
            <a:r>
              <a:rPr lang="zh-CN" altLang="en-US" sz="800">
                <a:solidFill>
                  <a:schemeClr val="tx1"/>
                </a:solidFill>
                <a:sym typeface="+mn-ea"/>
              </a:rPr>
              <a:t>；后台：</a:t>
            </a:r>
            <a:r>
              <a:rPr lang="en-US" altLang="zh-CN" sz="800">
                <a:solidFill>
                  <a:schemeClr val="tx1"/>
                </a:solidFill>
                <a:sym typeface="+mn-ea"/>
              </a:rPr>
              <a:t>Jvava</a:t>
            </a:r>
            <a:r>
              <a:rPr lang="zh-CN" altLang="en-US" sz="800">
                <a:solidFill>
                  <a:schemeClr val="tx1"/>
                </a:solidFill>
                <a:sym typeface="+mn-ea"/>
              </a:rPr>
              <a:t>，</a:t>
            </a:r>
            <a:r>
              <a:rPr lang="en-US" altLang="zh-CN" sz="800">
                <a:solidFill>
                  <a:schemeClr val="tx1"/>
                </a:solidFill>
                <a:sym typeface="+mn-ea"/>
              </a:rPr>
              <a:t>Spring</a:t>
            </a:r>
            <a:r>
              <a:rPr lang="zh-CN" altLang="en-US" sz="800">
                <a:solidFill>
                  <a:schemeClr val="tx1"/>
                </a:solidFill>
                <a:sym typeface="+mn-ea"/>
              </a:rPr>
              <a:t>， </a:t>
            </a:r>
            <a:r>
              <a:rPr lang="en-US" altLang="zh-CN" sz="800">
                <a:solidFill>
                  <a:schemeClr val="tx1"/>
                </a:solidFill>
                <a:sym typeface="+mn-ea"/>
              </a:rPr>
              <a:t>Cobar</a:t>
            </a:r>
            <a:r>
              <a:rPr lang="zh-CN" altLang="en-US" sz="800">
                <a:solidFill>
                  <a:schemeClr val="tx1"/>
                </a:solidFill>
                <a:sym typeface="+mn-ea"/>
              </a:rPr>
              <a:t>接口，MySql；工具：VSCode，IDEA，Git </a:t>
            </a:r>
            <a:r>
              <a:rPr lang="en-US" altLang="zh-CN" sz="800">
                <a:solidFill>
                  <a:schemeClr val="tx1"/>
                </a:solidFill>
                <a:sym typeface="+mn-ea"/>
              </a:rPr>
              <a:t>Club</a:t>
            </a:r>
            <a:r>
              <a:rPr lang="zh-CN" altLang="en-US" sz="800">
                <a:solidFill>
                  <a:schemeClr val="tx1"/>
                </a:solidFill>
                <a:sym typeface="+mn-ea"/>
              </a:rPr>
              <a:t>，</a:t>
            </a:r>
            <a:r>
              <a:rPr lang="en-US" altLang="zh-CN" sz="800">
                <a:solidFill>
                  <a:schemeClr val="tx1"/>
                </a:solidFill>
                <a:sym typeface="+mn-ea"/>
              </a:rPr>
              <a:t>Svn</a:t>
            </a:r>
            <a:r>
              <a:rPr lang="zh-CN" altLang="en-US" sz="800">
                <a:solidFill>
                  <a:schemeClr val="tx1"/>
                </a:solidFill>
                <a:sym typeface="+mn-ea"/>
              </a:rPr>
              <a:t>，</a:t>
            </a:r>
            <a:r>
              <a:rPr lang="en-US" altLang="zh-CN" sz="800">
                <a:solidFill>
                  <a:schemeClr val="tx1"/>
                </a:solidFill>
                <a:sym typeface="+mn-ea"/>
              </a:rPr>
              <a:t>Maven</a:t>
            </a:r>
            <a:r>
              <a:rPr lang="zh-CN" altLang="en-US" sz="800">
                <a:solidFill>
                  <a:schemeClr val="tx1"/>
                </a:solidFill>
                <a:sym typeface="+mn-ea"/>
              </a:rPr>
              <a:t>，</a:t>
            </a:r>
            <a:r>
              <a:rPr lang="en-US" altLang="zh-CN" sz="800">
                <a:solidFill>
                  <a:schemeClr val="tx1"/>
                </a:solidFill>
                <a:sym typeface="+mn-ea"/>
              </a:rPr>
              <a:t>smartIDE</a:t>
            </a:r>
            <a:r>
              <a:rPr lang="zh-CN" altLang="en-US" sz="800">
                <a:solidFill>
                  <a:schemeClr val="tx1"/>
                </a:solidFill>
                <a:sym typeface="+mn-ea"/>
              </a:rPr>
              <a:t>等</a:t>
            </a:r>
            <a:endParaRPr lang="zh-CN" altLang="en-US" sz="800">
              <a:solidFill>
                <a:schemeClr val="tx1"/>
              </a:solidFill>
            </a:endParaRPr>
          </a:p>
        </p:txBody>
      </p:sp>
      <p:sp>
        <p:nvSpPr>
          <p:cNvPr id="5" name="矩形 4"/>
          <p:cNvSpPr/>
          <p:nvPr/>
        </p:nvSpPr>
        <p:spPr>
          <a:xfrm>
            <a:off x="257810" y="5515610"/>
            <a:ext cx="832485"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zh-CN" altLang="en-US" sz="800">
                <a:solidFill>
                  <a:schemeClr val="tx1"/>
                </a:solidFill>
              </a:rPr>
              <a:t>2016.</a:t>
            </a:r>
            <a:r>
              <a:rPr lang="en-US" altLang="zh-CN" sz="800">
                <a:solidFill>
                  <a:schemeClr val="tx1"/>
                </a:solidFill>
              </a:rPr>
              <a:t>10</a:t>
            </a:r>
            <a:r>
              <a:rPr lang="zh-CN" altLang="en-US" sz="800">
                <a:solidFill>
                  <a:schemeClr val="tx1"/>
                </a:solidFill>
              </a:rPr>
              <a:t>-201</a:t>
            </a:r>
            <a:r>
              <a:rPr lang="en-US" altLang="zh-CN" sz="800">
                <a:solidFill>
                  <a:schemeClr val="tx1"/>
                </a:solidFill>
              </a:rPr>
              <a:t>7</a:t>
            </a:r>
            <a:r>
              <a:rPr lang="zh-CN" altLang="en-US" sz="800">
                <a:solidFill>
                  <a:schemeClr val="tx1"/>
                </a:solidFill>
              </a:rPr>
              <a:t>.</a:t>
            </a:r>
            <a:r>
              <a:rPr lang="en-US" altLang="zh-CN" sz="800">
                <a:solidFill>
                  <a:schemeClr val="tx1"/>
                </a:solidFill>
              </a:rPr>
              <a:t>5</a:t>
            </a:r>
            <a:endParaRPr lang="en-US" altLang="zh-CN" sz="800">
              <a:solidFill>
                <a:schemeClr val="tx1"/>
              </a:solidFill>
            </a:endParaRPr>
          </a:p>
        </p:txBody>
      </p:sp>
      <p:sp>
        <p:nvSpPr>
          <p:cNvPr id="23" name="矩形 22"/>
          <p:cNvSpPr/>
          <p:nvPr/>
        </p:nvSpPr>
        <p:spPr>
          <a:xfrm>
            <a:off x="259080" y="7349490"/>
            <a:ext cx="832485"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zh-CN" altLang="en-US" sz="800">
                <a:solidFill>
                  <a:schemeClr val="tx1"/>
                </a:solidFill>
              </a:rPr>
              <a:t>201</a:t>
            </a:r>
            <a:r>
              <a:rPr lang="en-US" altLang="zh-CN" sz="800">
                <a:solidFill>
                  <a:schemeClr val="tx1"/>
                </a:solidFill>
              </a:rPr>
              <a:t>7</a:t>
            </a:r>
            <a:r>
              <a:rPr lang="zh-CN" altLang="en-US" sz="800">
                <a:solidFill>
                  <a:schemeClr val="tx1"/>
                </a:solidFill>
              </a:rPr>
              <a:t>.</a:t>
            </a:r>
            <a:r>
              <a:rPr lang="en-US" altLang="zh-CN" sz="800">
                <a:solidFill>
                  <a:schemeClr val="tx1"/>
                </a:solidFill>
              </a:rPr>
              <a:t>5</a:t>
            </a:r>
            <a:r>
              <a:rPr lang="zh-CN" altLang="en-US" sz="800">
                <a:solidFill>
                  <a:schemeClr val="tx1"/>
                </a:solidFill>
              </a:rPr>
              <a:t>-201</a:t>
            </a:r>
            <a:r>
              <a:rPr lang="en-US" altLang="zh-CN" sz="800">
                <a:solidFill>
                  <a:schemeClr val="tx1"/>
                </a:solidFill>
              </a:rPr>
              <a:t>7</a:t>
            </a:r>
            <a:r>
              <a:rPr lang="zh-CN" altLang="en-US" sz="800">
                <a:solidFill>
                  <a:schemeClr val="tx1"/>
                </a:solidFill>
              </a:rPr>
              <a:t>.1</a:t>
            </a:r>
            <a:r>
              <a:rPr lang="en-US" altLang="zh-CN" sz="800">
                <a:solidFill>
                  <a:schemeClr val="tx1"/>
                </a:solidFill>
              </a:rPr>
              <a:t>0</a:t>
            </a:r>
            <a:endParaRPr lang="en-US" altLang="zh-CN" sz="800">
              <a:solidFill>
                <a:schemeClr val="tx1"/>
              </a:solidFill>
            </a:endParaRPr>
          </a:p>
        </p:txBody>
      </p:sp>
      <p:sp>
        <p:nvSpPr>
          <p:cNvPr id="48" name="矩形 47"/>
          <p:cNvSpPr/>
          <p:nvPr/>
        </p:nvSpPr>
        <p:spPr>
          <a:xfrm>
            <a:off x="259080" y="10048240"/>
            <a:ext cx="832485"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zh-CN" altLang="en-US" sz="800">
                <a:solidFill>
                  <a:schemeClr val="tx1"/>
                </a:solidFill>
              </a:rPr>
              <a:t>201</a:t>
            </a:r>
            <a:r>
              <a:rPr lang="en-US" altLang="zh-CN" sz="800">
                <a:solidFill>
                  <a:schemeClr val="tx1"/>
                </a:solidFill>
              </a:rPr>
              <a:t>7</a:t>
            </a:r>
            <a:r>
              <a:rPr lang="zh-CN" altLang="en-US" sz="800">
                <a:solidFill>
                  <a:schemeClr val="tx1"/>
                </a:solidFill>
              </a:rPr>
              <a:t>.</a:t>
            </a:r>
            <a:r>
              <a:rPr lang="en-US" altLang="zh-CN" sz="800">
                <a:solidFill>
                  <a:schemeClr val="tx1"/>
                </a:solidFill>
              </a:rPr>
              <a:t>12</a:t>
            </a:r>
            <a:r>
              <a:rPr lang="zh-CN" altLang="en-US" sz="800">
                <a:solidFill>
                  <a:schemeClr val="tx1"/>
                </a:solidFill>
              </a:rPr>
              <a:t>-201</a:t>
            </a:r>
            <a:r>
              <a:rPr lang="en-US" altLang="zh-CN" sz="800">
                <a:solidFill>
                  <a:schemeClr val="tx1"/>
                </a:solidFill>
              </a:rPr>
              <a:t>8</a:t>
            </a:r>
            <a:r>
              <a:rPr lang="zh-CN" altLang="en-US" sz="800">
                <a:solidFill>
                  <a:schemeClr val="tx1"/>
                </a:solidFill>
              </a:rPr>
              <a:t>.</a:t>
            </a:r>
            <a:r>
              <a:rPr lang="en-US" altLang="zh-CN" sz="800">
                <a:solidFill>
                  <a:schemeClr val="tx1"/>
                </a:solidFill>
              </a:rPr>
              <a:t>6</a:t>
            </a:r>
            <a:endParaRPr lang="en-US" altLang="zh-CN" sz="800">
              <a:solidFill>
                <a:schemeClr val="tx1"/>
              </a:solidFill>
            </a:endParaRPr>
          </a:p>
        </p:txBody>
      </p:sp>
    </p:spTree>
    <p:custDataLst>
      <p:tags r:id="rId10"/>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00330" y="41910"/>
            <a:ext cx="6656705" cy="12101195"/>
          </a:xfrm>
          <a:prstGeom prst="rect">
            <a:avLst/>
          </a:prstGeom>
          <a:solidFill>
            <a:schemeClr val="bg1"/>
          </a:solidFill>
          <a:ln w="12700" cmpd="sng">
            <a:solidFill>
              <a:schemeClr val="accent1"/>
            </a:solidFill>
            <a:prstDash val="solid"/>
          </a:ln>
          <a:effectLst>
            <a:outerShdw blurRad="127000" sx="101000" sy="101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190500">
                  <a:schemeClr val="bg1">
                    <a:alpha val="40000"/>
                  </a:schemeClr>
                </a:glow>
                <a:outerShdw dir="5400000" algn="ctr" rotWithShape="0">
                  <a:schemeClr val="bg1">
                    <a:alpha val="100000"/>
                  </a:schemeClr>
                </a:outerShdw>
              </a:effectLst>
            </a:endParaRPr>
          </a:p>
        </p:txBody>
      </p:sp>
      <p:pic>
        <p:nvPicPr>
          <p:cNvPr id="35" name="图片 34" descr="pingjia"/>
          <p:cNvPicPr>
            <a:picLocks noChangeAspect="1"/>
          </p:cNvPicPr>
          <p:nvPr/>
        </p:nvPicPr>
        <p:blipFill>
          <a:blip r:embed="rId1"/>
          <a:stretch>
            <a:fillRect/>
          </a:stretch>
        </p:blipFill>
        <p:spPr>
          <a:xfrm>
            <a:off x="981075" y="9154160"/>
            <a:ext cx="219075" cy="219075"/>
          </a:xfrm>
          <a:prstGeom prst="rect">
            <a:avLst/>
          </a:prstGeom>
        </p:spPr>
      </p:pic>
      <p:cxnSp>
        <p:nvCxnSpPr>
          <p:cNvPr id="40" name="直接连接符 39"/>
          <p:cNvCxnSpPr/>
          <p:nvPr/>
        </p:nvCxnSpPr>
        <p:spPr>
          <a:xfrm>
            <a:off x="1192259" y="8288020"/>
            <a:ext cx="5465445" cy="1905"/>
          </a:xfrm>
          <a:prstGeom prst="line">
            <a:avLst/>
          </a:prstGeom>
          <a:ln>
            <a:solidFill>
              <a:schemeClr val="bg2">
                <a:lumMod val="90000"/>
              </a:schemeClr>
            </a:solidFill>
          </a:ln>
        </p:spPr>
        <p:style>
          <a:lnRef idx="1">
            <a:schemeClr val="accent2"/>
          </a:lnRef>
          <a:fillRef idx="0">
            <a:schemeClr val="accent2"/>
          </a:fillRef>
          <a:effectRef idx="0">
            <a:schemeClr val="accent2"/>
          </a:effectRef>
          <a:fontRef idx="minor">
            <a:schemeClr val="tx1"/>
          </a:fontRef>
        </p:style>
      </p:cxnSp>
      <p:cxnSp>
        <p:nvCxnSpPr>
          <p:cNvPr id="42" name="直接连接符 41"/>
          <p:cNvCxnSpPr>
            <a:stCxn id="35" idx="2"/>
          </p:cNvCxnSpPr>
          <p:nvPr/>
        </p:nvCxnSpPr>
        <p:spPr>
          <a:xfrm flipH="1">
            <a:off x="1089025" y="9373235"/>
            <a:ext cx="1905" cy="2621915"/>
          </a:xfrm>
          <a:prstGeom prst="line">
            <a:avLst/>
          </a:prstGeom>
          <a:ln>
            <a:solidFill>
              <a:schemeClr val="bg2">
                <a:lumMod val="90000"/>
              </a:schemeClr>
            </a:solidFill>
          </a:ln>
        </p:spPr>
        <p:style>
          <a:lnRef idx="1">
            <a:schemeClr val="accent2"/>
          </a:lnRef>
          <a:fillRef idx="0">
            <a:schemeClr val="accent2"/>
          </a:fillRef>
          <a:effectRef idx="0">
            <a:schemeClr val="accent2"/>
          </a:effectRef>
          <a:fontRef idx="minor">
            <a:schemeClr val="tx1"/>
          </a:fontRef>
        </p:style>
      </p:cxnSp>
      <p:sp>
        <p:nvSpPr>
          <p:cNvPr id="48" name="矩形 47"/>
          <p:cNvSpPr/>
          <p:nvPr/>
        </p:nvSpPr>
        <p:spPr>
          <a:xfrm>
            <a:off x="261620" y="9159875"/>
            <a:ext cx="746760" cy="21336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zh-CN" altLang="en-US" sz="1000" b="1">
                <a:solidFill>
                  <a:schemeClr val="tx1"/>
                </a:solidFill>
              </a:rPr>
              <a:t>自我评价</a:t>
            </a:r>
            <a:endParaRPr lang="zh-CN" altLang="en-US" sz="1000" b="1">
              <a:solidFill>
                <a:schemeClr val="tx1"/>
              </a:solidFill>
            </a:endParaRPr>
          </a:p>
        </p:txBody>
      </p:sp>
      <p:sp>
        <p:nvSpPr>
          <p:cNvPr id="49" name="矩形 48"/>
          <p:cNvSpPr/>
          <p:nvPr/>
        </p:nvSpPr>
        <p:spPr>
          <a:xfrm>
            <a:off x="234315" y="6466205"/>
            <a:ext cx="746760" cy="21336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zh-CN" altLang="en-US" sz="1000" b="1">
                <a:solidFill>
                  <a:schemeClr val="tx1"/>
                </a:solidFill>
              </a:rPr>
              <a:t>技术栈</a:t>
            </a:r>
            <a:endParaRPr lang="zh-CN" altLang="en-US" sz="1000" b="1">
              <a:solidFill>
                <a:schemeClr val="tx1"/>
              </a:solidFill>
            </a:endParaRPr>
          </a:p>
        </p:txBody>
      </p:sp>
      <p:pic>
        <p:nvPicPr>
          <p:cNvPr id="61" name="图片 60" descr="xiangmujingli"/>
          <p:cNvPicPr>
            <a:picLocks noChangeAspect="1"/>
          </p:cNvPicPr>
          <p:nvPr/>
        </p:nvPicPr>
        <p:blipFill>
          <a:blip r:embed="rId2"/>
          <a:stretch>
            <a:fillRect/>
          </a:stretch>
        </p:blipFill>
        <p:spPr>
          <a:xfrm>
            <a:off x="978535" y="3289935"/>
            <a:ext cx="219075" cy="209550"/>
          </a:xfrm>
          <a:prstGeom prst="rect">
            <a:avLst/>
          </a:prstGeom>
        </p:spPr>
      </p:pic>
      <p:cxnSp>
        <p:nvCxnSpPr>
          <p:cNvPr id="62" name="直接连接符 61"/>
          <p:cNvCxnSpPr/>
          <p:nvPr/>
        </p:nvCxnSpPr>
        <p:spPr>
          <a:xfrm>
            <a:off x="1194799" y="3393440"/>
            <a:ext cx="5465445" cy="1905"/>
          </a:xfrm>
          <a:prstGeom prst="line">
            <a:avLst/>
          </a:prstGeom>
          <a:ln>
            <a:solidFill>
              <a:schemeClr val="bg2">
                <a:lumMod val="90000"/>
              </a:schemeClr>
            </a:solidFill>
          </a:ln>
        </p:spPr>
        <p:style>
          <a:lnRef idx="1">
            <a:schemeClr val="accent2"/>
          </a:lnRef>
          <a:fillRef idx="0">
            <a:schemeClr val="accent2"/>
          </a:fillRef>
          <a:effectRef idx="0">
            <a:schemeClr val="accent2"/>
          </a:effectRef>
          <a:fontRef idx="minor">
            <a:schemeClr val="tx1"/>
          </a:fontRef>
        </p:style>
      </p:cxnSp>
      <p:cxnSp>
        <p:nvCxnSpPr>
          <p:cNvPr id="63" name="直接连接符 62"/>
          <p:cNvCxnSpPr>
            <a:endCxn id="7" idx="0"/>
          </p:cNvCxnSpPr>
          <p:nvPr/>
        </p:nvCxnSpPr>
        <p:spPr>
          <a:xfrm flipH="1">
            <a:off x="1090930" y="3548380"/>
            <a:ext cx="3175" cy="2912110"/>
          </a:xfrm>
          <a:prstGeom prst="line">
            <a:avLst/>
          </a:prstGeom>
          <a:ln>
            <a:solidFill>
              <a:schemeClr val="bg2">
                <a:lumMod val="90000"/>
              </a:schemeClr>
            </a:solidFill>
          </a:ln>
        </p:spPr>
        <p:style>
          <a:lnRef idx="1">
            <a:schemeClr val="accent2"/>
          </a:lnRef>
          <a:fillRef idx="0">
            <a:schemeClr val="accent2"/>
          </a:fillRef>
          <a:effectRef idx="0">
            <a:schemeClr val="accent2"/>
          </a:effectRef>
          <a:fontRef idx="minor">
            <a:schemeClr val="tx1"/>
          </a:fontRef>
        </p:style>
      </p:cxnSp>
      <p:sp>
        <p:nvSpPr>
          <p:cNvPr id="64" name="矩形 63"/>
          <p:cNvSpPr/>
          <p:nvPr/>
        </p:nvSpPr>
        <p:spPr>
          <a:xfrm>
            <a:off x="1473835" y="3503930"/>
            <a:ext cx="2225675"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网站文章收集（favorite）项目</a:t>
            </a:r>
            <a:endParaRPr lang="zh-CN" altLang="en-US" sz="800">
              <a:solidFill>
                <a:schemeClr val="tx1"/>
              </a:solidFill>
            </a:endParaRPr>
          </a:p>
        </p:txBody>
      </p:sp>
      <p:sp>
        <p:nvSpPr>
          <p:cNvPr id="66" name="矩形 65"/>
          <p:cNvSpPr/>
          <p:nvPr/>
        </p:nvSpPr>
        <p:spPr>
          <a:xfrm>
            <a:off x="1469390" y="4853940"/>
            <a:ext cx="854710"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工具及技术：</a:t>
            </a:r>
            <a:endParaRPr lang="zh-CN" altLang="en-US" sz="800">
              <a:solidFill>
                <a:schemeClr val="tx1"/>
              </a:solidFill>
            </a:endParaRPr>
          </a:p>
        </p:txBody>
      </p:sp>
      <p:sp>
        <p:nvSpPr>
          <p:cNvPr id="68" name="矩形 67"/>
          <p:cNvSpPr/>
          <p:nvPr/>
        </p:nvSpPr>
        <p:spPr>
          <a:xfrm>
            <a:off x="1475105" y="5240655"/>
            <a:ext cx="718185" cy="2057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项目地址：</a:t>
            </a:r>
            <a:endParaRPr lang="zh-CN" altLang="en-US" sz="800">
              <a:solidFill>
                <a:schemeClr val="tx1"/>
              </a:solidFill>
            </a:endParaRPr>
          </a:p>
        </p:txBody>
      </p:sp>
      <p:sp>
        <p:nvSpPr>
          <p:cNvPr id="69" name="矩形 68"/>
          <p:cNvSpPr/>
          <p:nvPr/>
        </p:nvSpPr>
        <p:spPr>
          <a:xfrm>
            <a:off x="1475105" y="4281805"/>
            <a:ext cx="717550"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功能介绍：</a:t>
            </a:r>
            <a:endParaRPr lang="zh-CN" altLang="en-US" sz="800">
              <a:solidFill>
                <a:schemeClr val="tx1"/>
              </a:solidFill>
            </a:endParaRPr>
          </a:p>
        </p:txBody>
      </p:sp>
      <p:sp>
        <p:nvSpPr>
          <p:cNvPr id="70" name="矩形 69"/>
          <p:cNvSpPr/>
          <p:nvPr/>
        </p:nvSpPr>
        <p:spPr>
          <a:xfrm>
            <a:off x="1469390" y="3801110"/>
            <a:ext cx="2226310"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项目介绍</a:t>
            </a:r>
            <a:endParaRPr lang="zh-CN" altLang="en-US" sz="800">
              <a:solidFill>
                <a:schemeClr val="tx1"/>
              </a:solidFill>
            </a:endParaRPr>
          </a:p>
        </p:txBody>
      </p:sp>
      <p:sp>
        <p:nvSpPr>
          <p:cNvPr id="71" name="矩形 70"/>
          <p:cNvSpPr/>
          <p:nvPr/>
        </p:nvSpPr>
        <p:spPr>
          <a:xfrm>
            <a:off x="1475105" y="3900170"/>
            <a:ext cx="5073650" cy="42735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该项目为个人独立完成，主要针对浏览器书签功能，目前使用的浏览器，大部分都是没有用户账户的，如果用户换了环境，之前浏览器上的书签全部丢失，再次使用这些数据时， 只能在当前电脑的浏览器上重新去找；</a:t>
            </a:r>
            <a:endParaRPr lang="zh-CN" altLang="en-US" sz="800">
              <a:solidFill>
                <a:schemeClr val="tx1"/>
              </a:solidFill>
            </a:endParaRPr>
          </a:p>
        </p:txBody>
      </p:sp>
      <p:sp>
        <p:nvSpPr>
          <p:cNvPr id="72" name="矩形 71"/>
          <p:cNvSpPr/>
          <p:nvPr/>
        </p:nvSpPr>
        <p:spPr>
          <a:xfrm>
            <a:off x="1469390" y="4418965"/>
            <a:ext cx="5073650" cy="43497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无论在任何地方，用户打开该网站并登录之后，就可查看自己之前收藏的网站书签；收藏 时将网站的收藏按钮拖拽到浏览器的书签栏位置，打开自己要收藏的网站，点击收藏按钮 即可完成收藏，且可以对自己收藏的网站进行分类，分享，与其他用户交流</a:t>
            </a:r>
            <a:endParaRPr lang="zh-CN" altLang="en-US" sz="800">
              <a:solidFill>
                <a:schemeClr val="tx1"/>
              </a:solidFill>
            </a:endParaRPr>
          </a:p>
        </p:txBody>
      </p:sp>
      <p:sp>
        <p:nvSpPr>
          <p:cNvPr id="73" name="矩形 72"/>
          <p:cNvSpPr/>
          <p:nvPr/>
        </p:nvSpPr>
        <p:spPr>
          <a:xfrm>
            <a:off x="1469390" y="4983480"/>
            <a:ext cx="3747770" cy="29845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前端：Html，CSS，React，NodeJS，Webpack，Json，VSCode；后台：Springboot，</a:t>
            </a:r>
            <a:r>
              <a:rPr lang="en-US" altLang="zh-CN" sz="800">
                <a:solidFill>
                  <a:schemeClr val="tx1"/>
                </a:solidFill>
              </a:rPr>
              <a:t>Spring Data J</a:t>
            </a:r>
            <a:r>
              <a:rPr lang="zh-CN" altLang="en-US" sz="800">
                <a:solidFill>
                  <a:schemeClr val="tx1"/>
                </a:solidFill>
              </a:rPr>
              <a:t>PA， Tomcat，MySql，IDEA</a:t>
            </a:r>
            <a:endParaRPr lang="zh-CN" altLang="en-US" sz="800">
              <a:solidFill>
                <a:schemeClr val="tx1"/>
              </a:solidFill>
            </a:endParaRPr>
          </a:p>
        </p:txBody>
      </p:sp>
      <p:sp>
        <p:nvSpPr>
          <p:cNvPr id="74" name="矩形 73"/>
          <p:cNvSpPr/>
          <p:nvPr/>
        </p:nvSpPr>
        <p:spPr>
          <a:xfrm>
            <a:off x="1998345" y="5224780"/>
            <a:ext cx="3351530" cy="23749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accent1"/>
                </a:solidFill>
              </a:rPr>
              <a:t>https://github.com/sxbo/favorites-client</a:t>
            </a:r>
            <a:endParaRPr lang="zh-CN" altLang="en-US" sz="800">
              <a:solidFill>
                <a:schemeClr val="accent1"/>
              </a:solidFill>
            </a:endParaRPr>
          </a:p>
        </p:txBody>
      </p:sp>
      <p:pic>
        <p:nvPicPr>
          <p:cNvPr id="19" name="图片 18" descr="xiangmujingli"/>
          <p:cNvPicPr>
            <a:picLocks noChangeAspect="1"/>
          </p:cNvPicPr>
          <p:nvPr/>
        </p:nvPicPr>
        <p:blipFill>
          <a:blip r:embed="rId2"/>
          <a:stretch>
            <a:fillRect/>
          </a:stretch>
        </p:blipFill>
        <p:spPr>
          <a:xfrm>
            <a:off x="974090" y="772160"/>
            <a:ext cx="219075" cy="209550"/>
          </a:xfrm>
          <a:prstGeom prst="rect">
            <a:avLst/>
          </a:prstGeom>
        </p:spPr>
      </p:pic>
      <p:cxnSp>
        <p:nvCxnSpPr>
          <p:cNvPr id="20" name="直接连接符 19"/>
          <p:cNvCxnSpPr/>
          <p:nvPr/>
        </p:nvCxnSpPr>
        <p:spPr>
          <a:xfrm>
            <a:off x="1199879" y="876300"/>
            <a:ext cx="5465445" cy="1905"/>
          </a:xfrm>
          <a:prstGeom prst="line">
            <a:avLst/>
          </a:prstGeom>
          <a:ln>
            <a:solidFill>
              <a:schemeClr val="bg2">
                <a:lumMod val="90000"/>
              </a:schemeClr>
            </a:solidFill>
          </a:ln>
        </p:spPr>
        <p:style>
          <a:lnRef idx="1">
            <a:schemeClr val="accent2"/>
          </a:lnRef>
          <a:fillRef idx="0">
            <a:schemeClr val="accent2"/>
          </a:fillRef>
          <a:effectRef idx="0">
            <a:schemeClr val="accent2"/>
          </a:effectRef>
          <a:fontRef idx="minor">
            <a:schemeClr val="tx1"/>
          </a:fontRef>
        </p:style>
      </p:cxnSp>
      <p:cxnSp>
        <p:nvCxnSpPr>
          <p:cNvPr id="21" name="直接连接符 20"/>
          <p:cNvCxnSpPr>
            <a:stCxn id="19" idx="2"/>
          </p:cNvCxnSpPr>
          <p:nvPr/>
        </p:nvCxnSpPr>
        <p:spPr>
          <a:xfrm>
            <a:off x="1083945" y="981710"/>
            <a:ext cx="635" cy="2299335"/>
          </a:xfrm>
          <a:prstGeom prst="line">
            <a:avLst/>
          </a:prstGeom>
          <a:ln>
            <a:solidFill>
              <a:schemeClr val="bg2">
                <a:lumMod val="90000"/>
              </a:schemeClr>
            </a:solidFill>
          </a:ln>
        </p:spPr>
        <p:style>
          <a:lnRef idx="1">
            <a:schemeClr val="accent2"/>
          </a:lnRef>
          <a:fillRef idx="0">
            <a:schemeClr val="accent2"/>
          </a:fillRef>
          <a:effectRef idx="0">
            <a:schemeClr val="accent2"/>
          </a:effectRef>
          <a:fontRef idx="minor">
            <a:schemeClr val="tx1"/>
          </a:fontRef>
        </p:style>
      </p:cxnSp>
      <p:sp>
        <p:nvSpPr>
          <p:cNvPr id="22" name="矩形 21"/>
          <p:cNvSpPr/>
          <p:nvPr/>
        </p:nvSpPr>
        <p:spPr>
          <a:xfrm>
            <a:off x="1475105" y="434340"/>
            <a:ext cx="5073650" cy="33655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负责告警模块业务分析，归并同类告警模块的前端部分，使用</a:t>
            </a:r>
            <a:r>
              <a:rPr lang="en-US" altLang="zh-CN" sz="800">
                <a:solidFill>
                  <a:schemeClr val="tx1"/>
                </a:solidFill>
              </a:rPr>
              <a:t>Angularjs 1.6</a:t>
            </a:r>
            <a:r>
              <a:rPr lang="zh-CN" altLang="en-US" sz="800">
                <a:solidFill>
                  <a:schemeClr val="tx1"/>
                </a:solidFill>
              </a:rPr>
              <a:t>版本，和</a:t>
            </a:r>
            <a:r>
              <a:rPr lang="en-US" altLang="zh-CN" sz="800">
                <a:solidFill>
                  <a:schemeClr val="tx1"/>
                </a:solidFill>
              </a:rPr>
              <a:t>eView ui</a:t>
            </a:r>
            <a:r>
              <a:rPr lang="zh-CN" altLang="en-US" sz="800">
                <a:solidFill>
                  <a:schemeClr val="tx1"/>
                </a:solidFill>
              </a:rPr>
              <a:t>组建库。根据</a:t>
            </a:r>
            <a:r>
              <a:rPr lang="en-US" altLang="zh-CN" sz="800">
                <a:solidFill>
                  <a:schemeClr val="tx1"/>
                </a:solidFill>
              </a:rPr>
              <a:t>UCD</a:t>
            </a:r>
            <a:r>
              <a:rPr lang="zh-CN" altLang="en-US" sz="800">
                <a:solidFill>
                  <a:schemeClr val="tx1"/>
                </a:solidFill>
              </a:rPr>
              <a:t>提供的</a:t>
            </a:r>
            <a:r>
              <a:rPr lang="en-US" altLang="zh-CN" sz="800">
                <a:solidFill>
                  <a:schemeClr val="tx1"/>
                </a:solidFill>
              </a:rPr>
              <a:t>ui</a:t>
            </a:r>
            <a:r>
              <a:rPr lang="zh-CN" altLang="en-US" sz="800">
                <a:solidFill>
                  <a:schemeClr val="tx1"/>
                </a:solidFill>
              </a:rPr>
              <a:t>设计图，绘制页面，调用北向接口，进行前端页面的渲染也参与了部分后端代码编写。</a:t>
            </a:r>
            <a:endParaRPr lang="zh-CN" altLang="en-US" sz="800">
              <a:solidFill>
                <a:schemeClr val="tx1"/>
              </a:solidFill>
            </a:endParaRPr>
          </a:p>
        </p:txBody>
      </p:sp>
      <p:sp>
        <p:nvSpPr>
          <p:cNvPr id="24" name="矩形 23"/>
          <p:cNvSpPr/>
          <p:nvPr/>
        </p:nvSpPr>
        <p:spPr>
          <a:xfrm>
            <a:off x="1471295" y="2207895"/>
            <a:ext cx="854710"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工具及技术：</a:t>
            </a:r>
            <a:endParaRPr lang="zh-CN" altLang="en-US" sz="800">
              <a:solidFill>
                <a:schemeClr val="tx1"/>
              </a:solidFill>
            </a:endParaRPr>
          </a:p>
        </p:txBody>
      </p:sp>
      <p:sp>
        <p:nvSpPr>
          <p:cNvPr id="25" name="矩形 24"/>
          <p:cNvSpPr/>
          <p:nvPr/>
        </p:nvSpPr>
        <p:spPr>
          <a:xfrm>
            <a:off x="1475105" y="1052830"/>
            <a:ext cx="1812925"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800">
                <a:solidFill>
                  <a:schemeClr val="tx1"/>
                </a:solidFill>
              </a:rPr>
              <a:t>U2020</a:t>
            </a:r>
            <a:r>
              <a:rPr lang="zh-CN" altLang="en-US" sz="800">
                <a:solidFill>
                  <a:schemeClr val="tx1"/>
                </a:solidFill>
              </a:rPr>
              <a:t>网管系统</a:t>
            </a:r>
            <a:r>
              <a:rPr lang="en-US" altLang="zh-CN" sz="800">
                <a:solidFill>
                  <a:schemeClr val="tx1"/>
                </a:solidFill>
              </a:rPr>
              <a:t>—IMS POOL</a:t>
            </a:r>
            <a:r>
              <a:rPr lang="zh-CN" altLang="en-US" sz="800">
                <a:solidFill>
                  <a:schemeClr val="tx1"/>
                </a:solidFill>
              </a:rPr>
              <a:t>深度融合</a:t>
            </a:r>
            <a:endParaRPr lang="zh-CN" altLang="en-US" sz="800">
              <a:solidFill>
                <a:schemeClr val="tx1"/>
              </a:solidFill>
            </a:endParaRPr>
          </a:p>
        </p:txBody>
      </p:sp>
      <p:sp>
        <p:nvSpPr>
          <p:cNvPr id="26" name="矩形 25"/>
          <p:cNvSpPr/>
          <p:nvPr/>
        </p:nvSpPr>
        <p:spPr>
          <a:xfrm>
            <a:off x="1471295" y="2689225"/>
            <a:ext cx="718185" cy="2057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个人负责：</a:t>
            </a:r>
            <a:endParaRPr lang="zh-CN" altLang="en-US" sz="800">
              <a:solidFill>
                <a:schemeClr val="tx1"/>
              </a:solidFill>
            </a:endParaRPr>
          </a:p>
        </p:txBody>
      </p:sp>
      <p:sp>
        <p:nvSpPr>
          <p:cNvPr id="27" name="矩形 26"/>
          <p:cNvSpPr/>
          <p:nvPr/>
        </p:nvSpPr>
        <p:spPr>
          <a:xfrm>
            <a:off x="1471295" y="1726565"/>
            <a:ext cx="435610"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方案：</a:t>
            </a:r>
            <a:endParaRPr lang="zh-CN" altLang="en-US" sz="800">
              <a:solidFill>
                <a:schemeClr val="tx1"/>
              </a:solidFill>
            </a:endParaRPr>
          </a:p>
        </p:txBody>
      </p:sp>
      <p:sp>
        <p:nvSpPr>
          <p:cNvPr id="28" name="矩形 27"/>
          <p:cNvSpPr/>
          <p:nvPr/>
        </p:nvSpPr>
        <p:spPr>
          <a:xfrm>
            <a:off x="1470025" y="251460"/>
            <a:ext cx="2226310"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个人负责：</a:t>
            </a:r>
            <a:endParaRPr lang="zh-CN" altLang="en-US" sz="800">
              <a:solidFill>
                <a:schemeClr val="tx1"/>
              </a:solidFill>
            </a:endParaRPr>
          </a:p>
        </p:txBody>
      </p:sp>
      <p:sp>
        <p:nvSpPr>
          <p:cNvPr id="29" name="矩形 28"/>
          <p:cNvSpPr/>
          <p:nvPr/>
        </p:nvSpPr>
        <p:spPr>
          <a:xfrm>
            <a:off x="1470025" y="1299210"/>
            <a:ext cx="5073650" cy="42735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800">
                <a:solidFill>
                  <a:schemeClr val="tx1"/>
                </a:solidFill>
              </a:rPr>
              <a:t>IMS POOL</a:t>
            </a:r>
            <a:r>
              <a:rPr lang="zh-CN" altLang="en-US" sz="800">
                <a:solidFill>
                  <a:schemeClr val="tx1"/>
                </a:solidFill>
              </a:rPr>
              <a:t>深度融合特性，是另一个系统</a:t>
            </a:r>
            <a:r>
              <a:rPr lang="en-US" altLang="zh-CN" sz="800">
                <a:solidFill>
                  <a:schemeClr val="tx1"/>
                </a:solidFill>
              </a:rPr>
              <a:t>CCE</a:t>
            </a:r>
            <a:r>
              <a:rPr lang="zh-CN" altLang="en-US" sz="800">
                <a:solidFill>
                  <a:schemeClr val="tx1"/>
                </a:solidFill>
              </a:rPr>
              <a:t>融合到</a:t>
            </a:r>
            <a:r>
              <a:rPr lang="en-US" altLang="zh-CN" sz="800">
                <a:solidFill>
                  <a:schemeClr val="tx1"/>
                </a:solidFill>
              </a:rPr>
              <a:t>U2020</a:t>
            </a:r>
            <a:r>
              <a:rPr lang="zh-CN" altLang="en-US" sz="800">
                <a:solidFill>
                  <a:schemeClr val="tx1"/>
                </a:solidFill>
              </a:rPr>
              <a:t>总体特性中的一部分，在融合演进过程中，发现有相当一部分特性功能相互重合，需要深度融合，以达到能力统一简化开发和维护的目的。</a:t>
            </a:r>
            <a:endParaRPr lang="zh-CN" altLang="en-US" sz="800">
              <a:solidFill>
                <a:schemeClr val="tx1"/>
              </a:solidFill>
            </a:endParaRPr>
          </a:p>
        </p:txBody>
      </p:sp>
      <p:sp>
        <p:nvSpPr>
          <p:cNvPr id="30" name="矩形 29"/>
          <p:cNvSpPr/>
          <p:nvPr/>
        </p:nvSpPr>
        <p:spPr>
          <a:xfrm>
            <a:off x="1470025" y="1909445"/>
            <a:ext cx="5073650" cy="29845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模块主要分为</a:t>
            </a:r>
            <a:r>
              <a:rPr lang="en-US" altLang="zh-CN" sz="800">
                <a:solidFill>
                  <a:schemeClr val="tx1"/>
                </a:solidFill>
              </a:rPr>
              <a:t>IMS POOL</a:t>
            </a:r>
            <a:r>
              <a:rPr lang="zh-CN" altLang="en-US" sz="800">
                <a:solidFill>
                  <a:schemeClr val="tx1"/>
                </a:solidFill>
              </a:rPr>
              <a:t>管理，</a:t>
            </a:r>
            <a:r>
              <a:rPr lang="en-US" altLang="zh-CN" sz="800">
                <a:solidFill>
                  <a:schemeClr val="tx1"/>
                </a:solidFill>
              </a:rPr>
              <a:t>IMS POOL</a:t>
            </a:r>
            <a:r>
              <a:rPr lang="zh-CN" altLang="en-US" sz="800">
                <a:solidFill>
                  <a:schemeClr val="tx1"/>
                </a:solidFill>
              </a:rPr>
              <a:t>实时监控，</a:t>
            </a:r>
            <a:r>
              <a:rPr lang="en-US" altLang="zh-CN" sz="800">
                <a:solidFill>
                  <a:schemeClr val="tx1"/>
                </a:solidFill>
                <a:sym typeface="+mn-ea"/>
              </a:rPr>
              <a:t>IMS POOL</a:t>
            </a:r>
            <a:r>
              <a:rPr lang="zh-CN" altLang="en-US" sz="800">
                <a:solidFill>
                  <a:schemeClr val="tx1"/>
                </a:solidFill>
                <a:sym typeface="+mn-ea"/>
              </a:rPr>
              <a:t>配置管理（数据核查策略配置），</a:t>
            </a:r>
            <a:r>
              <a:rPr lang="zh-CN" altLang="en-US" sz="800">
                <a:solidFill>
                  <a:schemeClr val="tx1"/>
                </a:solidFill>
              </a:rPr>
              <a:t>用户迁移，数据核查等功能</a:t>
            </a:r>
            <a:endParaRPr lang="zh-CN" altLang="en-US" sz="800">
              <a:solidFill>
                <a:schemeClr val="tx1"/>
              </a:solidFill>
            </a:endParaRPr>
          </a:p>
        </p:txBody>
      </p:sp>
      <p:sp>
        <p:nvSpPr>
          <p:cNvPr id="31" name="矩形 30"/>
          <p:cNvSpPr/>
          <p:nvPr/>
        </p:nvSpPr>
        <p:spPr>
          <a:xfrm>
            <a:off x="1470025" y="2390775"/>
            <a:ext cx="5073650" cy="29845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DB：MySql 前端：</a:t>
            </a:r>
            <a:r>
              <a:rPr lang="en-US" altLang="zh-CN" sz="800">
                <a:solidFill>
                  <a:schemeClr val="tx1"/>
                </a:solidFill>
              </a:rPr>
              <a:t>React</a:t>
            </a:r>
            <a:r>
              <a:rPr lang="zh-CN" altLang="en-US" sz="800">
                <a:solidFill>
                  <a:schemeClr val="tx1"/>
                </a:solidFill>
              </a:rPr>
              <a:t>框架 后端：</a:t>
            </a:r>
            <a:r>
              <a:rPr lang="en-US" altLang="zh-CN" sz="800">
                <a:solidFill>
                  <a:schemeClr val="tx1"/>
                </a:solidFill>
              </a:rPr>
              <a:t>Java</a:t>
            </a:r>
            <a:r>
              <a:rPr lang="zh-CN" altLang="en-US" sz="800">
                <a:solidFill>
                  <a:schemeClr val="tx1"/>
                </a:solidFill>
              </a:rPr>
              <a:t>，Spring，</a:t>
            </a:r>
            <a:r>
              <a:rPr lang="en-US" altLang="zh-CN" sz="800">
                <a:solidFill>
                  <a:schemeClr val="tx1"/>
                </a:solidFill>
              </a:rPr>
              <a:t>Cobar</a:t>
            </a:r>
            <a:r>
              <a:rPr lang="zh-CN" altLang="en-US" sz="800">
                <a:solidFill>
                  <a:schemeClr val="tx1"/>
                </a:solidFill>
              </a:rPr>
              <a:t>接口，Tomcat 开发工具：Eclipse，IDEA，Git GUI，</a:t>
            </a:r>
            <a:r>
              <a:rPr lang="en-US" altLang="zh-CN" sz="800">
                <a:solidFill>
                  <a:schemeClr val="tx1"/>
                </a:solidFill>
              </a:rPr>
              <a:t>Maven</a:t>
            </a:r>
            <a:r>
              <a:rPr lang="zh-CN" altLang="en-US" sz="800">
                <a:solidFill>
                  <a:schemeClr val="tx1"/>
                </a:solidFill>
              </a:rPr>
              <a:t>等</a:t>
            </a:r>
            <a:endParaRPr lang="zh-CN" altLang="en-US" sz="800">
              <a:solidFill>
                <a:schemeClr val="tx1"/>
              </a:solidFill>
            </a:endParaRPr>
          </a:p>
        </p:txBody>
      </p:sp>
      <p:sp>
        <p:nvSpPr>
          <p:cNvPr id="32" name="矩形 31"/>
          <p:cNvSpPr/>
          <p:nvPr/>
        </p:nvSpPr>
        <p:spPr>
          <a:xfrm>
            <a:off x="1470025" y="2894965"/>
            <a:ext cx="5073650" cy="29845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主要负责用户迁移前端模块代码，根据前期需求串讲，确定数据接口数量和数据格式，与后台讨论确定</a:t>
            </a:r>
            <a:r>
              <a:rPr lang="en-US" altLang="zh-CN" sz="800">
                <a:solidFill>
                  <a:schemeClr val="tx1"/>
                </a:solidFill>
              </a:rPr>
              <a:t>yaml</a:t>
            </a:r>
            <a:r>
              <a:rPr lang="zh-CN" altLang="en-US" sz="800">
                <a:solidFill>
                  <a:schemeClr val="tx1"/>
                </a:solidFill>
              </a:rPr>
              <a:t>文件（数据接口格式定义），根据</a:t>
            </a:r>
            <a:r>
              <a:rPr lang="en-US" altLang="zh-CN" sz="800">
                <a:solidFill>
                  <a:schemeClr val="tx1"/>
                </a:solidFill>
              </a:rPr>
              <a:t>UCD</a:t>
            </a:r>
            <a:r>
              <a:rPr lang="zh-CN" altLang="en-US" sz="800">
                <a:solidFill>
                  <a:schemeClr val="tx1"/>
                </a:solidFill>
              </a:rPr>
              <a:t>提供的</a:t>
            </a:r>
            <a:r>
              <a:rPr lang="en-US" altLang="zh-CN" sz="800">
                <a:solidFill>
                  <a:schemeClr val="tx1"/>
                </a:solidFill>
              </a:rPr>
              <a:t>ui</a:t>
            </a:r>
            <a:r>
              <a:rPr lang="zh-CN" altLang="en-US" sz="800">
                <a:solidFill>
                  <a:schemeClr val="tx1"/>
                </a:solidFill>
              </a:rPr>
              <a:t>设计图，绘制界面，调用后台接口完成交互</a:t>
            </a:r>
            <a:endParaRPr lang="zh-CN" altLang="en-US" sz="800">
              <a:solidFill>
                <a:schemeClr val="tx1"/>
              </a:solidFill>
            </a:endParaRPr>
          </a:p>
        </p:txBody>
      </p:sp>
      <p:cxnSp>
        <p:nvCxnSpPr>
          <p:cNvPr id="37" name="直接连接符 36"/>
          <p:cNvCxnSpPr/>
          <p:nvPr/>
        </p:nvCxnSpPr>
        <p:spPr>
          <a:xfrm>
            <a:off x="1199879" y="6569075"/>
            <a:ext cx="5465445" cy="1905"/>
          </a:xfrm>
          <a:prstGeom prst="line">
            <a:avLst/>
          </a:prstGeom>
          <a:ln>
            <a:solidFill>
              <a:schemeClr val="bg2">
                <a:lumMod val="90000"/>
              </a:schemeClr>
            </a:solidFill>
          </a:ln>
        </p:spPr>
        <p:style>
          <a:lnRef idx="1">
            <a:schemeClr val="accent2"/>
          </a:lnRef>
          <a:fillRef idx="0">
            <a:schemeClr val="accent2"/>
          </a:fillRef>
          <a:effectRef idx="0">
            <a:schemeClr val="accent2"/>
          </a:effectRef>
          <a:fontRef idx="minor">
            <a:schemeClr val="tx1"/>
          </a:fontRef>
        </p:style>
      </p:cxnSp>
      <p:sp>
        <p:nvSpPr>
          <p:cNvPr id="44" name="矩形 43"/>
          <p:cNvSpPr/>
          <p:nvPr/>
        </p:nvSpPr>
        <p:spPr>
          <a:xfrm>
            <a:off x="1469390" y="7635875"/>
            <a:ext cx="5073650" cy="47752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有过</a:t>
            </a:r>
            <a:r>
              <a:rPr lang="en-US" altLang="zh-CN" sz="800">
                <a:solidFill>
                  <a:schemeClr val="tx1"/>
                </a:solidFill>
              </a:rPr>
              <a:t>JavaFX</a:t>
            </a:r>
            <a:r>
              <a:rPr lang="zh-CN" altLang="en-US" sz="800">
                <a:solidFill>
                  <a:schemeClr val="tx1"/>
                </a:solidFill>
              </a:rPr>
              <a:t>开发桌面客户端经验，了解后端框架的基本使用，简单的</a:t>
            </a:r>
            <a:r>
              <a:rPr lang="en-US" altLang="zh-CN" sz="800">
                <a:solidFill>
                  <a:schemeClr val="tx1"/>
                </a:solidFill>
              </a:rPr>
              <a:t>sql</a:t>
            </a:r>
            <a:r>
              <a:rPr lang="zh-CN" altLang="en-US" sz="800">
                <a:solidFill>
                  <a:schemeClr val="tx1"/>
                </a:solidFill>
              </a:rPr>
              <a:t>操作，可以使用</a:t>
            </a:r>
            <a:r>
              <a:rPr lang="en-US" altLang="zh-CN" sz="800">
                <a:solidFill>
                  <a:schemeClr val="tx1"/>
                </a:solidFill>
              </a:rPr>
              <a:t>Webpack+React</a:t>
            </a:r>
            <a:r>
              <a:rPr lang="zh-CN" altLang="en-US" sz="800">
                <a:solidFill>
                  <a:schemeClr val="tx1"/>
                </a:solidFill>
              </a:rPr>
              <a:t>全家桶搭建前端项目。</a:t>
            </a:r>
            <a:endParaRPr lang="zh-CN" altLang="en-US" sz="800">
              <a:solidFill>
                <a:schemeClr val="tx1"/>
              </a:solidFill>
            </a:endParaRPr>
          </a:p>
        </p:txBody>
      </p:sp>
      <p:sp>
        <p:nvSpPr>
          <p:cNvPr id="45" name="矩形 44"/>
          <p:cNvSpPr/>
          <p:nvPr/>
        </p:nvSpPr>
        <p:spPr>
          <a:xfrm>
            <a:off x="1469390" y="9451340"/>
            <a:ext cx="5073650" cy="436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有较好的沟通协调能力和自学能力，能熟练使用项目开发中用到的各种工具，项目中遇到问题喜欢自己钻研或者和同事交流解决。性格：外向开朗，喜欢打篮球。</a:t>
            </a:r>
            <a:endParaRPr lang="zh-CN" altLang="en-US" sz="800">
              <a:solidFill>
                <a:schemeClr val="tx1"/>
              </a:solidFill>
            </a:endParaRPr>
          </a:p>
        </p:txBody>
      </p:sp>
      <p:cxnSp>
        <p:nvCxnSpPr>
          <p:cNvPr id="2" name="直接连接符 1"/>
          <p:cNvCxnSpPr/>
          <p:nvPr/>
        </p:nvCxnSpPr>
        <p:spPr>
          <a:xfrm>
            <a:off x="1088390" y="251460"/>
            <a:ext cx="0" cy="520700"/>
          </a:xfrm>
          <a:prstGeom prst="line">
            <a:avLst/>
          </a:prstGeom>
          <a:ln>
            <a:solidFill>
              <a:schemeClr val="bg2">
                <a:lumMod val="90000"/>
              </a:schemeClr>
            </a:solidFill>
          </a:ln>
        </p:spPr>
        <p:style>
          <a:lnRef idx="1">
            <a:schemeClr val="accent2"/>
          </a:lnRef>
          <a:fillRef idx="0">
            <a:schemeClr val="accent2"/>
          </a:fillRef>
          <a:effectRef idx="0">
            <a:schemeClr val="accent2"/>
          </a:effectRef>
          <a:fontRef idx="minor">
            <a:schemeClr val="tx1"/>
          </a:fontRef>
        </p:style>
      </p:cxnSp>
      <p:pic>
        <p:nvPicPr>
          <p:cNvPr id="23" name="图片 22" descr="1544447391"/>
          <p:cNvPicPr>
            <a:picLocks noChangeAspect="1"/>
          </p:cNvPicPr>
          <p:nvPr/>
        </p:nvPicPr>
        <p:blipFill>
          <a:blip r:embed="rId3"/>
          <a:stretch>
            <a:fillRect/>
          </a:stretch>
        </p:blipFill>
        <p:spPr>
          <a:xfrm flipH="1">
            <a:off x="1560830" y="5446395"/>
            <a:ext cx="819785" cy="727710"/>
          </a:xfrm>
          <a:prstGeom prst="rect">
            <a:avLst/>
          </a:prstGeom>
          <a:noFill/>
        </p:spPr>
      </p:pic>
      <p:sp>
        <p:nvSpPr>
          <p:cNvPr id="3" name="矩形 2"/>
          <p:cNvSpPr/>
          <p:nvPr/>
        </p:nvSpPr>
        <p:spPr>
          <a:xfrm>
            <a:off x="234315" y="3290570"/>
            <a:ext cx="746760" cy="21336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zh-CN" altLang="en-US" sz="1000" b="1">
                <a:solidFill>
                  <a:schemeClr val="tx1"/>
                </a:solidFill>
              </a:rPr>
              <a:t>兴趣项目</a:t>
            </a:r>
            <a:endParaRPr lang="zh-CN" altLang="en-US" sz="1000" b="1">
              <a:solidFill>
                <a:schemeClr val="tx1"/>
              </a:solidFill>
            </a:endParaRPr>
          </a:p>
        </p:txBody>
      </p:sp>
      <p:cxnSp>
        <p:nvCxnSpPr>
          <p:cNvPr id="5" name="直接连接符 4"/>
          <p:cNvCxnSpPr/>
          <p:nvPr/>
        </p:nvCxnSpPr>
        <p:spPr>
          <a:xfrm>
            <a:off x="1089025" y="6679565"/>
            <a:ext cx="2540" cy="1489710"/>
          </a:xfrm>
          <a:prstGeom prst="line">
            <a:avLst/>
          </a:prstGeom>
          <a:ln>
            <a:solidFill>
              <a:schemeClr val="bg2">
                <a:lumMod val="90000"/>
              </a:schemeClr>
            </a:solidFill>
          </a:ln>
        </p:spPr>
        <p:style>
          <a:lnRef idx="1">
            <a:schemeClr val="accent2"/>
          </a:lnRef>
          <a:fillRef idx="0">
            <a:schemeClr val="accent2"/>
          </a:fillRef>
          <a:effectRef idx="0">
            <a:schemeClr val="accent2"/>
          </a:effectRef>
          <a:fontRef idx="minor">
            <a:schemeClr val="tx1"/>
          </a:fontRef>
        </p:style>
      </p:cxnSp>
      <p:pic>
        <p:nvPicPr>
          <p:cNvPr id="7" name="图片 6" descr="jineng"/>
          <p:cNvPicPr>
            <a:picLocks noChangeAspect="1"/>
          </p:cNvPicPr>
          <p:nvPr/>
        </p:nvPicPr>
        <p:blipFill>
          <a:blip r:embed="rId4"/>
          <a:stretch>
            <a:fillRect/>
          </a:stretch>
        </p:blipFill>
        <p:spPr>
          <a:xfrm>
            <a:off x="981075" y="6460490"/>
            <a:ext cx="219075" cy="219075"/>
          </a:xfrm>
          <a:prstGeom prst="rect">
            <a:avLst/>
          </a:prstGeom>
        </p:spPr>
      </p:pic>
      <p:sp>
        <p:nvSpPr>
          <p:cNvPr id="12" name="矩形 11"/>
          <p:cNvSpPr/>
          <p:nvPr/>
        </p:nvSpPr>
        <p:spPr>
          <a:xfrm>
            <a:off x="1475105" y="6758940"/>
            <a:ext cx="2225675"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前端</a:t>
            </a:r>
            <a:endParaRPr lang="zh-CN" altLang="en-US" sz="800">
              <a:solidFill>
                <a:schemeClr val="tx1"/>
              </a:solidFill>
            </a:endParaRPr>
          </a:p>
        </p:txBody>
      </p:sp>
      <p:sp>
        <p:nvSpPr>
          <p:cNvPr id="18" name="矩形 17"/>
          <p:cNvSpPr/>
          <p:nvPr/>
        </p:nvSpPr>
        <p:spPr>
          <a:xfrm>
            <a:off x="1475105" y="6888480"/>
            <a:ext cx="5073650" cy="24511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800">
                <a:solidFill>
                  <a:schemeClr val="tx1"/>
                </a:solidFill>
              </a:rPr>
              <a:t>JavaScript</a:t>
            </a:r>
            <a:r>
              <a:rPr lang="zh-CN" altLang="en-US" sz="800">
                <a:solidFill>
                  <a:schemeClr val="tx1"/>
                </a:solidFill>
              </a:rPr>
              <a:t>，Html，CSS，React，</a:t>
            </a:r>
            <a:r>
              <a:rPr lang="en-US" altLang="zh-CN" sz="800">
                <a:solidFill>
                  <a:schemeClr val="tx1"/>
                </a:solidFill>
              </a:rPr>
              <a:t>React router</a:t>
            </a:r>
            <a:r>
              <a:rPr lang="zh-CN" altLang="en-US" sz="800">
                <a:solidFill>
                  <a:schemeClr val="tx1"/>
                </a:solidFill>
              </a:rPr>
              <a:t>，</a:t>
            </a:r>
            <a:r>
              <a:rPr lang="en-US" altLang="zh-CN" sz="800">
                <a:solidFill>
                  <a:schemeClr val="tx1"/>
                </a:solidFill>
              </a:rPr>
              <a:t>Redux</a:t>
            </a:r>
            <a:r>
              <a:rPr lang="zh-CN" altLang="en-US" sz="800">
                <a:solidFill>
                  <a:schemeClr val="tx1"/>
                </a:solidFill>
              </a:rPr>
              <a:t>，</a:t>
            </a:r>
            <a:r>
              <a:rPr lang="en-US" altLang="zh-CN" sz="800">
                <a:solidFill>
                  <a:schemeClr val="tx1"/>
                </a:solidFill>
              </a:rPr>
              <a:t>Babel</a:t>
            </a:r>
            <a:r>
              <a:rPr lang="zh-CN" altLang="en-US" sz="800">
                <a:solidFill>
                  <a:schemeClr val="tx1"/>
                </a:solidFill>
              </a:rPr>
              <a:t>，</a:t>
            </a:r>
            <a:r>
              <a:rPr lang="en-US" altLang="zh-CN" sz="800">
                <a:solidFill>
                  <a:schemeClr val="tx1"/>
                </a:solidFill>
              </a:rPr>
              <a:t>ES6</a:t>
            </a:r>
            <a:r>
              <a:rPr lang="zh-CN" altLang="en-US" sz="800">
                <a:solidFill>
                  <a:schemeClr val="tx1"/>
                </a:solidFill>
              </a:rPr>
              <a:t>，</a:t>
            </a:r>
            <a:r>
              <a:rPr lang="en-US" altLang="zh-CN" sz="800">
                <a:solidFill>
                  <a:schemeClr val="tx1"/>
                </a:solidFill>
              </a:rPr>
              <a:t>NPM</a:t>
            </a:r>
            <a:r>
              <a:rPr lang="zh-CN" altLang="en-US" sz="800">
                <a:solidFill>
                  <a:schemeClr val="tx1"/>
                </a:solidFill>
              </a:rPr>
              <a:t>，</a:t>
            </a:r>
            <a:r>
              <a:rPr lang="en-US" altLang="zh-CN" sz="800">
                <a:solidFill>
                  <a:schemeClr val="tx1"/>
                </a:solidFill>
                <a:sym typeface="+mn-ea"/>
              </a:rPr>
              <a:t>Webpack</a:t>
            </a:r>
            <a:r>
              <a:rPr lang="zh-CN" altLang="en-US" sz="800">
                <a:solidFill>
                  <a:schemeClr val="tx1"/>
                </a:solidFill>
              </a:rPr>
              <a:t>；</a:t>
            </a:r>
            <a:endParaRPr lang="zh-CN" altLang="en-US" sz="800">
              <a:solidFill>
                <a:schemeClr val="tx1"/>
              </a:solidFill>
            </a:endParaRPr>
          </a:p>
        </p:txBody>
      </p:sp>
      <p:sp>
        <p:nvSpPr>
          <p:cNvPr id="6" name="矩形 5"/>
          <p:cNvSpPr/>
          <p:nvPr/>
        </p:nvSpPr>
        <p:spPr>
          <a:xfrm>
            <a:off x="1475105" y="7186930"/>
            <a:ext cx="2225675"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后端</a:t>
            </a:r>
            <a:endParaRPr lang="zh-CN" altLang="en-US" sz="800">
              <a:solidFill>
                <a:schemeClr val="tx1"/>
              </a:solidFill>
            </a:endParaRPr>
          </a:p>
        </p:txBody>
      </p:sp>
      <p:sp>
        <p:nvSpPr>
          <p:cNvPr id="8" name="矩形 7"/>
          <p:cNvSpPr/>
          <p:nvPr/>
        </p:nvSpPr>
        <p:spPr>
          <a:xfrm>
            <a:off x="1475105" y="7264400"/>
            <a:ext cx="5073650" cy="29845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800">
                <a:solidFill>
                  <a:schemeClr val="tx1"/>
                </a:solidFill>
                <a:sym typeface="+mn-ea"/>
              </a:rPr>
              <a:t>Java</a:t>
            </a:r>
            <a:r>
              <a:rPr lang="zh-CN" altLang="en-US" sz="800">
                <a:solidFill>
                  <a:schemeClr val="tx1"/>
                </a:solidFill>
                <a:sym typeface="+mn-ea"/>
              </a:rPr>
              <a:t>，</a:t>
            </a:r>
            <a:r>
              <a:rPr lang="en-US" altLang="zh-CN" sz="800">
                <a:solidFill>
                  <a:schemeClr val="tx1"/>
                </a:solidFill>
                <a:sym typeface="+mn-ea"/>
              </a:rPr>
              <a:t>Spring </a:t>
            </a:r>
            <a:r>
              <a:rPr lang="zh-CN" altLang="en-US" sz="800">
                <a:solidFill>
                  <a:schemeClr val="tx1"/>
                </a:solidFill>
                <a:sym typeface="+mn-ea"/>
              </a:rPr>
              <a:t>，</a:t>
            </a:r>
            <a:r>
              <a:rPr lang="en-US" altLang="zh-CN" sz="800">
                <a:solidFill>
                  <a:schemeClr val="tx1"/>
                </a:solidFill>
                <a:sym typeface="+mn-ea"/>
              </a:rPr>
              <a:t>SpringMVC</a:t>
            </a:r>
            <a:r>
              <a:rPr lang="zh-CN" altLang="en-US" sz="800">
                <a:solidFill>
                  <a:schemeClr val="tx1"/>
                </a:solidFill>
                <a:sym typeface="+mn-ea"/>
              </a:rPr>
              <a:t>，Springboot，</a:t>
            </a:r>
            <a:r>
              <a:rPr lang="en-US" altLang="zh-CN" sz="800">
                <a:solidFill>
                  <a:schemeClr val="tx1"/>
                </a:solidFill>
                <a:sym typeface="+mn-ea"/>
              </a:rPr>
              <a:t>Hibernate</a:t>
            </a:r>
            <a:r>
              <a:rPr lang="zh-CN" altLang="en-US" sz="800">
                <a:solidFill>
                  <a:schemeClr val="tx1"/>
                </a:solidFill>
                <a:sym typeface="+mn-ea"/>
              </a:rPr>
              <a:t>，</a:t>
            </a:r>
            <a:r>
              <a:rPr lang="en-US" altLang="zh-CN" sz="800">
                <a:solidFill>
                  <a:schemeClr val="tx1"/>
                </a:solidFill>
                <a:sym typeface="+mn-ea"/>
              </a:rPr>
              <a:t>Mybatis</a:t>
            </a:r>
            <a:r>
              <a:rPr lang="zh-CN" altLang="en-US" sz="800">
                <a:solidFill>
                  <a:schemeClr val="tx1"/>
                </a:solidFill>
                <a:sym typeface="+mn-ea"/>
              </a:rPr>
              <a:t>，JPA， Tomcat，</a:t>
            </a:r>
            <a:r>
              <a:rPr lang="en-US" altLang="zh-CN" sz="800">
                <a:solidFill>
                  <a:schemeClr val="tx1"/>
                </a:solidFill>
                <a:sym typeface="+mn-ea"/>
              </a:rPr>
              <a:t>Maven</a:t>
            </a:r>
            <a:r>
              <a:rPr lang="zh-CN" altLang="en-US" sz="800">
                <a:solidFill>
                  <a:schemeClr val="tx1"/>
                </a:solidFill>
                <a:sym typeface="+mn-ea"/>
              </a:rPr>
              <a:t>，MySql</a:t>
            </a:r>
            <a:endParaRPr lang="zh-CN" altLang="en-US" sz="800">
              <a:solidFill>
                <a:schemeClr val="tx1"/>
              </a:solidFill>
            </a:endParaRPr>
          </a:p>
        </p:txBody>
      </p:sp>
      <p:sp>
        <p:nvSpPr>
          <p:cNvPr id="9" name="矩形 8"/>
          <p:cNvSpPr/>
          <p:nvPr/>
        </p:nvSpPr>
        <p:spPr>
          <a:xfrm>
            <a:off x="1469390" y="7562850"/>
            <a:ext cx="2225675"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其他</a:t>
            </a:r>
            <a:endParaRPr lang="zh-CN" altLang="en-US" sz="800">
              <a:solidFill>
                <a:schemeClr val="tx1"/>
              </a:solidFill>
            </a:endParaRPr>
          </a:p>
        </p:txBody>
      </p:sp>
      <p:sp>
        <p:nvSpPr>
          <p:cNvPr id="10" name="矩形 9"/>
          <p:cNvSpPr/>
          <p:nvPr/>
        </p:nvSpPr>
        <p:spPr>
          <a:xfrm>
            <a:off x="1475105" y="10116185"/>
            <a:ext cx="2971800" cy="2279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accent1"/>
                </a:solidFill>
              </a:rPr>
              <a:t>博客：https://www.jianshu.com/u/8baaf946dc8a</a:t>
            </a:r>
            <a:endParaRPr lang="zh-CN" altLang="en-US" sz="800">
              <a:solidFill>
                <a:schemeClr val="accent1"/>
              </a:solidFill>
            </a:endParaRPr>
          </a:p>
        </p:txBody>
      </p:sp>
      <p:sp>
        <p:nvSpPr>
          <p:cNvPr id="11" name="矩形 10"/>
          <p:cNvSpPr/>
          <p:nvPr/>
        </p:nvSpPr>
        <p:spPr>
          <a:xfrm>
            <a:off x="1475105" y="9888220"/>
            <a:ext cx="2971800" cy="2279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800">
                <a:solidFill>
                  <a:schemeClr val="accent1"/>
                </a:solidFill>
              </a:rPr>
              <a:t>github</a:t>
            </a:r>
            <a:r>
              <a:rPr lang="zh-CN" altLang="en-US" sz="800">
                <a:solidFill>
                  <a:schemeClr val="accent1"/>
                </a:solidFill>
              </a:rPr>
              <a:t>：https://github.com/sxbo</a:t>
            </a:r>
            <a:endParaRPr lang="zh-CN" altLang="en-US" sz="800">
              <a:solidFill>
                <a:schemeClr val="accent1"/>
              </a:solidFill>
            </a:endParaRPr>
          </a:p>
        </p:txBody>
      </p:sp>
      <p:sp>
        <p:nvSpPr>
          <p:cNvPr id="13" name="矩形 12"/>
          <p:cNvSpPr/>
          <p:nvPr/>
        </p:nvSpPr>
        <p:spPr>
          <a:xfrm>
            <a:off x="261620" y="1052830"/>
            <a:ext cx="832485"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zh-CN" altLang="en-US" sz="800">
                <a:solidFill>
                  <a:schemeClr val="tx1"/>
                </a:solidFill>
              </a:rPr>
              <a:t>201</a:t>
            </a:r>
            <a:r>
              <a:rPr lang="en-US" altLang="zh-CN" sz="800">
                <a:solidFill>
                  <a:schemeClr val="tx1"/>
                </a:solidFill>
              </a:rPr>
              <a:t>8</a:t>
            </a:r>
            <a:r>
              <a:rPr lang="zh-CN" altLang="en-US" sz="800">
                <a:solidFill>
                  <a:schemeClr val="tx1"/>
                </a:solidFill>
              </a:rPr>
              <a:t>.</a:t>
            </a:r>
            <a:r>
              <a:rPr lang="en-US" altLang="zh-CN" sz="800">
                <a:solidFill>
                  <a:schemeClr val="tx1"/>
                </a:solidFill>
              </a:rPr>
              <a:t>6</a:t>
            </a:r>
            <a:r>
              <a:rPr lang="zh-CN" altLang="en-US" sz="800">
                <a:solidFill>
                  <a:schemeClr val="tx1"/>
                </a:solidFill>
              </a:rPr>
              <a:t>-201</a:t>
            </a:r>
            <a:r>
              <a:rPr lang="en-US" altLang="zh-CN" sz="800">
                <a:solidFill>
                  <a:schemeClr val="tx1"/>
                </a:solidFill>
              </a:rPr>
              <a:t>8</a:t>
            </a:r>
            <a:r>
              <a:rPr lang="zh-CN" altLang="en-US" sz="800">
                <a:solidFill>
                  <a:schemeClr val="tx1"/>
                </a:solidFill>
              </a:rPr>
              <a:t>.</a:t>
            </a:r>
            <a:r>
              <a:rPr lang="en-US" altLang="zh-CN" sz="800">
                <a:solidFill>
                  <a:schemeClr val="tx1"/>
                </a:solidFill>
              </a:rPr>
              <a:t>9</a:t>
            </a:r>
            <a:endParaRPr lang="en-US" altLang="zh-CN" sz="800">
              <a:solidFill>
                <a:schemeClr val="tx1"/>
              </a:solidFill>
            </a:endParaRPr>
          </a:p>
        </p:txBody>
      </p:sp>
      <p:sp>
        <p:nvSpPr>
          <p:cNvPr id="14" name="矩形 13"/>
          <p:cNvSpPr/>
          <p:nvPr/>
        </p:nvSpPr>
        <p:spPr>
          <a:xfrm>
            <a:off x="261620" y="3499485"/>
            <a:ext cx="832485" cy="1828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zh-CN" altLang="en-US" sz="800">
                <a:solidFill>
                  <a:schemeClr val="tx1"/>
                </a:solidFill>
              </a:rPr>
              <a:t>201</a:t>
            </a:r>
            <a:r>
              <a:rPr lang="en-US" altLang="zh-CN" sz="800">
                <a:solidFill>
                  <a:schemeClr val="tx1"/>
                </a:solidFill>
              </a:rPr>
              <a:t>7</a:t>
            </a:r>
            <a:r>
              <a:rPr lang="zh-CN" altLang="en-US" sz="800">
                <a:solidFill>
                  <a:schemeClr val="tx1"/>
                </a:solidFill>
              </a:rPr>
              <a:t>.</a:t>
            </a:r>
            <a:r>
              <a:rPr lang="en-US" altLang="zh-CN" sz="800">
                <a:solidFill>
                  <a:schemeClr val="tx1"/>
                </a:solidFill>
              </a:rPr>
              <a:t>11</a:t>
            </a:r>
            <a:r>
              <a:rPr lang="zh-CN" altLang="en-US" sz="800">
                <a:solidFill>
                  <a:schemeClr val="tx1"/>
                </a:solidFill>
              </a:rPr>
              <a:t>-至今</a:t>
            </a:r>
            <a:endParaRPr lang="zh-CN" altLang="en-US" sz="800">
              <a:solidFill>
                <a:schemeClr val="tx1"/>
              </a:solidFill>
            </a:endParaRPr>
          </a:p>
        </p:txBody>
      </p:sp>
      <p:sp>
        <p:nvSpPr>
          <p:cNvPr id="15" name="矩形 14"/>
          <p:cNvSpPr/>
          <p:nvPr/>
        </p:nvSpPr>
        <p:spPr>
          <a:xfrm>
            <a:off x="1475105" y="6174105"/>
            <a:ext cx="3351530" cy="23749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识别二维码到项目地址</a:t>
            </a:r>
            <a:endParaRPr lang="zh-CN" altLang="en-US" sz="800">
              <a:solidFill>
                <a:schemeClr val="tx1"/>
              </a:solidFill>
            </a:endParaRPr>
          </a:p>
        </p:txBody>
      </p:sp>
      <p:cxnSp>
        <p:nvCxnSpPr>
          <p:cNvPr id="16" name="直接连接符 15"/>
          <p:cNvCxnSpPr>
            <a:stCxn id="17" idx="2"/>
          </p:cNvCxnSpPr>
          <p:nvPr/>
        </p:nvCxnSpPr>
        <p:spPr>
          <a:xfrm flipH="1">
            <a:off x="1091565" y="8388350"/>
            <a:ext cx="1270" cy="765810"/>
          </a:xfrm>
          <a:prstGeom prst="line">
            <a:avLst/>
          </a:prstGeom>
          <a:ln>
            <a:solidFill>
              <a:schemeClr val="bg2">
                <a:lumMod val="90000"/>
              </a:schemeClr>
            </a:solidFill>
          </a:ln>
        </p:spPr>
        <p:style>
          <a:lnRef idx="1">
            <a:schemeClr val="accent2"/>
          </a:lnRef>
          <a:fillRef idx="0">
            <a:schemeClr val="accent2"/>
          </a:fillRef>
          <a:effectRef idx="0">
            <a:schemeClr val="accent2"/>
          </a:effectRef>
          <a:fontRef idx="minor">
            <a:schemeClr val="tx1"/>
          </a:fontRef>
        </p:style>
      </p:cxnSp>
      <p:pic>
        <p:nvPicPr>
          <p:cNvPr id="17" name="图片 16" descr="C:\Users\小波\Downloads\简历资料\jingli.pngjingli"/>
          <p:cNvPicPr>
            <a:picLocks noChangeAspect="1"/>
          </p:cNvPicPr>
          <p:nvPr/>
        </p:nvPicPr>
        <p:blipFill>
          <a:blip r:embed="rId5"/>
          <a:srcRect/>
          <a:stretch>
            <a:fillRect/>
          </a:stretch>
        </p:blipFill>
        <p:spPr>
          <a:xfrm>
            <a:off x="982980" y="8169275"/>
            <a:ext cx="219075" cy="219075"/>
          </a:xfrm>
          <a:prstGeom prst="rect">
            <a:avLst/>
          </a:prstGeom>
        </p:spPr>
      </p:pic>
      <p:cxnSp>
        <p:nvCxnSpPr>
          <p:cNvPr id="33" name="直接连接符 32"/>
          <p:cNvCxnSpPr/>
          <p:nvPr/>
        </p:nvCxnSpPr>
        <p:spPr>
          <a:xfrm>
            <a:off x="1192259" y="9262745"/>
            <a:ext cx="5465445" cy="1905"/>
          </a:xfrm>
          <a:prstGeom prst="line">
            <a:avLst/>
          </a:prstGeom>
          <a:ln>
            <a:solidFill>
              <a:schemeClr val="bg2">
                <a:lumMod val="90000"/>
              </a:schemeClr>
            </a:solidFill>
          </a:ln>
        </p:spPr>
        <p:style>
          <a:lnRef idx="1">
            <a:schemeClr val="accent2"/>
          </a:lnRef>
          <a:fillRef idx="0">
            <a:schemeClr val="accent2"/>
          </a:fillRef>
          <a:effectRef idx="0">
            <a:schemeClr val="accent2"/>
          </a:effectRef>
          <a:fontRef idx="minor">
            <a:schemeClr val="tx1"/>
          </a:fontRef>
        </p:style>
      </p:cxnSp>
      <p:sp>
        <p:nvSpPr>
          <p:cNvPr id="34" name="矩形 33"/>
          <p:cNvSpPr/>
          <p:nvPr/>
        </p:nvSpPr>
        <p:spPr>
          <a:xfrm>
            <a:off x="304165" y="8174990"/>
            <a:ext cx="746760" cy="21336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r"/>
            <a:r>
              <a:rPr lang="zh-CN" altLang="en-US" sz="1000" b="1">
                <a:solidFill>
                  <a:schemeClr val="tx1"/>
                </a:solidFill>
              </a:rPr>
              <a:t>工作经历</a:t>
            </a:r>
            <a:endParaRPr lang="zh-CN" altLang="en-US" sz="1000" b="1">
              <a:solidFill>
                <a:schemeClr val="tx1"/>
              </a:solidFill>
            </a:endParaRPr>
          </a:p>
        </p:txBody>
      </p:sp>
      <p:sp>
        <p:nvSpPr>
          <p:cNvPr id="36" name="矩形 35"/>
          <p:cNvSpPr/>
          <p:nvPr/>
        </p:nvSpPr>
        <p:spPr>
          <a:xfrm>
            <a:off x="1469390" y="8388350"/>
            <a:ext cx="1469390" cy="26416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浙江第元信息技术有限公司</a:t>
            </a:r>
            <a:endParaRPr lang="zh-CN" altLang="en-US" sz="800">
              <a:solidFill>
                <a:schemeClr val="tx1"/>
              </a:solidFill>
            </a:endParaRPr>
          </a:p>
        </p:txBody>
      </p:sp>
      <p:sp>
        <p:nvSpPr>
          <p:cNvPr id="38" name="矩形 37"/>
          <p:cNvSpPr/>
          <p:nvPr/>
        </p:nvSpPr>
        <p:spPr>
          <a:xfrm>
            <a:off x="3168015" y="8388350"/>
            <a:ext cx="1012190" cy="26416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800">
                <a:solidFill>
                  <a:schemeClr val="tx1"/>
                </a:solidFill>
              </a:rPr>
              <a:t>2016.3——2017.11</a:t>
            </a:r>
            <a:endParaRPr lang="en-US" altLang="zh-CN" sz="800">
              <a:solidFill>
                <a:schemeClr val="tx1"/>
              </a:solidFill>
            </a:endParaRPr>
          </a:p>
        </p:txBody>
      </p:sp>
      <p:sp>
        <p:nvSpPr>
          <p:cNvPr id="39" name="矩形 38"/>
          <p:cNvSpPr/>
          <p:nvPr/>
        </p:nvSpPr>
        <p:spPr>
          <a:xfrm>
            <a:off x="4596130" y="8388350"/>
            <a:ext cx="1012190" cy="26416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前端开发</a:t>
            </a:r>
            <a:endParaRPr lang="zh-CN" altLang="en-US" sz="800">
              <a:solidFill>
                <a:schemeClr val="tx1"/>
              </a:solidFill>
            </a:endParaRPr>
          </a:p>
        </p:txBody>
      </p:sp>
      <p:sp>
        <p:nvSpPr>
          <p:cNvPr id="41" name="矩形 40"/>
          <p:cNvSpPr/>
          <p:nvPr/>
        </p:nvSpPr>
        <p:spPr>
          <a:xfrm>
            <a:off x="1473835" y="8721090"/>
            <a:ext cx="1469390" cy="26416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中软国际有限公司</a:t>
            </a:r>
            <a:endParaRPr lang="zh-CN" altLang="en-US" sz="800">
              <a:solidFill>
                <a:schemeClr val="tx1"/>
              </a:solidFill>
            </a:endParaRPr>
          </a:p>
        </p:txBody>
      </p:sp>
      <p:sp>
        <p:nvSpPr>
          <p:cNvPr id="43" name="矩形 42"/>
          <p:cNvSpPr/>
          <p:nvPr/>
        </p:nvSpPr>
        <p:spPr>
          <a:xfrm>
            <a:off x="3168015" y="8721090"/>
            <a:ext cx="1057910" cy="26416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800">
                <a:solidFill>
                  <a:schemeClr val="tx1"/>
                </a:solidFill>
              </a:rPr>
              <a:t>2017.12——</a:t>
            </a:r>
            <a:r>
              <a:rPr lang="zh-CN" altLang="en-US" sz="800">
                <a:solidFill>
                  <a:schemeClr val="tx1"/>
                </a:solidFill>
              </a:rPr>
              <a:t>至今</a:t>
            </a:r>
            <a:endParaRPr lang="zh-CN" altLang="en-US" sz="800">
              <a:solidFill>
                <a:schemeClr val="tx1"/>
              </a:solidFill>
            </a:endParaRPr>
          </a:p>
        </p:txBody>
      </p:sp>
      <p:sp>
        <p:nvSpPr>
          <p:cNvPr id="46" name="矩形 45"/>
          <p:cNvSpPr/>
          <p:nvPr/>
        </p:nvSpPr>
        <p:spPr>
          <a:xfrm>
            <a:off x="4596130" y="8721090"/>
            <a:ext cx="1012190" cy="26416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800">
                <a:solidFill>
                  <a:schemeClr val="tx1"/>
                </a:solidFill>
              </a:rPr>
              <a:t>前端开发</a:t>
            </a:r>
            <a:endParaRPr lang="zh-CN" altLang="en-US" sz="800">
              <a:solidFill>
                <a:schemeClr val="tx1"/>
              </a:solidFill>
            </a:endParaRPr>
          </a:p>
        </p:txBody>
      </p:sp>
    </p:spTree>
  </p:cSld>
  <p:clrMapOvr>
    <a:masterClrMapping/>
  </p:clrMapOvr>
</p:sld>
</file>

<file path=ppt/tags/tag1.xml><?xml version="1.0" encoding="utf-8"?>
<p:tagLst xmlns:p="http://schemas.openxmlformats.org/presentationml/2006/main">
  <p:tag name="KSO_WM_SLIDE_MODEL_TYPE" val="timelin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2912</Words>
  <Application>WPS 演示</Application>
  <PresentationFormat>宽屏</PresentationFormat>
  <Paragraphs>188</Paragraphs>
  <Slides>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vt:i4>
      </vt:variant>
    </vt:vector>
  </HeadingPairs>
  <TitlesOfParts>
    <vt:vector size="10" baseType="lpstr">
      <vt:lpstr>Arial</vt:lpstr>
      <vt:lpstr>宋体</vt:lpstr>
      <vt:lpstr>Wingdings</vt:lpstr>
      <vt:lpstr>Calibri</vt:lpstr>
      <vt:lpstr>微软雅黑</vt:lpstr>
      <vt:lpstr>Arial Unicode MS</vt:lpstr>
      <vt:lpstr>Calibri Light</vt:lpstr>
      <vt:lpstr>Office 主题</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小波</dc:creator>
  <cp:lastModifiedBy>。Koevas_"</cp:lastModifiedBy>
  <cp:revision>10</cp:revision>
  <dcterms:created xsi:type="dcterms:W3CDTF">2018-12-04T14:42:00Z</dcterms:created>
  <dcterms:modified xsi:type="dcterms:W3CDTF">2018-12-13T13:15:13Z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