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6"/>
  </p:notesMasterIdLst>
  <p:sldIdLst>
    <p:sldId id="256" r:id="rId2"/>
    <p:sldId id="269" r:id="rId3"/>
    <p:sldId id="268"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16" d="100"/>
          <a:sy n="316" d="100"/>
        </p:scale>
        <p:origin x="1086" y="2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09484591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2706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83960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79589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32398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750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9555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6559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6745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6781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30173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9916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098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0727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5490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1162493" y="269358"/>
            <a:ext cx="6799521" cy="3934046"/>
          </a:xfrm>
          <a:prstGeom prst="rect">
            <a:avLst/>
          </a:prstGeom>
        </p:spPr>
        <p:txBody>
          <a:bodyPr lIns="91425" tIns="91425" rIns="91425" bIns="91425" anchor="b" anchorCtr="0">
            <a:noAutofit/>
          </a:bodyPr>
          <a:lstStyle/>
          <a:p>
            <a:pPr>
              <a:spcBef>
                <a:spcPts val="0"/>
              </a:spcBef>
              <a:buNone/>
            </a:pPr>
            <a:r>
              <a:rPr lang="en" u="sng" dirty="0" smtClean="0"/>
              <a:t>CAPSTONE PROJECT</a:t>
            </a:r>
            <a:r>
              <a:rPr lang="en" dirty="0" smtClean="0"/>
              <a:t/>
            </a:r>
            <a:br>
              <a:rPr lang="en" dirty="0" smtClean="0"/>
            </a:br>
            <a:r>
              <a:rPr lang="en" b="0" dirty="0" smtClean="0"/>
              <a:t>Advanced Software Engineering Project</a:t>
            </a:r>
            <a:br>
              <a:rPr lang="en" b="0" dirty="0" smtClean="0"/>
            </a:br>
            <a:r>
              <a:rPr lang="en" b="0" dirty="0" smtClean="0"/>
              <a:t>Spring 2015</a:t>
            </a:r>
            <a:endParaRPr lang="en" b="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What?</a:t>
            </a:r>
          </a:p>
        </p:txBody>
      </p:sp>
      <p:sp>
        <p:nvSpPr>
          <p:cNvPr id="71" name="Shape 7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A mobile application designed to provide location-based information to users.</a:t>
            </a:r>
          </a:p>
          <a:p>
            <a:pPr rtl="0">
              <a:spcBef>
                <a:spcPts val="0"/>
              </a:spcBef>
              <a:buNone/>
            </a:pPr>
            <a:r>
              <a:rPr lang="en"/>
              <a:t>For example, upon entering the ECS building, the app will update to provide information on upcoming events in the building</a:t>
            </a:r>
          </a:p>
          <a:p>
            <a:pPr lvl="0" rtl="0">
              <a:spcBef>
                <a:spcPts val="0"/>
              </a:spcBef>
              <a:buNone/>
            </a:pPr>
            <a:r>
              <a:rPr lang="en"/>
              <a:t>A platform that can be combined and integrated with other related solutions such as CometNav</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How?</a:t>
            </a:r>
          </a:p>
        </p:txBody>
      </p:sp>
      <p:sp>
        <p:nvSpPr>
          <p:cNvPr id="77" name="Shape 7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Comet Card-based location tracking. The technology is already in use in the Residence Halls and Library for similar yet distinct purposes. Since the majority of students always have their Comet Cards with them, it’s the most effective way of keeping track of students around campus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Predicted cost</a:t>
            </a:r>
          </a:p>
        </p:txBody>
      </p:sp>
      <p:sp>
        <p:nvSpPr>
          <p:cNvPr id="83" name="Shape 83"/>
          <p:cNvSpPr txBox="1">
            <a:spLocks noGrp="1"/>
          </p:cNvSpPr>
          <p:nvPr>
            <p:ph type="body" idx="1"/>
          </p:nvPr>
        </p:nvSpPr>
        <p:spPr>
          <a:xfrm>
            <a:off x="457200" y="1063375"/>
            <a:ext cx="8229600" cy="3725699"/>
          </a:xfrm>
          <a:prstGeom prst="rect">
            <a:avLst/>
          </a:prstGeom>
        </p:spPr>
        <p:txBody>
          <a:bodyPr lIns="91425" tIns="91425" rIns="91425" bIns="91425" anchor="t" anchorCtr="0">
            <a:noAutofit/>
          </a:bodyPr>
          <a:lstStyle/>
          <a:p>
            <a:pPr rtl="0">
              <a:spcBef>
                <a:spcPts val="0"/>
              </a:spcBef>
              <a:buNone/>
            </a:pPr>
            <a:r>
              <a:rPr lang="en"/>
              <a:t>The only projected costs are the card readers at building entrances (Estimated to be about 50 dollars each) and a server to manage the software side of things.</a:t>
            </a:r>
          </a:p>
          <a:p>
            <a:pPr lvl="0" rtl="0">
              <a:spcBef>
                <a:spcPts val="0"/>
              </a:spcBef>
              <a:buNone/>
            </a:pPr>
            <a:r>
              <a:rPr lang="en"/>
              <a:t>Therefore, the projected ROI is huge, from both the results of this single project and its extensibility and combinability with other projects such as CometNav</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On the whole</a:t>
            </a:r>
          </a:p>
        </p:txBody>
      </p:sp>
      <p:sp>
        <p:nvSpPr>
          <p:cNvPr id="89" name="Shape 89"/>
          <p:cNvSpPr txBox="1">
            <a:spLocks noGrp="1"/>
          </p:cNvSpPr>
          <p:nvPr>
            <p:ph type="body" idx="1"/>
          </p:nvPr>
        </p:nvSpPr>
        <p:spPr>
          <a:xfrm>
            <a:off x="428700" y="1063375"/>
            <a:ext cx="8229600" cy="3725699"/>
          </a:xfrm>
          <a:prstGeom prst="rect">
            <a:avLst/>
          </a:prstGeom>
        </p:spPr>
        <p:txBody>
          <a:bodyPr lIns="91425" tIns="91425" rIns="91425" bIns="91425" anchor="t" anchorCtr="0">
            <a:noAutofit/>
          </a:bodyPr>
          <a:lstStyle/>
          <a:p>
            <a:pPr algn="just" rtl="0">
              <a:spcBef>
                <a:spcPts val="0"/>
              </a:spcBef>
              <a:buNone/>
            </a:pPr>
            <a:r>
              <a:rPr lang="en" sz="2400">
                <a:solidFill>
                  <a:srgbClr val="FF9900"/>
                </a:solidFill>
              </a:rPr>
              <a:t>COMET</a:t>
            </a:r>
            <a:r>
              <a:rPr lang="en" sz="2800" b="1">
                <a:solidFill>
                  <a:srgbClr val="0000FF"/>
                </a:solidFill>
              </a:rPr>
              <a:t>BUILD</a:t>
            </a:r>
            <a:r>
              <a:rPr lang="en" sz="2800"/>
              <a:t> will beautifully supplement CometNav and CometPark thereby moving towards the final goal of a synergistically unified, smart &amp; eco - friendly system capable of making campuses smart at an affordable cost.</a:t>
            </a:r>
          </a:p>
          <a:p>
            <a:pPr algn="ctr">
              <a:spcBef>
                <a:spcPts val="0"/>
              </a:spcBef>
              <a:buNone/>
            </a:pPr>
            <a:r>
              <a:rPr lang="en" sz="2800" b="1" i="1" u="sng">
                <a:solidFill>
                  <a:srgbClr val="000000"/>
                </a:solidFill>
              </a:rPr>
              <a:t>And </a:t>
            </a:r>
            <a:r>
              <a:rPr lang="en" sz="2800" b="1" i="1" u="sng">
                <a:solidFill>
                  <a:srgbClr val="FF9900"/>
                </a:solidFill>
              </a:rPr>
              <a:t>UTDallas</a:t>
            </a:r>
            <a:r>
              <a:rPr lang="en" sz="2800" b="1" i="1" u="sng">
                <a:solidFill>
                  <a:srgbClr val="0000FF"/>
                </a:solidFill>
              </a:rPr>
              <a:t> Software Engineering </a:t>
            </a:r>
            <a:r>
              <a:rPr lang="en" sz="2800" b="1" i="1" u="sng">
                <a:solidFill>
                  <a:srgbClr val="000000"/>
                </a:solidFill>
              </a:rPr>
              <a:t>is paving the way!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lgn="ctr">
              <a:spcBef>
                <a:spcPts val="0"/>
              </a:spcBef>
              <a:buNone/>
            </a:pPr>
            <a:r>
              <a:rPr lang="en"/>
              <a:t>Questions?</a:t>
            </a:r>
          </a:p>
        </p:txBody>
      </p:sp>
      <p:sp>
        <p:nvSpPr>
          <p:cNvPr id="95" name="Shape 95"/>
          <p:cNvSpPr txBox="1"/>
          <p:nvPr/>
        </p:nvSpPr>
        <p:spPr>
          <a:xfrm>
            <a:off x="1556150" y="1385150"/>
            <a:ext cx="6779999" cy="2315100"/>
          </a:xfrm>
          <a:prstGeom prst="rect">
            <a:avLst/>
          </a:prstGeom>
          <a:noFill/>
          <a:ln>
            <a:noFill/>
          </a:ln>
        </p:spPr>
        <p:txBody>
          <a:bodyPr lIns="91425" tIns="91425" rIns="91425" bIns="91425" anchor="t" anchorCtr="0">
            <a:noAutofit/>
          </a:bodyPr>
          <a:lstStyle/>
          <a:p>
            <a:pPr lvl="0" rtl="0">
              <a:spcBef>
                <a:spcPts val="0"/>
              </a:spcBef>
              <a:buNone/>
            </a:pPr>
            <a:r>
              <a:rPr lang="en" sz="2400" b="1"/>
              <a:t>By,</a:t>
            </a:r>
          </a:p>
          <a:p>
            <a:pPr lvl="0" rtl="0">
              <a:spcBef>
                <a:spcPts val="0"/>
              </a:spcBef>
              <a:buNone/>
            </a:pPr>
            <a:endParaRPr sz="2400" b="1"/>
          </a:p>
          <a:p>
            <a:pPr lvl="0" rtl="0">
              <a:spcBef>
                <a:spcPts val="0"/>
              </a:spcBef>
              <a:buNone/>
            </a:pPr>
            <a:r>
              <a:rPr lang="en" sz="2400" b="1"/>
              <a:t>Danny</a:t>
            </a:r>
          </a:p>
          <a:p>
            <a:pPr lvl="0" indent="457200" rtl="0">
              <a:spcBef>
                <a:spcPts val="0"/>
              </a:spcBef>
              <a:buNone/>
            </a:pPr>
            <a:r>
              <a:rPr lang="en" sz="2400" b="1"/>
              <a:t>Scott</a:t>
            </a:r>
          </a:p>
          <a:p>
            <a:pPr marL="457200" lvl="0" indent="457200" rtl="0">
              <a:spcBef>
                <a:spcPts val="0"/>
              </a:spcBef>
              <a:buNone/>
            </a:pPr>
            <a:r>
              <a:rPr lang="en" sz="2400" b="1"/>
              <a:t>Trevor</a:t>
            </a:r>
          </a:p>
          <a:p>
            <a:pPr marL="914400" indent="457200">
              <a:spcBef>
                <a:spcPts val="0"/>
              </a:spcBef>
              <a:buNone/>
            </a:pPr>
            <a:r>
              <a:rPr lang="en" sz="2400" b="1"/>
              <a:t>Vaibhav</a:t>
            </a:r>
          </a:p>
        </p:txBody>
      </p:sp>
      <p:pic>
        <p:nvPicPr>
          <p:cNvPr id="96" name="Shape 96"/>
          <p:cNvPicPr preferRelativeResize="0"/>
          <p:nvPr/>
        </p:nvPicPr>
        <p:blipFill>
          <a:blip r:embed="rId3">
            <a:alphaModFix/>
          </a:blip>
          <a:stretch>
            <a:fillRect/>
          </a:stretch>
        </p:blipFill>
        <p:spPr>
          <a:xfrm>
            <a:off x="4713250" y="2166375"/>
            <a:ext cx="2782550" cy="1500500"/>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2" name="Title 1"/>
          <p:cNvSpPr>
            <a:spLocks noGrp="1"/>
          </p:cNvSpPr>
          <p:nvPr>
            <p:ph type="ctrTitle"/>
          </p:nvPr>
        </p:nvSpPr>
        <p:spPr>
          <a:xfrm>
            <a:off x="685800" y="1583342"/>
            <a:ext cx="7772400" cy="1195300"/>
          </a:xfrm>
        </p:spPr>
        <p:txBody>
          <a:bodyPr/>
          <a:lstStyle/>
          <a:p>
            <a:r>
              <a:rPr lang="en-US" sz="2800" dirty="0"/>
              <a:t>Attribution-</a:t>
            </a:r>
            <a:r>
              <a:rPr lang="en-US" sz="2800" dirty="0" err="1"/>
              <a:t>NonCommercial</a:t>
            </a:r>
            <a:r>
              <a:rPr lang="en-US" sz="2800" dirty="0"/>
              <a:t>-</a:t>
            </a:r>
            <a:r>
              <a:rPr lang="en-US" sz="2800" dirty="0" err="1"/>
              <a:t>NoDerivs</a:t>
            </a:r>
            <a:r>
              <a:rPr lang="en-US" sz="2800" dirty="0"/>
              <a:t> </a:t>
            </a:r>
            <a:br>
              <a:rPr lang="en-US" sz="2800" dirty="0"/>
            </a:br>
            <a:r>
              <a:rPr lang="en-US" sz="2800" dirty="0"/>
              <a:t>CC BY-NC-ND</a:t>
            </a:r>
            <a:endParaRPr lang="en-US" sz="2800" dirty="0"/>
          </a:p>
        </p:txBody>
      </p:sp>
      <p:sp>
        <p:nvSpPr>
          <p:cNvPr id="4" name="Title 1"/>
          <p:cNvSpPr txBox="1">
            <a:spLocks/>
          </p:cNvSpPr>
          <p:nvPr/>
        </p:nvSpPr>
        <p:spPr>
          <a:xfrm>
            <a:off x="916172" y="2862793"/>
            <a:ext cx="7772400" cy="1195300"/>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SzPct val="100000"/>
              <a:buNone/>
              <a:defRPr sz="4800" b="1" i="0" u="none" strike="noStrike" cap="none" baseline="0">
                <a:solidFill>
                  <a:schemeClr val="dk1"/>
                </a:solidFill>
                <a:latin typeface="Arial"/>
                <a:ea typeface="Arial"/>
                <a:cs typeface="Arial"/>
                <a:sym typeface="Arial"/>
                <a:rtl val="0"/>
              </a:defRPr>
            </a:lvl1pPr>
            <a:lvl2pPr marR="0" algn="ctr" rtl="0">
              <a:lnSpc>
                <a:spcPct val="100000"/>
              </a:lnSpc>
              <a:spcBef>
                <a:spcPts val="0"/>
              </a:spcBef>
              <a:spcAft>
                <a:spcPts val="0"/>
              </a:spcAft>
              <a:buClr>
                <a:schemeClr val="dk1"/>
              </a:buClr>
              <a:buSzPct val="100000"/>
              <a:buNone/>
              <a:defRPr sz="4800" b="1" i="0" u="none" strike="noStrike" cap="none" baseline="0">
                <a:solidFill>
                  <a:schemeClr val="dk1"/>
                </a:solidFill>
                <a:latin typeface="Arial"/>
                <a:ea typeface="Arial"/>
                <a:cs typeface="Arial"/>
                <a:sym typeface="Arial"/>
                <a:rtl val="0"/>
              </a:defRPr>
            </a:lvl2pPr>
            <a:lvl3pPr algn="ctr">
              <a:spcBef>
                <a:spcPts val="0"/>
              </a:spcBef>
              <a:buClr>
                <a:schemeClr val="dk1"/>
              </a:buClr>
              <a:buSzPct val="100000"/>
              <a:buNone/>
              <a:defRPr sz="4800" b="1">
                <a:solidFill>
                  <a:schemeClr val="dk1"/>
                </a:solidFill>
              </a:defRPr>
            </a:lvl3pPr>
            <a:lvl4pPr algn="ctr">
              <a:spcBef>
                <a:spcPts val="0"/>
              </a:spcBef>
              <a:buClr>
                <a:schemeClr val="dk1"/>
              </a:buClr>
              <a:buSzPct val="100000"/>
              <a:buNone/>
              <a:defRPr sz="4800" b="1">
                <a:solidFill>
                  <a:schemeClr val="dk1"/>
                </a:solidFill>
              </a:defRPr>
            </a:lvl4pPr>
            <a:lvl5pPr algn="ctr">
              <a:spcBef>
                <a:spcPts val="0"/>
              </a:spcBef>
              <a:buClr>
                <a:schemeClr val="dk1"/>
              </a:buClr>
              <a:buSzPct val="100000"/>
              <a:buNone/>
              <a:defRPr sz="4800" b="1">
                <a:solidFill>
                  <a:schemeClr val="dk1"/>
                </a:solidFill>
              </a:defRPr>
            </a:lvl5pPr>
            <a:lvl6pPr algn="ctr">
              <a:spcBef>
                <a:spcPts val="0"/>
              </a:spcBef>
              <a:buClr>
                <a:schemeClr val="dk1"/>
              </a:buClr>
              <a:buSzPct val="100000"/>
              <a:buNone/>
              <a:defRPr sz="4800" b="1">
                <a:solidFill>
                  <a:schemeClr val="dk1"/>
                </a:solidFill>
              </a:defRPr>
            </a:lvl6pPr>
            <a:lvl7pPr algn="ctr">
              <a:spcBef>
                <a:spcPts val="0"/>
              </a:spcBef>
              <a:buClr>
                <a:schemeClr val="dk1"/>
              </a:buClr>
              <a:buSzPct val="100000"/>
              <a:buNone/>
              <a:defRPr sz="4800" b="1">
                <a:solidFill>
                  <a:schemeClr val="dk1"/>
                </a:solidFill>
              </a:defRPr>
            </a:lvl7pPr>
            <a:lvl8pPr algn="ctr">
              <a:spcBef>
                <a:spcPts val="0"/>
              </a:spcBef>
              <a:buClr>
                <a:schemeClr val="dk1"/>
              </a:buClr>
              <a:buSzPct val="100000"/>
              <a:buNone/>
              <a:defRPr sz="4800" b="1">
                <a:solidFill>
                  <a:schemeClr val="dk1"/>
                </a:solidFill>
              </a:defRPr>
            </a:lvl8pPr>
            <a:lvl9pPr algn="ctr">
              <a:spcBef>
                <a:spcPts val="0"/>
              </a:spcBef>
              <a:buClr>
                <a:schemeClr val="dk1"/>
              </a:buClr>
              <a:buSzPct val="100000"/>
              <a:buNone/>
              <a:defRPr sz="4800" b="1">
                <a:solidFill>
                  <a:schemeClr val="dk1"/>
                </a:solidFill>
              </a:defRPr>
            </a:lvl9pPr>
          </a:lstStyle>
          <a:p>
            <a:r>
              <a:rPr lang="en-US" sz="2800" u="sng" dirty="0">
                <a:solidFill>
                  <a:srgbClr val="FF0000"/>
                </a:solidFill>
              </a:rPr>
              <a:t>ALL INFORMATION IN THIS </a:t>
            </a:r>
            <a:r>
              <a:rPr lang="en-US" sz="2800" u="sng" dirty="0" smtClean="0">
                <a:solidFill>
                  <a:srgbClr val="FF0000"/>
                </a:solidFill>
              </a:rPr>
              <a:t>PPT </a:t>
            </a:r>
            <a:r>
              <a:rPr lang="en-US" sz="2800" u="sng" dirty="0">
                <a:solidFill>
                  <a:srgbClr val="FF0000"/>
                </a:solidFill>
              </a:rPr>
              <a:t>ADHERE TO THE ABOVE LICENSE</a:t>
            </a:r>
            <a:endParaRPr lang="en-US" sz="2800" b="0" dirty="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596" y="240317"/>
            <a:ext cx="3838575" cy="13430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extLst>
      <p:ext uri="{BB962C8B-B14F-4D97-AF65-F5344CB8AC3E}">
        <p14:creationId xmlns:p14="http://schemas.microsoft.com/office/powerpoint/2010/main" val="3655541112"/>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2"/>
            <a:ext cx="7772400" cy="1159799"/>
          </a:xfrm>
          <a:prstGeom prst="rect">
            <a:avLst/>
          </a:prstGeom>
        </p:spPr>
        <p:txBody>
          <a:bodyPr lIns="91425" tIns="91425" rIns="91425" bIns="91425" anchor="b" anchorCtr="0">
            <a:noAutofit/>
          </a:bodyPr>
          <a:lstStyle/>
          <a:p>
            <a:pPr>
              <a:spcBef>
                <a:spcPts val="0"/>
              </a:spcBef>
              <a:buNone/>
            </a:pPr>
            <a:r>
              <a:rPr lang="en" dirty="0"/>
              <a:t>A brief questionnaire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extLst>
      <p:ext uri="{BB962C8B-B14F-4D97-AF65-F5344CB8AC3E}">
        <p14:creationId xmlns:p14="http://schemas.microsoft.com/office/powerpoint/2010/main" val="111401599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Questionnaire</a:t>
            </a:r>
          </a:p>
        </p:txBody>
      </p:sp>
      <p:sp>
        <p:nvSpPr>
          <p:cNvPr id="36" name="Shape 3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lgn="just" rtl="0">
              <a:spcBef>
                <a:spcPts val="0"/>
              </a:spcBef>
              <a:buNone/>
            </a:pPr>
            <a:r>
              <a:rPr lang="en"/>
              <a:t>1. Do you think searching for information is old fashioned(rather the information should search us)?</a:t>
            </a:r>
          </a:p>
          <a:p>
            <a:pPr rtl="0">
              <a:spcBef>
                <a:spcPts val="0"/>
              </a:spcBef>
              <a:buNone/>
            </a:pPr>
            <a:endParaRPr/>
          </a:p>
          <a:p>
            <a:pPr>
              <a:spcBef>
                <a:spcPts val="0"/>
              </a:spcBef>
              <a:buNone/>
            </a:pPr>
            <a:r>
              <a:rPr lang="en">
                <a:solidFill>
                  <a:srgbClr val="0000FF"/>
                </a:solidFill>
              </a:rPr>
              <a:t>YES</a:t>
            </a:r>
            <a:r>
              <a:rPr lang="en"/>
              <a:t>/</a:t>
            </a:r>
            <a:r>
              <a:rPr lang="en">
                <a:solidFill>
                  <a:srgbClr val="FF0000"/>
                </a:solidFill>
              </a:rPr>
              <a:t>NO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Questionnaire</a:t>
            </a:r>
          </a:p>
        </p:txBody>
      </p:sp>
      <p:sp>
        <p:nvSpPr>
          <p:cNvPr id="42" name="Shape 42"/>
          <p:cNvSpPr txBox="1">
            <a:spLocks noGrp="1"/>
          </p:cNvSpPr>
          <p:nvPr>
            <p:ph type="body" idx="1"/>
          </p:nvPr>
        </p:nvSpPr>
        <p:spPr>
          <a:xfrm>
            <a:off x="323221" y="1063375"/>
            <a:ext cx="8229600" cy="3725699"/>
          </a:xfrm>
          <a:prstGeom prst="rect">
            <a:avLst/>
          </a:prstGeom>
        </p:spPr>
        <p:txBody>
          <a:bodyPr lIns="91425" tIns="91425" rIns="91425" bIns="91425" anchor="t" anchorCtr="0">
            <a:noAutofit/>
          </a:bodyPr>
          <a:lstStyle/>
          <a:p>
            <a:pPr algn="just" rtl="0">
              <a:spcBef>
                <a:spcPts val="0"/>
              </a:spcBef>
              <a:buNone/>
            </a:pPr>
            <a:r>
              <a:rPr lang="en"/>
              <a:t>2. Do you believe most UTD students have lack of information regarding the events on campus?</a:t>
            </a:r>
          </a:p>
          <a:p>
            <a:pPr rtl="0">
              <a:spcBef>
                <a:spcPts val="0"/>
              </a:spcBef>
              <a:buNone/>
            </a:pPr>
            <a:endParaRPr/>
          </a:p>
          <a:p>
            <a:pPr lvl="0" rtl="0">
              <a:spcBef>
                <a:spcPts val="0"/>
              </a:spcBef>
              <a:buNone/>
            </a:pPr>
            <a:r>
              <a:rPr lang="en"/>
              <a:t> </a:t>
            </a:r>
            <a:r>
              <a:rPr lang="en">
                <a:solidFill>
                  <a:srgbClr val="0000FF"/>
                </a:solidFill>
              </a:rPr>
              <a:t>YES</a:t>
            </a:r>
            <a:r>
              <a:rPr lang="en"/>
              <a:t>/</a:t>
            </a:r>
            <a:r>
              <a:rPr lang="en">
                <a:solidFill>
                  <a:srgbClr val="FF0000"/>
                </a:solidFill>
              </a:rPr>
              <a:t>NO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Questionnaire</a:t>
            </a:r>
          </a:p>
        </p:txBody>
      </p:sp>
      <p:sp>
        <p:nvSpPr>
          <p:cNvPr id="48" name="Shape 48"/>
          <p:cNvSpPr txBox="1">
            <a:spLocks noGrp="1"/>
          </p:cNvSpPr>
          <p:nvPr>
            <p:ph type="body" idx="1"/>
          </p:nvPr>
        </p:nvSpPr>
        <p:spPr>
          <a:xfrm>
            <a:off x="390210" y="1205726"/>
            <a:ext cx="8229600" cy="3725699"/>
          </a:xfrm>
          <a:prstGeom prst="rect">
            <a:avLst/>
          </a:prstGeom>
        </p:spPr>
        <p:txBody>
          <a:bodyPr lIns="91425" tIns="91425" rIns="91425" bIns="91425" anchor="t" anchorCtr="0">
            <a:noAutofit/>
          </a:bodyPr>
          <a:lstStyle/>
          <a:p>
            <a:pPr algn="just" rtl="0">
              <a:spcBef>
                <a:spcPts val="0"/>
              </a:spcBef>
              <a:buNone/>
            </a:pPr>
            <a:r>
              <a:rPr lang="en"/>
              <a:t>3. Do you believe that there has to be a better way of communication other than zmail?</a:t>
            </a:r>
          </a:p>
          <a:p>
            <a:pPr lvl="0" algn="just" rtl="0">
              <a:spcBef>
                <a:spcPts val="0"/>
              </a:spcBef>
              <a:buNone/>
            </a:pPr>
            <a:r>
              <a:rPr lang="en"/>
              <a:t>(real-time class schedules and real-time event updates)</a:t>
            </a:r>
          </a:p>
          <a:p>
            <a:pPr rtl="0">
              <a:spcBef>
                <a:spcPts val="0"/>
              </a:spcBef>
              <a:buNone/>
            </a:pPr>
            <a:endParaRPr/>
          </a:p>
          <a:p>
            <a:pPr rtl="0">
              <a:spcBef>
                <a:spcPts val="0"/>
              </a:spcBef>
              <a:buNone/>
            </a:pPr>
            <a:r>
              <a:rPr lang="en">
                <a:solidFill>
                  <a:srgbClr val="0000FF"/>
                </a:solidFill>
              </a:rPr>
              <a:t>YES</a:t>
            </a:r>
            <a:r>
              <a:rPr lang="en"/>
              <a:t>/</a:t>
            </a:r>
            <a:r>
              <a:rPr lang="en">
                <a:solidFill>
                  <a:srgbClr val="FF0000"/>
                </a:solidFill>
              </a:rPr>
              <a:t>NO</a:t>
            </a:r>
          </a:p>
          <a:p>
            <a:pPr lvl="0" rtl="0">
              <a:spcBef>
                <a:spcPts val="0"/>
              </a:spcBef>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Questionnaire</a:t>
            </a:r>
          </a:p>
        </p:txBody>
      </p:sp>
      <p:sp>
        <p:nvSpPr>
          <p:cNvPr id="54" name="Shape 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lgn="just" rtl="0">
              <a:spcBef>
                <a:spcPts val="0"/>
              </a:spcBef>
              <a:buNone/>
            </a:pPr>
            <a:r>
              <a:rPr lang="en"/>
              <a:t>4. Wouldn't it be nice if the buildings we sit in talked to us and gave us real - time updates on events and schedules?</a:t>
            </a:r>
          </a:p>
          <a:p>
            <a:pPr rtl="0">
              <a:spcBef>
                <a:spcPts val="0"/>
              </a:spcBef>
              <a:buNone/>
            </a:pPr>
            <a:endParaRPr/>
          </a:p>
          <a:p>
            <a:pPr rtl="0">
              <a:spcBef>
                <a:spcPts val="0"/>
              </a:spcBef>
              <a:buNone/>
            </a:pPr>
            <a:r>
              <a:rPr lang="en">
                <a:solidFill>
                  <a:srgbClr val="0000FF"/>
                </a:solidFill>
              </a:rPr>
              <a:t>YES, IT WOULD BE NICE</a:t>
            </a:r>
          </a:p>
          <a:p>
            <a:pPr rtl="0">
              <a:spcBef>
                <a:spcPts val="0"/>
              </a:spcBef>
              <a:buNone/>
            </a:pPr>
            <a:r>
              <a:rPr lang="en">
                <a:solidFill>
                  <a:srgbClr val="FF0000"/>
                </a:solidFill>
              </a:rPr>
              <a:t>NO, IT WOULD NOT BE NICE</a:t>
            </a:r>
          </a:p>
          <a:p>
            <a:pPr lvl="0" rtl="0">
              <a:spcBef>
                <a:spcPts val="0"/>
              </a:spcBef>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Questionnaire</a:t>
            </a:r>
          </a:p>
        </p:txBody>
      </p:sp>
      <p:sp>
        <p:nvSpPr>
          <p:cNvPr id="60" name="Shape 6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5. Don't you think it is time we had a few smart buildings around us which had life in them?</a:t>
            </a:r>
          </a:p>
          <a:p>
            <a:pPr rtl="0">
              <a:spcBef>
                <a:spcPts val="0"/>
              </a:spcBef>
              <a:buNone/>
            </a:pPr>
            <a:endParaRPr/>
          </a:p>
          <a:p>
            <a:pPr rtl="0">
              <a:spcBef>
                <a:spcPts val="0"/>
              </a:spcBef>
              <a:buNone/>
            </a:pPr>
            <a:r>
              <a:rPr lang="en">
                <a:solidFill>
                  <a:srgbClr val="0000FF"/>
                </a:solidFill>
              </a:rPr>
              <a:t>HELL YEAH!</a:t>
            </a:r>
          </a:p>
          <a:p>
            <a:pPr rtl="0">
              <a:spcBef>
                <a:spcPts val="0"/>
              </a:spcBef>
              <a:buNone/>
            </a:pPr>
            <a:r>
              <a:rPr lang="en">
                <a:solidFill>
                  <a:srgbClr val="FF0000"/>
                </a:solidFill>
              </a:rPr>
              <a:t>NOO WAAAAY!</a:t>
            </a:r>
          </a:p>
          <a:p>
            <a:pPr rtl="0">
              <a:spcBef>
                <a:spcPts val="0"/>
              </a:spcBef>
              <a:buNone/>
            </a:pPr>
            <a:endParaRPr/>
          </a:p>
          <a:p>
            <a:pPr lvl="0" rtl="0">
              <a:spcBef>
                <a:spcPts val="0"/>
              </a:spcBef>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Shape 65"/>
          <p:cNvPicPr preferRelativeResize="0"/>
          <p:nvPr/>
        </p:nvPicPr>
        <p:blipFill>
          <a:blip r:embed="rId3">
            <a:alphaModFix/>
          </a:blip>
          <a:stretch>
            <a:fillRect/>
          </a:stretch>
        </p:blipFill>
        <p:spPr>
          <a:xfrm>
            <a:off x="1611138" y="858900"/>
            <a:ext cx="5921724" cy="3425700"/>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2014" y="4693975"/>
            <a:ext cx="1181986" cy="44952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722589"/>
            <a:ext cx="1203029" cy="420911"/>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370</Words>
  <Application>Microsoft Office PowerPoint</Application>
  <PresentationFormat>On-screen Show (16:9)</PresentationFormat>
  <Paragraphs>46</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simple-light</vt:lpstr>
      <vt:lpstr>CAPSTONE PROJECT Advanced Software Engineering Project Spring 2015</vt:lpstr>
      <vt:lpstr>Attribution-NonCommercial-NoDerivs  CC BY-NC-ND</vt:lpstr>
      <vt:lpstr>A brief questionnaire</vt:lpstr>
      <vt:lpstr>Questionnaire</vt:lpstr>
      <vt:lpstr>Questionnaire</vt:lpstr>
      <vt:lpstr>Questionnaire</vt:lpstr>
      <vt:lpstr>Questionnaire</vt:lpstr>
      <vt:lpstr>Questionnaire</vt:lpstr>
      <vt:lpstr>PowerPoint Presentation</vt:lpstr>
      <vt:lpstr>What?</vt:lpstr>
      <vt:lpstr>How?</vt:lpstr>
      <vt:lpstr>Predicted cost</vt:lpstr>
      <vt:lpstr>On the whole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Advanced Software Engineering Project Spring 2015</dc:title>
  <cp:lastModifiedBy>Vaibhav Prakash</cp:lastModifiedBy>
  <cp:revision>1</cp:revision>
  <dcterms:modified xsi:type="dcterms:W3CDTF">2015-01-23T03:31:45Z</dcterms:modified>
</cp:coreProperties>
</file>