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77" r:id="rId3"/>
    <p:sldId id="268" r:id="rId4"/>
    <p:sldId id="289" r:id="rId5"/>
    <p:sldId id="269" r:id="rId6"/>
    <p:sldId id="282" r:id="rId7"/>
    <p:sldId id="278" r:id="rId8"/>
    <p:sldId id="284" r:id="rId9"/>
    <p:sldId id="287" r:id="rId10"/>
    <p:sldId id="285" r:id="rId11"/>
    <p:sldId id="286" r:id="rId12"/>
    <p:sldId id="280" r:id="rId13"/>
    <p:sldId id="264" r:id="rId14"/>
    <p:sldId id="279" r:id="rId15"/>
    <p:sldId id="267" r:id="rId16"/>
    <p:sldId id="281" r:id="rId17"/>
    <p:sldId id="263" r:id="rId18"/>
    <p:sldId id="288" r:id="rId19"/>
    <p:sldId id="260" r:id="rId20"/>
    <p:sldId id="261" r:id="rId21"/>
    <p:sldId id="271" r:id="rId22"/>
    <p:sldId id="270" r:id="rId23"/>
    <p:sldId id="258" r:id="rId24"/>
    <p:sldId id="262" r:id="rId25"/>
    <p:sldId id="275" r:id="rId26"/>
    <p:sldId id="2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8AEB84-9086-4D63-AC8F-2EC849F778C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1B46251-0FBD-435E-84E5-5D6BA26A2A5C}">
      <dgm:prSet/>
      <dgm:spPr/>
      <dgm:t>
        <a:bodyPr/>
        <a:lstStyle/>
        <a:p>
          <a:r>
            <a:rPr kumimoji="1" lang="en-US" dirty="0"/>
            <a:t>Developed a CNN for COVID-19 CT image classification</a:t>
          </a:r>
          <a:endParaRPr lang="en-US" dirty="0"/>
        </a:p>
      </dgm:t>
    </dgm:pt>
    <dgm:pt modelId="{0E0606FD-2F7C-4306-AA87-D2A0EC7D3F34}" type="parTrans" cxnId="{C07CD58F-7C5C-49A2-92E2-4DA2C4C3F7B1}">
      <dgm:prSet/>
      <dgm:spPr/>
      <dgm:t>
        <a:bodyPr/>
        <a:lstStyle/>
        <a:p>
          <a:endParaRPr lang="en-US"/>
        </a:p>
      </dgm:t>
    </dgm:pt>
    <dgm:pt modelId="{49D50276-28E9-49AE-AA05-13ECFD00F9C2}" type="sibTrans" cxnId="{C07CD58F-7C5C-49A2-92E2-4DA2C4C3F7B1}">
      <dgm:prSet/>
      <dgm:spPr/>
      <dgm:t>
        <a:bodyPr/>
        <a:lstStyle/>
        <a:p>
          <a:endParaRPr lang="en-US"/>
        </a:p>
      </dgm:t>
    </dgm:pt>
    <dgm:pt modelId="{397FB049-2370-443C-A313-504E83A13A90}">
      <dgm:prSet/>
      <dgm:spPr/>
      <dgm:t>
        <a:bodyPr/>
        <a:lstStyle/>
        <a:p>
          <a:r>
            <a:rPr kumimoji="1" lang="en-US" dirty="0"/>
            <a:t>fine-tuned the resnet-18 pretrained model </a:t>
          </a:r>
          <a:endParaRPr lang="en-US" dirty="0"/>
        </a:p>
      </dgm:t>
    </dgm:pt>
    <dgm:pt modelId="{84E333BC-9780-45AA-B82B-FD79DA0317A0}" type="parTrans" cxnId="{911DAED9-4F42-41D9-B3BA-3E71C9810F2A}">
      <dgm:prSet/>
      <dgm:spPr/>
      <dgm:t>
        <a:bodyPr/>
        <a:lstStyle/>
        <a:p>
          <a:endParaRPr lang="en-US"/>
        </a:p>
      </dgm:t>
    </dgm:pt>
    <dgm:pt modelId="{43537356-2D75-47DD-9AB7-B1041B9CAC28}" type="sibTrans" cxnId="{911DAED9-4F42-41D9-B3BA-3E71C9810F2A}">
      <dgm:prSet/>
      <dgm:spPr/>
      <dgm:t>
        <a:bodyPr/>
        <a:lstStyle/>
        <a:p>
          <a:endParaRPr lang="en-US"/>
        </a:p>
      </dgm:t>
    </dgm:pt>
    <dgm:pt modelId="{B0A56C8E-9DA2-4E8A-A424-D67F8DE86578}">
      <dgm:prSet/>
      <dgm:spPr/>
      <dgm:t>
        <a:bodyPr/>
        <a:lstStyle/>
        <a:p>
          <a:r>
            <a:rPr kumimoji="1" lang="en-US" dirty="0"/>
            <a:t>Compared two training methods</a:t>
          </a:r>
          <a:endParaRPr lang="en-US" dirty="0"/>
        </a:p>
      </dgm:t>
    </dgm:pt>
    <dgm:pt modelId="{D627865F-5B03-41D2-89E8-699332480186}" type="parTrans" cxnId="{0B5410B0-F89C-4C0F-AABB-44DB0DCA4999}">
      <dgm:prSet/>
      <dgm:spPr/>
      <dgm:t>
        <a:bodyPr/>
        <a:lstStyle/>
        <a:p>
          <a:endParaRPr lang="en-US"/>
        </a:p>
      </dgm:t>
    </dgm:pt>
    <dgm:pt modelId="{311CAE4C-F92B-4AE8-8644-F63E8A94231E}" type="sibTrans" cxnId="{0B5410B0-F89C-4C0F-AABB-44DB0DCA4999}">
      <dgm:prSet/>
      <dgm:spPr/>
      <dgm:t>
        <a:bodyPr/>
        <a:lstStyle/>
        <a:p>
          <a:endParaRPr lang="en-US"/>
        </a:p>
      </dgm:t>
    </dgm:pt>
    <dgm:pt modelId="{7C701199-2843-4687-9382-FDE83BE82050}">
      <dgm:prSet/>
      <dgm:spPr/>
      <dgm:t>
        <a:bodyPr/>
        <a:lstStyle/>
        <a:p>
          <a:r>
            <a:rPr kumimoji="1" lang="en-US" dirty="0"/>
            <a:t>The accuracy of two training methods are similar based on the given dataset</a:t>
          </a:r>
          <a:endParaRPr lang="en-US" dirty="0"/>
        </a:p>
      </dgm:t>
    </dgm:pt>
    <dgm:pt modelId="{BC8EFF48-F621-4C50-B908-E113595AEC21}" type="parTrans" cxnId="{070D0268-E455-41EE-BC31-7E7D8053A0DB}">
      <dgm:prSet/>
      <dgm:spPr/>
      <dgm:t>
        <a:bodyPr/>
        <a:lstStyle/>
        <a:p>
          <a:endParaRPr lang="en-US"/>
        </a:p>
      </dgm:t>
    </dgm:pt>
    <dgm:pt modelId="{076BCCD1-260C-4F57-8BE5-516EB7CEC32A}" type="sibTrans" cxnId="{070D0268-E455-41EE-BC31-7E7D8053A0DB}">
      <dgm:prSet/>
      <dgm:spPr/>
      <dgm:t>
        <a:bodyPr/>
        <a:lstStyle/>
        <a:p>
          <a:endParaRPr lang="en-US"/>
        </a:p>
      </dgm:t>
    </dgm:pt>
    <dgm:pt modelId="{71EDEEC1-5B91-2C40-8273-BF4295BADC73}">
      <dgm:prSet/>
      <dgm:spPr/>
      <dgm:t>
        <a:bodyPr/>
        <a:lstStyle/>
        <a:p>
          <a:r>
            <a:rPr lang="en-US" altLang="zh-CN"/>
            <a:t>Running </a:t>
          </a:r>
          <a:r>
            <a:rPr lang="en-US" altLang="zh-CN" dirty="0"/>
            <a:t>time in transfer learning is smaller</a:t>
          </a:r>
          <a:endParaRPr lang="zh-CN" altLang="en-US" dirty="0"/>
        </a:p>
      </dgm:t>
    </dgm:pt>
    <dgm:pt modelId="{7B313320-64BE-8347-9908-76824A025F4E}" type="parTrans" cxnId="{015725BB-9F08-0B4C-8229-6E8714D202BA}">
      <dgm:prSet/>
      <dgm:spPr/>
    </dgm:pt>
    <dgm:pt modelId="{CF9C11C1-468D-BD4F-AEDB-A735BC23B860}" type="sibTrans" cxnId="{015725BB-9F08-0B4C-8229-6E8714D202BA}">
      <dgm:prSet/>
      <dgm:spPr/>
    </dgm:pt>
    <dgm:pt modelId="{0EF635D8-75E0-6B40-8CE5-E1C0DAE6C51B}" type="pres">
      <dgm:prSet presAssocID="{FA8AEB84-9086-4D63-AC8F-2EC849F778CE}" presName="linear" presStyleCnt="0">
        <dgm:presLayoutVars>
          <dgm:animLvl val="lvl"/>
          <dgm:resizeHandles val="exact"/>
        </dgm:presLayoutVars>
      </dgm:prSet>
      <dgm:spPr/>
    </dgm:pt>
    <dgm:pt modelId="{388F72E9-62A7-1A4C-A085-1CDC6EC983F6}" type="pres">
      <dgm:prSet presAssocID="{11B46251-0FBD-435E-84E5-5D6BA26A2A5C}" presName="parentText" presStyleLbl="node1" presStyleIdx="0" presStyleCnt="5">
        <dgm:presLayoutVars>
          <dgm:chMax val="0"/>
          <dgm:bulletEnabled val="1"/>
        </dgm:presLayoutVars>
      </dgm:prSet>
      <dgm:spPr/>
    </dgm:pt>
    <dgm:pt modelId="{34739CE4-DE56-D746-85A1-CDC03FA070C9}" type="pres">
      <dgm:prSet presAssocID="{49D50276-28E9-49AE-AA05-13ECFD00F9C2}" presName="spacer" presStyleCnt="0"/>
      <dgm:spPr/>
    </dgm:pt>
    <dgm:pt modelId="{518EF8FB-A833-924C-AFE8-432AEBD9EC87}" type="pres">
      <dgm:prSet presAssocID="{397FB049-2370-443C-A313-504E83A13A90}" presName="parentText" presStyleLbl="node1" presStyleIdx="1" presStyleCnt="5">
        <dgm:presLayoutVars>
          <dgm:chMax val="0"/>
          <dgm:bulletEnabled val="1"/>
        </dgm:presLayoutVars>
      </dgm:prSet>
      <dgm:spPr/>
    </dgm:pt>
    <dgm:pt modelId="{51BA3EAC-1391-1A47-A4E6-5C4686EA8E1F}" type="pres">
      <dgm:prSet presAssocID="{43537356-2D75-47DD-9AB7-B1041B9CAC28}" presName="spacer" presStyleCnt="0"/>
      <dgm:spPr/>
    </dgm:pt>
    <dgm:pt modelId="{FB1D26E0-66FE-3B44-967E-E15B84AD3B60}" type="pres">
      <dgm:prSet presAssocID="{B0A56C8E-9DA2-4E8A-A424-D67F8DE86578}" presName="parentText" presStyleLbl="node1" presStyleIdx="2" presStyleCnt="5">
        <dgm:presLayoutVars>
          <dgm:chMax val="0"/>
          <dgm:bulletEnabled val="1"/>
        </dgm:presLayoutVars>
      </dgm:prSet>
      <dgm:spPr/>
    </dgm:pt>
    <dgm:pt modelId="{F25074F6-5711-3B4F-AA4C-6CD41127690B}" type="pres">
      <dgm:prSet presAssocID="{311CAE4C-F92B-4AE8-8644-F63E8A94231E}" presName="spacer" presStyleCnt="0"/>
      <dgm:spPr/>
    </dgm:pt>
    <dgm:pt modelId="{F99FD750-18DF-E241-8AF8-40B890C6BB57}" type="pres">
      <dgm:prSet presAssocID="{7C701199-2843-4687-9382-FDE83BE82050}" presName="parentText" presStyleLbl="node1" presStyleIdx="3" presStyleCnt="5">
        <dgm:presLayoutVars>
          <dgm:chMax val="0"/>
          <dgm:bulletEnabled val="1"/>
        </dgm:presLayoutVars>
      </dgm:prSet>
      <dgm:spPr/>
    </dgm:pt>
    <dgm:pt modelId="{9A2423A4-F203-B847-AF6A-70EAF70C53A8}" type="pres">
      <dgm:prSet presAssocID="{076BCCD1-260C-4F57-8BE5-516EB7CEC32A}" presName="spacer" presStyleCnt="0"/>
      <dgm:spPr/>
    </dgm:pt>
    <dgm:pt modelId="{E4CE9F8A-099F-624D-B63D-5D62580F7368}" type="pres">
      <dgm:prSet presAssocID="{71EDEEC1-5B91-2C40-8273-BF4295BADC73}" presName="parentText" presStyleLbl="node1" presStyleIdx="4" presStyleCnt="5">
        <dgm:presLayoutVars>
          <dgm:chMax val="0"/>
          <dgm:bulletEnabled val="1"/>
        </dgm:presLayoutVars>
      </dgm:prSet>
      <dgm:spPr/>
    </dgm:pt>
  </dgm:ptLst>
  <dgm:cxnLst>
    <dgm:cxn modelId="{283E2A46-D441-E74E-BBA8-3BF7B338E333}" type="presOf" srcId="{B0A56C8E-9DA2-4E8A-A424-D67F8DE86578}" destId="{FB1D26E0-66FE-3B44-967E-E15B84AD3B60}" srcOrd="0" destOrd="0" presId="urn:microsoft.com/office/officeart/2005/8/layout/vList2"/>
    <dgm:cxn modelId="{3A21E75B-04D0-F148-AB3B-7BFF817723E2}" type="presOf" srcId="{71EDEEC1-5B91-2C40-8273-BF4295BADC73}" destId="{E4CE9F8A-099F-624D-B63D-5D62580F7368}" srcOrd="0" destOrd="0" presId="urn:microsoft.com/office/officeart/2005/8/layout/vList2"/>
    <dgm:cxn modelId="{070D0268-E455-41EE-BC31-7E7D8053A0DB}" srcId="{FA8AEB84-9086-4D63-AC8F-2EC849F778CE}" destId="{7C701199-2843-4687-9382-FDE83BE82050}" srcOrd="3" destOrd="0" parTransId="{BC8EFF48-F621-4C50-B908-E113595AEC21}" sibTransId="{076BCCD1-260C-4F57-8BE5-516EB7CEC32A}"/>
    <dgm:cxn modelId="{0197BE79-56CD-8E46-A716-E74805DFBFB7}" type="presOf" srcId="{11B46251-0FBD-435E-84E5-5D6BA26A2A5C}" destId="{388F72E9-62A7-1A4C-A085-1CDC6EC983F6}" srcOrd="0" destOrd="0" presId="urn:microsoft.com/office/officeart/2005/8/layout/vList2"/>
    <dgm:cxn modelId="{F0C82C8A-121B-DD44-AB35-E9449EB3754A}" type="presOf" srcId="{397FB049-2370-443C-A313-504E83A13A90}" destId="{518EF8FB-A833-924C-AFE8-432AEBD9EC87}" srcOrd="0" destOrd="0" presId="urn:microsoft.com/office/officeart/2005/8/layout/vList2"/>
    <dgm:cxn modelId="{C07CD58F-7C5C-49A2-92E2-4DA2C4C3F7B1}" srcId="{FA8AEB84-9086-4D63-AC8F-2EC849F778CE}" destId="{11B46251-0FBD-435E-84E5-5D6BA26A2A5C}" srcOrd="0" destOrd="0" parTransId="{0E0606FD-2F7C-4306-AA87-D2A0EC7D3F34}" sibTransId="{49D50276-28E9-49AE-AA05-13ECFD00F9C2}"/>
    <dgm:cxn modelId="{0B5410B0-F89C-4C0F-AABB-44DB0DCA4999}" srcId="{FA8AEB84-9086-4D63-AC8F-2EC849F778CE}" destId="{B0A56C8E-9DA2-4E8A-A424-D67F8DE86578}" srcOrd="2" destOrd="0" parTransId="{D627865F-5B03-41D2-89E8-699332480186}" sibTransId="{311CAE4C-F92B-4AE8-8644-F63E8A94231E}"/>
    <dgm:cxn modelId="{DA5D00B6-1787-C542-BC74-D5C53B4C933F}" type="presOf" srcId="{7C701199-2843-4687-9382-FDE83BE82050}" destId="{F99FD750-18DF-E241-8AF8-40B890C6BB57}" srcOrd="0" destOrd="0" presId="urn:microsoft.com/office/officeart/2005/8/layout/vList2"/>
    <dgm:cxn modelId="{015725BB-9F08-0B4C-8229-6E8714D202BA}" srcId="{FA8AEB84-9086-4D63-AC8F-2EC849F778CE}" destId="{71EDEEC1-5B91-2C40-8273-BF4295BADC73}" srcOrd="4" destOrd="0" parTransId="{7B313320-64BE-8347-9908-76824A025F4E}" sibTransId="{CF9C11C1-468D-BD4F-AEDB-A735BC23B860}"/>
    <dgm:cxn modelId="{ACA74BBB-0666-BA4B-B592-6DAD4EF5783D}" type="presOf" srcId="{FA8AEB84-9086-4D63-AC8F-2EC849F778CE}" destId="{0EF635D8-75E0-6B40-8CE5-E1C0DAE6C51B}" srcOrd="0" destOrd="0" presId="urn:microsoft.com/office/officeart/2005/8/layout/vList2"/>
    <dgm:cxn modelId="{911DAED9-4F42-41D9-B3BA-3E71C9810F2A}" srcId="{FA8AEB84-9086-4D63-AC8F-2EC849F778CE}" destId="{397FB049-2370-443C-A313-504E83A13A90}" srcOrd="1" destOrd="0" parTransId="{84E333BC-9780-45AA-B82B-FD79DA0317A0}" sibTransId="{43537356-2D75-47DD-9AB7-B1041B9CAC28}"/>
    <dgm:cxn modelId="{3DDADE47-AD1C-9F45-9232-84EFB9BD6F6D}" type="presParOf" srcId="{0EF635D8-75E0-6B40-8CE5-E1C0DAE6C51B}" destId="{388F72E9-62A7-1A4C-A085-1CDC6EC983F6}" srcOrd="0" destOrd="0" presId="urn:microsoft.com/office/officeart/2005/8/layout/vList2"/>
    <dgm:cxn modelId="{06AB76CE-D1E0-1049-820A-1E06E9D368BF}" type="presParOf" srcId="{0EF635D8-75E0-6B40-8CE5-E1C0DAE6C51B}" destId="{34739CE4-DE56-D746-85A1-CDC03FA070C9}" srcOrd="1" destOrd="0" presId="urn:microsoft.com/office/officeart/2005/8/layout/vList2"/>
    <dgm:cxn modelId="{21BD46D1-DC1A-E145-9553-6CC8774431C1}" type="presParOf" srcId="{0EF635D8-75E0-6B40-8CE5-E1C0DAE6C51B}" destId="{518EF8FB-A833-924C-AFE8-432AEBD9EC87}" srcOrd="2" destOrd="0" presId="urn:microsoft.com/office/officeart/2005/8/layout/vList2"/>
    <dgm:cxn modelId="{50E9F4C3-F30D-2649-9DCC-513A29962EDE}" type="presParOf" srcId="{0EF635D8-75E0-6B40-8CE5-E1C0DAE6C51B}" destId="{51BA3EAC-1391-1A47-A4E6-5C4686EA8E1F}" srcOrd="3" destOrd="0" presId="urn:microsoft.com/office/officeart/2005/8/layout/vList2"/>
    <dgm:cxn modelId="{64A25151-0DBE-EB47-A74E-CA75066A1EC3}" type="presParOf" srcId="{0EF635D8-75E0-6B40-8CE5-E1C0DAE6C51B}" destId="{FB1D26E0-66FE-3B44-967E-E15B84AD3B60}" srcOrd="4" destOrd="0" presId="urn:microsoft.com/office/officeart/2005/8/layout/vList2"/>
    <dgm:cxn modelId="{12E0D33E-54A6-5742-980A-EE5949F9B8D5}" type="presParOf" srcId="{0EF635D8-75E0-6B40-8CE5-E1C0DAE6C51B}" destId="{F25074F6-5711-3B4F-AA4C-6CD41127690B}" srcOrd="5" destOrd="0" presId="urn:microsoft.com/office/officeart/2005/8/layout/vList2"/>
    <dgm:cxn modelId="{D0C6BD07-1AF9-8B46-B713-9357D14EDF9E}" type="presParOf" srcId="{0EF635D8-75E0-6B40-8CE5-E1C0DAE6C51B}" destId="{F99FD750-18DF-E241-8AF8-40B890C6BB57}" srcOrd="6" destOrd="0" presId="urn:microsoft.com/office/officeart/2005/8/layout/vList2"/>
    <dgm:cxn modelId="{71A10177-2B8B-744F-B03E-D1723E7B8810}" type="presParOf" srcId="{0EF635D8-75E0-6B40-8CE5-E1C0DAE6C51B}" destId="{9A2423A4-F203-B847-AF6A-70EAF70C53A8}" srcOrd="7" destOrd="0" presId="urn:microsoft.com/office/officeart/2005/8/layout/vList2"/>
    <dgm:cxn modelId="{C5B39A66-415B-6C4E-8F4D-B20E61B9E854}" type="presParOf" srcId="{0EF635D8-75E0-6B40-8CE5-E1C0DAE6C51B}" destId="{E4CE9F8A-099F-624D-B63D-5D62580F736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F72E9-62A7-1A4C-A085-1CDC6EC983F6}">
      <dsp:nvSpPr>
        <dsp:cNvPr id="0" name=""/>
        <dsp:cNvSpPr/>
      </dsp:nvSpPr>
      <dsp:spPr>
        <a:xfrm>
          <a:off x="0" y="20370"/>
          <a:ext cx="6900512" cy="1053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sz="2000" kern="1200" dirty="0"/>
            <a:t>Developed a CNN for COVID-19 CT image classification</a:t>
          </a:r>
          <a:endParaRPr lang="en-US" sz="2000" kern="1200" dirty="0"/>
        </a:p>
      </dsp:txBody>
      <dsp:txXfrm>
        <a:off x="51403" y="71773"/>
        <a:ext cx="6797706" cy="950194"/>
      </dsp:txXfrm>
    </dsp:sp>
    <dsp:sp modelId="{518EF8FB-A833-924C-AFE8-432AEBD9EC87}">
      <dsp:nvSpPr>
        <dsp:cNvPr id="0" name=""/>
        <dsp:cNvSpPr/>
      </dsp:nvSpPr>
      <dsp:spPr>
        <a:xfrm>
          <a:off x="0" y="1130970"/>
          <a:ext cx="6900512" cy="1053000"/>
        </a:xfrm>
        <a:prstGeom prst="roundRect">
          <a:avLst/>
        </a:prstGeom>
        <a:solidFill>
          <a:schemeClr val="accent2">
            <a:hueOff val="74843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sz="2000" kern="1200" dirty="0"/>
            <a:t>fine-tuned the resnet-18 pretrained model </a:t>
          </a:r>
          <a:endParaRPr lang="en-US" sz="2000" kern="1200" dirty="0"/>
        </a:p>
      </dsp:txBody>
      <dsp:txXfrm>
        <a:off x="51403" y="1182373"/>
        <a:ext cx="6797706" cy="950194"/>
      </dsp:txXfrm>
    </dsp:sp>
    <dsp:sp modelId="{FB1D26E0-66FE-3B44-967E-E15B84AD3B60}">
      <dsp:nvSpPr>
        <dsp:cNvPr id="0" name=""/>
        <dsp:cNvSpPr/>
      </dsp:nvSpPr>
      <dsp:spPr>
        <a:xfrm>
          <a:off x="0" y="2241570"/>
          <a:ext cx="6900512" cy="1053000"/>
        </a:xfrm>
        <a:prstGeom prst="roundRect">
          <a:avLst/>
        </a:prstGeom>
        <a:solidFill>
          <a:schemeClr val="accent2">
            <a:hueOff val="149687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sz="2000" kern="1200" dirty="0"/>
            <a:t>Compared two training methods</a:t>
          </a:r>
          <a:endParaRPr lang="en-US" sz="2000" kern="1200" dirty="0"/>
        </a:p>
      </dsp:txBody>
      <dsp:txXfrm>
        <a:off x="51403" y="2292973"/>
        <a:ext cx="6797706" cy="950194"/>
      </dsp:txXfrm>
    </dsp:sp>
    <dsp:sp modelId="{F99FD750-18DF-E241-8AF8-40B890C6BB57}">
      <dsp:nvSpPr>
        <dsp:cNvPr id="0" name=""/>
        <dsp:cNvSpPr/>
      </dsp:nvSpPr>
      <dsp:spPr>
        <a:xfrm>
          <a:off x="0" y="3352170"/>
          <a:ext cx="6900512" cy="1053000"/>
        </a:xfrm>
        <a:prstGeom prst="roundRect">
          <a:avLst/>
        </a:prstGeom>
        <a:solidFill>
          <a:schemeClr val="accent2">
            <a:hueOff val="2245318"/>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sz="2000" kern="1200" dirty="0"/>
            <a:t>The accuracy of two training methods are similar based on the given dataset</a:t>
          </a:r>
          <a:endParaRPr lang="en-US" sz="2000" kern="1200" dirty="0"/>
        </a:p>
      </dsp:txBody>
      <dsp:txXfrm>
        <a:off x="51403" y="3403573"/>
        <a:ext cx="6797706" cy="950194"/>
      </dsp:txXfrm>
    </dsp:sp>
    <dsp:sp modelId="{E4CE9F8A-099F-624D-B63D-5D62580F7368}">
      <dsp:nvSpPr>
        <dsp:cNvPr id="0" name=""/>
        <dsp:cNvSpPr/>
      </dsp:nvSpPr>
      <dsp:spPr>
        <a:xfrm>
          <a:off x="0" y="4462770"/>
          <a:ext cx="6900512" cy="1053000"/>
        </a:xfrm>
        <a:prstGeom prst="roundRect">
          <a:avLst/>
        </a:prstGeom>
        <a:solidFill>
          <a:schemeClr val="accent2">
            <a:hueOff val="2993757"/>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a:t>Running </a:t>
          </a:r>
          <a:r>
            <a:rPr lang="en-US" altLang="zh-CN" sz="2000" kern="1200" dirty="0"/>
            <a:t>time in transfer learning is smaller</a:t>
          </a:r>
          <a:endParaRPr lang="zh-CN" altLang="en-US" sz="2000" kern="1200" dirty="0"/>
        </a:p>
      </dsp:txBody>
      <dsp:txXfrm>
        <a:off x="51403" y="4514173"/>
        <a:ext cx="6797706" cy="9501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5T13:50:50.343"/>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8/6/21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8991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6471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3716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150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4351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582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861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7077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5114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30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8/6/21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7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8/6/21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1499702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5000"/>
        </a:lnSpc>
        <a:spcBef>
          <a:spcPct val="0"/>
        </a:spcBef>
        <a:buNone/>
        <a:defRPr sz="4400" kern="1200" spc="20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1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1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hyperlink" Target="mailto:sxc1556@Miami.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72BCD8-DD28-4E55-852E-0923DDD3E6CD}"/>
              </a:ext>
            </a:extLst>
          </p:cNvPr>
          <p:cNvPicPr>
            <a:picLocks noChangeAspect="1"/>
          </p:cNvPicPr>
          <p:nvPr/>
        </p:nvPicPr>
        <p:blipFill rotWithShape="1">
          <a:blip r:embed="rId2">
            <a:alphaModFix amt="50000"/>
          </a:blip>
          <a:srcRect l="3135" r="1" b="1"/>
          <a:stretch/>
        </p:blipFill>
        <p:spPr>
          <a:xfrm>
            <a:off x="20" y="10"/>
            <a:ext cx="12188930" cy="6857990"/>
          </a:xfrm>
          <a:prstGeom prst="rect">
            <a:avLst/>
          </a:prstGeom>
        </p:spPr>
      </p:pic>
      <p:sp>
        <p:nvSpPr>
          <p:cNvPr id="2" name="标题 1">
            <a:extLst>
              <a:ext uri="{FF2B5EF4-FFF2-40B4-BE49-F238E27FC236}">
                <a16:creationId xmlns:a16="http://schemas.microsoft.com/office/drawing/2014/main" id="{BA5E2E3F-C584-4047-994D-9F9853CF9632}"/>
              </a:ext>
            </a:extLst>
          </p:cNvPr>
          <p:cNvSpPr>
            <a:spLocks noGrp="1"/>
          </p:cNvSpPr>
          <p:nvPr>
            <p:ph type="ctrTitle"/>
          </p:nvPr>
        </p:nvSpPr>
        <p:spPr>
          <a:xfrm>
            <a:off x="1255944" y="1123552"/>
            <a:ext cx="9415104" cy="3063240"/>
          </a:xfrm>
        </p:spPr>
        <p:txBody>
          <a:bodyPr>
            <a:normAutofit/>
          </a:bodyPr>
          <a:lstStyle/>
          <a:p>
            <a:pPr algn="ctr">
              <a:lnSpc>
                <a:spcPct val="95000"/>
              </a:lnSpc>
            </a:pPr>
            <a:r>
              <a:rPr kumimoji="1" lang="en-US" altLang="zh-CN" sz="5900" dirty="0"/>
              <a:t>Implementation of CNN for Covid-19 CT Image Classification</a:t>
            </a:r>
            <a:endParaRPr kumimoji="1" lang="zh-CN" altLang="en-US" sz="5900" dirty="0"/>
          </a:p>
        </p:txBody>
      </p:sp>
      <p:sp>
        <p:nvSpPr>
          <p:cNvPr id="3" name="副标题 2">
            <a:extLst>
              <a:ext uri="{FF2B5EF4-FFF2-40B4-BE49-F238E27FC236}">
                <a16:creationId xmlns:a16="http://schemas.microsoft.com/office/drawing/2014/main" id="{FBE5FE00-6B11-4548-A880-84C03A62A74A}"/>
              </a:ext>
            </a:extLst>
          </p:cNvPr>
          <p:cNvSpPr>
            <a:spLocks noGrp="1"/>
          </p:cNvSpPr>
          <p:nvPr>
            <p:ph type="subTitle" idx="1"/>
          </p:nvPr>
        </p:nvSpPr>
        <p:spPr>
          <a:xfrm>
            <a:off x="1527048" y="4599432"/>
            <a:ext cx="9144000" cy="1536192"/>
          </a:xfrm>
        </p:spPr>
        <p:txBody>
          <a:bodyPr>
            <a:normAutofit/>
          </a:bodyPr>
          <a:lstStyle/>
          <a:p>
            <a:pPr algn="ctr"/>
            <a:r>
              <a:rPr kumimoji="1" lang="en-US" altLang="zh-CN" sz="3200" dirty="0" err="1"/>
              <a:t>Siyuan</a:t>
            </a:r>
            <a:r>
              <a:rPr kumimoji="1" lang="en-US" altLang="zh-CN" sz="3200" dirty="0"/>
              <a:t> Chen</a:t>
            </a:r>
            <a:endParaRPr kumimoji="1" lang="zh-CN" altLang="en-US" sz="3200" dirty="0"/>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1184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91EB-6DAB-42CE-9919-4BD87C930BEF}"/>
              </a:ext>
            </a:extLst>
          </p:cNvPr>
          <p:cNvSpPr>
            <a:spLocks noGrp="1"/>
          </p:cNvSpPr>
          <p:nvPr>
            <p:ph type="title"/>
          </p:nvPr>
        </p:nvSpPr>
        <p:spPr/>
        <p:txBody>
          <a:bodyPr/>
          <a:lstStyle/>
          <a:p>
            <a:r>
              <a:rPr lang="en-US" dirty="0"/>
              <a:t>Training Methods</a:t>
            </a:r>
          </a:p>
        </p:txBody>
      </p:sp>
      <p:sp>
        <p:nvSpPr>
          <p:cNvPr id="3" name="Content Placeholder 2">
            <a:extLst>
              <a:ext uri="{FF2B5EF4-FFF2-40B4-BE49-F238E27FC236}">
                <a16:creationId xmlns:a16="http://schemas.microsoft.com/office/drawing/2014/main" id="{E76A5F74-42CF-4C9F-9121-EBC9EC8BF9F3}"/>
              </a:ext>
            </a:extLst>
          </p:cNvPr>
          <p:cNvSpPr>
            <a:spLocks noGrp="1"/>
          </p:cNvSpPr>
          <p:nvPr>
            <p:ph idx="1"/>
          </p:nvPr>
        </p:nvSpPr>
        <p:spPr/>
        <p:txBody>
          <a:bodyPr/>
          <a:lstStyle/>
          <a:p>
            <a:r>
              <a:rPr lang="en-US" dirty="0"/>
              <a:t>My contribution is the comparison of two training methods</a:t>
            </a:r>
          </a:p>
          <a:p>
            <a:pPr marL="0" indent="0">
              <a:buNone/>
            </a:pPr>
            <a:r>
              <a:rPr lang="en-US" dirty="0"/>
              <a:t>  (1)  train the CNN from scratch</a:t>
            </a:r>
          </a:p>
          <a:p>
            <a:pPr marL="0" indent="0">
              <a:buNone/>
            </a:pPr>
            <a:r>
              <a:rPr lang="en-US" dirty="0"/>
              <a:t>  (2)  transfer learning with fine tuning</a:t>
            </a:r>
          </a:p>
          <a:p>
            <a:pPr marL="0" indent="0">
              <a:buNone/>
            </a:pPr>
            <a:r>
              <a:rPr lang="en-US" dirty="0"/>
              <a:t> </a:t>
            </a:r>
          </a:p>
        </p:txBody>
      </p:sp>
    </p:spTree>
    <p:extLst>
      <p:ext uri="{BB962C8B-B14F-4D97-AF65-F5344CB8AC3E}">
        <p14:creationId xmlns:p14="http://schemas.microsoft.com/office/powerpoint/2010/main" val="219839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D18E-A1CB-400D-AC2B-E364A11AF15D}"/>
              </a:ext>
            </a:extLst>
          </p:cNvPr>
          <p:cNvSpPr>
            <a:spLocks noGrp="1"/>
          </p:cNvSpPr>
          <p:nvPr>
            <p:ph type="title"/>
          </p:nvPr>
        </p:nvSpPr>
        <p:spPr/>
        <p:txBody>
          <a:bodyPr/>
          <a:lstStyle/>
          <a:p>
            <a:r>
              <a:rPr lang="en-US" dirty="0"/>
              <a:t>Method-1</a:t>
            </a:r>
            <a:br>
              <a:rPr lang="en-US" dirty="0"/>
            </a:br>
            <a:r>
              <a:rPr lang="en-US" dirty="0"/>
              <a:t>train the CNN from scratch</a:t>
            </a:r>
          </a:p>
        </p:txBody>
      </p:sp>
      <p:sp>
        <p:nvSpPr>
          <p:cNvPr id="3" name="Content Placeholder 2">
            <a:extLst>
              <a:ext uri="{FF2B5EF4-FFF2-40B4-BE49-F238E27FC236}">
                <a16:creationId xmlns:a16="http://schemas.microsoft.com/office/drawing/2014/main" id="{6061C527-913C-4E9A-8D98-5E5BD9A512B8}"/>
              </a:ext>
            </a:extLst>
          </p:cNvPr>
          <p:cNvSpPr>
            <a:spLocks noGrp="1"/>
          </p:cNvSpPr>
          <p:nvPr>
            <p:ph idx="1"/>
          </p:nvPr>
        </p:nvSpPr>
        <p:spPr/>
        <p:txBody>
          <a:bodyPr/>
          <a:lstStyle/>
          <a:p>
            <a:r>
              <a:rPr lang="en-US" dirty="0"/>
              <a:t>Define a model with 1 initialization layer, 16 convolutional layers, and 1 full connection layer</a:t>
            </a:r>
          </a:p>
          <a:p>
            <a:r>
              <a:rPr lang="en-US" dirty="0"/>
              <a:t>Define Adam optimizer</a:t>
            </a:r>
          </a:p>
          <a:p>
            <a:r>
              <a:rPr lang="en-US" dirty="0"/>
              <a:t>Define loss function</a:t>
            </a:r>
          </a:p>
          <a:p>
            <a:r>
              <a:rPr lang="en-US" dirty="0"/>
              <a:t>Train the model in 16 epochs</a:t>
            </a:r>
          </a:p>
          <a:p>
            <a:endParaRPr lang="en-US" dirty="0"/>
          </a:p>
        </p:txBody>
      </p:sp>
    </p:spTree>
    <p:extLst>
      <p:ext uri="{BB962C8B-B14F-4D97-AF65-F5344CB8AC3E}">
        <p14:creationId xmlns:p14="http://schemas.microsoft.com/office/powerpoint/2010/main" val="28571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1CD972C-2848-A640-8C4D-48AE779A49FB}"/>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kumimoji="1" lang="en-US" altLang="zh-CN" sz="5800"/>
              <a:t>Method-2: transfer learning</a:t>
            </a:r>
          </a:p>
        </p:txBody>
      </p:sp>
      <p:sp>
        <p:nvSpPr>
          <p:cNvPr id="2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3349DA"/>
          </a:solidFill>
          <a:ln w="38100" cap="rnd">
            <a:solidFill>
              <a:srgbClr val="3349D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Transfer Learning Guide: A Practical Tutorial With Examples for Images and  Text in Keras - neptune.ai">
            <a:extLst>
              <a:ext uri="{FF2B5EF4-FFF2-40B4-BE49-F238E27FC236}">
                <a16:creationId xmlns:a16="http://schemas.microsoft.com/office/drawing/2014/main" id="{2159B72E-E53A-164D-93BC-564B60EE0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22935" y="640080"/>
            <a:ext cx="6477337"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1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76733-A1A8-7247-A9E1-61175EB48C39}"/>
              </a:ext>
            </a:extLst>
          </p:cNvPr>
          <p:cNvSpPr>
            <a:spLocks noGrp="1"/>
          </p:cNvSpPr>
          <p:nvPr>
            <p:ph type="title"/>
          </p:nvPr>
        </p:nvSpPr>
        <p:spPr/>
        <p:txBody>
          <a:bodyPr/>
          <a:lstStyle/>
          <a:p>
            <a:r>
              <a:rPr kumimoji="1" lang="en-US" altLang="zh-CN" dirty="0"/>
              <a:t>Why use transfer learning</a:t>
            </a:r>
            <a:endParaRPr kumimoji="1" lang="zh-CN" altLang="en-US" dirty="0"/>
          </a:p>
        </p:txBody>
      </p:sp>
      <p:sp>
        <p:nvSpPr>
          <p:cNvPr id="3" name="内容占位符 2">
            <a:extLst>
              <a:ext uri="{FF2B5EF4-FFF2-40B4-BE49-F238E27FC236}">
                <a16:creationId xmlns:a16="http://schemas.microsoft.com/office/drawing/2014/main" id="{753A5326-FA92-1643-A778-21220ABF5CA8}"/>
              </a:ext>
            </a:extLst>
          </p:cNvPr>
          <p:cNvSpPr>
            <a:spLocks noGrp="1"/>
          </p:cNvSpPr>
          <p:nvPr>
            <p:ph idx="1"/>
          </p:nvPr>
        </p:nvSpPr>
        <p:spPr/>
        <p:txBody>
          <a:bodyPr/>
          <a:lstStyle/>
          <a:p>
            <a:r>
              <a:rPr lang="en" altLang="zh-CN" dirty="0"/>
              <a:t>Transfer learning allows developers to circumvent the need for lots of new data. A model that has already been trained on a task for which labeled training data is plentiful will be able to handle a new but similar task with far less data.</a:t>
            </a:r>
          </a:p>
          <a:p>
            <a:r>
              <a:rPr kumimoji="1" lang="en-US" altLang="zh-CN" dirty="0"/>
              <a:t>Overfitting is less likely to occur in transfer learning</a:t>
            </a:r>
          </a:p>
          <a:p>
            <a:r>
              <a:rPr kumimoji="1" lang="en-US" altLang="zh-CN" dirty="0"/>
              <a:t>Run time is smaller</a:t>
            </a:r>
            <a:endParaRPr kumimoji="1" lang="zh-CN" altLang="en-US" dirty="0"/>
          </a:p>
        </p:txBody>
      </p:sp>
    </p:spTree>
    <p:extLst>
      <p:ext uri="{BB962C8B-B14F-4D97-AF65-F5344CB8AC3E}">
        <p14:creationId xmlns:p14="http://schemas.microsoft.com/office/powerpoint/2010/main" val="107490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95056-5BB1-B34C-9B41-6ECD138883D6}"/>
              </a:ext>
            </a:extLst>
          </p:cNvPr>
          <p:cNvSpPr>
            <a:spLocks noGrp="1"/>
          </p:cNvSpPr>
          <p:nvPr>
            <p:ph type="title"/>
          </p:nvPr>
        </p:nvSpPr>
        <p:spPr/>
        <p:txBody>
          <a:bodyPr/>
          <a:lstStyle/>
          <a:p>
            <a:r>
              <a:rPr kumimoji="1" lang="en-US" altLang="zh-CN" dirty="0"/>
              <a:t>Method-2: transfer learning</a:t>
            </a:r>
            <a:endParaRPr kumimoji="1" lang="zh-CN" altLang="en-US" dirty="0"/>
          </a:p>
        </p:txBody>
      </p:sp>
      <p:sp>
        <p:nvSpPr>
          <p:cNvPr id="3" name="内容占位符 2">
            <a:extLst>
              <a:ext uri="{FF2B5EF4-FFF2-40B4-BE49-F238E27FC236}">
                <a16:creationId xmlns:a16="http://schemas.microsoft.com/office/drawing/2014/main" id="{CA7B0365-5A2A-2148-B934-531A7EC095A2}"/>
              </a:ext>
            </a:extLst>
          </p:cNvPr>
          <p:cNvSpPr>
            <a:spLocks noGrp="1"/>
          </p:cNvSpPr>
          <p:nvPr>
            <p:ph idx="1"/>
          </p:nvPr>
        </p:nvSpPr>
        <p:spPr/>
        <p:txBody>
          <a:bodyPr/>
          <a:lstStyle/>
          <a:p>
            <a:pPr marL="0" indent="0">
              <a:buNone/>
            </a:pPr>
            <a:r>
              <a:rPr lang="en" altLang="zh-CN" dirty="0"/>
              <a:t>•"Transfer learning is the improvement of learning in a new task through the transfer of knowledge from a related task that has already been learned." </a:t>
            </a:r>
          </a:p>
          <a:p>
            <a:pPr marL="0" indent="0">
              <a:buNone/>
            </a:pPr>
            <a:r>
              <a:rPr lang="en" altLang="zh-CN" dirty="0"/>
              <a:t>-</a:t>
            </a:r>
            <a:r>
              <a:rPr lang="en" altLang="zh-CN" i="1" dirty="0"/>
              <a:t>Handbook Of Research On Machine Learning Applications and Trends</a:t>
            </a:r>
            <a:endParaRPr lang="en" altLang="zh-CN" dirty="0"/>
          </a:p>
          <a:p>
            <a:pPr marL="0" indent="0">
              <a:buNone/>
            </a:pPr>
            <a:endParaRPr lang="en" altLang="zh-CN" dirty="0"/>
          </a:p>
          <a:p>
            <a:endParaRPr kumimoji="1" lang="zh-CN" altLang="en-US" dirty="0"/>
          </a:p>
        </p:txBody>
      </p:sp>
    </p:spTree>
    <p:extLst>
      <p:ext uri="{BB962C8B-B14F-4D97-AF65-F5344CB8AC3E}">
        <p14:creationId xmlns:p14="http://schemas.microsoft.com/office/powerpoint/2010/main" val="383933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61E7D-A1DC-4C4F-9D6E-354C9161CFAB}"/>
              </a:ext>
            </a:extLst>
          </p:cNvPr>
          <p:cNvSpPr>
            <a:spLocks noGrp="1"/>
          </p:cNvSpPr>
          <p:nvPr>
            <p:ph type="title"/>
          </p:nvPr>
        </p:nvSpPr>
        <p:spPr/>
        <p:txBody>
          <a:bodyPr/>
          <a:lstStyle/>
          <a:p>
            <a:r>
              <a:rPr kumimoji="1" lang="en-US" altLang="zh-CN" dirty="0"/>
              <a:t>Freeze layers for Transfer learning</a:t>
            </a:r>
            <a:endParaRPr kumimoji="1" lang="zh-CN" altLang="en-US" dirty="0"/>
          </a:p>
        </p:txBody>
      </p:sp>
      <p:sp>
        <p:nvSpPr>
          <p:cNvPr id="3" name="内容占位符 2">
            <a:extLst>
              <a:ext uri="{FF2B5EF4-FFF2-40B4-BE49-F238E27FC236}">
                <a16:creationId xmlns:a16="http://schemas.microsoft.com/office/drawing/2014/main" id="{99147423-6D01-8946-9F78-D9F21ABDC88A}"/>
              </a:ext>
            </a:extLst>
          </p:cNvPr>
          <p:cNvSpPr>
            <a:spLocks noGrp="1"/>
          </p:cNvSpPr>
          <p:nvPr>
            <p:ph idx="1"/>
          </p:nvPr>
        </p:nvSpPr>
        <p:spPr/>
        <p:txBody>
          <a:bodyPr/>
          <a:lstStyle/>
          <a:p>
            <a:r>
              <a:rPr kumimoji="1" lang="en-US" altLang="zh-CN" dirty="0"/>
              <a:t>Freeze layers:</a:t>
            </a:r>
          </a:p>
          <a:p>
            <a:r>
              <a:rPr lang="en" altLang="zh-CN" dirty="0"/>
              <a:t>a technique to accelerate neural network training by progressively freezing hidden layers. For instance, during transfer learning, the first layer of the network are frozen while leaving the end layers open to modification.</a:t>
            </a:r>
            <a:endParaRPr kumimoji="1" lang="zh-CN" altLang="en-US" dirty="0"/>
          </a:p>
        </p:txBody>
      </p:sp>
    </p:spTree>
    <p:extLst>
      <p:ext uri="{BB962C8B-B14F-4D97-AF65-F5344CB8AC3E}">
        <p14:creationId xmlns:p14="http://schemas.microsoft.com/office/powerpoint/2010/main" val="33252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447B0-01A9-DA42-BE50-BF7D823B6524}"/>
              </a:ext>
            </a:extLst>
          </p:cNvPr>
          <p:cNvSpPr>
            <a:spLocks noGrp="1"/>
          </p:cNvSpPr>
          <p:nvPr>
            <p:ph type="title"/>
          </p:nvPr>
        </p:nvSpPr>
        <p:spPr/>
        <p:txBody>
          <a:bodyPr/>
          <a:lstStyle/>
          <a:p>
            <a:r>
              <a:rPr kumimoji="1" lang="en-US" altLang="zh-CN" dirty="0"/>
              <a:t>Implementation </a:t>
            </a:r>
            <a:br>
              <a:rPr kumimoji="1" lang="en-US" altLang="zh-CN" dirty="0"/>
            </a:br>
            <a:r>
              <a:rPr kumimoji="1" lang="en-US" altLang="zh-CN" dirty="0"/>
              <a:t>Freeze Layers</a:t>
            </a:r>
            <a:endParaRPr kumimoji="1" lang="zh-CN" altLang="en-US" dirty="0"/>
          </a:p>
        </p:txBody>
      </p:sp>
      <p:sp>
        <p:nvSpPr>
          <p:cNvPr id="5" name="内容占位符 4">
            <a:extLst>
              <a:ext uri="{FF2B5EF4-FFF2-40B4-BE49-F238E27FC236}">
                <a16:creationId xmlns:a16="http://schemas.microsoft.com/office/drawing/2014/main" id="{B452329D-83DD-AA4F-A81B-81C9AF323A24}"/>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9522788C-F5D5-C144-8C8C-8C80CCAF0A57}"/>
              </a:ext>
            </a:extLst>
          </p:cNvPr>
          <p:cNvPicPr>
            <a:picLocks noChangeAspect="1"/>
          </p:cNvPicPr>
          <p:nvPr/>
        </p:nvPicPr>
        <p:blipFill>
          <a:blip r:embed="rId2"/>
          <a:stretch>
            <a:fillRect/>
          </a:stretch>
        </p:blipFill>
        <p:spPr>
          <a:xfrm>
            <a:off x="922850" y="2620483"/>
            <a:ext cx="8963509" cy="2121638"/>
          </a:xfrm>
          <a:prstGeom prst="rect">
            <a:avLst/>
          </a:prstGeom>
        </p:spPr>
      </p:pic>
    </p:spTree>
    <p:extLst>
      <p:ext uri="{BB962C8B-B14F-4D97-AF65-F5344CB8AC3E}">
        <p14:creationId xmlns:p14="http://schemas.microsoft.com/office/powerpoint/2010/main" val="14313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B3132-F8BB-694E-A1ED-7C7BFA388C29}"/>
              </a:ext>
            </a:extLst>
          </p:cNvPr>
          <p:cNvSpPr>
            <a:spLocks noGrp="1"/>
          </p:cNvSpPr>
          <p:nvPr>
            <p:ph type="title"/>
          </p:nvPr>
        </p:nvSpPr>
        <p:spPr/>
        <p:txBody>
          <a:bodyPr/>
          <a:lstStyle/>
          <a:p>
            <a:r>
              <a:rPr kumimoji="1" lang="en-US" altLang="zh-CN" dirty="0"/>
              <a:t>Fine Tuning for Transfer learning</a:t>
            </a:r>
            <a:endParaRPr kumimoji="1" lang="zh-CN" altLang="en-US" dirty="0"/>
          </a:p>
        </p:txBody>
      </p:sp>
      <p:sp>
        <p:nvSpPr>
          <p:cNvPr id="3" name="内容占位符 2">
            <a:extLst>
              <a:ext uri="{FF2B5EF4-FFF2-40B4-BE49-F238E27FC236}">
                <a16:creationId xmlns:a16="http://schemas.microsoft.com/office/drawing/2014/main" id="{9E206CC6-CB32-8948-8035-7D32E3202A92}"/>
              </a:ext>
            </a:extLst>
          </p:cNvPr>
          <p:cNvSpPr>
            <a:spLocks noGrp="1"/>
          </p:cNvSpPr>
          <p:nvPr>
            <p:ph idx="1"/>
          </p:nvPr>
        </p:nvSpPr>
        <p:spPr/>
        <p:txBody>
          <a:bodyPr/>
          <a:lstStyle/>
          <a:p>
            <a:r>
              <a:rPr kumimoji="1" lang="en-US" altLang="zh-CN" dirty="0"/>
              <a:t>Fine tune the full connection layer </a:t>
            </a:r>
          </a:p>
          <a:p>
            <a:r>
              <a:rPr lang="en" altLang="zh-CN" dirty="0"/>
              <a:t>Unfreeze a few of the top layers of a frozen model base and jointly train both the newly-added classifier layers and the last layers of the base model. This allows us to "fine-tune" the higher-order feature representations in the base model in order to make them more relevant for the specific task.</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67539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DC447-835E-BA45-83A3-F6804B2CF2A8}"/>
              </a:ext>
            </a:extLst>
          </p:cNvPr>
          <p:cNvSpPr>
            <a:spLocks noGrp="1"/>
          </p:cNvSpPr>
          <p:nvPr>
            <p:ph type="title"/>
          </p:nvPr>
        </p:nvSpPr>
        <p:spPr/>
        <p:txBody>
          <a:bodyPr/>
          <a:lstStyle/>
          <a:p>
            <a:r>
              <a:rPr kumimoji="1" lang="en-US" altLang="zh-CN" dirty="0"/>
              <a:t>Implementation </a:t>
            </a:r>
            <a:br>
              <a:rPr kumimoji="1" lang="en-US" altLang="zh-CN" dirty="0"/>
            </a:br>
            <a:r>
              <a:rPr kumimoji="1" lang="en-US" altLang="zh-CN" dirty="0"/>
              <a:t>Fine Tuning</a:t>
            </a:r>
            <a:endParaRPr kumimoji="1" lang="zh-CN" altLang="en-US" dirty="0"/>
          </a:p>
        </p:txBody>
      </p:sp>
      <p:pic>
        <p:nvPicPr>
          <p:cNvPr id="4" name="内容占位符 3">
            <a:extLst>
              <a:ext uri="{FF2B5EF4-FFF2-40B4-BE49-F238E27FC236}">
                <a16:creationId xmlns:a16="http://schemas.microsoft.com/office/drawing/2014/main" id="{D36DA17E-EDB3-1346-BBC4-92C09785AB4E}"/>
              </a:ext>
            </a:extLst>
          </p:cNvPr>
          <p:cNvPicPr>
            <a:picLocks noGrp="1" noChangeAspect="1"/>
          </p:cNvPicPr>
          <p:nvPr>
            <p:ph idx="1"/>
          </p:nvPr>
        </p:nvPicPr>
        <p:blipFill>
          <a:blip r:embed="rId2"/>
          <a:stretch>
            <a:fillRect/>
          </a:stretch>
        </p:blipFill>
        <p:spPr>
          <a:xfrm>
            <a:off x="957262" y="2730499"/>
            <a:ext cx="10532577" cy="1027113"/>
          </a:xfrm>
          <a:prstGeom prst="rect">
            <a:avLst/>
          </a:prstGeom>
        </p:spPr>
      </p:pic>
    </p:spTree>
    <p:extLst>
      <p:ext uri="{BB962C8B-B14F-4D97-AF65-F5344CB8AC3E}">
        <p14:creationId xmlns:p14="http://schemas.microsoft.com/office/powerpoint/2010/main" val="181117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055FA-DC94-934C-92C6-5103E27B3105}"/>
              </a:ext>
            </a:extLst>
          </p:cNvPr>
          <p:cNvSpPr>
            <a:spLocks noGrp="1"/>
          </p:cNvSpPr>
          <p:nvPr>
            <p:ph type="title"/>
          </p:nvPr>
        </p:nvSpPr>
        <p:spPr>
          <a:xfrm>
            <a:off x="758526" y="630936"/>
            <a:ext cx="3419856" cy="1463040"/>
          </a:xfrm>
        </p:spPr>
        <p:txBody>
          <a:bodyPr vert="horz" lIns="91440" tIns="45720" rIns="91440" bIns="45720" rtlCol="0" anchor="ctr">
            <a:normAutofit/>
          </a:bodyPr>
          <a:lstStyle/>
          <a:p>
            <a:pPr>
              <a:lnSpc>
                <a:spcPct val="90000"/>
              </a:lnSpc>
            </a:pPr>
            <a:r>
              <a:rPr kumimoji="1" lang="en-US" altLang="zh-CN" sz="3000" dirty="0"/>
              <a:t>Method-1</a:t>
            </a:r>
          </a:p>
        </p:txBody>
      </p:sp>
      <p:sp>
        <p:nvSpPr>
          <p:cNvPr id="5" name="文本框 4">
            <a:extLst>
              <a:ext uri="{FF2B5EF4-FFF2-40B4-BE49-F238E27FC236}">
                <a16:creationId xmlns:a16="http://schemas.microsoft.com/office/drawing/2014/main" id="{35BE6FC3-62B2-1C43-9760-29A541F326CD}"/>
              </a:ext>
            </a:extLst>
          </p:cNvPr>
          <p:cNvSpPr txBox="1"/>
          <p:nvPr/>
        </p:nvSpPr>
        <p:spPr>
          <a:xfrm>
            <a:off x="4654295" y="630936"/>
            <a:ext cx="6894576" cy="1463040"/>
          </a:xfrm>
          <a:prstGeom prst="rect">
            <a:avLst/>
          </a:prstGeom>
        </p:spPr>
        <p:txBody>
          <a:bodyPr vert="horz" lIns="91440" tIns="45720" rIns="91440" bIns="45720" rtlCol="0" anchor="ctr">
            <a:normAutofit/>
          </a:bodyPr>
          <a:lstStyle/>
          <a:p>
            <a:pPr indent="-228600">
              <a:lnSpc>
                <a:spcPct val="110000"/>
              </a:lnSpc>
              <a:spcAft>
                <a:spcPts val="600"/>
              </a:spcAft>
              <a:buFont typeface="Arial" panose="020B0604020202020204" pitchFamily="34" charset="0"/>
              <a:buChar char="•"/>
            </a:pPr>
            <a:r>
              <a:rPr kumimoji="1" lang="en-US" altLang="zh-CN" sz="2000"/>
              <a:t>Loss and accuracy from the CNN from scratch</a:t>
            </a:r>
          </a:p>
        </p:txBody>
      </p:sp>
      <p:pic>
        <p:nvPicPr>
          <p:cNvPr id="4" name="内容占位符 3">
            <a:extLst>
              <a:ext uri="{FF2B5EF4-FFF2-40B4-BE49-F238E27FC236}">
                <a16:creationId xmlns:a16="http://schemas.microsoft.com/office/drawing/2014/main" id="{3E978B90-4EB9-6644-8268-A483365AF718}"/>
              </a:ext>
            </a:extLst>
          </p:cNvPr>
          <p:cNvPicPr>
            <a:picLocks noGrp="1" noChangeAspect="1"/>
          </p:cNvPicPr>
          <p:nvPr>
            <p:ph idx="1"/>
          </p:nvPr>
        </p:nvPicPr>
        <p:blipFill>
          <a:blip r:embed="rId2"/>
          <a:stretch>
            <a:fillRect/>
          </a:stretch>
        </p:blipFill>
        <p:spPr>
          <a:xfrm>
            <a:off x="603782" y="2290936"/>
            <a:ext cx="10419344" cy="3959352"/>
          </a:xfrm>
          <a:prstGeom prst="rect">
            <a:avLst/>
          </a:prstGeom>
        </p:spPr>
      </p:pic>
    </p:spTree>
    <p:extLst>
      <p:ext uri="{BB962C8B-B14F-4D97-AF65-F5344CB8AC3E}">
        <p14:creationId xmlns:p14="http://schemas.microsoft.com/office/powerpoint/2010/main" val="428807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2DF5D-50DA-3F45-8C53-974CD014757D}"/>
              </a:ext>
            </a:extLst>
          </p:cNvPr>
          <p:cNvSpPr>
            <a:spLocks noGrp="1"/>
          </p:cNvSpPr>
          <p:nvPr>
            <p:ph type="title"/>
          </p:nvPr>
        </p:nvSpPr>
        <p:spPr>
          <a:xfrm>
            <a:off x="675461" y="365125"/>
            <a:ext cx="11156599" cy="1325563"/>
          </a:xfrm>
        </p:spPr>
        <p:txBody>
          <a:bodyPr/>
          <a:lstStyle/>
          <a:p>
            <a:r>
              <a:rPr kumimoji="1" lang="en-US" altLang="zh-CN" dirty="0"/>
              <a:t>Lenet-5</a:t>
            </a:r>
            <a:br>
              <a:rPr kumimoji="1" lang="en-US" altLang="zh-CN" dirty="0"/>
            </a:br>
            <a:r>
              <a:rPr kumimoji="1" lang="en-US" altLang="zh-CN" sz="3200" dirty="0"/>
              <a:t>the first convolutional neural network (CNN)</a:t>
            </a:r>
            <a:endParaRPr kumimoji="1" lang="zh-CN" altLang="en-US" sz="3200" dirty="0"/>
          </a:p>
        </p:txBody>
      </p:sp>
      <p:pic>
        <p:nvPicPr>
          <p:cNvPr id="1026" name="Picture 2" descr="Key Deep Learning Architectures: LeNet-5 | by Max Pechyonkin | Medium">
            <a:extLst>
              <a:ext uri="{FF2B5EF4-FFF2-40B4-BE49-F238E27FC236}">
                <a16:creationId xmlns:a16="http://schemas.microsoft.com/office/drawing/2014/main" id="{CE20941E-9E41-FA4C-BEF7-2921D23B07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1720" y="1824288"/>
            <a:ext cx="9386777" cy="259726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9A78C931-9283-6640-BB53-5C866019EDBE}"/>
              </a:ext>
            </a:extLst>
          </p:cNvPr>
          <p:cNvSpPr txBox="1"/>
          <p:nvPr/>
        </p:nvSpPr>
        <p:spPr>
          <a:xfrm>
            <a:off x="1424763" y="4738549"/>
            <a:ext cx="8931349" cy="1200329"/>
          </a:xfrm>
          <a:prstGeom prst="rect">
            <a:avLst/>
          </a:prstGeom>
          <a:noFill/>
        </p:spPr>
        <p:txBody>
          <a:bodyPr wrap="square" rtlCol="0">
            <a:spAutoFit/>
          </a:bodyPr>
          <a:lstStyle/>
          <a:p>
            <a:r>
              <a:rPr lang="en" altLang="zh-CN" dirty="0" err="1"/>
              <a:t>LeNet</a:t>
            </a:r>
            <a:r>
              <a:rPr lang="en" altLang="zh-CN" dirty="0"/>
              <a:t> was used in </a:t>
            </a:r>
            <a:r>
              <a:rPr lang="en" altLang="zh-CN" b="1" dirty="0"/>
              <a:t>detecting handwritten cheques by banks</a:t>
            </a:r>
            <a:r>
              <a:rPr lang="en" altLang="zh-CN" dirty="0"/>
              <a:t> based on MNIST dataset. Fully connected networks and activation functions were previously known in neural networks. LeNet-5 introduced convolutional and pooling layers. LeNet-5 is believed to be the base for all other </a:t>
            </a:r>
            <a:r>
              <a:rPr lang="en" altLang="zh-CN" dirty="0" err="1"/>
              <a:t>ConvNets</a:t>
            </a:r>
            <a:r>
              <a:rPr lang="en" altLang="zh-CN" dirty="0"/>
              <a:t>.</a:t>
            </a:r>
            <a:endParaRPr kumimoji="1" lang="zh-CN" altLang="en-US" dirty="0"/>
          </a:p>
        </p:txBody>
      </p:sp>
    </p:spTree>
    <p:extLst>
      <p:ext uri="{BB962C8B-B14F-4D97-AF65-F5344CB8AC3E}">
        <p14:creationId xmlns:p14="http://schemas.microsoft.com/office/powerpoint/2010/main" val="1618486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A8AE7-A109-7143-9385-33D3F6A0B301}"/>
              </a:ext>
            </a:extLst>
          </p:cNvPr>
          <p:cNvSpPr>
            <a:spLocks noGrp="1"/>
          </p:cNvSpPr>
          <p:nvPr>
            <p:ph type="title"/>
          </p:nvPr>
        </p:nvSpPr>
        <p:spPr>
          <a:xfrm>
            <a:off x="3644133" y="607712"/>
            <a:ext cx="7655443" cy="1463040"/>
          </a:xfrm>
        </p:spPr>
        <p:txBody>
          <a:bodyPr anchor="ctr">
            <a:normAutofit/>
          </a:bodyPr>
          <a:lstStyle/>
          <a:p>
            <a:pPr>
              <a:lnSpc>
                <a:spcPct val="95000"/>
              </a:lnSpc>
            </a:pPr>
            <a:r>
              <a:rPr kumimoji="1" lang="en-US" altLang="zh-CN" sz="2300" dirty="0"/>
              <a:t>·Loss and accuracy from transferred learning</a:t>
            </a:r>
            <a:endParaRPr kumimoji="1" lang="zh-CN" altLang="en-US" sz="2300" dirty="0"/>
          </a:p>
        </p:txBody>
      </p:sp>
      <p:pic>
        <p:nvPicPr>
          <p:cNvPr id="4" name="内容占位符 3">
            <a:extLst>
              <a:ext uri="{FF2B5EF4-FFF2-40B4-BE49-F238E27FC236}">
                <a16:creationId xmlns:a16="http://schemas.microsoft.com/office/drawing/2014/main" id="{4040426F-1E91-2F40-9ADE-EECCAC749ED3}"/>
              </a:ext>
            </a:extLst>
          </p:cNvPr>
          <p:cNvPicPr>
            <a:picLocks noChangeAspect="1"/>
          </p:cNvPicPr>
          <p:nvPr/>
        </p:nvPicPr>
        <p:blipFill>
          <a:blip r:embed="rId2"/>
          <a:stretch>
            <a:fillRect/>
          </a:stretch>
        </p:blipFill>
        <p:spPr>
          <a:xfrm>
            <a:off x="880232" y="2290936"/>
            <a:ext cx="10419344" cy="3959352"/>
          </a:xfrm>
          <a:prstGeom prst="rect">
            <a:avLst/>
          </a:prstGeom>
        </p:spPr>
      </p:pic>
      <p:sp>
        <p:nvSpPr>
          <p:cNvPr id="3" name="矩形 2">
            <a:extLst>
              <a:ext uri="{FF2B5EF4-FFF2-40B4-BE49-F238E27FC236}">
                <a16:creationId xmlns:a16="http://schemas.microsoft.com/office/drawing/2014/main" id="{9F379CBA-E40A-EB4E-80D0-94C6DB57E4FB}"/>
              </a:ext>
            </a:extLst>
          </p:cNvPr>
          <p:cNvSpPr/>
          <p:nvPr/>
        </p:nvSpPr>
        <p:spPr>
          <a:xfrm>
            <a:off x="786809" y="1046844"/>
            <a:ext cx="2541181" cy="584775"/>
          </a:xfrm>
          <a:prstGeom prst="rect">
            <a:avLst/>
          </a:prstGeom>
        </p:spPr>
        <p:txBody>
          <a:bodyPr wrap="square">
            <a:spAutoFit/>
          </a:bodyPr>
          <a:lstStyle/>
          <a:p>
            <a:r>
              <a:rPr kumimoji="1" lang="en-US" altLang="zh-CN" sz="3100" dirty="0">
                <a:latin typeface="+mj-lt"/>
              </a:rPr>
              <a:t>Method-2</a:t>
            </a:r>
            <a:endParaRPr lang="zh-CN" altLang="en-US" sz="3100" dirty="0">
              <a:latin typeface="+mj-lt"/>
            </a:endParaRPr>
          </a:p>
        </p:txBody>
      </p:sp>
    </p:spTree>
    <p:extLst>
      <p:ext uri="{BB962C8B-B14F-4D97-AF65-F5344CB8AC3E}">
        <p14:creationId xmlns:p14="http://schemas.microsoft.com/office/powerpoint/2010/main" val="3427759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DEBAB-9890-4A44-9961-CFC6BE6FEC9F}"/>
              </a:ext>
            </a:extLst>
          </p:cNvPr>
          <p:cNvSpPr>
            <a:spLocks noGrp="1"/>
          </p:cNvSpPr>
          <p:nvPr>
            <p:ph type="title"/>
          </p:nvPr>
        </p:nvSpPr>
        <p:spPr/>
        <p:txBody>
          <a:bodyPr/>
          <a:lstStyle/>
          <a:p>
            <a:r>
              <a:rPr kumimoji="1" lang="en-US" altLang="zh-CN"/>
              <a:t>How the training increase accuracy</a:t>
            </a:r>
            <a:endParaRPr kumimoji="1" lang="zh-CN" altLang="en-US" dirty="0"/>
          </a:p>
        </p:txBody>
      </p:sp>
      <p:pic>
        <p:nvPicPr>
          <p:cNvPr id="4" name="内容占位符 3">
            <a:extLst>
              <a:ext uri="{FF2B5EF4-FFF2-40B4-BE49-F238E27FC236}">
                <a16:creationId xmlns:a16="http://schemas.microsoft.com/office/drawing/2014/main" id="{6F6C6EF7-FECA-B042-8627-C85D7C6E297B}"/>
              </a:ext>
            </a:extLst>
          </p:cNvPr>
          <p:cNvPicPr>
            <a:picLocks noGrp="1" noChangeAspect="1"/>
          </p:cNvPicPr>
          <p:nvPr>
            <p:ph idx="1"/>
          </p:nvPr>
        </p:nvPicPr>
        <p:blipFill>
          <a:blip r:embed="rId2"/>
          <a:stretch>
            <a:fillRect/>
          </a:stretch>
        </p:blipFill>
        <p:spPr>
          <a:xfrm>
            <a:off x="838200" y="1992426"/>
            <a:ext cx="9486900" cy="4038600"/>
          </a:xfrm>
          <a:prstGeom prst="rect">
            <a:avLst/>
          </a:prstGeom>
        </p:spPr>
      </p:pic>
    </p:spTree>
    <p:extLst>
      <p:ext uri="{BB962C8B-B14F-4D97-AF65-F5344CB8AC3E}">
        <p14:creationId xmlns:p14="http://schemas.microsoft.com/office/powerpoint/2010/main" val="126506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C3A0537-96C8-AE47-B262-9AD06CC54869}"/>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lnSpc>
                <a:spcPct val="100000"/>
              </a:lnSpc>
            </a:pPr>
            <a:r>
              <a:rPr kumimoji="1" lang="en-US" altLang="zh-CN" sz="6000"/>
              <a:t>Accuracy of the application  </a:t>
            </a:r>
          </a:p>
        </p:txBody>
      </p:sp>
      <p:sp>
        <p:nvSpPr>
          <p:cNvPr id="21"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3349DA"/>
          </a:solidFill>
          <a:ln w="38100" cap="rnd">
            <a:solidFill>
              <a:srgbClr val="3349D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7BACC05B-7D1D-044A-9522-413DA5384AA2}"/>
              </a:ext>
            </a:extLst>
          </p:cNvPr>
          <p:cNvPicPr>
            <a:picLocks noChangeAspect="1"/>
          </p:cNvPicPr>
          <p:nvPr/>
        </p:nvPicPr>
        <p:blipFill>
          <a:blip r:embed="rId2"/>
          <a:stretch>
            <a:fillRect/>
          </a:stretch>
        </p:blipFill>
        <p:spPr>
          <a:xfrm>
            <a:off x="320040" y="3649873"/>
            <a:ext cx="5614416" cy="1880829"/>
          </a:xfrm>
          <a:prstGeom prst="rect">
            <a:avLst/>
          </a:prstGeom>
        </p:spPr>
      </p:pic>
      <p:pic>
        <p:nvPicPr>
          <p:cNvPr id="7" name="内容占位符 6">
            <a:extLst>
              <a:ext uri="{FF2B5EF4-FFF2-40B4-BE49-F238E27FC236}">
                <a16:creationId xmlns:a16="http://schemas.microsoft.com/office/drawing/2014/main" id="{1532A83F-92AB-1140-A726-57A10A5DF8E8}"/>
              </a:ext>
            </a:extLst>
          </p:cNvPr>
          <p:cNvPicPr>
            <a:picLocks noGrp="1" noChangeAspect="1"/>
          </p:cNvPicPr>
          <p:nvPr>
            <p:ph idx="1"/>
          </p:nvPr>
        </p:nvPicPr>
        <p:blipFill>
          <a:blip r:embed="rId3"/>
          <a:stretch>
            <a:fillRect/>
          </a:stretch>
        </p:blipFill>
        <p:spPr>
          <a:xfrm>
            <a:off x="6254496" y="3677946"/>
            <a:ext cx="5614416" cy="1824683"/>
          </a:xfrm>
          <a:prstGeom prst="rect">
            <a:avLst/>
          </a:prstGeom>
        </p:spPr>
      </p:pic>
      <p:sp>
        <p:nvSpPr>
          <p:cNvPr id="9" name="文本框 8">
            <a:extLst>
              <a:ext uri="{FF2B5EF4-FFF2-40B4-BE49-F238E27FC236}">
                <a16:creationId xmlns:a16="http://schemas.microsoft.com/office/drawing/2014/main" id="{6D950954-7131-1C45-8C36-A751A5C47B29}"/>
              </a:ext>
            </a:extLst>
          </p:cNvPr>
          <p:cNvSpPr txBox="1"/>
          <p:nvPr/>
        </p:nvSpPr>
        <p:spPr>
          <a:xfrm>
            <a:off x="638881" y="2457450"/>
            <a:ext cx="2132894" cy="369332"/>
          </a:xfrm>
          <a:prstGeom prst="rect">
            <a:avLst/>
          </a:prstGeom>
          <a:noFill/>
        </p:spPr>
        <p:txBody>
          <a:bodyPr wrap="square" rtlCol="0">
            <a:spAutoFit/>
          </a:bodyPr>
          <a:lstStyle/>
          <a:p>
            <a:r>
              <a:rPr kumimoji="1" lang="en-US" altLang="zh-CN" dirty="0"/>
              <a:t>Scratched model </a:t>
            </a:r>
            <a:endParaRPr kumimoji="1" lang="zh-CN" altLang="en-US" dirty="0"/>
          </a:p>
        </p:txBody>
      </p:sp>
      <p:sp>
        <p:nvSpPr>
          <p:cNvPr id="16" name="文本框 15">
            <a:extLst>
              <a:ext uri="{FF2B5EF4-FFF2-40B4-BE49-F238E27FC236}">
                <a16:creationId xmlns:a16="http://schemas.microsoft.com/office/drawing/2014/main" id="{78CDC609-3003-C34C-8674-D1AD88F4FE39}"/>
              </a:ext>
            </a:extLst>
          </p:cNvPr>
          <p:cNvSpPr txBox="1"/>
          <p:nvPr/>
        </p:nvSpPr>
        <p:spPr>
          <a:xfrm>
            <a:off x="6254496" y="2394662"/>
            <a:ext cx="2132894" cy="369332"/>
          </a:xfrm>
          <a:prstGeom prst="rect">
            <a:avLst/>
          </a:prstGeom>
          <a:noFill/>
        </p:spPr>
        <p:txBody>
          <a:bodyPr wrap="square" rtlCol="0">
            <a:spAutoFit/>
          </a:bodyPr>
          <a:lstStyle/>
          <a:p>
            <a:r>
              <a:rPr kumimoji="1" lang="en-US" altLang="zh-CN" dirty="0"/>
              <a:t>Transfer learning</a:t>
            </a:r>
            <a:endParaRPr kumimoji="1" lang="zh-CN" altLang="en-US" dirty="0"/>
          </a:p>
        </p:txBody>
      </p:sp>
    </p:spTree>
    <p:extLst>
      <p:ext uri="{BB962C8B-B14F-4D97-AF65-F5344CB8AC3E}">
        <p14:creationId xmlns:p14="http://schemas.microsoft.com/office/powerpoint/2010/main" val="281806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E67DE-10B7-0B45-8B56-4E2C695291DA}"/>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lnSpc>
                <a:spcPct val="90000"/>
              </a:lnSpc>
            </a:pPr>
            <a:r>
              <a:rPr kumimoji="1" lang="en-US" altLang="zh-CN" sz="3800" dirty="0"/>
              <a:t>An Example of classification</a:t>
            </a:r>
          </a:p>
        </p:txBody>
      </p:sp>
      <p:pic>
        <p:nvPicPr>
          <p:cNvPr id="5" name="内容占位符 4" descr="图表&#10;&#10;描述已自动生成">
            <a:extLst>
              <a:ext uri="{FF2B5EF4-FFF2-40B4-BE49-F238E27FC236}">
                <a16:creationId xmlns:a16="http://schemas.microsoft.com/office/drawing/2014/main" id="{45CB2C3A-039B-0C46-848B-210AB893DDB3}"/>
              </a:ext>
            </a:extLst>
          </p:cNvPr>
          <p:cNvPicPr>
            <a:picLocks noGrp="1" noChangeAspect="1"/>
          </p:cNvPicPr>
          <p:nvPr>
            <p:ph idx="1"/>
          </p:nvPr>
        </p:nvPicPr>
        <p:blipFill rotWithShape="1">
          <a:blip r:embed="rId2"/>
          <a:srcRect t="2105" r="14301"/>
          <a:stretch/>
        </p:blipFill>
        <p:spPr>
          <a:xfrm>
            <a:off x="1169580" y="2211572"/>
            <a:ext cx="4142981" cy="4223818"/>
          </a:xfrm>
          <a:prstGeom prst="rect">
            <a:avLst/>
          </a:prstGeom>
        </p:spPr>
      </p:pic>
      <p:pic>
        <p:nvPicPr>
          <p:cNvPr id="8" name="图片 7">
            <a:extLst>
              <a:ext uri="{FF2B5EF4-FFF2-40B4-BE49-F238E27FC236}">
                <a16:creationId xmlns:a16="http://schemas.microsoft.com/office/drawing/2014/main" id="{B19605EB-6FF0-3841-8EFA-CA0828C23288}"/>
              </a:ext>
            </a:extLst>
          </p:cNvPr>
          <p:cNvPicPr>
            <a:picLocks noChangeAspect="1"/>
          </p:cNvPicPr>
          <p:nvPr/>
        </p:nvPicPr>
        <p:blipFill rotWithShape="1">
          <a:blip r:embed="rId3"/>
          <a:srcRect t="1721" b="2679"/>
          <a:stretch/>
        </p:blipFill>
        <p:spPr>
          <a:xfrm>
            <a:off x="6396475" y="2243471"/>
            <a:ext cx="4847493" cy="4136065"/>
          </a:xfrm>
          <a:prstGeom prst="rect">
            <a:avLst/>
          </a:prstGeom>
        </p:spPr>
      </p:pic>
    </p:spTree>
    <p:extLst>
      <p:ext uri="{BB962C8B-B14F-4D97-AF65-F5344CB8AC3E}">
        <p14:creationId xmlns:p14="http://schemas.microsoft.com/office/powerpoint/2010/main" val="2533381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29854-ED8A-3F4E-81E3-BF8EBFB67CFD}"/>
              </a:ext>
            </a:extLst>
          </p:cNvPr>
          <p:cNvSpPr>
            <a:spLocks noGrp="1"/>
          </p:cNvSpPr>
          <p:nvPr>
            <p:ph type="title"/>
          </p:nvPr>
        </p:nvSpPr>
        <p:spPr>
          <a:xfrm>
            <a:off x="528422" y="365125"/>
            <a:ext cx="10825378" cy="1325563"/>
          </a:xfrm>
        </p:spPr>
        <p:txBody>
          <a:bodyPr/>
          <a:lstStyle/>
          <a:p>
            <a:r>
              <a:rPr kumimoji="1" lang="en-US" altLang="zh-CN" dirty="0"/>
              <a:t>Factors that may affect the accuracy</a:t>
            </a:r>
            <a:endParaRPr kumimoji="1" lang="zh-CN" altLang="en-US" dirty="0"/>
          </a:p>
        </p:txBody>
      </p:sp>
      <p:sp>
        <p:nvSpPr>
          <p:cNvPr id="3" name="内容占位符 2">
            <a:extLst>
              <a:ext uri="{FF2B5EF4-FFF2-40B4-BE49-F238E27FC236}">
                <a16:creationId xmlns:a16="http://schemas.microsoft.com/office/drawing/2014/main" id="{CD33F5C1-0476-784E-A11A-416E0B8AE790}"/>
              </a:ext>
            </a:extLst>
          </p:cNvPr>
          <p:cNvSpPr>
            <a:spLocks noGrp="1"/>
          </p:cNvSpPr>
          <p:nvPr>
            <p:ph idx="1"/>
          </p:nvPr>
        </p:nvSpPr>
        <p:spPr/>
        <p:txBody>
          <a:bodyPr/>
          <a:lstStyle/>
          <a:p>
            <a:r>
              <a:rPr kumimoji="1" lang="en-US" altLang="zh-CN" dirty="0"/>
              <a:t>Selection of model</a:t>
            </a:r>
          </a:p>
          <a:p>
            <a:r>
              <a:rPr kumimoji="1" lang="en-US" altLang="zh-CN" dirty="0"/>
              <a:t>Parameters of model</a:t>
            </a:r>
            <a:r>
              <a:rPr kumimoji="1" lang="zh-CN" altLang="en-US" dirty="0"/>
              <a:t>：</a:t>
            </a:r>
            <a:r>
              <a:rPr kumimoji="1" lang="en-US" altLang="zh-CN" dirty="0"/>
              <a:t>Learning rate</a:t>
            </a:r>
            <a:r>
              <a:rPr kumimoji="1" lang="zh-CN" altLang="en-US" dirty="0"/>
              <a:t>，</a:t>
            </a:r>
            <a:r>
              <a:rPr kumimoji="1" lang="en-US" altLang="zh-CN" dirty="0"/>
              <a:t>batch size, activation function, number of filters(kernels)…</a:t>
            </a:r>
          </a:p>
          <a:p>
            <a:r>
              <a:rPr kumimoji="1" lang="en-US" altLang="zh-CN" dirty="0"/>
              <a:t>Total amount of data</a:t>
            </a:r>
          </a:p>
          <a:p>
            <a:r>
              <a:rPr kumimoji="1" lang="en-US" altLang="zh-CN" dirty="0"/>
              <a:t>Luck(initialization of weight)</a:t>
            </a:r>
          </a:p>
          <a:p>
            <a:pPr marL="0" indent="0">
              <a:buNone/>
            </a:pPr>
            <a:endParaRPr kumimoji="1" lang="zh-CN" altLang="en-US" dirty="0"/>
          </a:p>
        </p:txBody>
      </p:sp>
    </p:spTree>
    <p:extLst>
      <p:ext uri="{BB962C8B-B14F-4D97-AF65-F5344CB8AC3E}">
        <p14:creationId xmlns:p14="http://schemas.microsoft.com/office/powerpoint/2010/main" val="246025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DBA6584-AB83-D344-8119-A12CC46A874D}"/>
              </a:ext>
            </a:extLst>
          </p:cNvPr>
          <p:cNvSpPr>
            <a:spLocks noGrp="1"/>
          </p:cNvSpPr>
          <p:nvPr>
            <p:ph type="title"/>
          </p:nvPr>
        </p:nvSpPr>
        <p:spPr>
          <a:xfrm>
            <a:off x="635000" y="640823"/>
            <a:ext cx="3418659" cy="5583148"/>
          </a:xfrm>
        </p:spPr>
        <p:txBody>
          <a:bodyPr anchor="ctr">
            <a:normAutofit/>
          </a:bodyPr>
          <a:lstStyle/>
          <a:p>
            <a:r>
              <a:rPr kumimoji="1" lang="en-US" altLang="zh-CN" sz="4200"/>
              <a:t>Conclusion </a:t>
            </a:r>
            <a:endParaRPr kumimoji="1" lang="zh-CN" altLang="en-US" sz="4200"/>
          </a:p>
        </p:txBody>
      </p:sp>
      <p:sp>
        <p:nvSpPr>
          <p:cNvPr id="2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3349DA"/>
          </a:solidFill>
          <a:ln w="34925">
            <a:solidFill>
              <a:srgbClr val="3349D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内容占位符 2">
            <a:extLst>
              <a:ext uri="{FF2B5EF4-FFF2-40B4-BE49-F238E27FC236}">
                <a16:creationId xmlns:a16="http://schemas.microsoft.com/office/drawing/2014/main" id="{E3B92C0B-406D-493F-BE6F-EA79161C7F54}"/>
              </a:ext>
            </a:extLst>
          </p:cNvPr>
          <p:cNvGraphicFramePr>
            <a:graphicFrameLocks noGrp="1"/>
          </p:cNvGraphicFramePr>
          <p:nvPr>
            <p:ph idx="1"/>
            <p:extLst>
              <p:ext uri="{D42A27DB-BD31-4B8C-83A1-F6EECF244321}">
                <p14:modId xmlns:p14="http://schemas.microsoft.com/office/powerpoint/2010/main" val="260254324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071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4ABB7-A414-F644-972C-AAE7E7860F69}"/>
              </a:ext>
            </a:extLst>
          </p:cNvPr>
          <p:cNvSpPr>
            <a:spLocks noGrp="1"/>
          </p:cNvSpPr>
          <p:nvPr>
            <p:ph type="title"/>
          </p:nvPr>
        </p:nvSpPr>
        <p:spPr/>
        <p:txBody>
          <a:bodyPr/>
          <a:lstStyle/>
          <a:p>
            <a:r>
              <a:rPr kumimoji="1" lang="en-US" altLang="zh-CN" dirty="0"/>
              <a:t>Contact info</a:t>
            </a:r>
            <a:endParaRPr kumimoji="1" lang="zh-CN" altLang="en-US" dirty="0"/>
          </a:p>
        </p:txBody>
      </p:sp>
      <p:sp>
        <p:nvSpPr>
          <p:cNvPr id="3" name="内容占位符 2">
            <a:extLst>
              <a:ext uri="{FF2B5EF4-FFF2-40B4-BE49-F238E27FC236}">
                <a16:creationId xmlns:a16="http://schemas.microsoft.com/office/drawing/2014/main" id="{B70D4DFE-6CF1-B949-B4EC-75C86CD0EE47}"/>
              </a:ext>
            </a:extLst>
          </p:cNvPr>
          <p:cNvSpPr>
            <a:spLocks noGrp="1"/>
          </p:cNvSpPr>
          <p:nvPr>
            <p:ph idx="1"/>
          </p:nvPr>
        </p:nvSpPr>
        <p:spPr/>
        <p:txBody>
          <a:bodyPr/>
          <a:lstStyle/>
          <a:p>
            <a:r>
              <a:rPr kumimoji="1" lang="en-US" altLang="zh-CN" dirty="0" err="1"/>
              <a:t>Siyuan</a:t>
            </a:r>
            <a:r>
              <a:rPr kumimoji="1" lang="en-US" altLang="zh-CN" dirty="0"/>
              <a:t> Chen </a:t>
            </a:r>
          </a:p>
          <a:p>
            <a:r>
              <a:rPr kumimoji="1" lang="en-US" altLang="zh-CN" dirty="0">
                <a:hlinkClick r:id="rId2"/>
              </a:rPr>
              <a:t>sxc1556@Miami.edu</a:t>
            </a:r>
            <a:r>
              <a:rPr kumimoji="1" lang="en-US" altLang="zh-CN" dirty="0"/>
              <a:t> </a:t>
            </a:r>
          </a:p>
          <a:p>
            <a:endParaRPr kumimoji="1" lang="en-US" altLang="zh-CN" dirty="0"/>
          </a:p>
          <a:p>
            <a:endParaRPr kumimoji="1" lang="en-US" altLang="zh-CN" dirty="0"/>
          </a:p>
          <a:p>
            <a:endParaRPr kumimoji="1" lang="en-US" altLang="zh-CN" dirty="0"/>
          </a:p>
          <a:p>
            <a:r>
              <a:rPr kumimoji="1" lang="en-US" altLang="zh-CN" dirty="0"/>
              <a:t>Stay home and stay safe!!</a:t>
            </a:r>
            <a:endParaRPr kumimoji="1" lang="zh-CN" altLang="en-US" dirty="0"/>
          </a:p>
        </p:txBody>
      </p:sp>
    </p:spTree>
    <p:extLst>
      <p:ext uri="{BB962C8B-B14F-4D97-AF65-F5344CB8AC3E}">
        <p14:creationId xmlns:p14="http://schemas.microsoft.com/office/powerpoint/2010/main" val="129177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CA5DB54-2F79-A249-A750-4CA0E201D8F1}"/>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100000"/>
              </a:lnSpc>
            </a:pPr>
            <a:r>
              <a:rPr kumimoji="1" lang="en-US" altLang="zh-CN" sz="3600"/>
              <a:t>What is convolution ?</a:t>
            </a:r>
          </a:p>
        </p:txBody>
      </p:sp>
      <p:sp>
        <p:nvSpPr>
          <p:cNvPr id="2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3349DA"/>
          </a:solidFill>
          <a:ln w="38100" cap="rnd">
            <a:solidFill>
              <a:srgbClr val="3349D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9A4060AA-328A-914F-A12F-48FD50ACA1CC}"/>
              </a:ext>
            </a:extLst>
          </p:cNvPr>
          <p:cNvPicPr>
            <a:picLocks noChangeAspect="1"/>
          </p:cNvPicPr>
          <p:nvPr/>
        </p:nvPicPr>
        <p:blipFill>
          <a:blip r:embed="rId2"/>
          <a:stretch>
            <a:fillRect/>
          </a:stretch>
        </p:blipFill>
        <p:spPr>
          <a:xfrm>
            <a:off x="4038678" y="1413229"/>
            <a:ext cx="7830234" cy="4345777"/>
          </a:xfrm>
          <a:prstGeom prst="rect">
            <a:avLst/>
          </a:prstGeom>
        </p:spPr>
      </p:pic>
    </p:spTree>
    <p:extLst>
      <p:ext uri="{BB962C8B-B14F-4D97-AF65-F5344CB8AC3E}">
        <p14:creationId xmlns:p14="http://schemas.microsoft.com/office/powerpoint/2010/main" val="13898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2913AFF-CFE6-9B4E-86C1-8D1DB76DDC69}"/>
              </a:ext>
            </a:extLst>
          </p:cNvPr>
          <p:cNvSpPr>
            <a:spLocks noGrp="1"/>
          </p:cNvSpPr>
          <p:nvPr>
            <p:ph type="title"/>
          </p:nvPr>
        </p:nvSpPr>
        <p:spPr>
          <a:xfrm>
            <a:off x="630936" y="630936"/>
            <a:ext cx="3419856" cy="1463040"/>
          </a:xfrm>
        </p:spPr>
        <p:txBody>
          <a:bodyPr anchor="ctr">
            <a:normAutofit/>
          </a:bodyPr>
          <a:lstStyle/>
          <a:p>
            <a:pPr>
              <a:lnSpc>
                <a:spcPct val="95000"/>
              </a:lnSpc>
            </a:pPr>
            <a:r>
              <a:rPr kumimoji="1" lang="en-US" altLang="zh-CN" sz="4100"/>
              <a:t>How does CNN work?</a:t>
            </a:r>
            <a:endParaRPr kumimoji="1" lang="zh-CN" altLang="en-US" sz="4100"/>
          </a:p>
        </p:txBody>
      </p:sp>
      <p:sp>
        <p:nvSpPr>
          <p:cNvPr id="1030" name="Content Placeholder 1029">
            <a:extLst>
              <a:ext uri="{FF2B5EF4-FFF2-40B4-BE49-F238E27FC236}">
                <a16:creationId xmlns:a16="http://schemas.microsoft.com/office/drawing/2014/main" id="{1B010DD6-FC7D-40F2-B1D0-3C4E07431F41}"/>
              </a:ext>
            </a:extLst>
          </p:cNvPr>
          <p:cNvSpPr>
            <a:spLocks noGrp="1"/>
          </p:cNvSpPr>
          <p:nvPr>
            <p:ph idx="1"/>
          </p:nvPr>
        </p:nvSpPr>
        <p:spPr>
          <a:xfrm>
            <a:off x="4533414" y="630936"/>
            <a:ext cx="7215591" cy="1463040"/>
          </a:xfrm>
        </p:spPr>
        <p:txBody>
          <a:bodyPr anchor="ctr">
            <a:normAutofit/>
          </a:bodyPr>
          <a:lstStyle/>
          <a:p>
            <a:r>
              <a:rPr lang="en-US" sz="2000" dirty="0"/>
              <a:t>Input</a:t>
            </a:r>
            <a:r>
              <a:rPr lang="en-US" sz="2000" dirty="0">
                <a:sym typeface="Wingdings" pitchFamily="2" charset="2"/>
              </a:rPr>
              <a:t> weights transfer function activation</a:t>
            </a:r>
            <a:endParaRPr lang="en-US" sz="2000" dirty="0"/>
          </a:p>
        </p:txBody>
      </p:sp>
      <mc:AlternateContent xmlns:mc="http://schemas.openxmlformats.org/markup-compatibility/2006" xmlns:p14="http://schemas.microsoft.com/office/powerpoint/2010/main">
        <mc:Choice Requires="p14">
          <p:contentPart p14:bwMode="auto" r:id="rId2">
            <p14:nvContentPartPr>
              <p14:cNvPr id="1031" name="Ink 7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031" name="Ink 7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03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3349DA"/>
          </a:solidFill>
          <a:ln w="34925">
            <a:solidFill>
              <a:srgbClr val="3349D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rtificial neuron structure">
            <a:extLst>
              <a:ext uri="{FF2B5EF4-FFF2-40B4-BE49-F238E27FC236}">
                <a16:creationId xmlns:a16="http://schemas.microsoft.com/office/drawing/2014/main" id="{30378AC1-2B93-1F46-8E0F-58EB9ECAD91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22164" y="2290936"/>
            <a:ext cx="8335479"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40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9AD24CC-AC4E-1E49-93C6-17AE901E5FB5}"/>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kumimoji="1" lang="en-US" altLang="zh-CN" sz="5800"/>
              <a:t>Samples of feature map</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3349DA"/>
          </a:solidFill>
          <a:ln w="38100" cap="rnd">
            <a:solidFill>
              <a:srgbClr val="3349D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2A05111E-9090-4340-BAB7-9B28BB4309B3}"/>
              </a:ext>
            </a:extLst>
          </p:cNvPr>
          <p:cNvSpPr txBox="1"/>
          <p:nvPr/>
        </p:nvSpPr>
        <p:spPr>
          <a:xfrm>
            <a:off x="5546149" y="370443"/>
            <a:ext cx="4726564" cy="369332"/>
          </a:xfrm>
          <a:prstGeom prst="rect">
            <a:avLst/>
          </a:prstGeom>
          <a:noFill/>
        </p:spPr>
        <p:txBody>
          <a:bodyPr wrap="square" rtlCol="0">
            <a:spAutoFit/>
          </a:bodyPr>
          <a:lstStyle/>
          <a:p>
            <a:r>
              <a:rPr lang="en" altLang="zh-CN" dirty="0"/>
              <a:t>6 kernels in the first convolution layer</a:t>
            </a:r>
          </a:p>
        </p:txBody>
      </p:sp>
      <p:sp>
        <p:nvSpPr>
          <p:cNvPr id="13" name="文本框 12">
            <a:extLst>
              <a:ext uri="{FF2B5EF4-FFF2-40B4-BE49-F238E27FC236}">
                <a16:creationId xmlns:a16="http://schemas.microsoft.com/office/drawing/2014/main" id="{BEF74704-863E-124A-9EF4-DD38D6181434}"/>
              </a:ext>
            </a:extLst>
          </p:cNvPr>
          <p:cNvSpPr txBox="1"/>
          <p:nvPr/>
        </p:nvSpPr>
        <p:spPr>
          <a:xfrm>
            <a:off x="5161670" y="2703340"/>
            <a:ext cx="5992237" cy="369332"/>
          </a:xfrm>
          <a:prstGeom prst="rect">
            <a:avLst/>
          </a:prstGeom>
          <a:noFill/>
        </p:spPr>
        <p:txBody>
          <a:bodyPr wrap="square" rtlCol="0">
            <a:spAutoFit/>
          </a:bodyPr>
          <a:lstStyle/>
          <a:p>
            <a:r>
              <a:rPr lang="en" altLang="zh-CN" dirty="0"/>
              <a:t>6 feature maps (output) of the first convolution layer</a:t>
            </a:r>
          </a:p>
        </p:txBody>
      </p:sp>
      <p:pic>
        <p:nvPicPr>
          <p:cNvPr id="11" name="图片 10">
            <a:extLst>
              <a:ext uri="{FF2B5EF4-FFF2-40B4-BE49-F238E27FC236}">
                <a16:creationId xmlns:a16="http://schemas.microsoft.com/office/drawing/2014/main" id="{B071D38E-3B68-FB47-9618-AC3F536FEF1E}"/>
              </a:ext>
            </a:extLst>
          </p:cNvPr>
          <p:cNvPicPr>
            <a:picLocks noChangeAspect="1"/>
          </p:cNvPicPr>
          <p:nvPr/>
        </p:nvPicPr>
        <p:blipFill rotWithShape="1">
          <a:blip r:embed="rId2"/>
          <a:srcRect l="40376" r="24809"/>
          <a:stretch/>
        </p:blipFill>
        <p:spPr>
          <a:xfrm rot="16200000">
            <a:off x="7685901" y="2234576"/>
            <a:ext cx="754434" cy="7704852"/>
          </a:xfrm>
          <a:prstGeom prst="rect">
            <a:avLst/>
          </a:prstGeom>
        </p:spPr>
      </p:pic>
      <p:sp>
        <p:nvSpPr>
          <p:cNvPr id="15" name="文本框 14">
            <a:extLst>
              <a:ext uri="{FF2B5EF4-FFF2-40B4-BE49-F238E27FC236}">
                <a16:creationId xmlns:a16="http://schemas.microsoft.com/office/drawing/2014/main" id="{78CB4CD7-A61B-D347-87D4-3AF131EBE8F3}"/>
              </a:ext>
            </a:extLst>
          </p:cNvPr>
          <p:cNvSpPr txBox="1"/>
          <p:nvPr/>
        </p:nvSpPr>
        <p:spPr>
          <a:xfrm rot="16200000">
            <a:off x="7680854" y="2873892"/>
            <a:ext cx="461665" cy="4722051"/>
          </a:xfrm>
          <a:prstGeom prst="rect">
            <a:avLst/>
          </a:prstGeom>
          <a:noFill/>
        </p:spPr>
        <p:txBody>
          <a:bodyPr vert="eaVert" wrap="square" rtlCol="0">
            <a:spAutoFit/>
          </a:bodyPr>
          <a:lstStyle/>
          <a:p>
            <a:r>
              <a:rPr kumimoji="1" lang="en-US" altLang="zh-CN" dirty="0"/>
              <a:t>Feature map of the second layer</a:t>
            </a:r>
            <a:endParaRPr kumimoji="1" lang="zh-CN" altLang="en-US" dirty="0"/>
          </a:p>
        </p:txBody>
      </p:sp>
      <p:pic>
        <p:nvPicPr>
          <p:cNvPr id="18" name="图片 17">
            <a:extLst>
              <a:ext uri="{FF2B5EF4-FFF2-40B4-BE49-F238E27FC236}">
                <a16:creationId xmlns:a16="http://schemas.microsoft.com/office/drawing/2014/main" id="{F8FC7927-773D-014A-BCE2-39719AEFADE5}"/>
              </a:ext>
            </a:extLst>
          </p:cNvPr>
          <p:cNvPicPr>
            <a:picLocks noChangeAspect="1"/>
          </p:cNvPicPr>
          <p:nvPr/>
        </p:nvPicPr>
        <p:blipFill>
          <a:blip r:embed="rId3"/>
          <a:stretch>
            <a:fillRect/>
          </a:stretch>
        </p:blipFill>
        <p:spPr>
          <a:xfrm>
            <a:off x="4749159" y="919924"/>
            <a:ext cx="6464301" cy="1179675"/>
          </a:xfrm>
          <a:prstGeom prst="rect">
            <a:avLst/>
          </a:prstGeom>
        </p:spPr>
      </p:pic>
      <p:pic>
        <p:nvPicPr>
          <p:cNvPr id="19" name="图片 18">
            <a:extLst>
              <a:ext uri="{FF2B5EF4-FFF2-40B4-BE49-F238E27FC236}">
                <a16:creationId xmlns:a16="http://schemas.microsoft.com/office/drawing/2014/main" id="{C5D217A6-A58F-074F-A09F-470F2E15F4EC}"/>
              </a:ext>
            </a:extLst>
          </p:cNvPr>
          <p:cNvPicPr>
            <a:picLocks noChangeAspect="1"/>
          </p:cNvPicPr>
          <p:nvPr/>
        </p:nvPicPr>
        <p:blipFill>
          <a:blip r:embed="rId4"/>
          <a:stretch>
            <a:fillRect/>
          </a:stretch>
        </p:blipFill>
        <p:spPr>
          <a:xfrm>
            <a:off x="4604200" y="3467537"/>
            <a:ext cx="6754218" cy="1179675"/>
          </a:xfrm>
          <a:prstGeom prst="rect">
            <a:avLst/>
          </a:prstGeom>
        </p:spPr>
      </p:pic>
    </p:spTree>
    <p:extLst>
      <p:ext uri="{BB962C8B-B14F-4D97-AF65-F5344CB8AC3E}">
        <p14:creationId xmlns:p14="http://schemas.microsoft.com/office/powerpoint/2010/main" val="200925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B0B6-2995-419F-985D-F704EC455C79}"/>
              </a:ext>
            </a:extLst>
          </p:cNvPr>
          <p:cNvSpPr>
            <a:spLocks noGrp="1"/>
          </p:cNvSpPr>
          <p:nvPr>
            <p:ph type="title"/>
          </p:nvPr>
        </p:nvSpPr>
        <p:spPr/>
        <p:txBody>
          <a:bodyPr/>
          <a:lstStyle/>
          <a:p>
            <a:r>
              <a:rPr lang="en-US" dirty="0"/>
              <a:t>The project: </a:t>
            </a:r>
            <a:br>
              <a:rPr lang="en-US" dirty="0"/>
            </a:br>
            <a:r>
              <a:rPr lang="en-US" dirty="0"/>
              <a:t>CNN for CT Image Classification</a:t>
            </a:r>
          </a:p>
        </p:txBody>
      </p:sp>
      <p:sp>
        <p:nvSpPr>
          <p:cNvPr id="7" name="Rectangle: Rounded Corners 6">
            <a:extLst>
              <a:ext uri="{FF2B5EF4-FFF2-40B4-BE49-F238E27FC236}">
                <a16:creationId xmlns:a16="http://schemas.microsoft.com/office/drawing/2014/main" id="{ACE2D80B-280D-4058-96F5-E9244F5AC1CA}"/>
              </a:ext>
            </a:extLst>
          </p:cNvPr>
          <p:cNvSpPr/>
          <p:nvPr/>
        </p:nvSpPr>
        <p:spPr>
          <a:xfrm>
            <a:off x="5288816" y="3354332"/>
            <a:ext cx="1879345" cy="1171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CNN</a:t>
            </a:r>
          </a:p>
        </p:txBody>
      </p:sp>
      <p:cxnSp>
        <p:nvCxnSpPr>
          <p:cNvPr id="9" name="Straight Arrow Connector 8">
            <a:extLst>
              <a:ext uri="{FF2B5EF4-FFF2-40B4-BE49-F238E27FC236}">
                <a16:creationId xmlns:a16="http://schemas.microsoft.com/office/drawing/2014/main" id="{8B4A9A8A-35CB-45D5-B93D-3E4DB5E783E8}"/>
              </a:ext>
            </a:extLst>
          </p:cNvPr>
          <p:cNvCxnSpPr>
            <a:stCxn id="7" idx="3"/>
          </p:cNvCxnSpPr>
          <p:nvPr/>
        </p:nvCxnSpPr>
        <p:spPr>
          <a:xfrm flipV="1">
            <a:off x="7168161" y="3937893"/>
            <a:ext cx="873045" cy="2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C151DA-16B3-4740-8DBA-DA1394CED172}"/>
              </a:ext>
            </a:extLst>
          </p:cNvPr>
          <p:cNvCxnSpPr/>
          <p:nvPr/>
        </p:nvCxnSpPr>
        <p:spPr>
          <a:xfrm flipV="1">
            <a:off x="4263371" y="3940191"/>
            <a:ext cx="873045" cy="2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5C27D5-722B-4FA3-B210-A239A9F89528}"/>
              </a:ext>
            </a:extLst>
          </p:cNvPr>
          <p:cNvSpPr txBox="1"/>
          <p:nvPr/>
        </p:nvSpPr>
        <p:spPr>
          <a:xfrm>
            <a:off x="8381234" y="3325721"/>
            <a:ext cx="3492559" cy="1200329"/>
          </a:xfrm>
          <a:prstGeom prst="rect">
            <a:avLst/>
          </a:prstGeom>
          <a:noFill/>
        </p:spPr>
        <p:txBody>
          <a:bodyPr wrap="none" rtlCol="0">
            <a:spAutoFit/>
          </a:bodyPr>
          <a:lstStyle/>
          <a:p>
            <a:r>
              <a:rPr lang="en-US" dirty="0"/>
              <a:t>output: 0 or 1</a:t>
            </a:r>
          </a:p>
          <a:p>
            <a:endParaRPr lang="en-US" dirty="0"/>
          </a:p>
          <a:p>
            <a:r>
              <a:rPr lang="en-US" dirty="0"/>
              <a:t>0: Normal😄</a:t>
            </a:r>
          </a:p>
          <a:p>
            <a:r>
              <a:rPr lang="en-US" dirty="0"/>
              <a:t>1: COVID infection detected😔</a:t>
            </a:r>
          </a:p>
        </p:txBody>
      </p:sp>
      <p:sp>
        <p:nvSpPr>
          <p:cNvPr id="12" name="TextBox 11">
            <a:extLst>
              <a:ext uri="{FF2B5EF4-FFF2-40B4-BE49-F238E27FC236}">
                <a16:creationId xmlns:a16="http://schemas.microsoft.com/office/drawing/2014/main" id="{BC3207A0-396B-4D87-94BB-48AFBAB2E6F7}"/>
              </a:ext>
            </a:extLst>
          </p:cNvPr>
          <p:cNvSpPr txBox="1"/>
          <p:nvPr/>
        </p:nvSpPr>
        <p:spPr>
          <a:xfrm>
            <a:off x="1064365" y="1954206"/>
            <a:ext cx="3420330" cy="369332"/>
          </a:xfrm>
          <a:prstGeom prst="rect">
            <a:avLst/>
          </a:prstGeom>
          <a:noFill/>
        </p:spPr>
        <p:txBody>
          <a:bodyPr wrap="square" rtlCol="0">
            <a:spAutoFit/>
          </a:bodyPr>
          <a:lstStyle/>
          <a:p>
            <a:r>
              <a:rPr lang="en-US" dirty="0"/>
              <a:t>A lung CT image of a patient</a:t>
            </a:r>
          </a:p>
        </p:txBody>
      </p:sp>
      <p:sp>
        <p:nvSpPr>
          <p:cNvPr id="14" name="TextBox 13">
            <a:extLst>
              <a:ext uri="{FF2B5EF4-FFF2-40B4-BE49-F238E27FC236}">
                <a16:creationId xmlns:a16="http://schemas.microsoft.com/office/drawing/2014/main" id="{6266F7C0-E270-4DD4-98B3-50A83E31C6D7}"/>
              </a:ext>
            </a:extLst>
          </p:cNvPr>
          <p:cNvSpPr txBox="1"/>
          <p:nvPr/>
        </p:nvSpPr>
        <p:spPr>
          <a:xfrm>
            <a:off x="5024222" y="5166312"/>
            <a:ext cx="4287878" cy="646331"/>
          </a:xfrm>
          <a:prstGeom prst="rect">
            <a:avLst/>
          </a:prstGeom>
          <a:noFill/>
        </p:spPr>
        <p:txBody>
          <a:bodyPr wrap="square">
            <a:spAutoFit/>
          </a:bodyPr>
          <a:lstStyle/>
          <a:p>
            <a:r>
              <a:rPr lang="en-US" dirty="0"/>
              <a:t>The CNN is based on Resnet-18</a:t>
            </a:r>
          </a:p>
          <a:p>
            <a:endParaRPr lang="en-US" dirty="0"/>
          </a:p>
        </p:txBody>
      </p:sp>
      <p:pic>
        <p:nvPicPr>
          <p:cNvPr id="3" name="图片 2">
            <a:extLst>
              <a:ext uri="{FF2B5EF4-FFF2-40B4-BE49-F238E27FC236}">
                <a16:creationId xmlns:a16="http://schemas.microsoft.com/office/drawing/2014/main" id="{075CC3A9-01B6-084E-AE79-24472067795B}"/>
              </a:ext>
            </a:extLst>
          </p:cNvPr>
          <p:cNvPicPr>
            <a:picLocks noChangeAspect="1"/>
          </p:cNvPicPr>
          <p:nvPr/>
        </p:nvPicPr>
        <p:blipFill rotWithShape="1">
          <a:blip r:embed="rId2"/>
          <a:srcRect t="8747" r="11605"/>
          <a:stretch/>
        </p:blipFill>
        <p:spPr>
          <a:xfrm>
            <a:off x="816933" y="2681305"/>
            <a:ext cx="3446438" cy="3233366"/>
          </a:xfrm>
          <a:prstGeom prst="rect">
            <a:avLst/>
          </a:prstGeom>
        </p:spPr>
      </p:pic>
    </p:spTree>
    <p:extLst>
      <p:ext uri="{BB962C8B-B14F-4D97-AF65-F5344CB8AC3E}">
        <p14:creationId xmlns:p14="http://schemas.microsoft.com/office/powerpoint/2010/main" val="33805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396F8-ECB7-FB43-BE81-C3C084E653A4}"/>
              </a:ext>
            </a:extLst>
          </p:cNvPr>
          <p:cNvSpPr>
            <a:spLocks noGrp="1"/>
          </p:cNvSpPr>
          <p:nvPr>
            <p:ph type="title"/>
          </p:nvPr>
        </p:nvSpPr>
        <p:spPr/>
        <p:txBody>
          <a:bodyPr/>
          <a:lstStyle/>
          <a:p>
            <a:r>
              <a:rPr lang="en-US" altLang="zh-CN" dirty="0"/>
              <a:t>Structure of the CNN in my project</a:t>
            </a:r>
            <a:br>
              <a:rPr lang="en-US" altLang="zh-CN" dirty="0"/>
            </a:br>
            <a:r>
              <a:rPr lang="en-US" altLang="zh-CN" dirty="0"/>
              <a:t>– based on resnet18</a:t>
            </a:r>
            <a:endParaRPr kumimoji="1" lang="zh-CN" altLang="en-US" dirty="0"/>
          </a:p>
        </p:txBody>
      </p:sp>
      <p:pic>
        <p:nvPicPr>
          <p:cNvPr id="2050" name="Picture 2" descr="Proposed Modified ResNet-18 architecture for Bangla HCR. In the... |  Download Scientific Diagram">
            <a:extLst>
              <a:ext uri="{FF2B5EF4-FFF2-40B4-BE49-F238E27FC236}">
                <a16:creationId xmlns:a16="http://schemas.microsoft.com/office/drawing/2014/main" id="{96BBCB50-A0F9-9B4C-9353-5B15B11C84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2596" y="2189311"/>
            <a:ext cx="9741204" cy="382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99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B101-F2CD-4C49-9548-261164A66B3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78D47EF-0A68-4A74-A3E3-935CF5EF0723}"/>
              </a:ext>
            </a:extLst>
          </p:cNvPr>
          <p:cNvSpPr>
            <a:spLocks noGrp="1"/>
          </p:cNvSpPr>
          <p:nvPr>
            <p:ph idx="1"/>
          </p:nvPr>
        </p:nvSpPr>
        <p:spPr>
          <a:xfrm>
            <a:off x="838200" y="1929384"/>
            <a:ext cx="4983633" cy="4251960"/>
          </a:xfrm>
        </p:spPr>
        <p:txBody>
          <a:bodyPr>
            <a:normAutofit fontScale="62500" lnSpcReduction="20000"/>
          </a:bodyPr>
          <a:lstStyle/>
          <a:p>
            <a:r>
              <a:rPr lang="en-US" dirty="0"/>
              <a:t>training set: </a:t>
            </a:r>
          </a:p>
          <a:p>
            <a:pPr marL="0" indent="0">
              <a:buNone/>
            </a:pPr>
            <a:r>
              <a:rPr lang="en-US" dirty="0"/>
              <a:t>  </a:t>
            </a:r>
            <a:r>
              <a:rPr lang="zh-CN" altLang="en-US" dirty="0"/>
              <a:t> </a:t>
            </a:r>
            <a:r>
              <a:rPr lang="en-US" altLang="zh-CN" dirty="0"/>
              <a:t>1000</a:t>
            </a:r>
            <a:r>
              <a:rPr lang="en-US" dirty="0"/>
              <a:t> images of normal subjects</a:t>
            </a:r>
          </a:p>
          <a:p>
            <a:pPr marL="0" indent="0">
              <a:buNone/>
            </a:pPr>
            <a:r>
              <a:rPr lang="en-US" dirty="0"/>
              <a:t>  </a:t>
            </a:r>
            <a:r>
              <a:rPr lang="zh-CN" altLang="en-US" dirty="0"/>
              <a:t> </a:t>
            </a:r>
            <a:r>
              <a:rPr lang="en-US" altLang="zh-CN" dirty="0"/>
              <a:t>1022</a:t>
            </a:r>
            <a:r>
              <a:rPr lang="en-US" dirty="0"/>
              <a:t> images of COVID-19 patients</a:t>
            </a:r>
          </a:p>
          <a:p>
            <a:pPr marL="0" indent="0">
              <a:buNone/>
            </a:pPr>
            <a:endParaRPr lang="en-US" dirty="0"/>
          </a:p>
          <a:p>
            <a:r>
              <a:rPr lang="en-US" dirty="0"/>
              <a:t>validation set</a:t>
            </a:r>
          </a:p>
          <a:p>
            <a:pPr marL="0" indent="0">
              <a:buNone/>
            </a:pPr>
            <a:r>
              <a:rPr lang="zh-CN" altLang="en-US" dirty="0"/>
              <a:t>   </a:t>
            </a:r>
            <a:r>
              <a:rPr lang="en-US" altLang="zh-CN" dirty="0"/>
              <a:t>30</a:t>
            </a:r>
            <a:r>
              <a:rPr lang="en-US" dirty="0"/>
              <a:t> images of normal subjects</a:t>
            </a:r>
          </a:p>
          <a:p>
            <a:pPr marL="0" indent="0">
              <a:buNone/>
            </a:pPr>
            <a:r>
              <a:rPr lang="en-US" dirty="0"/>
              <a:t>   </a:t>
            </a:r>
            <a:r>
              <a:rPr lang="en-US" altLang="zh-CN" dirty="0"/>
              <a:t>30</a:t>
            </a:r>
            <a:r>
              <a:rPr lang="en-US" dirty="0"/>
              <a:t> images of COVID-19 patients</a:t>
            </a:r>
          </a:p>
          <a:p>
            <a:pPr marL="0" indent="0">
              <a:buNone/>
            </a:pPr>
            <a:endParaRPr lang="en-US" dirty="0"/>
          </a:p>
          <a:p>
            <a:r>
              <a:rPr lang="en-US" dirty="0"/>
              <a:t>test set</a:t>
            </a:r>
          </a:p>
          <a:p>
            <a:pPr marL="0" indent="0">
              <a:buNone/>
            </a:pPr>
            <a:r>
              <a:rPr lang="zh-CN" altLang="en-US" dirty="0"/>
              <a:t>   </a:t>
            </a:r>
            <a:r>
              <a:rPr lang="en-US" altLang="zh-CN" dirty="0"/>
              <a:t>20</a:t>
            </a:r>
            <a:r>
              <a:rPr lang="en-US" dirty="0"/>
              <a:t>0 images of normal subjects</a:t>
            </a:r>
          </a:p>
          <a:p>
            <a:pPr marL="0" indent="0">
              <a:buNone/>
            </a:pPr>
            <a:r>
              <a:rPr lang="en-US" dirty="0"/>
              <a:t>   </a:t>
            </a:r>
            <a:r>
              <a:rPr lang="en-US" altLang="zh-CN" dirty="0"/>
              <a:t>20</a:t>
            </a:r>
            <a:r>
              <a:rPr lang="en-US" dirty="0"/>
              <a:t>0 images of COVID-19 patients</a:t>
            </a:r>
          </a:p>
          <a:p>
            <a:endParaRPr lang="en-US" dirty="0"/>
          </a:p>
        </p:txBody>
      </p:sp>
      <p:pic>
        <p:nvPicPr>
          <p:cNvPr id="7" name="图片 6" descr="图片包含 瓶子, 照片, 桌子, 侧面&#10;&#10;描述已自动生成">
            <a:extLst>
              <a:ext uri="{FF2B5EF4-FFF2-40B4-BE49-F238E27FC236}">
                <a16:creationId xmlns:a16="http://schemas.microsoft.com/office/drawing/2014/main" id="{A4EB84A3-E884-AC4F-8502-47F956BCE02D}"/>
              </a:ext>
            </a:extLst>
          </p:cNvPr>
          <p:cNvPicPr>
            <a:picLocks noChangeAspect="1"/>
          </p:cNvPicPr>
          <p:nvPr/>
        </p:nvPicPr>
        <p:blipFill>
          <a:blip r:embed="rId2"/>
          <a:stretch>
            <a:fillRect/>
          </a:stretch>
        </p:blipFill>
        <p:spPr>
          <a:xfrm>
            <a:off x="7655736" y="4621810"/>
            <a:ext cx="1743445" cy="1743445"/>
          </a:xfrm>
          <a:prstGeom prst="rect">
            <a:avLst/>
          </a:prstGeom>
        </p:spPr>
      </p:pic>
      <p:pic>
        <p:nvPicPr>
          <p:cNvPr id="11" name="图片 10" descr="图片包含 照片, 男人, 水果, 桌子&#10;&#10;描述已自动生成">
            <a:extLst>
              <a:ext uri="{FF2B5EF4-FFF2-40B4-BE49-F238E27FC236}">
                <a16:creationId xmlns:a16="http://schemas.microsoft.com/office/drawing/2014/main" id="{B0E8836B-FC99-8A45-8774-A5154E35FF35}"/>
              </a:ext>
            </a:extLst>
          </p:cNvPr>
          <p:cNvPicPr>
            <a:picLocks noChangeAspect="1"/>
          </p:cNvPicPr>
          <p:nvPr/>
        </p:nvPicPr>
        <p:blipFill>
          <a:blip r:embed="rId3"/>
          <a:stretch>
            <a:fillRect/>
          </a:stretch>
        </p:blipFill>
        <p:spPr>
          <a:xfrm>
            <a:off x="7644662" y="2513615"/>
            <a:ext cx="1743445" cy="1743445"/>
          </a:xfrm>
          <a:prstGeom prst="rect">
            <a:avLst/>
          </a:prstGeom>
        </p:spPr>
      </p:pic>
      <p:sp>
        <p:nvSpPr>
          <p:cNvPr id="12" name="文本框 11">
            <a:extLst>
              <a:ext uri="{FF2B5EF4-FFF2-40B4-BE49-F238E27FC236}">
                <a16:creationId xmlns:a16="http://schemas.microsoft.com/office/drawing/2014/main" id="{F349FA07-14FB-7542-AB1F-7399511B90EA}"/>
              </a:ext>
            </a:extLst>
          </p:cNvPr>
          <p:cNvSpPr txBox="1"/>
          <p:nvPr/>
        </p:nvSpPr>
        <p:spPr>
          <a:xfrm>
            <a:off x="8016949" y="4293420"/>
            <a:ext cx="1382232" cy="369332"/>
          </a:xfrm>
          <a:prstGeom prst="rect">
            <a:avLst/>
          </a:prstGeom>
          <a:noFill/>
        </p:spPr>
        <p:txBody>
          <a:bodyPr wrap="square" rtlCol="0">
            <a:spAutoFit/>
          </a:bodyPr>
          <a:lstStyle/>
          <a:p>
            <a:r>
              <a:rPr kumimoji="1" lang="en-US" altLang="zh-CN" dirty="0"/>
              <a:t>Covid</a:t>
            </a:r>
            <a:endParaRPr kumimoji="1" lang="zh-CN" altLang="en-US" dirty="0"/>
          </a:p>
        </p:txBody>
      </p:sp>
      <p:sp>
        <p:nvSpPr>
          <p:cNvPr id="13" name="文本框 12">
            <a:extLst>
              <a:ext uri="{FF2B5EF4-FFF2-40B4-BE49-F238E27FC236}">
                <a16:creationId xmlns:a16="http://schemas.microsoft.com/office/drawing/2014/main" id="{D7DA2FE7-5DAC-1345-9636-6C0C8B9B1E84}"/>
              </a:ext>
            </a:extLst>
          </p:cNvPr>
          <p:cNvSpPr txBox="1"/>
          <p:nvPr/>
        </p:nvSpPr>
        <p:spPr>
          <a:xfrm>
            <a:off x="7825269" y="2107923"/>
            <a:ext cx="1382232" cy="369332"/>
          </a:xfrm>
          <a:prstGeom prst="rect">
            <a:avLst/>
          </a:prstGeom>
          <a:noFill/>
        </p:spPr>
        <p:txBody>
          <a:bodyPr wrap="square" rtlCol="0">
            <a:spAutoFit/>
          </a:bodyPr>
          <a:lstStyle/>
          <a:p>
            <a:r>
              <a:rPr kumimoji="1" lang="en-US" altLang="zh-CN" dirty="0"/>
              <a:t>Normal </a:t>
            </a:r>
            <a:endParaRPr kumimoji="1" lang="zh-CN" altLang="en-US" dirty="0"/>
          </a:p>
        </p:txBody>
      </p:sp>
    </p:spTree>
    <p:extLst>
      <p:ext uri="{BB962C8B-B14F-4D97-AF65-F5344CB8AC3E}">
        <p14:creationId xmlns:p14="http://schemas.microsoft.com/office/powerpoint/2010/main" val="6424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47-54DC-4F80-9422-9DD549BBFF79}"/>
              </a:ext>
            </a:extLst>
          </p:cNvPr>
          <p:cNvSpPr>
            <a:spLocks noGrp="1"/>
          </p:cNvSpPr>
          <p:nvPr>
            <p:ph type="title"/>
          </p:nvPr>
        </p:nvSpPr>
        <p:spPr/>
        <p:txBody>
          <a:bodyPr/>
          <a:lstStyle/>
          <a:p>
            <a:r>
              <a:rPr lang="en-US" dirty="0"/>
              <a:t>Loss function for training the CNN</a:t>
            </a:r>
          </a:p>
        </p:txBody>
      </p:sp>
      <p:sp>
        <p:nvSpPr>
          <p:cNvPr id="3" name="Content Placeholder 2">
            <a:extLst>
              <a:ext uri="{FF2B5EF4-FFF2-40B4-BE49-F238E27FC236}">
                <a16:creationId xmlns:a16="http://schemas.microsoft.com/office/drawing/2014/main" id="{7CC060A8-8D69-48CC-89CB-14F74D33294C}"/>
              </a:ext>
            </a:extLst>
          </p:cNvPr>
          <p:cNvSpPr>
            <a:spLocks noGrp="1"/>
          </p:cNvSpPr>
          <p:nvPr>
            <p:ph idx="1"/>
          </p:nvPr>
        </p:nvSpPr>
        <p:spPr/>
        <p:txBody>
          <a:bodyPr/>
          <a:lstStyle/>
          <a:p>
            <a:r>
              <a:rPr lang="en-US" dirty="0"/>
              <a:t>binary cross entropy</a:t>
            </a:r>
          </a:p>
        </p:txBody>
      </p:sp>
      <p:pic>
        <p:nvPicPr>
          <p:cNvPr id="4" name="内容占位符 6">
            <a:extLst>
              <a:ext uri="{FF2B5EF4-FFF2-40B4-BE49-F238E27FC236}">
                <a16:creationId xmlns:a16="http://schemas.microsoft.com/office/drawing/2014/main" id="{04F620CC-0FBB-B544-97CA-DFC47A1B39D0}"/>
              </a:ext>
            </a:extLst>
          </p:cNvPr>
          <p:cNvPicPr>
            <a:picLocks noChangeAspect="1"/>
          </p:cNvPicPr>
          <p:nvPr/>
        </p:nvPicPr>
        <p:blipFill>
          <a:blip r:embed="rId2"/>
          <a:stretch>
            <a:fillRect/>
          </a:stretch>
        </p:blipFill>
        <p:spPr>
          <a:xfrm>
            <a:off x="302398" y="2686050"/>
            <a:ext cx="11051402" cy="2323306"/>
          </a:xfrm>
          <a:prstGeom prst="rect">
            <a:avLst/>
          </a:prstGeom>
        </p:spPr>
      </p:pic>
    </p:spTree>
    <p:extLst>
      <p:ext uri="{BB962C8B-B14F-4D97-AF65-F5344CB8AC3E}">
        <p14:creationId xmlns:p14="http://schemas.microsoft.com/office/powerpoint/2010/main" val="3575166982"/>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F2F1B"/>
      </a:dk2>
      <a:lt2>
        <a:srgbClr val="F3F3F0"/>
      </a:lt2>
      <a:accent1>
        <a:srgbClr val="3349DA"/>
      </a:accent1>
      <a:accent2>
        <a:srgbClr val="2990E7"/>
      </a:accent2>
      <a:accent3>
        <a:srgbClr val="6029E7"/>
      </a:accent3>
      <a:accent4>
        <a:srgbClr val="D56B17"/>
      </a:accent4>
      <a:accent5>
        <a:srgbClr val="C4AD23"/>
      </a:accent5>
      <a:accent6>
        <a:srgbClr val="8DBB14"/>
      </a:accent6>
      <a:hlink>
        <a:srgbClr val="9A8D33"/>
      </a:hlink>
      <a:folHlink>
        <a:srgbClr val="7F7F7F"/>
      </a:folHlink>
    </a:clrScheme>
    <a:fontScheme name="Custom 2">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3875</TotalTime>
  <Words>634</Words>
  <Application>Microsoft Macintosh PowerPoint</Application>
  <PresentationFormat>宽屏</PresentationFormat>
  <Paragraphs>89</Paragraphs>
  <Slides>26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26</vt:i4>
      </vt:variant>
    </vt:vector>
  </HeadingPairs>
  <TitlesOfParts>
    <vt:vector size="29" baseType="lpstr">
      <vt:lpstr>Microsoft YaHei</vt:lpstr>
      <vt:lpstr>Arial</vt:lpstr>
      <vt:lpstr>SketchyVTI</vt:lpstr>
      <vt:lpstr>Implementation of CNN for Covid-19 CT Image Classification</vt:lpstr>
      <vt:lpstr>Lenet-5 the first convolutional neural network (CNN)</vt:lpstr>
      <vt:lpstr>What is convolution ?</vt:lpstr>
      <vt:lpstr>How does CNN work?</vt:lpstr>
      <vt:lpstr>Samples of feature map</vt:lpstr>
      <vt:lpstr>The project:  CNN for CT Image Classification</vt:lpstr>
      <vt:lpstr>Structure of the CNN in my project – based on resnet18</vt:lpstr>
      <vt:lpstr>Dataset</vt:lpstr>
      <vt:lpstr>Loss function for training the CNN</vt:lpstr>
      <vt:lpstr>Training Methods</vt:lpstr>
      <vt:lpstr>Method-1 train the CNN from scratch</vt:lpstr>
      <vt:lpstr>Method-2: transfer learning</vt:lpstr>
      <vt:lpstr>Why use transfer learning</vt:lpstr>
      <vt:lpstr>Method-2: transfer learning</vt:lpstr>
      <vt:lpstr>Freeze layers for Transfer learning</vt:lpstr>
      <vt:lpstr>Implementation  Freeze Layers</vt:lpstr>
      <vt:lpstr>Fine Tuning for Transfer learning</vt:lpstr>
      <vt:lpstr>Implementation  Fine Tuning</vt:lpstr>
      <vt:lpstr>Method-1</vt:lpstr>
      <vt:lpstr>·Loss and accuracy from transferred learning</vt:lpstr>
      <vt:lpstr>How the training increase accuracy</vt:lpstr>
      <vt:lpstr>Accuracy of the application  </vt:lpstr>
      <vt:lpstr>An Example of classification</vt:lpstr>
      <vt:lpstr>Factors that may affect the accuracy</vt:lpstr>
      <vt:lpstr>Conclusion </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CNN on Covid-19 CT image</dc:title>
  <dc:creator>Chen, Siyuan</dc:creator>
  <cp:lastModifiedBy>Chen, Siyuan</cp:lastModifiedBy>
  <cp:revision>46</cp:revision>
  <dcterms:created xsi:type="dcterms:W3CDTF">2021-07-29T19:17:15Z</dcterms:created>
  <dcterms:modified xsi:type="dcterms:W3CDTF">2021-08-06T13:26:45Z</dcterms:modified>
</cp:coreProperties>
</file>