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5" r:id="rId5"/>
  </p:sldMasterIdLst>
  <p:notesMasterIdLst>
    <p:notesMasterId r:id="rId14"/>
  </p:notesMasterIdLst>
  <p:sldIdLst>
    <p:sldId id="344" r:id="rId6"/>
    <p:sldId id="334" r:id="rId7"/>
    <p:sldId id="333" r:id="rId8"/>
    <p:sldId id="335" r:id="rId9"/>
    <p:sldId id="336" r:id="rId10"/>
    <p:sldId id="337" r:id="rId11"/>
    <p:sldId id="338" r:id="rId12"/>
    <p:sldId id="33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355E33C2-0C73-E544-88C5-E7969453AB23}">
          <p14:sldIdLst>
            <p14:sldId id="344"/>
            <p14:sldId id="334"/>
            <p14:sldId id="333"/>
            <p14:sldId id="335"/>
            <p14:sldId id="336"/>
            <p14:sldId id="337"/>
            <p14:sldId id="338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0CE"/>
    <a:srgbClr val="B1B3B3"/>
    <a:srgbClr val="888B8D"/>
    <a:srgbClr val="63666A"/>
    <a:srgbClr val="739600"/>
    <a:srgbClr val="A22B38"/>
    <a:srgbClr val="F2AA00"/>
    <a:srgbClr val="E87722"/>
    <a:srgbClr val="FFFFFF"/>
    <a:srgbClr val="555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68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059E1-8A92-412E-9FFC-46DC2A12AD11}" type="datetimeFigureOut">
              <a:rPr lang="en-US" smtClean="0"/>
              <a:t>3/9/20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1AA27-3892-4360-B986-D6B124C223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88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1AA27-3892-4360-B986-D6B124C223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36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1.emf"/><Relationship Id="rId5" Type="http://schemas.openxmlformats.org/officeDocument/2006/relationships/image" Target="../media/image10.jpe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Busines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A596077-5166-4CBD-B347-54C6AEE790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854" r="5150"/>
          <a:stretch/>
        </p:blipFill>
        <p:spPr bwMode="gray"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92F14E2-37A9-4D39-B916-DC1D5C9B6C99}"/>
              </a:ext>
            </a:extLst>
          </p:cNvPr>
          <p:cNvSpPr/>
          <p:nvPr/>
        </p:nvSpPr>
        <p:spPr bwMode="gray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71476" y="1104901"/>
            <a:ext cx="5580290" cy="2735839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6" y="3924301"/>
            <a:ext cx="5580290" cy="974271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6" y="4990648"/>
            <a:ext cx="5580008" cy="7025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FAFB6-26AF-42D0-9AFD-7653A33D6836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F46C0F6D-FF29-EF40-B945-A43434082DCF}" type="datetime1">
              <a:rPr lang="en-US" smtClean="0"/>
              <a:t>3/9/20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BFCF61-F3BE-403F-A717-AED28A2EBA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5" t="16985" r="7983" b="18016"/>
          <a:stretch/>
        </p:blipFill>
        <p:spPr>
          <a:xfrm>
            <a:off x="355196" y="5760556"/>
            <a:ext cx="2197554" cy="7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2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00ED-F341-9B44-B25A-B095DC1847D9}" type="datetime1">
              <a:rPr lang="en-US" smtClean="0"/>
              <a:t>3/9/20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844400" y="1828800"/>
            <a:ext cx="1865376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9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583647" y="1828800"/>
            <a:ext cx="1865376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9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387836" y="1828800"/>
            <a:ext cx="1865376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9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8558" y="4405085"/>
            <a:ext cx="2606040" cy="150041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Type 14 pt gray text max three lines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3287483" y="4405085"/>
            <a:ext cx="2606040" cy="1500413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200"/>
            </a:lvl5pPr>
          </a:lstStyle>
          <a:p>
            <a:pPr marL="0" marR="0" lvl="0" indent="0" algn="l" defTabSz="6858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Type 14 pt gray text max three lines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6087834" y="4405085"/>
            <a:ext cx="2606040" cy="1500413"/>
          </a:xfrm>
        </p:spPr>
        <p:txBody>
          <a:bodyPr/>
          <a:lstStyle>
            <a:lvl1pPr>
              <a:buNone/>
              <a:defRPr sz="1400"/>
            </a:lvl1pPr>
            <a:lvl2pPr>
              <a:defRPr sz="1100"/>
            </a:lvl2pPr>
            <a:lvl3pPr>
              <a:defRPr sz="14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Type 14 pt gray text max three lines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E4C26CD5-34F3-447A-AB99-996C787507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1118283"/>
            <a:ext cx="8486775" cy="49212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527FE76-EAF5-46DF-A8B1-057E2E101E6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659" y="3868738"/>
            <a:ext cx="2606040" cy="457200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14 pt orange | Max two lines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A3AD66D5-CC76-4534-BE48-B2161A8EDC6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87484" y="3868738"/>
            <a:ext cx="2606040" cy="457200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14 pt orange | Max two lines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A0AF64BB-0F19-406C-A38C-9774B21BAC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87834" y="3868738"/>
            <a:ext cx="2606040" cy="457200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14 pt orange | Max two lines</a:t>
            </a:r>
          </a:p>
        </p:txBody>
      </p:sp>
    </p:spTree>
    <p:extLst>
      <p:ext uri="{BB962C8B-B14F-4D97-AF65-F5344CB8AC3E}">
        <p14:creationId xmlns:p14="http://schemas.microsoft.com/office/powerpoint/2010/main" val="271297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Column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D913-FA8F-4041-B8E0-31D7DFAB533E}" type="datetime1">
              <a:rPr lang="en-US" smtClean="0"/>
              <a:t>3/9/20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828798"/>
            <a:ext cx="1645920" cy="663575"/>
          </a:xfrm>
          <a:solidFill>
            <a:schemeClr val="tx2"/>
          </a:solidFill>
        </p:spPr>
        <p:txBody>
          <a:bodyPr lIns="13716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085635" y="1828799"/>
            <a:ext cx="1645920" cy="663575"/>
          </a:xfrm>
          <a:solidFill>
            <a:schemeClr val="accent2"/>
          </a:solidFill>
        </p:spPr>
        <p:txBody>
          <a:bodyPr lIns="13716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799796" y="1828799"/>
            <a:ext cx="1645920" cy="663575"/>
          </a:xfrm>
          <a:solidFill>
            <a:schemeClr val="accent4"/>
          </a:solidFill>
        </p:spPr>
        <p:txBody>
          <a:bodyPr lIns="13716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513956" y="1828799"/>
            <a:ext cx="1645920" cy="663575"/>
          </a:xfrm>
          <a:solidFill>
            <a:schemeClr val="accent1"/>
          </a:solidFill>
        </p:spPr>
        <p:txBody>
          <a:bodyPr lIns="13716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7228115" y="1828799"/>
            <a:ext cx="1645920" cy="663575"/>
          </a:xfrm>
          <a:solidFill>
            <a:srgbClr val="A22B38"/>
          </a:solidFill>
        </p:spPr>
        <p:txBody>
          <a:bodyPr lIns="13716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71475" y="2492372"/>
            <a:ext cx="164592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085635" y="2492372"/>
            <a:ext cx="164592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3799796" y="2492372"/>
            <a:ext cx="164592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5513956" y="2492372"/>
            <a:ext cx="164592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7228116" y="2492372"/>
            <a:ext cx="164592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618BD47-FF2D-4F28-A6A1-AC6D6F55AD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1118283"/>
            <a:ext cx="8486775" cy="49212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2598958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Column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6A59-F7D2-6A4D-BE52-4C75C405AAF2}" type="datetime1">
              <a:rPr lang="en-US" smtClean="0"/>
              <a:t>3/9/20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828798"/>
            <a:ext cx="2057400" cy="663575"/>
          </a:xfrm>
          <a:solidFill>
            <a:schemeClr val="tx2"/>
          </a:solidFill>
        </p:spPr>
        <p:txBody>
          <a:bodyPr lIns="13716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517436" y="1828799"/>
            <a:ext cx="2057400" cy="663575"/>
          </a:xfrm>
          <a:solidFill>
            <a:schemeClr val="accent2"/>
          </a:solidFill>
        </p:spPr>
        <p:txBody>
          <a:bodyPr lIns="13716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63397" y="1828799"/>
            <a:ext cx="2057400" cy="663575"/>
          </a:xfrm>
          <a:solidFill>
            <a:schemeClr val="accent4"/>
          </a:solidFill>
        </p:spPr>
        <p:txBody>
          <a:bodyPr lIns="13716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09357" y="1828799"/>
            <a:ext cx="2057400" cy="663575"/>
          </a:xfrm>
          <a:solidFill>
            <a:schemeClr val="accent1"/>
          </a:solidFill>
        </p:spPr>
        <p:txBody>
          <a:bodyPr lIns="13716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71475" y="2492372"/>
            <a:ext cx="20574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517436" y="2492372"/>
            <a:ext cx="20574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663397" y="2492372"/>
            <a:ext cx="20574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6809357" y="2492372"/>
            <a:ext cx="20574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8B6576D-BE38-4862-BF49-409F9E9279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1118283"/>
            <a:ext cx="8486775" cy="49212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2053544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Column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2951-FAA4-4D45-8759-C25C272B05CF}" type="datetime1">
              <a:rPr lang="en-US" smtClean="0"/>
              <a:t>3/9/20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828798"/>
            <a:ext cx="2743200" cy="663575"/>
          </a:xfrm>
          <a:solidFill>
            <a:schemeClr val="tx2"/>
          </a:solidFill>
        </p:spPr>
        <p:txBody>
          <a:bodyPr lIns="13716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252220" y="1828798"/>
            <a:ext cx="2743200" cy="663575"/>
          </a:xfrm>
          <a:solidFill>
            <a:schemeClr val="accent2"/>
          </a:solidFill>
        </p:spPr>
        <p:txBody>
          <a:bodyPr lIns="13716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32964" y="1828798"/>
            <a:ext cx="2743200" cy="663575"/>
          </a:xfrm>
          <a:solidFill>
            <a:schemeClr val="accent4"/>
          </a:solidFill>
        </p:spPr>
        <p:txBody>
          <a:bodyPr lIns="13716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71475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252220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132964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2CDFF47-ED53-43FD-9BBC-78701BFFA4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1118283"/>
            <a:ext cx="8486775" cy="49212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810085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 Column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3A34-4886-6341-907E-3CF96107BEB5}" type="datetime1">
              <a:rPr lang="en-US" smtClean="0"/>
              <a:t>3/9/20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71474" y="1828801"/>
            <a:ext cx="4114800" cy="663575"/>
          </a:xfrm>
          <a:solidFill>
            <a:schemeClr val="tx2"/>
          </a:solidFill>
        </p:spPr>
        <p:txBody>
          <a:bodyPr lIns="13716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735284" y="1828798"/>
            <a:ext cx="4114800" cy="663575"/>
          </a:xfrm>
          <a:solidFill>
            <a:schemeClr val="accent2"/>
          </a:solidFill>
        </p:spPr>
        <p:txBody>
          <a:bodyPr lIns="13716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71474" y="2492372"/>
            <a:ext cx="41148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735284" y="2492372"/>
            <a:ext cx="41148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BDB466E-A2B3-4E9F-A51F-6D8EA5C5658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1118283"/>
            <a:ext cx="8486775" cy="49212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481053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 Photo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142A-C9ED-F248-9FC9-0189019F6805}" type="datetime1">
              <a:rPr lang="en-US" smtClean="0"/>
              <a:t>3/9/20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393247" y="1828800"/>
            <a:ext cx="4178753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​"/>
              <a:tabLst/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Click icon to add picture – see link at right for image resources</a:t>
            </a:r>
            <a:endParaRPr lang="en-US" sz="900" dirty="0"/>
          </a:p>
          <a:p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883228" y="4470400"/>
            <a:ext cx="2688771" cy="1435100"/>
          </a:xfrm>
          <a:solidFill>
            <a:schemeClr val="tx2"/>
          </a:solidFill>
        </p:spPr>
        <p:txBody>
          <a:bodyPr lIns="137160" tIns="137160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572000" y="1828800"/>
            <a:ext cx="4286250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​"/>
              <a:tabLst/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Click icon to add picture – see link at right for image resources</a:t>
            </a:r>
            <a:endParaRPr lang="en-US" sz="900" dirty="0"/>
          </a:p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169914" y="4470400"/>
            <a:ext cx="2688336" cy="1435100"/>
          </a:xfrm>
          <a:solidFill>
            <a:schemeClr val="accent2"/>
          </a:solidFill>
        </p:spPr>
        <p:txBody>
          <a:bodyPr lIns="137160" tIns="137160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74C1D90-76B1-43FC-A4AD-940B5FED74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1118283"/>
            <a:ext cx="8486775" cy="49212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6A3C5B-39A6-4B75-B13C-0F503152CA07}"/>
              </a:ext>
            </a:extLst>
          </p:cNvPr>
          <p:cNvSpPr/>
          <p:nvPr userDrawn="1"/>
        </p:nvSpPr>
        <p:spPr bwMode="gray">
          <a:xfrm>
            <a:off x="9256030" y="0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400" dirty="0"/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3589158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385763" y="1828800"/>
            <a:ext cx="2832354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​"/>
              <a:tabLst/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Click icon to add picture – see link at right for image resources</a:t>
            </a:r>
            <a:endParaRPr lang="en-US" sz="11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Photo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0BCB-8288-9D4D-9EBF-F69601F6512F}" type="datetime1">
              <a:rPr lang="en-US" smtClean="0"/>
              <a:t>3/9/20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653241" y="3873724"/>
            <a:ext cx="1558019" cy="2031776"/>
          </a:xfrm>
          <a:solidFill>
            <a:schemeClr val="tx2"/>
          </a:solidFill>
        </p:spPr>
        <p:txBody>
          <a:bodyPr lIns="137160" tIns="137160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3214799" y="1828800"/>
            <a:ext cx="2832354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​"/>
              <a:tabLst/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Click icon to add picture – see link at right for image resources</a:t>
            </a:r>
            <a:endParaRPr lang="en-US" sz="90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489134" y="3873724"/>
            <a:ext cx="1558019" cy="2031776"/>
          </a:xfrm>
          <a:solidFill>
            <a:schemeClr val="accent2"/>
          </a:solidFill>
        </p:spPr>
        <p:txBody>
          <a:bodyPr lIns="137160" tIns="137160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6050554" y="1835374"/>
            <a:ext cx="2832354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​"/>
              <a:tabLst/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Click icon to add picture – see link at right for image resources</a:t>
            </a:r>
            <a:endParaRPr lang="en-US" sz="90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7324889" y="3873724"/>
            <a:ext cx="1558019" cy="2031776"/>
          </a:xfrm>
          <a:solidFill>
            <a:schemeClr val="accent4"/>
          </a:solidFill>
        </p:spPr>
        <p:txBody>
          <a:bodyPr lIns="137160" tIns="137160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1F67FAC8-26AF-48A1-938F-B5C40D744C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1118283"/>
            <a:ext cx="8486775" cy="49212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FE12A9-0F8D-4398-85E1-B30CEE358CFA}"/>
              </a:ext>
            </a:extLst>
          </p:cNvPr>
          <p:cNvSpPr/>
          <p:nvPr userDrawn="1"/>
        </p:nvSpPr>
        <p:spPr bwMode="gray">
          <a:xfrm>
            <a:off x="9256030" y="0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400" dirty="0"/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3571358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385763" y="1828801"/>
            <a:ext cx="2114550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​"/>
              <a:tabLst/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Click icon to add picture – see link at right for image resources</a:t>
            </a:r>
            <a:endParaRPr lang="en-US" sz="9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Photo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8F8A-0676-B34E-8A58-0EE149B6B11E}" type="datetime1">
              <a:rPr lang="en-US" smtClean="0"/>
              <a:t>3/9/20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2500313" y="1828801"/>
            <a:ext cx="2118122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​"/>
              <a:tabLst/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Click icon to add picture – see link at right for image resources</a:t>
            </a:r>
            <a:endParaRPr lang="en-US" sz="900" dirty="0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618434" y="1826531"/>
            <a:ext cx="2116336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​"/>
              <a:tabLst/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Click icon to add picture – see link at right for image resources</a:t>
            </a:r>
            <a:endParaRPr lang="en-US" sz="900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7" hasCustomPrompt="1"/>
          </p:nvPr>
        </p:nvSpPr>
        <p:spPr>
          <a:xfrm>
            <a:off x="6732985" y="1826531"/>
            <a:ext cx="2125266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​"/>
              <a:tabLst/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Click icon to add picture – see link at right for image resources</a:t>
            </a:r>
            <a:endParaRPr lang="en-US" sz="9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404257" y="2971800"/>
            <a:ext cx="1096055" cy="1439408"/>
          </a:xfrm>
          <a:solidFill>
            <a:schemeClr val="tx1"/>
          </a:solidFill>
        </p:spPr>
        <p:txBody>
          <a:bodyPr lIns="137160" tIns="137160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522379" y="2971800"/>
            <a:ext cx="1096055" cy="1439408"/>
          </a:xfrm>
          <a:solidFill>
            <a:schemeClr val="accent2"/>
          </a:solidFill>
        </p:spPr>
        <p:txBody>
          <a:bodyPr lIns="137160" tIns="137160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5638714" y="2971800"/>
            <a:ext cx="1096055" cy="1439408"/>
          </a:xfrm>
          <a:solidFill>
            <a:schemeClr val="accent4"/>
          </a:solidFill>
        </p:spPr>
        <p:txBody>
          <a:bodyPr lIns="137160" tIns="137160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7762195" y="2971800"/>
            <a:ext cx="1096055" cy="1439408"/>
          </a:xfrm>
          <a:solidFill>
            <a:schemeClr val="accent1"/>
          </a:solidFill>
        </p:spPr>
        <p:txBody>
          <a:bodyPr lIns="137160" tIns="137160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6C1780D9-CEF1-4E3B-B6D6-225DD4E899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1118283"/>
            <a:ext cx="8486775" cy="49212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46FB58-FC63-4566-A85A-FFE982D1BBB2}"/>
              </a:ext>
            </a:extLst>
          </p:cNvPr>
          <p:cNvSpPr/>
          <p:nvPr userDrawn="1"/>
        </p:nvSpPr>
        <p:spPr bwMode="gray">
          <a:xfrm>
            <a:off x="9256030" y="0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400" dirty="0"/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2777228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385762" y="1826530"/>
            <a:ext cx="1680210" cy="1974142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​"/>
              <a:tabLst/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Click icon to add picture – see link at right for image resources</a:t>
            </a:r>
            <a:endParaRPr lang="en-US" sz="9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Photo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D728-38EF-8B46-B5F2-14915580E6B1}" type="datetime1">
              <a:rPr lang="en-US" smtClean="0"/>
              <a:t>3/9/20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2082842" y="1826530"/>
            <a:ext cx="1680210" cy="1974142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​"/>
              <a:tabLst/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Click icon to add picture – see link at right for image resources</a:t>
            </a:r>
            <a:endParaRPr lang="en-US" sz="900" dirty="0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3779921" y="1826532"/>
            <a:ext cx="1680210" cy="197414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​"/>
              <a:tabLst/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Click icon to add picture – see link at right for image resources</a:t>
            </a:r>
            <a:endParaRPr lang="en-US" sz="900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7" hasCustomPrompt="1"/>
          </p:nvPr>
        </p:nvSpPr>
        <p:spPr>
          <a:xfrm>
            <a:off x="5477001" y="1826530"/>
            <a:ext cx="1680210" cy="1974142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​"/>
              <a:tabLst/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Click icon to add picture – see link at right for image resources</a:t>
            </a:r>
            <a:endParaRPr lang="en-US" sz="900" dirty="0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29" hasCustomPrompt="1"/>
          </p:nvPr>
        </p:nvSpPr>
        <p:spPr>
          <a:xfrm>
            <a:off x="7174081" y="1826530"/>
            <a:ext cx="1680210" cy="1974142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​"/>
              <a:tabLst/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Click icon to add picture – see link at right for image resources</a:t>
            </a:r>
            <a:endParaRPr lang="en-US" sz="9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228452" y="2700790"/>
            <a:ext cx="837520" cy="1099883"/>
          </a:xfrm>
          <a:solidFill>
            <a:schemeClr val="tx2"/>
          </a:solidFill>
        </p:spPr>
        <p:txBody>
          <a:bodyPr lIns="137160" tIns="45720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 |</a:t>
            </a:r>
            <a:br>
              <a:rPr lang="en-US" dirty="0"/>
            </a:br>
            <a:r>
              <a:rPr lang="en-US" dirty="0"/>
              <a:t>Remove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925532" y="2700790"/>
            <a:ext cx="837520" cy="1099883"/>
          </a:xfrm>
          <a:solidFill>
            <a:schemeClr val="accent2"/>
          </a:solidFill>
        </p:spPr>
        <p:txBody>
          <a:bodyPr lIns="137160" tIns="45720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622612" y="2700790"/>
            <a:ext cx="837520" cy="1099883"/>
          </a:xfrm>
          <a:solidFill>
            <a:schemeClr val="accent4"/>
          </a:solidFill>
        </p:spPr>
        <p:txBody>
          <a:bodyPr lIns="137160" tIns="45720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6319692" y="2700790"/>
            <a:ext cx="837520" cy="1099883"/>
          </a:xfrm>
          <a:solidFill>
            <a:schemeClr val="accent1"/>
          </a:solidFill>
        </p:spPr>
        <p:txBody>
          <a:bodyPr lIns="137160" tIns="45720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7996578" y="2700790"/>
            <a:ext cx="837520" cy="1099883"/>
          </a:xfrm>
          <a:solidFill>
            <a:srgbClr val="A22B38"/>
          </a:solidFill>
        </p:spPr>
        <p:txBody>
          <a:bodyPr lIns="137160" tIns="45720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2E67BFEE-381A-4A6D-8DFD-43CABE6258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1118283"/>
            <a:ext cx="8486775" cy="49212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766648-7D79-47FB-9296-5A4F029FE3A5}"/>
              </a:ext>
            </a:extLst>
          </p:cNvPr>
          <p:cNvSpPr/>
          <p:nvPr userDrawn="1"/>
        </p:nvSpPr>
        <p:spPr bwMode="gray">
          <a:xfrm>
            <a:off x="9256030" y="0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400" dirty="0"/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24355699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Column icon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4BDB-E483-4A4F-848D-14271EE97A27}" type="datetime1">
              <a:rPr lang="en-US" smtClean="0"/>
              <a:t>3/9/20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828797"/>
            <a:ext cx="1645920" cy="1970316"/>
          </a:xfrm>
          <a:solidFill>
            <a:schemeClr val="tx2"/>
          </a:solidFill>
        </p:spPr>
        <p:txBody>
          <a:bodyPr lIns="137160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085635" y="1828798"/>
            <a:ext cx="1645920" cy="1970316"/>
          </a:xfrm>
          <a:solidFill>
            <a:schemeClr val="accent2"/>
          </a:solidFill>
        </p:spPr>
        <p:txBody>
          <a:bodyPr lIns="137160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799796" y="1828798"/>
            <a:ext cx="1645920" cy="1970316"/>
          </a:xfrm>
          <a:solidFill>
            <a:schemeClr val="accent4"/>
          </a:solidFill>
        </p:spPr>
        <p:txBody>
          <a:bodyPr lIns="137160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513956" y="1828798"/>
            <a:ext cx="1645920" cy="1970316"/>
          </a:xfrm>
          <a:solidFill>
            <a:schemeClr val="accent1"/>
          </a:solidFill>
        </p:spPr>
        <p:txBody>
          <a:bodyPr lIns="137160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7228115" y="1828798"/>
            <a:ext cx="1645920" cy="1970316"/>
          </a:xfrm>
          <a:solidFill>
            <a:srgbClr val="A22B38"/>
          </a:solidFill>
        </p:spPr>
        <p:txBody>
          <a:bodyPr lIns="137160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71475" y="3799114"/>
            <a:ext cx="1645920" cy="2106386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>
              <a:defRPr sz="14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081553" y="3799114"/>
            <a:ext cx="1645920" cy="2106386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>
              <a:defRPr sz="14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3791631" y="3799114"/>
            <a:ext cx="1645920" cy="2106386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>
              <a:defRPr sz="14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5501709" y="3799114"/>
            <a:ext cx="1645920" cy="2106386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>
              <a:defRPr sz="14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7211787" y="3799114"/>
            <a:ext cx="1645920" cy="2106386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>
              <a:defRPr sz="14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1631B6F8-C198-462C-AF03-A48233B06B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1118283"/>
            <a:ext cx="8486775" cy="49212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249080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Lifesty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E4155B0-849C-4295-B9A3-289B82E69C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795" r="2208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6E36F7-040C-4CF7-A4F3-566C1FB93D13}"/>
              </a:ext>
            </a:extLst>
          </p:cNvPr>
          <p:cNvSpPr/>
          <p:nvPr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1476" y="1104901"/>
            <a:ext cx="5580290" cy="2735839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1476" y="3924301"/>
            <a:ext cx="5580290" cy="974271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71476" y="4990648"/>
            <a:ext cx="5580008" cy="702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2C5A5-93D8-46FA-9FF4-4D3FFCD2168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5FC88B3-188D-304E-97D7-D16C4AA1224A}" type="datetime1">
              <a:rPr lang="en-US" smtClean="0"/>
              <a:t>3/9/20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F7D124-5D39-4F61-B959-7373F2C765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5" t="16985" r="7983" b="18016"/>
          <a:stretch/>
        </p:blipFill>
        <p:spPr>
          <a:xfrm>
            <a:off x="355196" y="5760556"/>
            <a:ext cx="2197554" cy="7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216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row icon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9E5A-BDCC-474C-9CC4-CECDCB1DD9A7}" type="datetime1">
              <a:rPr lang="en-US" smtClean="0"/>
              <a:t>3/9/20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861456"/>
            <a:ext cx="1273088" cy="1307592"/>
          </a:xfrm>
          <a:solidFill>
            <a:schemeClr val="tx2"/>
          </a:solidFill>
        </p:spPr>
        <p:txBody>
          <a:bodyPr lIns="137160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</a:t>
            </a:r>
            <a:br>
              <a:rPr lang="en-US" dirty="0"/>
            </a:br>
            <a:r>
              <a:rPr lang="en-US" dirty="0"/>
              <a:t>To  remove text, place cursor then </a:t>
            </a:r>
            <a:br>
              <a:rPr lang="en-US" dirty="0"/>
            </a:br>
            <a:r>
              <a:rPr lang="en-US" dirty="0"/>
              <a:t>hit space bar.]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3223758"/>
            <a:ext cx="1273088" cy="1307592"/>
          </a:xfrm>
          <a:solidFill>
            <a:schemeClr val="accent2"/>
          </a:solidFill>
        </p:spPr>
        <p:txBody>
          <a:bodyPr lIns="137160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</a:t>
            </a:r>
            <a:br>
              <a:rPr lang="en-US" dirty="0"/>
            </a:br>
            <a:r>
              <a:rPr lang="en-US" dirty="0"/>
              <a:t>To  remove text, place cursor then </a:t>
            </a:r>
            <a:br>
              <a:rPr lang="en-US" dirty="0"/>
            </a:br>
            <a:r>
              <a:rPr lang="en-US" dirty="0"/>
              <a:t>hit space bar.]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1475" y="4586060"/>
            <a:ext cx="1273088" cy="1307592"/>
          </a:xfrm>
          <a:solidFill>
            <a:schemeClr val="accent4"/>
          </a:solidFill>
        </p:spPr>
        <p:txBody>
          <a:bodyPr lIns="137160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</a:t>
            </a:r>
            <a:br>
              <a:rPr lang="en-US" dirty="0"/>
            </a:br>
            <a:r>
              <a:rPr lang="en-US" dirty="0"/>
              <a:t>To  remove text, place cursor then </a:t>
            </a:r>
            <a:br>
              <a:rPr lang="en-US" dirty="0"/>
            </a:br>
            <a:r>
              <a:rPr lang="en-US" dirty="0"/>
              <a:t>hit space bar.]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738653" y="1861456"/>
            <a:ext cx="7116876" cy="128016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en-US" dirty="0"/>
              <a:t>Level 1 text is 16 pt, hit return then Tab to get to level 2 – 14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1738653" y="3242808"/>
            <a:ext cx="7116876" cy="128016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en-US" dirty="0"/>
              <a:t>Level 1 text is 16 pt, hit return then Tab to get to level 2 – 14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1738653" y="4624161"/>
            <a:ext cx="7116876" cy="128016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en-US" dirty="0"/>
              <a:t>Level 1 text is 18 pt, hit return then Tab to get to level 2 – 14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7CB5724-7345-4477-B6C2-91683C0C2C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1118283"/>
            <a:ext cx="8486775" cy="49212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264134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row icon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65D4-2452-3343-B29C-9CAEB7F9A3AE}" type="datetime1">
              <a:rPr lang="en-US" smtClean="0"/>
              <a:t>3/9/20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861456"/>
            <a:ext cx="1275588" cy="987552"/>
          </a:xfrm>
          <a:solidFill>
            <a:schemeClr val="tx2"/>
          </a:solidFill>
        </p:spPr>
        <p:txBody>
          <a:bodyPr lIns="13716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25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</a:t>
            </a:r>
            <a:br>
              <a:rPr lang="en-US" dirty="0"/>
            </a:br>
            <a:r>
              <a:rPr lang="en-US" dirty="0"/>
              <a:t>To  remove text, </a:t>
            </a:r>
            <a:br>
              <a:rPr lang="en-US" dirty="0"/>
            </a:br>
            <a:r>
              <a:rPr lang="en-US" dirty="0"/>
              <a:t>place cursor then </a:t>
            </a:r>
            <a:br>
              <a:rPr lang="en-US" dirty="0"/>
            </a:br>
            <a:r>
              <a:rPr lang="en-US" dirty="0"/>
              <a:t>hit space bar.]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887905"/>
            <a:ext cx="1275588" cy="987552"/>
          </a:xfrm>
          <a:solidFill>
            <a:schemeClr val="accent2"/>
          </a:solidFill>
        </p:spPr>
        <p:txBody>
          <a:bodyPr lIns="13716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25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</a:t>
            </a:r>
            <a:br>
              <a:rPr lang="en-US" dirty="0"/>
            </a:br>
            <a:r>
              <a:rPr lang="en-US" dirty="0"/>
              <a:t>To  remove text, </a:t>
            </a:r>
            <a:br>
              <a:rPr lang="en-US" dirty="0"/>
            </a:br>
            <a:r>
              <a:rPr lang="en-US" dirty="0"/>
              <a:t>place cursor then </a:t>
            </a:r>
            <a:br>
              <a:rPr lang="en-US" dirty="0"/>
            </a:br>
            <a:r>
              <a:rPr lang="en-US" dirty="0"/>
              <a:t>hit space bar.]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1475" y="3914354"/>
            <a:ext cx="1275588" cy="987552"/>
          </a:xfrm>
          <a:solidFill>
            <a:schemeClr val="accent4"/>
          </a:solidFill>
        </p:spPr>
        <p:txBody>
          <a:bodyPr lIns="13716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25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</a:t>
            </a:r>
            <a:br>
              <a:rPr lang="en-US" dirty="0"/>
            </a:br>
            <a:r>
              <a:rPr lang="en-US" dirty="0"/>
              <a:t>To  remove text, </a:t>
            </a:r>
            <a:br>
              <a:rPr lang="en-US" dirty="0"/>
            </a:br>
            <a:r>
              <a:rPr lang="en-US" dirty="0"/>
              <a:t>place cursor then </a:t>
            </a:r>
            <a:br>
              <a:rPr lang="en-US" dirty="0"/>
            </a:br>
            <a:r>
              <a:rPr lang="en-US" dirty="0"/>
              <a:t>hit space bar.]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709737" y="1861456"/>
            <a:ext cx="7145792" cy="98755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en-US" dirty="0"/>
              <a:t>Level 1 text is 16 pt, hit return then Tab to get to level 2 – 14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1709737" y="2888302"/>
            <a:ext cx="7145792" cy="98755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en-US" dirty="0"/>
              <a:t>Level 1 text is 16 pt, hit return then Tab to get to level 2 – 14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1712458" y="3914354"/>
            <a:ext cx="7145792" cy="98755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en-US" dirty="0"/>
              <a:t>Level 1 text is 16 pt, hit return then Tab to get to level 2 – 14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371475" y="4940802"/>
            <a:ext cx="1275588" cy="987552"/>
          </a:xfrm>
          <a:solidFill>
            <a:schemeClr val="accent1"/>
          </a:solidFill>
        </p:spPr>
        <p:txBody>
          <a:bodyPr lIns="13716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25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</a:t>
            </a:r>
            <a:br>
              <a:rPr lang="en-US" dirty="0"/>
            </a:br>
            <a:r>
              <a:rPr lang="en-US" dirty="0"/>
              <a:t>To  remove text, </a:t>
            </a:r>
            <a:br>
              <a:rPr lang="en-US" dirty="0"/>
            </a:br>
            <a:r>
              <a:rPr lang="en-US" dirty="0"/>
              <a:t>place cursor then </a:t>
            </a:r>
            <a:br>
              <a:rPr lang="en-US" dirty="0"/>
            </a:br>
            <a:r>
              <a:rPr lang="en-US" dirty="0"/>
              <a:t>hit space bar.]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712458" y="4940406"/>
            <a:ext cx="7145792" cy="98755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en-US" dirty="0"/>
              <a:t>Level 1 text is 16 pt, hit return then Tab to get to level 2 – 14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689CC0DE-8E88-4C4F-BBB8-CB102DA4C7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1118283"/>
            <a:ext cx="8486775" cy="49212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7798503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row icon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426A-D2AA-B841-A172-998EF7C59AF0}" type="datetime1">
              <a:rPr lang="en-US" smtClean="0"/>
              <a:t>3/9/20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71476" y="1861456"/>
            <a:ext cx="787853" cy="768096"/>
          </a:xfrm>
          <a:solidFill>
            <a:schemeClr val="tx2"/>
          </a:solidFill>
        </p:spPr>
        <p:txBody>
          <a:bodyPr lIns="4572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6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</a:t>
            </a:r>
            <a:br>
              <a:rPr lang="en-US" dirty="0"/>
            </a:br>
            <a:r>
              <a:rPr lang="en-US" dirty="0"/>
              <a:t>To  remove text, </a:t>
            </a:r>
            <a:br>
              <a:rPr lang="en-US" dirty="0"/>
            </a:br>
            <a:r>
              <a:rPr lang="en-US" dirty="0"/>
              <a:t>place cursor then </a:t>
            </a:r>
            <a:br>
              <a:rPr lang="en-US" dirty="0"/>
            </a:br>
            <a:r>
              <a:rPr lang="en-US" dirty="0"/>
              <a:t>hit space bar.]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71476" y="2681880"/>
            <a:ext cx="787853" cy="768096"/>
          </a:xfrm>
          <a:solidFill>
            <a:schemeClr val="accent2"/>
          </a:solidFill>
        </p:spPr>
        <p:txBody>
          <a:bodyPr lIns="4572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</a:t>
            </a:r>
            <a:br>
              <a:rPr lang="en-US" dirty="0"/>
            </a:br>
            <a:r>
              <a:rPr lang="en-US" dirty="0"/>
              <a:t>To  remove text, </a:t>
            </a:r>
            <a:br>
              <a:rPr lang="en-US" dirty="0"/>
            </a:br>
            <a:r>
              <a:rPr lang="en-US" dirty="0"/>
              <a:t>place cursor then </a:t>
            </a:r>
            <a:br>
              <a:rPr lang="en-US" dirty="0"/>
            </a:br>
            <a:r>
              <a:rPr lang="en-US" dirty="0"/>
              <a:t>hit space bar.]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1476" y="3502304"/>
            <a:ext cx="787853" cy="768096"/>
          </a:xfrm>
          <a:solidFill>
            <a:schemeClr val="accent4"/>
          </a:solidFill>
        </p:spPr>
        <p:txBody>
          <a:bodyPr lIns="4572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</a:t>
            </a:r>
            <a:br>
              <a:rPr lang="en-US" dirty="0"/>
            </a:br>
            <a:r>
              <a:rPr lang="en-US" dirty="0"/>
              <a:t>To  remove text, </a:t>
            </a:r>
            <a:br>
              <a:rPr lang="en-US" dirty="0"/>
            </a:br>
            <a:r>
              <a:rPr lang="en-US" dirty="0"/>
              <a:t>place cursor then </a:t>
            </a:r>
            <a:br>
              <a:rPr lang="en-US" dirty="0"/>
            </a:br>
            <a:r>
              <a:rPr lang="en-US" dirty="0"/>
              <a:t>hit space bar.]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221922" y="1861456"/>
            <a:ext cx="7633607" cy="76809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en-US" dirty="0"/>
              <a:t>Level 1 text is 16 pt, hit return then Tab to get to level 2 – 14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1224643" y="2679568"/>
            <a:ext cx="7633607" cy="76809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en-US" dirty="0"/>
              <a:t>Level 1 text is 16 pt, hit return then Tab to get to level 2 – 14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1224643" y="3497680"/>
            <a:ext cx="7633607" cy="76809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en-US" dirty="0"/>
              <a:t>Level 1 text is 16 pt, hit return then Tab to get to level 2 – 14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371476" y="4322728"/>
            <a:ext cx="787853" cy="768096"/>
          </a:xfrm>
          <a:solidFill>
            <a:schemeClr val="accent1"/>
          </a:solidFill>
        </p:spPr>
        <p:txBody>
          <a:bodyPr lIns="4572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</a:t>
            </a:r>
            <a:br>
              <a:rPr lang="en-US" dirty="0"/>
            </a:br>
            <a:r>
              <a:rPr lang="en-US" dirty="0"/>
              <a:t>To  remove text, </a:t>
            </a:r>
            <a:br>
              <a:rPr lang="en-US" dirty="0"/>
            </a:br>
            <a:r>
              <a:rPr lang="en-US" dirty="0"/>
              <a:t>place cursor then </a:t>
            </a:r>
            <a:br>
              <a:rPr lang="en-US" dirty="0"/>
            </a:br>
            <a:r>
              <a:rPr lang="en-US" dirty="0"/>
              <a:t>hit space bar.]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221922" y="4315792"/>
            <a:ext cx="7633607" cy="76809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en-US" dirty="0"/>
              <a:t>Level 1 text is 16 pt, hit return then Tab to get to level 2 – 14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71476" y="5143150"/>
            <a:ext cx="787853" cy="768096"/>
          </a:xfrm>
          <a:solidFill>
            <a:srgbClr val="A22B38"/>
          </a:solidFill>
        </p:spPr>
        <p:txBody>
          <a:bodyPr lIns="4572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</a:t>
            </a:r>
            <a:br>
              <a:rPr lang="en-US" dirty="0"/>
            </a:br>
            <a:r>
              <a:rPr lang="en-US" dirty="0"/>
              <a:t>To  remove text, </a:t>
            </a:r>
            <a:br>
              <a:rPr lang="en-US" dirty="0"/>
            </a:br>
            <a:r>
              <a:rPr lang="en-US" dirty="0"/>
              <a:t>place cursor then </a:t>
            </a:r>
            <a:br>
              <a:rPr lang="en-US" dirty="0"/>
            </a:br>
            <a:r>
              <a:rPr lang="en-US" dirty="0"/>
              <a:t>hit space bar.]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224643" y="5133905"/>
            <a:ext cx="7633607" cy="76809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en-US" dirty="0"/>
              <a:t>Level 1 text is 16 pt, hit return then Tab to get to level 2 – 14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B0E6FC2-94CC-4D51-BB6C-4536953739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1118283"/>
            <a:ext cx="8486775" cy="49212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25106284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row w/photo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ADEA-1268-684E-990E-6D1107CCDE98}" type="datetime1">
              <a:rPr lang="en-US" smtClean="0"/>
              <a:t>3/9/20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71475" y="1861456"/>
            <a:ext cx="5572126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16 pt, hit return then Tab to get to level 2 – 14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371475" y="3242808"/>
            <a:ext cx="5572126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16 pt, hit return then Tab to get to level 2 – 14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371475" y="4624161"/>
            <a:ext cx="5572126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16 pt, hit return then Tab to get to level 2 – 14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B6B105E-21BF-4886-A4F3-142D6B3B2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1118283"/>
            <a:ext cx="8486775" cy="49212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124275B-1008-4B2B-AB84-BAC87DC37F5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022975" y="1862138"/>
            <a:ext cx="2832100" cy="4042183"/>
          </a:xfrm>
          <a:blipFill>
            <a:blip r:embed="rId2"/>
            <a:stretch>
              <a:fillRect l="-29623" t="-14" r="639"/>
            </a:stretch>
          </a:blipFill>
        </p:spPr>
        <p:txBody>
          <a:bodyPr lIns="0" tIns="182880"/>
          <a:lstStyle>
            <a:lvl1pPr marL="0" marR="0" indent="0" algn="l" defTabSz="6858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464681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row w/photo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5144-D549-764A-BC72-2369083EF94E}" type="datetime1">
              <a:rPr lang="en-US" smtClean="0"/>
              <a:t>3/9/20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71475" y="1861457"/>
            <a:ext cx="5572125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16 pt, hit return then Tab to get to level 2 – 14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371475" y="2889431"/>
            <a:ext cx="5572125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16 pt, hit return then Tab to get to level 2 – 14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371475" y="3917405"/>
            <a:ext cx="5572125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16 pt, hit return then Tab to get to level 2 – 14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371475" y="4945380"/>
            <a:ext cx="5572125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16 pt, hit return then Tab to get to level 2 – 14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DAC82A9-851F-41ED-8839-FC7966AE0D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1118283"/>
            <a:ext cx="8486775" cy="49212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7F3D4019-DCDF-4857-847C-9573F0C1B01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022975" y="1862138"/>
            <a:ext cx="2832100" cy="4042183"/>
          </a:xfrm>
          <a:blipFill>
            <a:blip r:embed="rId2"/>
            <a:stretch>
              <a:fillRect l="-29623" t="-14" r="639"/>
            </a:stretch>
          </a:blipFill>
        </p:spPr>
        <p:txBody>
          <a:bodyPr lIns="0" tIns="274320"/>
          <a:lstStyle>
            <a:lvl1pPr marL="0" marR="0" indent="0" algn="l" defTabSz="6858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12425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row w/photo |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EA86-E1B3-D840-96B4-2D75FC7D080D}" type="datetime1">
              <a:rPr lang="en-US" smtClean="0"/>
              <a:t>3/9/20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71475" y="1861458"/>
            <a:ext cx="5572125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14 pt, hit return then Tab to get to level 2 – 12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371475" y="2696210"/>
            <a:ext cx="5572125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14 pt, hit return then Tab to get to level 2 – 12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371475" y="3530962"/>
            <a:ext cx="5572125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14 pt, hit return then Tab to get to level 2 – 12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371475" y="4365714"/>
            <a:ext cx="5572125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14 pt, hit return then Tab to get to level 2 – 12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371475" y="5200468"/>
            <a:ext cx="5572125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14 pt, hit return then Tab to get to level 2 – 12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3BFB9B1-1EFA-44DF-8290-51EAEBD9BE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1118283"/>
            <a:ext cx="8486775" cy="49212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BCD7420F-31EF-411E-818F-128E1835AA9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022975" y="1862138"/>
            <a:ext cx="2832100" cy="4042183"/>
          </a:xfrm>
          <a:blipFill>
            <a:blip r:embed="rId2"/>
            <a:stretch>
              <a:fillRect l="-29623" t="-14" r="639"/>
            </a:stretch>
          </a:blipFill>
        </p:spPr>
        <p:txBody>
          <a:bodyPr lIns="0" tIns="274320"/>
          <a:lstStyle>
            <a:lvl1pPr marL="0" marR="0" indent="0" algn="l" defTabSz="6858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118241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2132-F380-0E4A-AAEB-72E7D47151BB}" type="datetime1">
              <a:rPr lang="en-US" smtClean="0"/>
              <a:t>3/9/20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384947" y="2975656"/>
            <a:ext cx="2374106" cy="609373"/>
          </a:xfrm>
        </p:spPr>
        <p:txBody>
          <a:bodyPr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[blank]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2B1205-F6CA-461E-A799-04C4F035F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07693" y="6369804"/>
            <a:ext cx="1097116" cy="34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224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6000750" y="0"/>
            <a:ext cx="314325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72" tIns="107577" rIns="134472" bIns="10757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85762" y="1828801"/>
            <a:ext cx="5383666" cy="21288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385762" y="4122058"/>
            <a:ext cx="5383666" cy="1783443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D61B4F-A22C-4FAB-B7F3-23701D7271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07693" y="6369804"/>
            <a:ext cx="1097116" cy="34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988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85762" y="1828801"/>
            <a:ext cx="5383666" cy="21288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385762" y="4122058"/>
            <a:ext cx="5383666" cy="1783443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5DB066-2C57-4BDC-B3C4-D5AA4E54C31C}"/>
              </a:ext>
            </a:extLst>
          </p:cNvPr>
          <p:cNvSpPr/>
          <p:nvPr/>
        </p:nvSpPr>
        <p:spPr bwMode="gray">
          <a:xfrm>
            <a:off x="6000750" y="0"/>
            <a:ext cx="3143250" cy="6858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72" tIns="107577" rIns="134472" bIns="10757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059ED8-1ABF-4D47-BAF7-C67D0BDC36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07693" y="6369804"/>
            <a:ext cx="1097116" cy="34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539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D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85762" y="1828801"/>
            <a:ext cx="5383666" cy="21288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385762" y="4122058"/>
            <a:ext cx="5383666" cy="1783443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B94BD7-F6CB-4633-B827-DCC8BE5FE864}"/>
              </a:ext>
            </a:extLst>
          </p:cNvPr>
          <p:cNvSpPr/>
          <p:nvPr/>
        </p:nvSpPr>
        <p:spPr bwMode="gray">
          <a:xfrm>
            <a:off x="6000750" y="0"/>
            <a:ext cx="3143250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72" tIns="107577" rIns="134472" bIns="10757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057337-C88C-4212-B107-A55E4CB49E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07693" y="6369804"/>
            <a:ext cx="1097116" cy="34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9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Clin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6825D86-6339-4FA5-BF31-FB0E1B56D0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059" r="2944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0C08FE4-162A-4EFF-AF07-50DD505ED48B}"/>
              </a:ext>
            </a:extLst>
          </p:cNvPr>
          <p:cNvSpPr/>
          <p:nvPr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1476" y="1104901"/>
            <a:ext cx="5580290" cy="2735839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1476" y="3924301"/>
            <a:ext cx="5580290" cy="974271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71476" y="4990648"/>
            <a:ext cx="5580008" cy="7025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9D10F-4F85-47EB-BB69-0ED9FC2465E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28CB145-5EA2-754D-8CDE-BD68346B91AE}" type="datetime1">
              <a:rPr lang="en-US" smtClean="0"/>
              <a:t>3/9/20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32E20C-6241-49CC-8812-6F1CC55742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5" t="16985" r="7983" b="18016"/>
          <a:stretch/>
        </p:blipFill>
        <p:spPr>
          <a:xfrm>
            <a:off x="355196" y="5760556"/>
            <a:ext cx="2197554" cy="7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212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Med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85762" y="1828801"/>
            <a:ext cx="5383666" cy="21288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385762" y="4122058"/>
            <a:ext cx="5383666" cy="1783443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B694CC-B592-44F3-8181-C62CCD2755B7}"/>
              </a:ext>
            </a:extLst>
          </p:cNvPr>
          <p:cNvSpPr/>
          <p:nvPr/>
        </p:nvSpPr>
        <p:spPr bwMode="gray">
          <a:xfrm>
            <a:off x="6000750" y="0"/>
            <a:ext cx="3143250" cy="6858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72" tIns="107577" rIns="134472" bIns="10757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02EE5D-051C-45D5-9592-10BF4C2E1F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07693" y="6369804"/>
            <a:ext cx="1097116" cy="34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28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Customiz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5762" y="1104901"/>
            <a:ext cx="4033838" cy="28527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5762" y="4122058"/>
            <a:ext cx="4033838" cy="1783443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268283A-D91D-4D73-9EBF-3B34754D95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00575" y="0"/>
            <a:ext cx="4733925" cy="6858000"/>
          </a:xfrm>
          <a:blipFill>
            <a:blip r:embed="rId2"/>
            <a:stretch>
              <a:fillRect r="-17304"/>
            </a:stretch>
          </a:blipFill>
        </p:spPr>
        <p:txBody>
          <a:bodyPr tIns="548640" anchor="t" anchorCtr="0"/>
          <a:lstStyle>
            <a:lvl1pPr marL="0" marR="0" indent="0" algn="ctr" defTabSz="6858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723066-572C-47D2-B034-A9F4718AC9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07693" y="6369804"/>
            <a:ext cx="1097116" cy="34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427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DD5A-027B-5049-9814-0E9AF1E2F97C}" type="datetime1">
              <a:rPr lang="en-US" smtClean="0"/>
              <a:t>3/9/20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DA9624-F28A-458F-88EF-3F184856CF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102" y="2501312"/>
            <a:ext cx="4415796" cy="18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622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/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85762" y="3904343"/>
            <a:ext cx="5383666" cy="482887"/>
          </a:xfrm>
        </p:spPr>
        <p:txBody>
          <a:bodyPr anchor="ctr"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First Name Last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385762" y="4403956"/>
            <a:ext cx="5383666" cy="484632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385761" y="4899871"/>
            <a:ext cx="5383666" cy="484632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Tel</a:t>
            </a:r>
            <a:r>
              <a:rPr lang="en-US"/>
              <a:t>: 123-456-7890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F35A84-66E1-4F72-848D-DB6EF4825F09}"/>
              </a:ext>
            </a:extLst>
          </p:cNvPr>
          <p:cNvSpPr/>
          <p:nvPr userDrawn="1"/>
        </p:nvSpPr>
        <p:spPr bwMode="gray">
          <a:xfrm>
            <a:off x="6000750" y="0"/>
            <a:ext cx="314325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72" tIns="107577" rIns="134472" bIns="10757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D6922A-983B-4BA1-9404-083625C6FFF9}"/>
              </a:ext>
            </a:extLst>
          </p:cNvPr>
          <p:cNvSpPr txBox="1"/>
          <p:nvPr userDrawn="1"/>
        </p:nvSpPr>
        <p:spPr bwMode="gray">
          <a:xfrm>
            <a:off x="371474" y="2535053"/>
            <a:ext cx="2026196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/>
              <a:t>Thank you.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88031-B09C-4308-AD99-6FA427183E5B}"/>
              </a:ext>
            </a:extLst>
          </p:cNvPr>
          <p:cNvSpPr txBox="1"/>
          <p:nvPr userDrawn="1"/>
        </p:nvSpPr>
        <p:spPr bwMode="gray">
          <a:xfrm>
            <a:off x="385761" y="3134422"/>
            <a:ext cx="229229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Contact information: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90A336-58A6-4623-B17E-F3C92AE57B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07693" y="6369804"/>
            <a:ext cx="1097116" cy="34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266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Lifesty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cbarthol\Desktop\Charlotte Work\Tools\PPT\Empower\2019 PPT cover images\zion-4x3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0C08FE4-162A-4EFF-AF07-50DD505ED48B}"/>
              </a:ext>
            </a:extLst>
          </p:cNvPr>
          <p:cNvSpPr/>
          <p:nvPr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1476" y="1104901"/>
            <a:ext cx="5580290" cy="273583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1476" y="3924301"/>
            <a:ext cx="5580290" cy="974271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Date"/>
          <p:cNvSpPr>
            <a:spLocks noGrp="1"/>
          </p:cNvSpPr>
          <p:nvPr>
            <p:ph type="body" sz="quarter" idx="13" hasCustomPrompt="1"/>
          </p:nvPr>
        </p:nvSpPr>
        <p:spPr>
          <a:xfrm>
            <a:off x="371476" y="4990648"/>
            <a:ext cx="5580008" cy="7025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14" name="MIO_LOGOPLACEHOLDER#LowerLeftMediumStandard" hidden="1">
            <a:extLst>
              <a:ext uri="{FF2B5EF4-FFF2-40B4-BE49-F238E27FC236}">
                <a16:creationId xmlns:a16="http://schemas.microsoft.com/office/drawing/2014/main" id="{85B03E4F-1D18-400F-84E4-69084D093D3D}"/>
              </a:ext>
            </a:extLst>
          </p:cNvPr>
          <p:cNvSpPr/>
          <p:nvPr userDrawn="1"/>
        </p:nvSpPr>
        <p:spPr>
          <a:xfrm>
            <a:off x="371475" y="5763094"/>
            <a:ext cx="2315115" cy="7139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15" name="Rectangle 14" hidden="1"/>
          <p:cNvSpPr/>
          <p:nvPr userDrawn="1">
            <p:custDataLst>
              <p:tags r:id="rId1"/>
            </p:custDataLst>
          </p:nvPr>
        </p:nvSpPr>
        <p:spPr>
          <a:xfrm>
            <a:off x="308663" y="5744066"/>
            <a:ext cx="3241964" cy="9351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16" name="Rectangle 15" hidden="1"/>
          <p:cNvSpPr/>
          <p:nvPr userDrawn="1">
            <p:custDataLst>
              <p:tags r:id="rId2"/>
            </p:custDataLst>
          </p:nvPr>
        </p:nvSpPr>
        <p:spPr>
          <a:xfrm>
            <a:off x="339836" y="415636"/>
            <a:ext cx="7658100" cy="52993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pic>
        <p:nvPicPr>
          <p:cNvPr id="13" name="Picture 2" descr="C:\Users\cbarthol\Desktop\Charlotte Work\Tools\PPT\Empower\Logo EMFs\OPTUM360_®_4c.emf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63" y="5764250"/>
            <a:ext cx="3248090" cy="71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34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 Customiz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picture icon in middle of slide to add full bleed picture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-5893"/>
            <a:ext cx="9144000" cy="6858000"/>
          </a:xfr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>
            <a:lvl1pPr>
              <a:defRPr lang="en-US" sz="1500" dirty="0">
                <a:solidFill>
                  <a:schemeClr val="bg1"/>
                </a:solidFill>
              </a:defRPr>
            </a:lvl1pPr>
          </a:lstStyle>
          <a:p>
            <a:pPr lvl="0" algn="ctr" defTabSz="685647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1476" y="1104901"/>
            <a:ext cx="5580290" cy="2735839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Insightful presentation title in sentence case max 3 lines | Image instructions at right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1476" y="3924301"/>
            <a:ext cx="5580290" cy="974271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71476" y="4990648"/>
            <a:ext cx="5580008" cy="7025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8AB7FC00-CAEB-4AC6-9A32-953D75FDB1C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5196" y="5760556"/>
            <a:ext cx="2197555" cy="716444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3E926-4D19-4F32-8112-EB03CC209DF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6E1A88B-A652-8F44-A5F9-5E71904FF2E5}" type="datetime1">
              <a:rPr lang="en-US" smtClean="0"/>
              <a:t>3/9/20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3CF5D8-A7D2-44FE-998F-D0C95902ED42}"/>
              </a:ext>
            </a:extLst>
          </p:cNvPr>
          <p:cNvSpPr/>
          <p:nvPr userDrawn="1"/>
        </p:nvSpPr>
        <p:spPr bwMode="gray">
          <a:xfrm>
            <a:off x="9163022" y="0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400" dirty="0"/>
              <a:t>4 STEPS to customizing this title slide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/>
              <a:t>Right click on presentation title placeholder &gt; Send to Back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/>
              <a:t>Select white gradient overlay &gt; Send to Back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/>
              <a:t>Click on Picture icon in center of picture placeholder &gt; Navigate to image &gt; Insert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/>
              <a:t>Right click on Slide Thumbnail &gt; Hit Reset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882037-743A-43E9-AF64-DF4B49C731C9}"/>
              </a:ext>
            </a:extLst>
          </p:cNvPr>
          <p:cNvSpPr/>
          <p:nvPr userDrawn="1"/>
        </p:nvSpPr>
        <p:spPr bwMode="gray">
          <a:xfrm>
            <a:off x="11347423" y="0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400" dirty="0"/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336912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1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3B30-E9D0-844C-BEF2-CE4BEB628737}" type="datetime1">
              <a:rPr lang="en-US" smtClean="0"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1118283"/>
            <a:ext cx="8486775" cy="49212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91570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1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1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825626"/>
            <a:ext cx="4143375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6"/>
            <a:ext cx="4245429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47F0-CC69-5347-9C2C-7BEDBA73FFFE}" type="datetime1">
              <a:rPr lang="en-US" smtClean="0"/>
              <a:t>3/9/20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9F3EB9D-9B44-418C-9B2E-D32A67A979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1118283"/>
            <a:ext cx="8486775" cy="49212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29765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2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1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825626"/>
            <a:ext cx="4143375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6"/>
            <a:ext cx="4245429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91AE-936D-7547-868E-5C8FE425E629}" type="datetime1">
              <a:rPr lang="en-US" smtClean="0"/>
              <a:t>3/9/20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71476" y="1118283"/>
            <a:ext cx="4126706" cy="492125"/>
          </a:xfrm>
        </p:spPr>
        <p:txBody>
          <a:bodyPr anchor="t"/>
          <a:lstStyle>
            <a:lvl1pPr marL="0" indent="0">
              <a:buNone/>
              <a:defRPr sz="1800" b="0">
                <a:solidFill>
                  <a:schemeClr val="accent4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Short subhead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118283"/>
            <a:ext cx="4229100" cy="492125"/>
          </a:xfrm>
        </p:spPr>
        <p:txBody>
          <a:bodyPr anchor="t"/>
          <a:lstStyle>
            <a:lvl1pPr marL="0" indent="0">
              <a:buNone/>
              <a:defRPr sz="1800" b="0">
                <a:solidFill>
                  <a:schemeClr val="accent4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Short subhead</a:t>
            </a:r>
          </a:p>
        </p:txBody>
      </p:sp>
    </p:spTree>
    <p:extLst>
      <p:ext uri="{BB962C8B-B14F-4D97-AF65-F5344CB8AC3E}">
        <p14:creationId xmlns:p14="http://schemas.microsoft.com/office/powerpoint/2010/main" val="100854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5258-962B-314A-8144-01713EA42D4B}" type="datetime1">
              <a:rPr lang="en-US" smtClean="0"/>
              <a:t>3/9/20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5337" y="6486983"/>
            <a:ext cx="459242" cy="365125"/>
          </a:xfrm>
        </p:spPr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70606B5-5043-498C-87F8-8BBBE2437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00388" y="6486983"/>
            <a:ext cx="5314950" cy="365125"/>
          </a:xfrm>
        </p:spPr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8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08C2-2240-0640-AF9B-ECF7893AC155}" type="datetime1">
              <a:rPr lang="en-US" smtClean="0"/>
              <a:t>3/9/20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35FC4DD-34A5-4677-832D-B024EEC6EE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1118283"/>
            <a:ext cx="8486775" cy="49212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3468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B70EC13-D34A-4B4D-9F6C-7DF008E498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07693" y="6369804"/>
            <a:ext cx="1097116" cy="34206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71475" y="0"/>
            <a:ext cx="8486775" cy="10740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1475" y="1825625"/>
            <a:ext cx="8486775" cy="40744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285750" y="7386866"/>
            <a:ext cx="20574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27CB2-375A-6245-9001-5A03665D4C85}" type="datetime1">
              <a:rPr lang="en-US" smtClean="0"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100388" y="6486983"/>
            <a:ext cx="531495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48675" y="6486983"/>
            <a:ext cx="4068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0D8EA-3107-4873-B9AB-DD7D3E79053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 bwMode="gray">
          <a:xfrm>
            <a:off x="342900" y="1100666"/>
            <a:ext cx="85153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 bwMode="gray">
          <a:xfrm>
            <a:off x="342900" y="1100666"/>
            <a:ext cx="85153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 bwMode="gray">
          <a:xfrm>
            <a:off x="342900" y="1100666"/>
            <a:ext cx="85153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B2CE75-020D-45A1-B141-8BC43E0F6356}"/>
              </a:ext>
            </a:extLst>
          </p:cNvPr>
          <p:cNvCxnSpPr>
            <a:cxnSpLocks/>
          </p:cNvCxnSpPr>
          <p:nvPr/>
        </p:nvCxnSpPr>
        <p:spPr bwMode="gray">
          <a:xfrm>
            <a:off x="342900" y="1100666"/>
            <a:ext cx="85153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E70631-2200-435E-8B78-C15380687CB2}"/>
              </a:ext>
            </a:extLst>
          </p:cNvPr>
          <p:cNvCxnSpPr>
            <a:cxnSpLocks/>
          </p:cNvCxnSpPr>
          <p:nvPr/>
        </p:nvCxnSpPr>
        <p:spPr bwMode="gray">
          <a:xfrm>
            <a:off x="342900" y="1100666"/>
            <a:ext cx="85153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FBD12F-70CE-4189-B019-73D6EAD2C6EA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342900" y="1100666"/>
            <a:ext cx="85153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20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  <p:sldLayoutId id="2147483863" r:id="rId18"/>
    <p:sldLayoutId id="2147483864" r:id="rId19"/>
    <p:sldLayoutId id="2147483865" r:id="rId20"/>
    <p:sldLayoutId id="2147483866" r:id="rId21"/>
    <p:sldLayoutId id="2147483867" r:id="rId22"/>
    <p:sldLayoutId id="2147483868" r:id="rId23"/>
    <p:sldLayoutId id="2147483869" r:id="rId24"/>
    <p:sldLayoutId id="2147483870" r:id="rId25"/>
    <p:sldLayoutId id="2147483871" r:id="rId26"/>
    <p:sldLayoutId id="2147483872" r:id="rId27"/>
    <p:sldLayoutId id="2147483873" r:id="rId28"/>
    <p:sldLayoutId id="2147483874" r:id="rId29"/>
    <p:sldLayoutId id="2147483875" r:id="rId30"/>
    <p:sldLayoutId id="2147483876" r:id="rId31"/>
    <p:sldLayoutId id="2147483877" r:id="rId32"/>
    <p:sldLayoutId id="2147483878" r:id="rId33"/>
    <p:sldLayoutId id="2147483879" r:id="rId3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55565A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5000"/>
        </a:lnSpc>
        <a:spcBef>
          <a:spcPts val="800"/>
        </a:spcBef>
        <a:spcAft>
          <a:spcPts val="450"/>
        </a:spcAft>
        <a:buFont typeface="Arial" panose="020B0604020202020204" pitchFamily="34" charset="0"/>
        <a:buChar char="​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30188" algn="l" defTabSz="685800" rtl="0" eaLnBrk="1" latinLnBrk="0" hangingPunct="1">
        <a:lnSpc>
          <a:spcPct val="950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685800" rtl="0" eaLnBrk="1" latinLnBrk="0" hangingPunct="1">
        <a:lnSpc>
          <a:spcPct val="950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98463" indent="-169863" algn="l" defTabSz="685800" rtl="0" eaLnBrk="1" latinLnBrk="0" hangingPunct="1">
        <a:lnSpc>
          <a:spcPct val="95000"/>
        </a:lnSpc>
        <a:spcBef>
          <a:spcPts val="0"/>
        </a:spcBef>
        <a:spcAft>
          <a:spcPts val="450"/>
        </a:spcAft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571500" indent="-171450" algn="l" defTabSz="685800" rtl="0" eaLnBrk="1" latinLnBrk="0" hangingPunct="1">
        <a:lnSpc>
          <a:spcPct val="95000"/>
        </a:lnSpc>
        <a:spcBef>
          <a:spcPts val="0"/>
        </a:spcBef>
        <a:spcAft>
          <a:spcPts val="45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742950" indent="-171450" algn="l" defTabSz="685800" rtl="0" eaLnBrk="1" latinLnBrk="0" hangingPunct="1">
        <a:lnSpc>
          <a:spcPct val="95000"/>
        </a:lnSpc>
        <a:spcBef>
          <a:spcPts val="0"/>
        </a:spcBef>
        <a:spcAft>
          <a:spcPts val="450"/>
        </a:spcAft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" indent="-171450" algn="l" defTabSz="685800" rtl="0" eaLnBrk="1" latinLnBrk="0" hangingPunct="1">
        <a:lnSpc>
          <a:spcPct val="95000"/>
        </a:lnSpc>
        <a:spcBef>
          <a:spcPts val="0"/>
        </a:spcBef>
        <a:spcAft>
          <a:spcPts val="450"/>
        </a:spcAft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742950" indent="-171450" algn="l" defTabSz="685800" rtl="0" eaLnBrk="1" latinLnBrk="0" hangingPunct="1">
        <a:lnSpc>
          <a:spcPct val="95000"/>
        </a:lnSpc>
        <a:spcBef>
          <a:spcPts val="0"/>
        </a:spcBef>
        <a:spcAft>
          <a:spcPts val="450"/>
        </a:spcAft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742950" indent="-171450" algn="l" defTabSz="685800" rtl="0" eaLnBrk="1" latinLnBrk="0" hangingPunct="1">
        <a:lnSpc>
          <a:spcPct val="95000"/>
        </a:lnSpc>
        <a:spcBef>
          <a:spcPts val="0"/>
        </a:spcBef>
        <a:spcAft>
          <a:spcPts val="450"/>
        </a:spcAft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72" pos="2862" userDrawn="1">
          <p15:clr>
            <a:srgbClr val="FDE53C"/>
          </p15:clr>
        </p15:guide>
        <p15:guide id="73" orient="horz" pos="3720" userDrawn="1">
          <p15:clr>
            <a:srgbClr val="F26B43"/>
          </p15:clr>
        </p15:guide>
        <p15:guide id="74" userDrawn="1">
          <p15:clr>
            <a:srgbClr val="F26B43"/>
          </p15:clr>
        </p15:guide>
        <p15:guide id="75" pos="5580" userDrawn="1">
          <p15:clr>
            <a:srgbClr val="F26B43"/>
          </p15:clr>
        </p15:guide>
        <p15:guide id="76" pos="192" userDrawn="1">
          <p15:clr>
            <a:srgbClr val="F26B43"/>
          </p15:clr>
        </p15:guide>
        <p15:guide id="77" orient="horz" pos="4080" userDrawn="1">
          <p15:clr>
            <a:srgbClr val="F26B43"/>
          </p15:clr>
        </p15:guide>
        <p15:guide id="78" pos="234" userDrawn="1">
          <p15:clr>
            <a:srgbClr val="F26B43"/>
          </p15:clr>
        </p15:guide>
        <p15:guide id="79" orient="horz" pos="240" userDrawn="1">
          <p15:clr>
            <a:srgbClr val="F26B43"/>
          </p15:clr>
        </p15:guide>
        <p15:guide id="80" orient="horz" pos="360" userDrawn="1">
          <p15:clr>
            <a:srgbClr val="F26B43"/>
          </p15:clr>
        </p15:guide>
        <p15:guide id="81" orient="horz" pos="696" userDrawn="1">
          <p15:clr>
            <a:srgbClr val="F26B43"/>
          </p15:clr>
        </p15:guide>
        <p15:guide id="82" orient="horz" pos="2472" userDrawn="1">
          <p15:clr>
            <a:srgbClr val="F26B43"/>
          </p15:clr>
        </p15:guide>
        <p15:guide id="83" orient="horz" pos="4224" userDrawn="1">
          <p15:clr>
            <a:srgbClr val="F26B43"/>
          </p15:clr>
        </p15:guide>
        <p15:guide id="84" pos="5544" userDrawn="1">
          <p15:clr>
            <a:srgbClr val="F26B43"/>
          </p15:clr>
        </p15:guide>
        <p15:guide id="85" pos="2898" userDrawn="1">
          <p15:clr>
            <a:srgbClr val="FDE53C"/>
          </p15:clr>
        </p15:guide>
        <p15:guide id="86" pos="2016" userDrawn="1">
          <p15:clr>
            <a:srgbClr val="F26B43"/>
          </p15:clr>
        </p15:guide>
        <p15:guide id="87" pos="3744" userDrawn="1">
          <p15:clr>
            <a:srgbClr val="F26B43"/>
          </p15:clr>
        </p15:guide>
        <p15:guide id="88" pos="1980" userDrawn="1">
          <p15:clr>
            <a:srgbClr val="F26B43"/>
          </p15:clr>
        </p15:guide>
        <p15:guide id="89" pos="3780" userDrawn="1">
          <p15:clr>
            <a:srgbClr val="F26B43"/>
          </p15:clr>
        </p15:guide>
        <p15:guide id="90" orient="horz" pos="2424" userDrawn="1">
          <p15:clr>
            <a:srgbClr val="F26B43"/>
          </p15:clr>
        </p15:guide>
        <p15:guide id="91" orient="horz" pos="1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IEDI NoSQL: </a:t>
            </a:r>
            <a:r>
              <a:rPr lang="en-US" sz="4400" i="1" dirty="0"/>
              <a:t>Research Review</a:t>
            </a:r>
            <a:endParaRPr lang="en-US" i="1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Sareya Kidd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March 2020</a:t>
            </a:r>
          </a:p>
        </p:txBody>
      </p:sp>
    </p:spTree>
    <p:extLst>
      <p:ext uri="{BB962C8B-B14F-4D97-AF65-F5344CB8AC3E}">
        <p14:creationId xmlns:p14="http://schemas.microsoft.com/office/powerpoint/2010/main" val="416729667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476B-9DDC-1F44-BDAB-3E28D46D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IEDI’s Current Data Storage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E9691-926F-494F-8070-9278502A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54" y="1348969"/>
            <a:ext cx="8486775" cy="4789184"/>
          </a:xfrm>
        </p:spPr>
        <p:txBody>
          <a:bodyPr numCol="2"/>
          <a:lstStyle/>
          <a:p>
            <a:pPr lvl="1"/>
            <a:r>
              <a:rPr lang="en-US" sz="1400" dirty="0"/>
              <a:t>IEDI CH Transactional Database</a:t>
            </a:r>
          </a:p>
          <a:p>
            <a:pPr lvl="3"/>
            <a:r>
              <a:rPr lang="en-US" sz="1200" dirty="0"/>
              <a:t>Oracle 12c  deployed in Optum data center</a:t>
            </a:r>
          </a:p>
          <a:p>
            <a:pPr marL="228600" lvl="3" indent="0">
              <a:buNone/>
            </a:pPr>
            <a:endParaRPr lang="en-US" sz="1200" dirty="0"/>
          </a:p>
          <a:p>
            <a:pPr lvl="1"/>
            <a:r>
              <a:rPr lang="en-US" sz="1400" dirty="0">
                <a:solidFill>
                  <a:schemeClr val="accent1"/>
                </a:solidFill>
              </a:rPr>
              <a:t>IEDI CH Electronic Claim Tracking (ECT) Database</a:t>
            </a:r>
          </a:p>
          <a:p>
            <a:pPr lvl="3"/>
            <a:r>
              <a:rPr lang="en-US" sz="1200" dirty="0"/>
              <a:t>Used for searching and reporting</a:t>
            </a:r>
          </a:p>
          <a:p>
            <a:pPr lvl="3"/>
            <a:r>
              <a:rPr lang="en-US" sz="1200" dirty="0"/>
              <a:t>Oracle 12c deployed in Optum data center</a:t>
            </a:r>
          </a:p>
          <a:p>
            <a:pPr lvl="3"/>
            <a:r>
              <a:rPr lang="en-US" sz="1200" dirty="0"/>
              <a:t>Data replicated from IEDI CH transactional DB via Golden Gate</a:t>
            </a:r>
          </a:p>
          <a:p>
            <a:pPr lvl="4"/>
            <a:r>
              <a:rPr lang="en-US" sz="1200" dirty="0"/>
              <a:t>Source schema retained with additional search tables</a:t>
            </a:r>
          </a:p>
          <a:p>
            <a:pPr lvl="4"/>
            <a:endParaRPr lang="en-US" sz="1200" dirty="0"/>
          </a:p>
          <a:p>
            <a:pPr lvl="1"/>
            <a:r>
              <a:rPr lang="en-US" sz="1400" dirty="0"/>
              <a:t>IEDI Portal DB</a:t>
            </a:r>
          </a:p>
          <a:p>
            <a:pPr lvl="3"/>
            <a:r>
              <a:rPr lang="en-US" sz="1200" dirty="0"/>
              <a:t>IEDI Portal is isolated logically and physically from IEDI CH</a:t>
            </a:r>
          </a:p>
          <a:p>
            <a:pPr lvl="4"/>
            <a:r>
              <a:rPr lang="en-US" sz="1200" dirty="0"/>
              <a:t>IEDI Portal sources most data from IEDI CH through APIs</a:t>
            </a:r>
          </a:p>
          <a:p>
            <a:pPr lvl="3"/>
            <a:r>
              <a:rPr lang="en-US" sz="1200" dirty="0"/>
              <a:t>Oracle 12c deployed in Optum data center</a:t>
            </a:r>
          </a:p>
          <a:p>
            <a:pPr marL="228600" lvl="3" indent="0">
              <a:buNone/>
            </a:pPr>
            <a:endParaRPr lang="en-US" sz="1200" dirty="0"/>
          </a:p>
          <a:p>
            <a:pPr marL="228600" lvl="3" indent="0">
              <a:buNone/>
            </a:pPr>
            <a:endParaRPr lang="en-US" sz="1200" dirty="0"/>
          </a:p>
          <a:p>
            <a:pPr marL="228600" lvl="3" indent="0">
              <a:buNone/>
            </a:pPr>
            <a:endParaRPr lang="en-US" sz="1200" dirty="0"/>
          </a:p>
          <a:p>
            <a:pPr lvl="1"/>
            <a:r>
              <a:rPr lang="en-US" sz="1400" dirty="0"/>
              <a:t>MGD Database</a:t>
            </a:r>
          </a:p>
          <a:p>
            <a:pPr lvl="3"/>
            <a:r>
              <a:rPr lang="en-US" sz="1200" dirty="0"/>
              <a:t>Oracle 12c deployed in Optum data center</a:t>
            </a:r>
          </a:p>
          <a:p>
            <a:pPr lvl="3"/>
            <a:r>
              <a:rPr lang="en-US" sz="1200" dirty="0"/>
              <a:t>Significant amount of PL/SQL</a:t>
            </a:r>
          </a:p>
          <a:p>
            <a:pPr lvl="3"/>
            <a:r>
              <a:rPr lang="en-US" sz="1200" dirty="0"/>
              <a:t>Very high volume - Processes 2.5 million claims per day</a:t>
            </a:r>
          </a:p>
          <a:p>
            <a:pPr marL="228600" lvl="3" indent="0">
              <a:buNone/>
            </a:pPr>
            <a:endParaRPr lang="en-US" sz="1200" dirty="0"/>
          </a:p>
          <a:p>
            <a:pPr lvl="1"/>
            <a:r>
              <a:rPr lang="en-US" sz="1400" dirty="0"/>
              <a:t>File System </a:t>
            </a:r>
          </a:p>
          <a:p>
            <a:pPr lvl="3"/>
            <a:r>
              <a:rPr lang="en-US" sz="1200" dirty="0"/>
              <a:t>Reporting &amp; data import/exports in IEDI CH &amp; MGDs</a:t>
            </a:r>
          </a:p>
          <a:p>
            <a:pPr marL="228600" lvl="3" indent="0">
              <a:buNone/>
            </a:pPr>
            <a:endParaRPr lang="en-US" sz="1200" dirty="0"/>
          </a:p>
          <a:p>
            <a:pPr lvl="1"/>
            <a:r>
              <a:rPr lang="en-US" sz="1400" dirty="0"/>
              <a:t>Optum Object Storage</a:t>
            </a:r>
          </a:p>
          <a:p>
            <a:pPr lvl="3"/>
            <a:r>
              <a:rPr lang="en-US" sz="1050" dirty="0"/>
              <a:t>Reporting and Raw Data Archive</a:t>
            </a:r>
          </a:p>
          <a:p>
            <a:pPr lvl="2"/>
            <a:endParaRPr lang="en-US" dirty="0"/>
          </a:p>
          <a:p>
            <a:pPr lvl="3"/>
            <a:endParaRPr lang="en-US" sz="1200" dirty="0"/>
          </a:p>
          <a:p>
            <a:pPr lvl="3"/>
            <a:endParaRPr lang="en-US" sz="16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03C83-CCEE-494F-B9A2-12E3B1130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CEB31-6284-A647-82C9-A1F80E47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0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1B94-658D-8E49-AFA5-04B8AB34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Requirements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2476A-10AE-054A-A42A-395CD150E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610408"/>
            <a:ext cx="8486775" cy="4074432"/>
          </a:xfrm>
        </p:spPr>
        <p:txBody>
          <a:bodyPr/>
          <a:lstStyle/>
          <a:p>
            <a:pPr marL="515938" lvl="1" indent="-285750">
              <a:lnSpc>
                <a:spcPct val="150000"/>
              </a:lnSpc>
            </a:pPr>
            <a:r>
              <a:rPr lang="en-US" dirty="0"/>
              <a:t>Improve performance of searching and reporting capabilities</a:t>
            </a:r>
          </a:p>
          <a:p>
            <a:pPr marL="515938" lvl="1" indent="-285750">
              <a:lnSpc>
                <a:spcPct val="150000"/>
              </a:lnSpc>
            </a:pPr>
            <a:r>
              <a:rPr lang="en-US" dirty="0"/>
              <a:t>Increase breadth of searchable data</a:t>
            </a:r>
          </a:p>
          <a:p>
            <a:pPr marL="515938" lvl="1" indent="-285750">
              <a:lnSpc>
                <a:spcPct val="150000"/>
              </a:lnSpc>
            </a:pPr>
            <a:r>
              <a:rPr lang="en-US" dirty="0"/>
              <a:t>Accommodate substantial growth expected for RCG</a:t>
            </a:r>
          </a:p>
          <a:p>
            <a:pPr marL="684213" lvl="3" indent="-285750">
              <a:lnSpc>
                <a:spcPct val="150000"/>
              </a:lnSpc>
            </a:pPr>
            <a:r>
              <a:rPr lang="en-US" dirty="0"/>
              <a:t>Significantly longer retention periods</a:t>
            </a:r>
          </a:p>
          <a:p>
            <a:pPr marL="515938" lvl="1" indent="-285750">
              <a:lnSpc>
                <a:spcPct val="150000"/>
              </a:lnSpc>
            </a:pPr>
            <a:r>
              <a:rPr lang="en-US" dirty="0"/>
              <a:t>Long term reduction of cost</a:t>
            </a:r>
          </a:p>
          <a:p>
            <a:pPr marL="684213" lvl="3" indent="-285750">
              <a:lnSpc>
                <a:spcPct val="150000"/>
              </a:lnSpc>
            </a:pPr>
            <a:r>
              <a:rPr lang="en-US" dirty="0"/>
              <a:t>Oracle ($$$)</a:t>
            </a:r>
          </a:p>
          <a:p>
            <a:pPr marL="684213" lvl="3" indent="-285750">
              <a:lnSpc>
                <a:spcPct val="150000"/>
              </a:lnSpc>
            </a:pPr>
            <a:r>
              <a:rPr lang="en-US" dirty="0"/>
              <a:t>Backups ($$$$$)</a:t>
            </a:r>
          </a:p>
          <a:p>
            <a:pPr marL="515938" lvl="1" indent="-285750">
              <a:lnSpc>
                <a:spcPct val="150000"/>
              </a:lnSpc>
            </a:pPr>
            <a:r>
              <a:rPr lang="en-US" dirty="0"/>
              <a:t>Stability improvements and high availability</a:t>
            </a:r>
          </a:p>
          <a:p>
            <a:pPr marL="515938" lvl="1" indent="-285750"/>
            <a:endParaRPr lang="en-US" dirty="0"/>
          </a:p>
          <a:p>
            <a:pPr marL="515938" lvl="1" indent="-285750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53539-2B93-034F-9352-C737FA62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DE15F-C458-5949-9E29-395268AE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7EAC7C-6773-2D4E-AEBC-54AC2FFAFF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Phase 1 – Replace ECT</a:t>
            </a:r>
          </a:p>
        </p:txBody>
      </p:sp>
    </p:spTree>
    <p:extLst>
      <p:ext uri="{BB962C8B-B14F-4D97-AF65-F5344CB8AC3E}">
        <p14:creationId xmlns:p14="http://schemas.microsoft.com/office/powerpoint/2010/main" val="38315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BCD8-98AD-B942-9F0F-B4A04AFF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9AF0F-3385-3945-9739-53DE9E622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54" y="1232238"/>
            <a:ext cx="8486775" cy="40744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researched 4 NoSQL document databases: </a:t>
            </a:r>
          </a:p>
          <a:p>
            <a:pPr marL="515938" lvl="1" indent="-285750">
              <a:lnSpc>
                <a:spcPct val="100000"/>
              </a:lnSpc>
            </a:pPr>
            <a:r>
              <a:rPr lang="en-US" dirty="0"/>
              <a:t>Postgres</a:t>
            </a:r>
          </a:p>
          <a:p>
            <a:pPr marL="684213" lvl="3" indent="-285750">
              <a:lnSpc>
                <a:spcPct val="100000"/>
              </a:lnSpc>
            </a:pPr>
            <a:r>
              <a:rPr lang="en-US" dirty="0"/>
              <a:t>POC using community edition deployed on single VM deployed in Optum Data Center</a:t>
            </a:r>
          </a:p>
          <a:p>
            <a:pPr marL="857250" lvl="4" indent="-285750">
              <a:lnSpc>
                <a:spcPct val="100000"/>
              </a:lnSpc>
            </a:pPr>
            <a:r>
              <a:rPr lang="en-US" dirty="0"/>
              <a:t>~2.7 million documents loaded</a:t>
            </a:r>
            <a:br>
              <a:rPr lang="en-US" dirty="0"/>
            </a:br>
            <a:endParaRPr lang="en-US" dirty="0"/>
          </a:p>
          <a:p>
            <a:pPr marL="515938" lvl="1" indent="-285750">
              <a:lnSpc>
                <a:spcPct val="100000"/>
              </a:lnSpc>
            </a:pPr>
            <a:r>
              <a:rPr lang="en-US" dirty="0"/>
              <a:t>Elastic Search</a:t>
            </a:r>
          </a:p>
          <a:p>
            <a:pPr marL="684213" lvl="3" indent="-285750">
              <a:lnSpc>
                <a:spcPct val="100000"/>
              </a:lnSpc>
            </a:pPr>
            <a:r>
              <a:rPr lang="en-US" dirty="0"/>
              <a:t>POC used a single node instance deployed to </a:t>
            </a:r>
            <a:r>
              <a:rPr lang="en-US" dirty="0" err="1"/>
              <a:t>Openshift</a:t>
            </a:r>
            <a:r>
              <a:rPr lang="en-US" dirty="0"/>
              <a:t> Origin</a:t>
            </a:r>
          </a:p>
          <a:p>
            <a:pPr marL="857250" lvl="4" indent="-285750">
              <a:lnSpc>
                <a:spcPct val="100000"/>
              </a:lnSpc>
            </a:pPr>
            <a:r>
              <a:rPr lang="en-US" dirty="0"/>
              <a:t>Smaller data sent loaded due to time and capacity restraints</a:t>
            </a:r>
          </a:p>
          <a:p>
            <a:pPr marL="684213" lvl="3" indent="-285750">
              <a:lnSpc>
                <a:spcPct val="100000"/>
              </a:lnSpc>
            </a:pPr>
            <a:r>
              <a:rPr lang="en-US" dirty="0"/>
              <a:t>Research included meeting with </a:t>
            </a:r>
            <a:r>
              <a:rPr lang="en-US" dirty="0" err="1"/>
              <a:t>ElasticSearch</a:t>
            </a:r>
            <a:r>
              <a:rPr lang="en-US" dirty="0"/>
              <a:t> architect</a:t>
            </a:r>
            <a:br>
              <a:rPr lang="en-US" dirty="0"/>
            </a:br>
            <a:endParaRPr lang="en-US" dirty="0"/>
          </a:p>
          <a:p>
            <a:pPr marL="515938" lvl="1" indent="-285750">
              <a:lnSpc>
                <a:spcPct val="100000"/>
              </a:lnSpc>
            </a:pPr>
            <a:r>
              <a:rPr lang="en-US" dirty="0"/>
              <a:t>MongoDB </a:t>
            </a:r>
          </a:p>
          <a:p>
            <a:pPr marL="684213" lvl="3" indent="-285750">
              <a:lnSpc>
                <a:spcPct val="100000"/>
              </a:lnSpc>
            </a:pPr>
            <a:r>
              <a:rPr lang="en-US" dirty="0"/>
              <a:t>POC used a singled node instance deployed to </a:t>
            </a:r>
            <a:r>
              <a:rPr lang="en-US" dirty="0" err="1"/>
              <a:t>Openshift</a:t>
            </a:r>
            <a:r>
              <a:rPr lang="en-US" dirty="0"/>
              <a:t> Origin</a:t>
            </a:r>
          </a:p>
          <a:p>
            <a:pPr marL="857250" lvl="4" indent="-285750">
              <a:lnSpc>
                <a:spcPct val="100000"/>
              </a:lnSpc>
            </a:pPr>
            <a:r>
              <a:rPr lang="en-US" dirty="0"/>
              <a:t>~2.7 million claims loaded</a:t>
            </a:r>
            <a:br>
              <a:rPr lang="en-US" dirty="0"/>
            </a:br>
            <a:endParaRPr lang="en-US" dirty="0"/>
          </a:p>
          <a:p>
            <a:pPr marL="515938" lvl="1" indent="-285750">
              <a:lnSpc>
                <a:spcPct val="100000"/>
              </a:lnSpc>
            </a:pPr>
            <a:r>
              <a:rPr lang="en-US" dirty="0"/>
              <a:t>Azure Cosmos DB</a:t>
            </a:r>
          </a:p>
          <a:p>
            <a:pPr marL="684213" lvl="3" indent="-285750">
              <a:lnSpc>
                <a:spcPct val="100000"/>
              </a:lnSpc>
            </a:pPr>
            <a:r>
              <a:rPr lang="en-US" dirty="0"/>
              <a:t>POC used </a:t>
            </a:r>
            <a:r>
              <a:rPr lang="en-US" dirty="0" err="1"/>
              <a:t>CosmosDB</a:t>
            </a:r>
            <a:r>
              <a:rPr lang="en-US" dirty="0"/>
              <a:t> with the native SQL API</a:t>
            </a:r>
          </a:p>
          <a:p>
            <a:pPr marL="857250" lvl="4" indent="-285750">
              <a:lnSpc>
                <a:spcPct val="100000"/>
              </a:lnSpc>
            </a:pPr>
            <a:r>
              <a:rPr lang="en-US" dirty="0"/>
              <a:t>Preliminary testing performed with 46K documents.  </a:t>
            </a:r>
          </a:p>
          <a:p>
            <a:pPr marL="857250" lvl="4" indent="-285750">
              <a:lnSpc>
                <a:spcPct val="100000"/>
              </a:lnSpc>
            </a:pPr>
            <a:r>
              <a:rPr lang="en-US" dirty="0"/>
              <a:t>POC still in progress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AAD16-47DE-9749-91F8-9C79D093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26C01-C6A7-104E-B87A-F69E266D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31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54F2-8A48-FA49-B7BB-C393C775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D5588-D543-5E4D-B3AD-767179FCC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54" y="1378161"/>
            <a:ext cx="8486775" cy="40744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B050"/>
                </a:solidFill>
              </a:rPr>
              <a:t>The Good: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Single solution for relational and document storage with JSONB column</a:t>
            </a:r>
          </a:p>
          <a:p>
            <a:pPr lvl="4">
              <a:lnSpc>
                <a:spcPct val="100000"/>
              </a:lnSpc>
            </a:pPr>
            <a:r>
              <a:rPr lang="en-US" dirty="0"/>
              <a:t>Reduced operational overhead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Existing expertise on DevOps team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Enterprise DB version offers Oracle compatibility layer reduces the up front effort to migrate relational databases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Cloud platform agnostic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A22B38"/>
                </a:solidFill>
              </a:rPr>
              <a:t>The Bad: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Querying JSON was cumbersome, verbose and did not accommodate all needed use cases.</a:t>
            </a:r>
          </a:p>
          <a:p>
            <a:pPr lvl="4">
              <a:lnSpc>
                <a:spcPct val="100000"/>
              </a:lnSpc>
            </a:pPr>
            <a:r>
              <a:rPr lang="en-US" dirty="0"/>
              <a:t>Syntax variations required awareness of indexing in order to be applied properly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Indexing</a:t>
            </a:r>
          </a:p>
          <a:p>
            <a:pPr lvl="4">
              <a:lnSpc>
                <a:spcPct val="100000"/>
              </a:lnSpc>
            </a:pPr>
            <a:r>
              <a:rPr lang="en-US" dirty="0"/>
              <a:t>Indexes can be created per individual field or group of fields</a:t>
            </a:r>
          </a:p>
          <a:p>
            <a:pPr lvl="5">
              <a:lnSpc>
                <a:spcPct val="100000"/>
              </a:lnSpc>
            </a:pPr>
            <a:r>
              <a:rPr lang="en-US" dirty="0"/>
              <a:t>Must be maintain comparably to a relational model which limits the breadth of searchable data</a:t>
            </a:r>
          </a:p>
          <a:p>
            <a:pPr lvl="4">
              <a:lnSpc>
                <a:spcPct val="100000"/>
              </a:lnSpc>
            </a:pPr>
            <a:r>
              <a:rPr lang="en-US" dirty="0"/>
              <a:t>GIN indexes can be created to cover all fields in a document but comes at the cost of a large footprint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Scaling is primarily vertical and distributed processing is limited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Azure DB for Postgres lacks the high availability, elasticity and backup capabilities seen in other cloud native DBs</a:t>
            </a:r>
          </a:p>
          <a:p>
            <a:pPr lvl="7">
              <a:lnSpc>
                <a:spcPct val="100000"/>
              </a:lnSpc>
            </a:pPr>
            <a:endParaRPr lang="en-US" dirty="0"/>
          </a:p>
          <a:p>
            <a:pPr lvl="7">
              <a:lnSpc>
                <a:spcPct val="100000"/>
              </a:lnSpc>
            </a:pPr>
            <a:endParaRPr lang="en-US" dirty="0"/>
          </a:p>
          <a:p>
            <a:pPr marL="400050" lvl="4" indent="0">
              <a:lnSpc>
                <a:spcPct val="10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603FF-E054-544E-93C1-0C683A2F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30EE7-D327-8C49-86B9-FDF1CF0A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76B994-4558-114D-AFA7-505A55130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829" y="1222518"/>
            <a:ext cx="1186124" cy="122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3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AF57-B44E-104F-A228-0C3510C2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ElasticSearch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6AB28-0E86-7548-910C-0C13DBA83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lnSpc>
                <a:spcPct val="100000"/>
              </a:lnSpc>
              <a:buNone/>
            </a:pPr>
            <a:endParaRPr lang="en-US" dirty="0"/>
          </a:p>
          <a:p>
            <a:pPr marL="0" lvl="1" indent="0">
              <a:lnSpc>
                <a:spcPct val="10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5231E-68E3-974D-BFD6-3BECE99F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1102B-E3E3-6045-96C9-8BE9D6CA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09688D5-9D7C-CA46-98A4-8DB371661489}"/>
              </a:ext>
            </a:extLst>
          </p:cNvPr>
          <p:cNvSpPr txBox="1">
            <a:spLocks/>
          </p:cNvSpPr>
          <p:nvPr/>
        </p:nvSpPr>
        <p:spPr bwMode="gray">
          <a:xfrm>
            <a:off x="368754" y="1238699"/>
            <a:ext cx="8486775" cy="4661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450"/>
              </a:spcAft>
              <a:buFont typeface="Arial" panose="020B0604020202020204" pitchFamily="34" charset="0"/>
              <a:buChar char="​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98463" indent="-169863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1500" indent="-171450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42950" indent="-171450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42950" indent="-171450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2950" indent="-171450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42950" indent="-171450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rgbClr val="00B050"/>
                </a:solidFill>
              </a:rPr>
              <a:t>The Good: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Highly distributed and horizontally scaled to support Big Data scale volume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Performant searching across unindexed fields at the root document level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Tight integration with Kibana offers nice analytic visualization dashboards out of the box.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Interface is an sufficiently intuitive RESTful API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A22B38"/>
                </a:solidFill>
              </a:rPr>
              <a:t>The Bad: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Not designed for large data exports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Did not cover all use cases need for querying and reporting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Performant searching within nested documents requires special architecture and configuration</a:t>
            </a:r>
          </a:p>
          <a:p>
            <a:pPr lvl="4">
              <a:lnSpc>
                <a:spcPct val="100000"/>
              </a:lnSpc>
            </a:pPr>
            <a:r>
              <a:rPr lang="en-US" dirty="0"/>
              <a:t>Would need guidance from the </a:t>
            </a:r>
            <a:r>
              <a:rPr lang="en-US" dirty="0" err="1"/>
              <a:t>ElasticSearch</a:t>
            </a:r>
            <a:r>
              <a:rPr lang="en-US" dirty="0"/>
              <a:t> team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Administrative learning curve would be extensive with no other products in O360 utilizing ES as their primary database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ES supported DBaaS is offered in Azure and AWS as well as self-managed cloud offering but is not cloud native.  </a:t>
            </a:r>
          </a:p>
          <a:p>
            <a:pPr lvl="4">
              <a:lnSpc>
                <a:spcPct val="100000"/>
              </a:lnSpc>
            </a:pPr>
            <a:r>
              <a:rPr lang="en-US" dirty="0"/>
              <a:t>Additional effort to deploy, tune and manage compared to true cloud native DBs</a:t>
            </a:r>
          </a:p>
          <a:p>
            <a:pPr lvl="3">
              <a:lnSpc>
                <a:spcPct val="100000"/>
              </a:lnSpc>
            </a:pPr>
            <a:endParaRPr lang="en-US" dirty="0"/>
          </a:p>
          <a:p>
            <a:pPr lvl="3">
              <a:lnSpc>
                <a:spcPct val="100000"/>
              </a:lnSpc>
            </a:pPr>
            <a:endParaRPr lang="en-US" dirty="0"/>
          </a:p>
          <a:p>
            <a:pPr lvl="3">
              <a:lnSpc>
                <a:spcPct val="100000"/>
              </a:lnSpc>
            </a:pPr>
            <a:endParaRPr lang="en-US" dirty="0"/>
          </a:p>
          <a:p>
            <a:pPr lvl="7">
              <a:lnSpc>
                <a:spcPct val="100000"/>
              </a:lnSpc>
            </a:pPr>
            <a:endParaRPr lang="en-US" dirty="0"/>
          </a:p>
          <a:p>
            <a:pPr lvl="7">
              <a:lnSpc>
                <a:spcPct val="100000"/>
              </a:lnSpc>
            </a:pPr>
            <a:endParaRPr lang="en-US" dirty="0"/>
          </a:p>
          <a:p>
            <a:pPr marL="400050" lvl="4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C967FF-4D3B-6D4A-B971-3A763DEF3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124" y="1209995"/>
            <a:ext cx="825214" cy="9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2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B459-5E2D-7145-9423-F7EE6A0A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0ABB0-BA86-4746-9A82-111B0CF2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FA999-0091-E34E-BFC1-F7A8FEAA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C29F239-5249-1040-88AB-1DB72F013006}"/>
              </a:ext>
            </a:extLst>
          </p:cNvPr>
          <p:cNvSpPr txBox="1">
            <a:spLocks/>
          </p:cNvSpPr>
          <p:nvPr/>
        </p:nvSpPr>
        <p:spPr bwMode="gray">
          <a:xfrm>
            <a:off x="368754" y="1374887"/>
            <a:ext cx="8486775" cy="40744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450"/>
              </a:spcAft>
              <a:buFont typeface="Arial" panose="020B0604020202020204" pitchFamily="34" charset="0"/>
              <a:buChar char="​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98463" indent="-169863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1500" indent="-171450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42950" indent="-171450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42950" indent="-171450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2950" indent="-171450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42950" indent="-171450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rgbClr val="00B050"/>
                </a:solidFill>
              </a:rPr>
              <a:t>The Good: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Distributed processing and horizontal scaling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Can be deployed on-</a:t>
            </a:r>
            <a:r>
              <a:rPr lang="en-US" dirty="0" err="1"/>
              <a:t>prem</a:t>
            </a:r>
            <a:r>
              <a:rPr lang="en-US" dirty="0"/>
              <a:t>, Azure, AWS, etc.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Robust, intuitive interface for searching JSON documents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Abundant documentation and community support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Document level time to live (TTL) provides flexible retention policies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A22B38"/>
                </a:solidFill>
              </a:rPr>
              <a:t>The Bad: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Searching across unindexed data performed very poorly</a:t>
            </a:r>
          </a:p>
          <a:p>
            <a:pPr lvl="4">
              <a:lnSpc>
                <a:spcPct val="100000"/>
              </a:lnSpc>
            </a:pPr>
            <a:r>
              <a:rPr lang="en-US" dirty="0"/>
              <a:t>Possibly related to limited test environment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MongoDB supported cloud services are available but require more effort to deploy, tune and manage that cloud native DBs</a:t>
            </a:r>
          </a:p>
          <a:p>
            <a:pPr lvl="4">
              <a:lnSpc>
                <a:spcPct val="100000"/>
              </a:lnSpc>
            </a:pPr>
            <a:endParaRPr lang="en-US" dirty="0"/>
          </a:p>
          <a:p>
            <a:pPr lvl="3">
              <a:lnSpc>
                <a:spcPct val="100000"/>
              </a:lnSpc>
            </a:pPr>
            <a:endParaRPr lang="en-US" dirty="0"/>
          </a:p>
          <a:p>
            <a:pPr lvl="3">
              <a:lnSpc>
                <a:spcPct val="100000"/>
              </a:lnSpc>
            </a:pPr>
            <a:endParaRPr lang="en-US" dirty="0"/>
          </a:p>
          <a:p>
            <a:pPr lvl="7">
              <a:lnSpc>
                <a:spcPct val="100000"/>
              </a:lnSpc>
            </a:pPr>
            <a:endParaRPr lang="en-US" dirty="0"/>
          </a:p>
          <a:p>
            <a:pPr lvl="7">
              <a:lnSpc>
                <a:spcPct val="100000"/>
              </a:lnSpc>
            </a:pPr>
            <a:endParaRPr lang="en-US" dirty="0"/>
          </a:p>
          <a:p>
            <a:pPr marL="400050" lvl="4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BDC5D7-87E4-9844-91B5-5B99F3253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005" y="1505387"/>
            <a:ext cx="1212670" cy="121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2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A3308DB-4406-D048-B75E-8F80EBC0B32D}"/>
              </a:ext>
            </a:extLst>
          </p:cNvPr>
          <p:cNvSpPr txBox="1">
            <a:spLocks/>
          </p:cNvSpPr>
          <p:nvPr/>
        </p:nvSpPr>
        <p:spPr bwMode="gray">
          <a:xfrm>
            <a:off x="368754" y="1153208"/>
            <a:ext cx="8486775" cy="40744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450"/>
              </a:spcAft>
              <a:buFont typeface="Arial" panose="020B0604020202020204" pitchFamily="34" charset="0"/>
              <a:buChar char="​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98463" indent="-169863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1500" indent="-171450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42950" indent="-171450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42950" indent="-171450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2950" indent="-171450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42950" indent="-171450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rgbClr val="00B050"/>
                </a:solidFill>
              </a:rPr>
              <a:t>The Good: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Highly distributed with horizontal, elastic scaling will best support the anticipated volume and retention growth expected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Flexible Indexing</a:t>
            </a:r>
          </a:p>
          <a:p>
            <a:pPr lvl="4">
              <a:lnSpc>
                <a:spcPct val="100000"/>
              </a:lnSpc>
            </a:pPr>
            <a:r>
              <a:rPr lang="en-US" dirty="0"/>
              <a:t>Automatic indexing</a:t>
            </a:r>
          </a:p>
          <a:p>
            <a:pPr lvl="5">
              <a:lnSpc>
                <a:spcPct val="100000"/>
              </a:lnSpc>
            </a:pPr>
            <a:r>
              <a:rPr lang="en-US" dirty="0"/>
              <a:t>Requires higher throughput and storage</a:t>
            </a:r>
          </a:p>
          <a:p>
            <a:pPr lvl="4">
              <a:lnSpc>
                <a:spcPct val="100000"/>
              </a:lnSpc>
            </a:pPr>
            <a:r>
              <a:rPr lang="en-US" dirty="0"/>
              <a:t>Manual Indexing </a:t>
            </a:r>
          </a:p>
          <a:p>
            <a:pPr lvl="5">
              <a:lnSpc>
                <a:spcPct val="100000"/>
              </a:lnSpc>
            </a:pPr>
            <a:r>
              <a:rPr lang="en-US" dirty="0"/>
              <a:t>Path based inclusion &amp; exclusions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Azure native platform reduces the effort to deploy, tune and manage</a:t>
            </a:r>
          </a:p>
          <a:p>
            <a:pPr lvl="4">
              <a:lnSpc>
                <a:spcPct val="100000"/>
              </a:lnSpc>
            </a:pPr>
            <a:r>
              <a:rPr lang="en-US" dirty="0"/>
              <a:t>High availability and backups are included</a:t>
            </a:r>
          </a:p>
          <a:p>
            <a:pPr lvl="4">
              <a:lnSpc>
                <a:spcPct val="100000"/>
              </a:lnSpc>
            </a:pPr>
            <a:r>
              <a:rPr lang="en-US" dirty="0"/>
              <a:t>Azure managed georedundancy available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Supports Mongo API </a:t>
            </a:r>
          </a:p>
          <a:p>
            <a:pPr lvl="4">
              <a:lnSpc>
                <a:spcPct val="100000"/>
              </a:lnSpc>
            </a:pPr>
            <a:r>
              <a:rPr lang="en-US" dirty="0"/>
              <a:t>Desirable interface</a:t>
            </a:r>
          </a:p>
          <a:p>
            <a:pPr lvl="4">
              <a:lnSpc>
                <a:spcPct val="100000"/>
              </a:lnSpc>
            </a:pPr>
            <a:r>
              <a:rPr lang="en-US" dirty="0"/>
              <a:t>Mitigates vendor lock in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Document level time to live property provides configurable retention polices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A22B38"/>
                </a:solidFill>
              </a:rPr>
              <a:t>The Bad: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Hybrid architecture (App on-</a:t>
            </a:r>
            <a:r>
              <a:rPr lang="en-US" dirty="0" err="1"/>
              <a:t>prem</a:t>
            </a:r>
            <a:r>
              <a:rPr lang="en-US" dirty="0"/>
              <a:t> with DB in Azure) required as long term interim step</a:t>
            </a:r>
          </a:p>
          <a:p>
            <a:pPr lvl="4">
              <a:lnSpc>
                <a:spcPct val="100000"/>
              </a:lnSpc>
            </a:pPr>
            <a:r>
              <a:rPr lang="en-US" dirty="0"/>
              <a:t>Network latency</a:t>
            </a:r>
          </a:p>
          <a:p>
            <a:pPr lvl="4">
              <a:lnSpc>
                <a:spcPct val="100000"/>
              </a:lnSpc>
            </a:pPr>
            <a:r>
              <a:rPr lang="en-US" dirty="0" err="1"/>
              <a:t>MongoAPI</a:t>
            </a:r>
            <a:r>
              <a:rPr lang="en-US" dirty="0"/>
              <a:t> requires non-standard port which is blocked outbound from Optum </a:t>
            </a:r>
          </a:p>
          <a:p>
            <a:pPr lvl="4">
              <a:lnSpc>
                <a:spcPct val="100000"/>
              </a:lnSpc>
            </a:pPr>
            <a:endParaRPr lang="en-US" dirty="0"/>
          </a:p>
          <a:p>
            <a:pPr lvl="4">
              <a:lnSpc>
                <a:spcPct val="100000"/>
              </a:lnSpc>
            </a:pPr>
            <a:endParaRPr lang="en-US" dirty="0"/>
          </a:p>
          <a:p>
            <a:pPr lvl="3">
              <a:lnSpc>
                <a:spcPct val="100000"/>
              </a:lnSpc>
            </a:pPr>
            <a:endParaRPr lang="en-US" dirty="0"/>
          </a:p>
          <a:p>
            <a:pPr lvl="3">
              <a:lnSpc>
                <a:spcPct val="100000"/>
              </a:lnSpc>
            </a:pPr>
            <a:endParaRPr lang="en-US" dirty="0"/>
          </a:p>
          <a:p>
            <a:pPr lvl="7">
              <a:lnSpc>
                <a:spcPct val="100000"/>
              </a:lnSpc>
            </a:pPr>
            <a:endParaRPr lang="en-US" dirty="0"/>
          </a:p>
          <a:p>
            <a:pPr lvl="7">
              <a:lnSpc>
                <a:spcPct val="100000"/>
              </a:lnSpc>
            </a:pPr>
            <a:endParaRPr lang="en-US" dirty="0"/>
          </a:p>
          <a:p>
            <a:pPr marL="400050" lvl="4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0C962-0FA7-9A4F-8C33-F0CE5BAA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CosmosDB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95E39-EF04-1241-A899-6C5B86E6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8A5B-274F-1A45-894D-6FB097CB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5A0494-996A-D54B-9E05-A05B97AA2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596" y="2177757"/>
            <a:ext cx="1778398" cy="93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603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b375b104-5381-4bc9-ac14-a694782288f5"/>
  <p:tag name="MIO_EKGUID" val="4b17a11a-865b-41f4-a0fa-90d0d9903cd8"/>
  <p:tag name="MIO_UPDATE" val="True"/>
  <p:tag name="MIO_VERSION" val="22.03.2019 15:52:09"/>
  <p:tag name="MIO_DBID" val="105C9A49-0F00-47E0-A9B9-86E2A99454C8"/>
  <p:tag name="MIO_LASTDOWNLOADED" val="22.03.2019 15:52:10"/>
  <p:tag name="MIO_OBJECTNAME" val="Optum360#LowerLeftMediumWide"/>
  <p:tag name="MIO_LASTEDITORNAME" val="Charlotte Bartholomew"/>
  <p:tag name="MIO_LOGOPLACEHOLDER" val="true"/>
</p:tagLst>
</file>

<file path=ppt/theme/theme1.xml><?xml version="1.0" encoding="utf-8"?>
<a:theme xmlns:a="http://schemas.openxmlformats.org/drawingml/2006/main" name="Optum Standard 2017">
  <a:themeElements>
    <a:clrScheme name="Custom 1">
      <a:dk1>
        <a:srgbClr val="55565A"/>
      </a:dk1>
      <a:lt1>
        <a:srgbClr val="FFFFFF"/>
      </a:lt1>
      <a:dk2>
        <a:srgbClr val="55565A"/>
      </a:dk2>
      <a:lt2>
        <a:srgbClr val="FFFFFF"/>
      </a:lt2>
      <a:accent1>
        <a:srgbClr val="E87722"/>
      </a:accent1>
      <a:accent2>
        <a:srgbClr val="F2AA00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E87722"/>
      </a:hlink>
      <a:folHlink>
        <a:srgbClr val="63666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  <a:custClrLst>
    <a:custClr name="Custom Color 1">
      <a:srgbClr val="E87722"/>
    </a:custClr>
    <a:custClr name="Custom Color 2">
      <a:srgbClr val="888B8D"/>
    </a:custClr>
    <a:custClr name="Custom Color 3">
      <a:srgbClr val="739600"/>
    </a:custClr>
    <a:custClr name="Custom Color 4">
      <a:srgbClr val="008770"/>
    </a:custClr>
    <a:custClr name="Custom Color 5">
      <a:srgbClr val="00549F"/>
    </a:custClr>
    <a:custClr name="Custom Color 6">
      <a:srgbClr val="3B0083"/>
    </a:custClr>
    <a:custClr name="Custom Color 7">
      <a:srgbClr val="A22B38"/>
    </a:custClr>
  </a:custClrLst>
  <a:extLst>
    <a:ext uri="{05A4C25C-085E-4340-85A3-A5531E510DB2}">
      <thm15:themeFamily xmlns:thm15="http://schemas.microsoft.com/office/thememl/2012/main" name="Optum Template Standard - 2017 - 07.17.17.potx" id="{C39B315F-E85D-43A3-9328-CD1941EC451E}" vid="{41A285A3-CDD9-43C3-A1DE-8F1659166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8E6CAA81EF3A44BA4646087124E6A2" ma:contentTypeVersion="50" ma:contentTypeDescription="Create a new document." ma:contentTypeScope="" ma:versionID="0ca5597bff7b8ccccc692ec8f20f6c19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962b37e1f0a60323fad4d4a88590589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4.xml><?xml version="1.0" encoding="utf-8"?>
<?mso-contentType ?>
<spe:Receivers xmlns:spe="http://schemas.microsoft.com/sharepoint/events">
  <Receiver>
    <Name/>
    <Synchronization>Asynchronous</Synchronization>
    <Type>10003</Type>
    <SequenceNumber>10000</SequenceNumber>
    <Url/>
    <Assembly>Optum_EPI_Common, Version=1.0.0.0, Culture=neutral, PublicKeyToken=f1423e9e7790b317</Assembly>
    <Class>Optum_EPI_Common.Event_Receivers.Auditing.AuditingEvents</Class>
    <Data/>
    <Filter/>
  </Receiver>
  <Receiver>
    <Name/>
    <Synchronization>Asynchronous</Synchronization>
    <Type>10002</Type>
    <SequenceNumber>10000</SequenceNumber>
    <Url/>
    <Assembly>Optum_EPI_Common, Version=1.0.0.0, Culture=neutral, PublicKeyToken=f1423e9e7790b317</Assembly>
    <Class>Optum_EPI_Common.Event_Receivers.Auditing.AuditingEvents</Class>
    <Data/>
    <Filter/>
  </Receiver>
</spe:Receivers>
</file>

<file path=customXml/itemProps1.xml><?xml version="1.0" encoding="utf-8"?>
<ds:datastoreItem xmlns:ds="http://schemas.openxmlformats.org/officeDocument/2006/customXml" ds:itemID="{B6061008-FA8B-4812-893A-2C97FA3871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E07D0C-212C-4359-8E07-F95DFE04A3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93C13E-E258-41A0-BBD1-F980043E591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4.xml><?xml version="1.0" encoding="utf-8"?>
<ds:datastoreItem xmlns:ds="http://schemas.openxmlformats.org/officeDocument/2006/customXml" ds:itemID="{925612A1-1826-4191-9753-025C4B01378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2133</TotalTime>
  <Words>874</Words>
  <Application>Microsoft Macintosh PowerPoint</Application>
  <PresentationFormat>On-screen Show (4:3)</PresentationFormat>
  <Paragraphs>153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Segoe UI</vt:lpstr>
      <vt:lpstr>Optum Standard 2017</vt:lpstr>
      <vt:lpstr>IEDI NoSQL: Research Review</vt:lpstr>
      <vt:lpstr>IEDI’s Current Data Storage Landscape</vt:lpstr>
      <vt:lpstr>Solution Requirements and Goals</vt:lpstr>
      <vt:lpstr>Research Targets</vt:lpstr>
      <vt:lpstr>Postgres</vt:lpstr>
      <vt:lpstr>ElasticSearch</vt:lpstr>
      <vt:lpstr>MongoDB</vt:lpstr>
      <vt:lpstr>CosmosDB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Optum PowerPoint Standard Template</dc:title>
  <dc:creator>Sandra Johnson</dc:creator>
  <cp:lastModifiedBy>Microsoft Office User</cp:lastModifiedBy>
  <cp:revision>68</cp:revision>
  <dcterms:created xsi:type="dcterms:W3CDTF">2017-05-18T19:46:44Z</dcterms:created>
  <dcterms:modified xsi:type="dcterms:W3CDTF">2020-03-10T20:02:00Z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0x010100148E6CAA81EF3A44BA4646087124E6A2</vt:lpwstr>
  </property>
</Properties>
</file>