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4" r:id="rId2"/>
  </p:sldMasterIdLst>
  <p:notesMasterIdLst>
    <p:notesMasterId r:id="rId17"/>
  </p:notesMasterIdLst>
  <p:sldIdLst>
    <p:sldId id="618" r:id="rId3"/>
    <p:sldId id="619" r:id="rId4"/>
    <p:sldId id="621" r:id="rId5"/>
    <p:sldId id="624" r:id="rId6"/>
    <p:sldId id="631" r:id="rId7"/>
    <p:sldId id="632" r:id="rId8"/>
    <p:sldId id="616" r:id="rId9"/>
    <p:sldId id="625" r:id="rId10"/>
    <p:sldId id="630" r:id="rId11"/>
    <p:sldId id="626" r:id="rId12"/>
    <p:sldId id="620" r:id="rId13"/>
    <p:sldId id="627" r:id="rId14"/>
    <p:sldId id="617" r:id="rId15"/>
    <p:sldId id="6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9" autoAdjust="0"/>
    <p:restoredTop sz="94649"/>
  </p:normalViewPr>
  <p:slideViewPr>
    <p:cSldViewPr snapToGrid="0" snapToObjects="1">
      <p:cViewPr varScale="1">
        <p:scale>
          <a:sx n="157" d="100"/>
          <a:sy n="157" d="100"/>
        </p:scale>
        <p:origin x="19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DAAE-FBD3-4C92-878F-E67E49C8AB1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6059A-F9C7-4703-B1ED-8B4BB291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98" fontAlgn="base"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4"/>
            <a:ext cx="7440387" cy="2735839"/>
          </a:xfrm>
        </p:spPr>
        <p:txBody>
          <a:bodyPr anchor="b"/>
          <a:lstStyle>
            <a:lvl1pPr algn="l">
              <a:defRPr sz="64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4"/>
            <a:ext cx="7440387" cy="974271"/>
          </a:xfrm>
        </p:spPr>
        <p:txBody>
          <a:bodyPr/>
          <a:lstStyle>
            <a:lvl1pPr marL="0" indent="0" algn="l">
              <a:buNone/>
              <a:defRPr sz="3733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1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1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4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6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6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1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6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694"/>
            <a:ext cx="3335483" cy="1503809"/>
          </a:xfrm>
        </p:spPr>
        <p:txBody>
          <a:bodyPr/>
          <a:lstStyle>
            <a:lvl1pPr>
              <a:defRPr sz="2133">
                <a:solidFill>
                  <a:schemeClr val="tx2"/>
                </a:solidFill>
              </a:defRPr>
            </a:lvl1pPr>
            <a:lvl2pPr marL="304792" indent="-304792">
              <a:buFont typeface="Arial" panose="020B0604020202020204" pitchFamily="34" charset="0"/>
              <a:buChar char="•"/>
              <a:defRPr sz="2133"/>
            </a:lvl2pPr>
            <a:lvl3pPr marL="609585" indent="-304792">
              <a:buClr>
                <a:schemeClr val="tx1"/>
              </a:buClr>
              <a:buFont typeface="Arial" panose="020B0604020202020204" pitchFamily="34" charset="0"/>
              <a:buChar char="−"/>
              <a:defRPr sz="2133"/>
            </a:lvl3pPr>
            <a:lvl4pPr marL="916494" indent="-306910">
              <a:buFont typeface="Arial" panose="020B0604020202020204" pitchFamily="34" charset="0"/>
              <a:buChar char="•"/>
              <a:defRPr sz="2133"/>
            </a:lvl4pPr>
            <a:lvl5pPr>
              <a:defRPr sz="1867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4" y="4401694"/>
            <a:ext cx="3335483" cy="1503809"/>
          </a:xfrm>
        </p:spPr>
        <p:txBody>
          <a:bodyPr/>
          <a:lstStyle>
            <a:lvl1pPr>
              <a:defRPr sz="2133">
                <a:solidFill>
                  <a:schemeClr val="tx2"/>
                </a:solidFill>
              </a:defRPr>
            </a:lvl1pPr>
            <a:lvl2pPr marL="304792" indent="-304792">
              <a:buFont typeface="Arial" panose="020B0604020202020204" pitchFamily="34" charset="0"/>
              <a:buChar char="•"/>
              <a:defRPr sz="2133"/>
            </a:lvl2pPr>
            <a:lvl3pPr marL="609585" indent="-304792">
              <a:buClr>
                <a:schemeClr val="tx1"/>
              </a:buClr>
              <a:buFont typeface="Arial" panose="020B0604020202020204" pitchFamily="34" charset="0"/>
              <a:buChar char="−"/>
              <a:defRPr sz="2133"/>
            </a:lvl3pPr>
            <a:lvl4pPr marL="916494" indent="-306910">
              <a:buFont typeface="Arial" panose="020B0604020202020204" pitchFamily="34" charset="0"/>
              <a:buChar char="•"/>
              <a:defRPr sz="2133"/>
            </a:lvl4pPr>
            <a:lvl5pPr>
              <a:defRPr sz="1867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694"/>
            <a:ext cx="3335483" cy="1503809"/>
          </a:xfrm>
        </p:spPr>
        <p:txBody>
          <a:bodyPr/>
          <a:lstStyle>
            <a:lvl1pPr>
              <a:defRPr sz="2133">
                <a:solidFill>
                  <a:schemeClr val="tx2"/>
                </a:solidFill>
              </a:defRPr>
            </a:lvl1pPr>
            <a:lvl2pPr marL="304792" indent="-304792">
              <a:buFont typeface="Arial" panose="020B0604020202020204" pitchFamily="34" charset="0"/>
              <a:buChar char="•"/>
              <a:defRPr sz="2133"/>
            </a:lvl2pPr>
            <a:lvl3pPr marL="609585" indent="-304792">
              <a:buClr>
                <a:schemeClr val="tx1"/>
              </a:buClr>
              <a:buFont typeface="Arial" panose="020B0604020202020204" pitchFamily="34" charset="0"/>
              <a:buChar char="−"/>
              <a:defRPr sz="2133"/>
            </a:lvl3pPr>
            <a:lvl4pPr marL="916494" indent="-306910">
              <a:buFont typeface="Arial" panose="020B0604020202020204" pitchFamily="34" charset="0"/>
              <a:buChar char="•"/>
              <a:defRPr sz="2133"/>
            </a:lvl4pPr>
            <a:lvl5pPr>
              <a:defRPr sz="1867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2133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4" y="3865340"/>
            <a:ext cx="3335483" cy="457200"/>
          </a:xfrm>
        </p:spPr>
        <p:txBody>
          <a:bodyPr/>
          <a:lstStyle>
            <a:lvl1pPr>
              <a:defRPr sz="2133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2133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37153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1"/>
            <a:ext cx="219456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3"/>
            <a:ext cx="219456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3"/>
            <a:ext cx="219456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3"/>
            <a:ext cx="219456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3"/>
            <a:ext cx="2194560" cy="663575"/>
          </a:xfrm>
          <a:solidFill>
            <a:srgbClr val="A22B38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54998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1"/>
            <a:ext cx="27432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3"/>
            <a:ext cx="27432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3"/>
            <a:ext cx="27432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3"/>
            <a:ext cx="2743200" cy="663575"/>
          </a:xfrm>
          <a:solidFill>
            <a:schemeClr val="accent1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142824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1"/>
            <a:ext cx="36576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801"/>
            <a:ext cx="36576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801"/>
            <a:ext cx="36576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04758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801"/>
            <a:ext cx="54864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05599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3" y="1828801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4" y="4470401"/>
            <a:ext cx="3585028" cy="1435100"/>
          </a:xfrm>
          <a:solidFill>
            <a:schemeClr val="accent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1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1"/>
            <a:ext cx="3584448" cy="1435100"/>
          </a:xfrm>
          <a:solidFill>
            <a:schemeClr val="accent4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817BE-EAFE-488D-818F-3A834185D3B9}"/>
              </a:ext>
            </a:extLst>
          </p:cNvPr>
          <p:cNvSpPr/>
          <p:nvPr userDrawn="1"/>
        </p:nvSpPr>
        <p:spPr bwMode="gray">
          <a:xfrm>
            <a:off x="12258805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9034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1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5" y="3873724"/>
            <a:ext cx="2077359" cy="2031776"/>
          </a:xfrm>
          <a:solidFill>
            <a:schemeClr val="tx1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1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15" y="3873724"/>
            <a:ext cx="2077359" cy="2031776"/>
          </a:xfrm>
          <a:solidFill>
            <a:schemeClr val="accent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22" y="3873724"/>
            <a:ext cx="2077359" cy="2031776"/>
          </a:xfrm>
          <a:solidFill>
            <a:schemeClr val="accent4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870C7-51DA-4C40-888B-8B285A0F75BB}"/>
              </a:ext>
            </a:extLst>
          </p:cNvPr>
          <p:cNvSpPr/>
          <p:nvPr userDrawn="1"/>
        </p:nvSpPr>
        <p:spPr bwMode="gray">
          <a:xfrm>
            <a:off x="12258805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0849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8804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2" y="1828804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35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35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46" y="2971800"/>
            <a:ext cx="1461407" cy="1439408"/>
          </a:xfrm>
          <a:solidFill>
            <a:schemeClr val="tx1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09" y="2971800"/>
            <a:ext cx="1461407" cy="1439408"/>
          </a:xfrm>
          <a:solidFill>
            <a:schemeClr val="accent2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89" y="2971800"/>
            <a:ext cx="1461407" cy="1439408"/>
          </a:xfrm>
          <a:solidFill>
            <a:schemeClr val="accent4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597" y="2971800"/>
            <a:ext cx="1461407" cy="1439408"/>
          </a:xfrm>
          <a:solidFill>
            <a:srgbClr val="A22B38"/>
          </a:solidFill>
        </p:spPr>
        <p:txBody>
          <a:bodyPr lIns="137160" tIns="13716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8C153F-3CBA-4181-B037-6B310FABB909}"/>
              </a:ext>
            </a:extLst>
          </p:cNvPr>
          <p:cNvSpPr/>
          <p:nvPr userDrawn="1"/>
        </p:nvSpPr>
        <p:spPr bwMode="gray">
          <a:xfrm>
            <a:off x="12258805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784327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2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2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2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2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3"/>
            <a:ext cx="1116693" cy="1099883"/>
          </a:xfrm>
          <a:solidFill>
            <a:schemeClr val="tx1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11" y="2700793"/>
            <a:ext cx="1116693" cy="1099883"/>
          </a:xfrm>
          <a:solidFill>
            <a:schemeClr val="accent2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3"/>
            <a:ext cx="1116693" cy="1099883"/>
          </a:xfrm>
          <a:solidFill>
            <a:schemeClr val="accent4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3"/>
            <a:ext cx="1116693" cy="1099883"/>
          </a:xfrm>
          <a:solidFill>
            <a:schemeClr val="accent1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3"/>
            <a:ext cx="1116693" cy="1099883"/>
          </a:xfrm>
          <a:solidFill>
            <a:srgbClr val="A22B38"/>
          </a:solidFill>
        </p:spPr>
        <p:txBody>
          <a:bodyPr lIns="137160" tIns="4572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65E925-2FCB-43EF-8928-862B5DDB1D8D}"/>
              </a:ext>
            </a:extLst>
          </p:cNvPr>
          <p:cNvSpPr/>
          <p:nvPr userDrawn="1"/>
        </p:nvSpPr>
        <p:spPr bwMode="gray">
          <a:xfrm>
            <a:off x="12258805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925024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8"/>
            <a:ext cx="2194560" cy="1970316"/>
          </a:xfrm>
          <a:solidFill>
            <a:schemeClr val="tx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6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>
              <a:defRPr sz="2133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5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>
              <a:defRPr sz="2133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>
              <a:defRPr sz="2133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>
              <a:defRPr sz="2133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>
              <a:defRPr sz="2133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1498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3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98" fontAlgn="base"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4"/>
            <a:ext cx="7440387" cy="2735839"/>
          </a:xfrm>
        </p:spPr>
        <p:txBody>
          <a:bodyPr anchor="b"/>
          <a:lstStyle>
            <a:lvl1pPr algn="l">
              <a:defRPr sz="64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4"/>
            <a:ext cx="7440387" cy="974271"/>
          </a:xfrm>
        </p:spPr>
        <p:txBody>
          <a:bodyPr/>
          <a:lstStyle>
            <a:lvl1pPr marL="0" indent="0" algn="l">
              <a:buNone/>
              <a:defRPr sz="3733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51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1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54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6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3736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67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67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67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67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68807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3" y="1861456"/>
            <a:ext cx="1050471" cy="768096"/>
          </a:xfrm>
          <a:solidFill>
            <a:schemeClr val="tx2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3" y="2681880"/>
            <a:ext cx="1050471" cy="768096"/>
          </a:xfrm>
          <a:solidFill>
            <a:schemeClr val="accent2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3" y="3502304"/>
            <a:ext cx="1050471" cy="768096"/>
          </a:xfrm>
          <a:solidFill>
            <a:schemeClr val="accent4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3" y="1861456"/>
            <a:ext cx="10178143" cy="76809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1" y="2679568"/>
            <a:ext cx="10178143" cy="76809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1" y="3497680"/>
            <a:ext cx="10178143" cy="76809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3" y="4322728"/>
            <a:ext cx="1050471" cy="768096"/>
          </a:xfrm>
          <a:solidFill>
            <a:schemeClr val="accent1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3" y="4315792"/>
            <a:ext cx="10178143" cy="76809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3" y="5143151"/>
            <a:ext cx="1050471" cy="768096"/>
          </a:xfrm>
          <a:solidFill>
            <a:srgbClr val="A22B38"/>
          </a:solidFill>
        </p:spPr>
        <p:txBody>
          <a:bodyPr lIns="45720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1" y="5133905"/>
            <a:ext cx="10178143" cy="76809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51933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3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748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3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896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1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17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0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40" tIns="9144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3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20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090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4" y="2975658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48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1" y="1828804"/>
            <a:ext cx="7178221" cy="21288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1" y="4122061"/>
            <a:ext cx="7178221" cy="1783443"/>
          </a:xfrm>
        </p:spPr>
        <p:txBody>
          <a:bodyPr/>
          <a:lstStyle>
            <a:lvl1pPr marL="0" indent="0">
              <a:buNone/>
              <a:defRPr sz="3733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50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1" y="1828804"/>
            <a:ext cx="7178221" cy="21288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1" y="4122061"/>
            <a:ext cx="7178221" cy="1783443"/>
          </a:xfrm>
        </p:spPr>
        <p:txBody>
          <a:bodyPr/>
          <a:lstStyle>
            <a:lvl1pPr marL="0" indent="0">
              <a:buNone/>
              <a:defRPr sz="3733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1" y="1828804"/>
            <a:ext cx="7178221" cy="21288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1" y="4122061"/>
            <a:ext cx="7178221" cy="1783443"/>
          </a:xfrm>
        </p:spPr>
        <p:txBody>
          <a:bodyPr/>
          <a:lstStyle>
            <a:lvl1pPr marL="0" indent="0">
              <a:buNone/>
              <a:defRPr sz="3733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98" fontAlgn="base"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4"/>
            <a:ext cx="7440387" cy="2735839"/>
          </a:xfrm>
        </p:spPr>
        <p:txBody>
          <a:bodyPr anchor="b"/>
          <a:lstStyle>
            <a:lvl1pPr algn="l">
              <a:defRPr sz="64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4"/>
            <a:ext cx="7440387" cy="974271"/>
          </a:xfrm>
        </p:spPr>
        <p:txBody>
          <a:bodyPr/>
          <a:lstStyle>
            <a:lvl1pPr marL="0" indent="0" algn="l">
              <a:buNone/>
              <a:defRPr sz="3733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1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1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7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1" y="1828804"/>
            <a:ext cx="7178221" cy="21288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1" y="4122061"/>
            <a:ext cx="7178221" cy="1783443"/>
          </a:xfrm>
        </p:spPr>
        <p:txBody>
          <a:bodyPr/>
          <a:lstStyle>
            <a:lvl1pPr marL="0" indent="0">
              <a:buNone/>
              <a:defRPr sz="3733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75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4"/>
            <a:ext cx="5378451" cy="28527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61"/>
            <a:ext cx="5378451" cy="1783443"/>
          </a:xfrm>
        </p:spPr>
        <p:txBody>
          <a:bodyPr/>
          <a:lstStyle>
            <a:lvl1pPr marL="0" indent="0">
              <a:buNone/>
              <a:defRPr sz="3733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400" rIns="914400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0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285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1" y="3904347"/>
            <a:ext cx="7178221" cy="482887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1" y="4452943"/>
            <a:ext cx="7178221" cy="484632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303" y="2535056"/>
            <a:ext cx="406200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40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301" y="3448899"/>
            <a:ext cx="4281621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733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3" y="2535056"/>
            <a:ext cx="406200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40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301" y="3448899"/>
            <a:ext cx="4281621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733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3" y="2535056"/>
            <a:ext cx="406200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40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301" y="3448899"/>
            <a:ext cx="4281621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733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303" y="2535056"/>
            <a:ext cx="406200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40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301" y="3448899"/>
            <a:ext cx="4281621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733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303" y="2535056"/>
            <a:ext cx="406200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40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301" y="3448899"/>
            <a:ext cx="4281621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733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3" y="2535056"/>
            <a:ext cx="406200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40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301" y="3448899"/>
            <a:ext cx="4281621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733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9061" tIns="191248" rIns="239061" bIns="1912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88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51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12192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11117029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27852" y="3877274"/>
            <a:ext cx="6219669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27851" y="888772"/>
            <a:ext cx="6175896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12192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11117029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27852" y="3877274"/>
            <a:ext cx="6219669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127851" y="888772"/>
            <a:ext cx="6175896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8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12192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11117029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27852" y="3877274"/>
            <a:ext cx="6219669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27851" y="888772"/>
            <a:ext cx="6175896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44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3"/>
            <a:ext cx="12192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27852" y="3877274"/>
            <a:ext cx="6219669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127851" y="888772"/>
            <a:ext cx="6175896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5994400" y="641282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1354138"/>
            <a:ext cx="51816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2054" y="1354138"/>
            <a:ext cx="5414433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5348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354138"/>
            <a:ext cx="112014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28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>
            <a:lvl1pPr>
              <a:defRPr lang="en-US" sz="26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12188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4"/>
            <a:ext cx="7440387" cy="2735839"/>
          </a:xfrm>
        </p:spPr>
        <p:txBody>
          <a:bodyPr anchor="b"/>
          <a:lstStyle>
            <a:lvl1pPr algn="l">
              <a:defRPr sz="64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4"/>
            <a:ext cx="7440387" cy="974271"/>
          </a:xfrm>
        </p:spPr>
        <p:txBody>
          <a:bodyPr/>
          <a:lstStyle>
            <a:lvl1pPr marL="0" indent="0" algn="l">
              <a:buNone/>
              <a:defRPr sz="3733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04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rgbClr val="FFFFFF"/>
                </a:solidFill>
              </a:rPr>
              <a:t>Right </a:t>
            </a:r>
            <a:r>
              <a:rPr lang="en-US" sz="1867" dirty="0" err="1">
                <a:solidFill>
                  <a:srgbClr val="FFFFFF"/>
                </a:solidFill>
              </a:rPr>
              <a:t>cick</a:t>
            </a:r>
            <a:r>
              <a:rPr lang="en-US" sz="1867" dirty="0">
                <a:solidFill>
                  <a:srgbClr val="FFFFFF"/>
                </a:solidFill>
              </a:rPr>
              <a:t> on presentation title placeholder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867" dirty="0">
                <a:solidFill>
                  <a:srgbClr val="FFFFFF"/>
                </a:solidFill>
              </a:rPr>
            </a:br>
            <a:br>
              <a:rPr lang="en-US" sz="1867" dirty="0">
                <a:solidFill>
                  <a:srgbClr val="FFFFFF"/>
                </a:solidFill>
              </a:rPr>
            </a:br>
            <a:r>
              <a:rPr lang="en-US" sz="1867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1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04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4 STEPS to customizing this title slide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</a:t>
            </a:r>
            <a:r>
              <a:rPr lang="en-US" sz="1867" err="1">
                <a:solidFill>
                  <a:srgbClr val="FFFFFF"/>
                </a:solidFill>
              </a:rPr>
              <a:t>cick</a:t>
            </a:r>
            <a:r>
              <a:rPr lang="en-US" sz="1867">
                <a:solidFill>
                  <a:srgbClr val="FFFFFF"/>
                </a:solidFill>
              </a:rPr>
              <a:t> on presentation title placeholder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click on Slide Thumbnail &gt; Hit Reset</a:t>
            </a:r>
            <a:br>
              <a:rPr lang="en-US" sz="1867">
                <a:solidFill>
                  <a:srgbClr val="FFFFFF"/>
                </a:solidFill>
              </a:rPr>
            </a:br>
            <a:br>
              <a:rPr lang="en-US" sz="1867">
                <a:solidFill>
                  <a:srgbClr val="FFFFFF"/>
                </a:solidFill>
              </a:rPr>
            </a:br>
            <a:r>
              <a:rPr lang="en-US" sz="1867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04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4 STEPS to customizing this title slide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</a:t>
            </a:r>
            <a:r>
              <a:rPr lang="en-US" sz="1867" err="1">
                <a:solidFill>
                  <a:srgbClr val="FFFFFF"/>
                </a:solidFill>
              </a:rPr>
              <a:t>cick</a:t>
            </a:r>
            <a:r>
              <a:rPr lang="en-US" sz="1867">
                <a:solidFill>
                  <a:srgbClr val="FFFFFF"/>
                </a:solidFill>
              </a:rPr>
              <a:t> on presentation title placeholder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click on Slide Thumbnail &gt; Hit Reset</a:t>
            </a:r>
            <a:br>
              <a:rPr lang="en-US" sz="1867">
                <a:solidFill>
                  <a:srgbClr val="FFFFFF"/>
                </a:solidFill>
              </a:rPr>
            </a:br>
            <a:br>
              <a:rPr lang="en-US" sz="1867">
                <a:solidFill>
                  <a:srgbClr val="FFFFFF"/>
                </a:solidFill>
              </a:rPr>
            </a:br>
            <a:r>
              <a:rPr lang="en-US" sz="1867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6653B-7108-453B-9B83-C7F4FB60F995}"/>
              </a:ext>
            </a:extLst>
          </p:cNvPr>
          <p:cNvSpPr/>
          <p:nvPr/>
        </p:nvSpPr>
        <p:spPr bwMode="gray">
          <a:xfrm>
            <a:off x="12293604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4 STEPS to customizing this title slide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</a:t>
            </a:r>
            <a:r>
              <a:rPr lang="en-US" sz="1867" err="1">
                <a:solidFill>
                  <a:srgbClr val="FFFFFF"/>
                </a:solidFill>
              </a:rPr>
              <a:t>cick</a:t>
            </a:r>
            <a:r>
              <a:rPr lang="en-US" sz="1867">
                <a:solidFill>
                  <a:srgbClr val="FFFFFF"/>
                </a:solidFill>
              </a:rPr>
              <a:t> on presentation title placeholder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click on Slide Thumbnail &gt; Hit Reset</a:t>
            </a:r>
            <a:br>
              <a:rPr lang="en-US" sz="1867">
                <a:solidFill>
                  <a:srgbClr val="FFFFFF"/>
                </a:solidFill>
              </a:rPr>
            </a:br>
            <a:br>
              <a:rPr lang="en-US" sz="1867">
                <a:solidFill>
                  <a:srgbClr val="FFFFFF"/>
                </a:solidFill>
              </a:rPr>
            </a:br>
            <a:r>
              <a:rPr lang="en-US" sz="1867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2ADF1-764A-4F68-BB0A-1874814E7521}"/>
              </a:ext>
            </a:extLst>
          </p:cNvPr>
          <p:cNvSpPr/>
          <p:nvPr/>
        </p:nvSpPr>
        <p:spPr bwMode="gray">
          <a:xfrm>
            <a:off x="12293604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4 STEPS to customizing this title slide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</a:t>
            </a:r>
            <a:r>
              <a:rPr lang="en-US" sz="1867" err="1">
                <a:solidFill>
                  <a:srgbClr val="FFFFFF"/>
                </a:solidFill>
              </a:rPr>
              <a:t>cick</a:t>
            </a:r>
            <a:r>
              <a:rPr lang="en-US" sz="1867">
                <a:solidFill>
                  <a:srgbClr val="FFFFFF"/>
                </a:solidFill>
              </a:rPr>
              <a:t> on presentation title placeholder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click on Slide Thumbnail &gt; Hit Reset</a:t>
            </a:r>
            <a:br>
              <a:rPr lang="en-US" sz="1867">
                <a:solidFill>
                  <a:srgbClr val="FFFFFF"/>
                </a:solidFill>
              </a:rPr>
            </a:br>
            <a:br>
              <a:rPr lang="en-US" sz="1867">
                <a:solidFill>
                  <a:srgbClr val="FFFFFF"/>
                </a:solidFill>
              </a:rPr>
            </a:br>
            <a:r>
              <a:rPr lang="en-US" sz="1867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1BB3F-CBC9-45BD-BE44-5074087344C5}"/>
              </a:ext>
            </a:extLst>
          </p:cNvPr>
          <p:cNvSpPr/>
          <p:nvPr userDrawn="1"/>
        </p:nvSpPr>
        <p:spPr bwMode="gray">
          <a:xfrm>
            <a:off x="12293604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4 STEPS to customizing this title slide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1867">
                <a:solidFill>
                  <a:srgbClr val="FFFFFF"/>
                </a:solidFill>
              </a:rPr>
              <a:t>Right click on Slide Thumbnail &gt; Hit Reset</a:t>
            </a:r>
            <a:br>
              <a:rPr lang="en-US" sz="1867">
                <a:solidFill>
                  <a:srgbClr val="FFFFFF"/>
                </a:solidFill>
              </a:rPr>
            </a:br>
            <a:br>
              <a:rPr lang="en-US" sz="1867">
                <a:solidFill>
                  <a:srgbClr val="FFFFFF"/>
                </a:solidFill>
              </a:rPr>
            </a:br>
            <a:r>
              <a:rPr lang="en-US" sz="1867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1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9D5C0-3E30-4D27-B93A-DE8877DFA135}"/>
              </a:ext>
            </a:extLst>
          </p:cNvPr>
          <p:cNvSpPr/>
          <p:nvPr userDrawn="1"/>
        </p:nvSpPr>
        <p:spPr bwMode="gray">
          <a:xfrm>
            <a:off x="14478004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67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509049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354138"/>
            <a:ext cx="51816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384171" y="1354138"/>
            <a:ext cx="5412316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207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72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54141"/>
            <a:ext cx="51816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00800" y="1354141"/>
            <a:ext cx="5412317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747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0319" y="1781178"/>
            <a:ext cx="11203516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4" y="799703"/>
            <a:ext cx="1120144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423377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06011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0320" y="1781177"/>
            <a:ext cx="530516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3" y="803478"/>
            <a:ext cx="1120139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82054" y="1781177"/>
            <a:ext cx="5414433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423377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9261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85" y="1781175"/>
            <a:ext cx="11195817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3" y="914403"/>
            <a:ext cx="1120139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423377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117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68" y="1781175"/>
            <a:ext cx="530097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4068" y="914403"/>
            <a:ext cx="11196933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6384168" y="1781175"/>
            <a:ext cx="5412317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423377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41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3" y="914403"/>
            <a:ext cx="1120139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3" y="1781177"/>
            <a:ext cx="1120139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423377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256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8603" y="914403"/>
            <a:ext cx="11192908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7091" y="1781177"/>
            <a:ext cx="5299068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398686" y="1781177"/>
            <a:ext cx="5412316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423377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216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9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8878118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558" y="914403"/>
            <a:ext cx="1120627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423377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916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558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81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2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4"/>
            <a:ext cx="5819216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2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4"/>
            <a:ext cx="58044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044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2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4"/>
            <a:ext cx="58044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044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2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6" y="3877274"/>
            <a:ext cx="5775673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6" y="1187621"/>
            <a:ext cx="5775673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5994400" y="641282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7037" y="0"/>
            <a:ext cx="6094963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33125" y="3877274"/>
            <a:ext cx="4193616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if needed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33125" y="1187621"/>
            <a:ext cx="4193616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9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3280" y="2931081"/>
            <a:ext cx="10687723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7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87" y="2438400"/>
            <a:ext cx="5580335" cy="13154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2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7805257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2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4343400"/>
            <a:ext cx="5819216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" y="5905515"/>
            <a:ext cx="2152083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335997"/>
            <a:ext cx="1120140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0325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9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603" y="1354138"/>
            <a:ext cx="11432116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243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016" y="6157063"/>
            <a:ext cx="103632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945" y="6447223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19241" y="6018075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19241" y="957580"/>
            <a:ext cx="10956687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1" y="373553"/>
            <a:ext cx="1582847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76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 marL="233363" indent="-233363">
              <a:defRPr sz="2000">
                <a:latin typeface="Arial" pitchFamily="34" charset="0"/>
                <a:cs typeface="Arial" pitchFamily="34" charset="0"/>
              </a:defRPr>
            </a:lvl1pPr>
            <a:lvl2pPr marL="627063" indent="-285750">
              <a:defRPr>
                <a:latin typeface="Arial" pitchFamily="34" charset="0"/>
                <a:cs typeface="Arial" pitchFamily="34" charset="0"/>
              </a:defRPr>
            </a:lvl2pPr>
            <a:lvl3pPr marL="968375" indent="-228600">
              <a:buSzPct val="100000"/>
              <a:buFont typeface="Arial" pitchFamily="34" charset="0"/>
              <a:buChar char="–"/>
              <a:tabLst/>
              <a:defRPr>
                <a:latin typeface="Arial" pitchFamily="34" charset="0"/>
                <a:cs typeface="Arial" pitchFamily="34" charset="0"/>
              </a:defRPr>
            </a:lvl3pPr>
            <a:lvl4pPr marL="1319213" indent="-228600"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1" y="228600"/>
            <a:ext cx="62992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2" y="754"/>
            <a:ext cx="1200916" cy="9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88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6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4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81000" y="7386869"/>
            <a:ext cx="2743200" cy="365125"/>
          </a:xfrm>
          <a:prstGeom prst="rect">
            <a:avLst/>
          </a:prstGeom>
        </p:spPr>
        <p:txBody>
          <a:bodyPr/>
          <a:lstStyle/>
          <a:p>
            <a:fld id="{8238B657-F5A1-CE4E-BE44-E7119FF99A44}" type="datetime1">
              <a:rPr lang="en-US">
                <a:solidFill>
                  <a:srgbClr val="55565A"/>
                </a:solidFill>
              </a:rPr>
              <a:pPr/>
              <a:t>12/6/18</a:t>
            </a:fld>
            <a:endParaRPr lang="en-US">
              <a:solidFill>
                <a:srgbClr val="55565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1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4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132-F380-0E4A-AAEB-72E7D47151BB}" type="datetime1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3263" y="2975657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B1205-F6CA-461E-A799-04C4F035F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58" y="6369805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2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86"/>
            <a:ext cx="5502275" cy="492125"/>
          </a:xfrm>
        </p:spPr>
        <p:txBody>
          <a:bodyPr anchor="t"/>
          <a:lstStyle>
            <a:lvl1pPr marL="0" indent="0">
              <a:buNone/>
              <a:defRPr sz="3467" b="0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86"/>
            <a:ext cx="5638800" cy="492125"/>
          </a:xfrm>
        </p:spPr>
        <p:txBody>
          <a:bodyPr anchor="t"/>
          <a:lstStyle>
            <a:lvl1pPr marL="0" indent="0">
              <a:buNone/>
              <a:defRPr sz="3467" b="0">
                <a:solidFill>
                  <a:schemeClr val="accent4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3979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86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6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421695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3" y="1118286"/>
            <a:ext cx="11315700" cy="492125"/>
          </a:xfrm>
        </p:spPr>
        <p:txBody>
          <a:bodyPr/>
          <a:lstStyle>
            <a:lvl1pPr>
              <a:defRPr sz="3467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8253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9.png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5" y="6263370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3" y="2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3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12/6/18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86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6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5000"/>
        </a:lnSpc>
        <a:spcBef>
          <a:spcPts val="1067"/>
        </a:spcBef>
        <a:spcAft>
          <a:spcPts val="800"/>
        </a:spcAft>
        <a:buFont typeface="Arial" panose="020B0604020202020204" pitchFamily="34" charset="0"/>
        <a:buChar char="​"/>
        <a:defRPr sz="2933" kern="1200">
          <a:solidFill>
            <a:schemeClr val="tx2"/>
          </a:solidFill>
          <a:latin typeface="+mn-lt"/>
          <a:ea typeface="+mn-ea"/>
          <a:cs typeface="+mn-cs"/>
        </a:defRPr>
      </a:lvl1pPr>
      <a:lvl2pPr marL="306910" indent="-306910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2pPr>
      <a:lvl3pPr marL="304792" indent="-304792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​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611702" indent="-306910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−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304792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70" indent="-304792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−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1219170" indent="-304792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−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1219170" indent="-304792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−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1219170" indent="-304792" algn="l" defTabSz="121917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−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2" pos="3816">
          <p15:clr>
            <a:srgbClr val="FDE53C"/>
          </p15:clr>
        </p15:guide>
        <p15:guide id="73" orient="horz" pos="3720">
          <p15:clr>
            <a:srgbClr val="F26B43"/>
          </p15:clr>
        </p15:guide>
        <p15:guide id="74">
          <p15:clr>
            <a:srgbClr val="F26B43"/>
          </p15:clr>
        </p15:guide>
        <p15:guide id="75" pos="7440">
          <p15:clr>
            <a:srgbClr val="F26B43"/>
          </p15:clr>
        </p15:guide>
        <p15:guide id="76" pos="264">
          <p15:clr>
            <a:srgbClr val="F26B43"/>
          </p15:clr>
        </p15:guide>
        <p15:guide id="77" orient="horz" pos="4080">
          <p15:clr>
            <a:srgbClr val="F26B43"/>
          </p15:clr>
        </p15:guide>
        <p15:guide id="78" pos="312">
          <p15:clr>
            <a:srgbClr val="F26B43"/>
          </p15:clr>
        </p15:guide>
        <p15:guide id="79" orient="horz" pos="240">
          <p15:clr>
            <a:srgbClr val="F26B43"/>
          </p15:clr>
        </p15:guide>
        <p15:guide id="80" orient="horz" pos="360">
          <p15:clr>
            <a:srgbClr val="F26B43"/>
          </p15:clr>
        </p15:guide>
        <p15:guide id="81" orient="horz" pos="696">
          <p15:clr>
            <a:srgbClr val="F26B43"/>
          </p15:clr>
        </p15:guide>
        <p15:guide id="82" orient="horz" pos="2472">
          <p15:clr>
            <a:srgbClr val="F26B43"/>
          </p15:clr>
        </p15:guide>
        <p15:guide id="83" orient="horz" pos="4224">
          <p15:clr>
            <a:srgbClr val="F26B43"/>
          </p15:clr>
        </p15:guide>
        <p15:guide id="84" pos="7392">
          <p15:clr>
            <a:srgbClr val="F26B43"/>
          </p15:clr>
        </p15:guide>
        <p15:guide id="85" pos="3864">
          <p15:clr>
            <a:srgbClr val="FDE53C"/>
          </p15:clr>
        </p15:guide>
        <p15:guide id="86" pos="2688">
          <p15:clr>
            <a:srgbClr val="F26B43"/>
          </p15:clr>
        </p15:guide>
        <p15:guide id="87" pos="4992">
          <p15:clr>
            <a:srgbClr val="F26B43"/>
          </p15:clr>
        </p15:guide>
        <p15:guide id="88" pos="2640">
          <p15:clr>
            <a:srgbClr val="F26B43"/>
          </p15:clr>
        </p15:guide>
        <p15:guide id="89" pos="5040">
          <p15:clr>
            <a:srgbClr val="F26B43"/>
          </p15:clr>
        </p15:guide>
        <p15:guide id="90" orient="horz" pos="2424">
          <p15:clr>
            <a:srgbClr val="F26B43"/>
          </p15:clr>
        </p15:guide>
        <p15:guide id="91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185" y="304801"/>
            <a:ext cx="11195817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185" y="1354141"/>
            <a:ext cx="11195817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433445"/>
            <a:ext cx="515373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7" y="6254138"/>
            <a:ext cx="1521337" cy="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8" r:id="rId3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69F5422-31C6-5840-A770-99E078268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1184" y="4189227"/>
            <a:ext cx="5819216" cy="1482707"/>
          </a:xfrm>
        </p:spPr>
        <p:txBody>
          <a:bodyPr/>
          <a:lstStyle/>
          <a:p>
            <a:r>
              <a:rPr lang="en-US" sz="2400" dirty="0"/>
              <a:t>Russ Jury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russ.jury@optum.com</a:t>
            </a:r>
            <a:endParaRPr lang="en-US" sz="2400" dirty="0"/>
          </a:p>
          <a:p>
            <a:r>
              <a:rPr lang="en-US" sz="2400" dirty="0"/>
              <a:t>    @RaaS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06833-900D-4C46-98AE-3C4DAC3A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84" y="1187621"/>
            <a:ext cx="5819216" cy="1735883"/>
          </a:xfrm>
        </p:spPr>
        <p:txBody>
          <a:bodyPr/>
          <a:lstStyle/>
          <a:p>
            <a:r>
              <a:rPr lang="en-US" sz="4400" dirty="0"/>
              <a:t>Infrastructure as Code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A4751F16-5EAB-674B-A36A-AF5CACA08A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91184" y="3002812"/>
            <a:ext cx="4114800" cy="974725"/>
          </a:xfrm>
        </p:spPr>
        <p:txBody>
          <a:bodyPr/>
          <a:lstStyle/>
          <a:p>
            <a:r>
              <a:rPr lang="en-US" dirty="0"/>
              <a:t>Interactive Workshop</a:t>
            </a:r>
          </a:p>
        </p:txBody>
      </p:sp>
    </p:spTree>
    <p:extLst>
      <p:ext uri="{BB962C8B-B14F-4D97-AF65-F5344CB8AC3E}">
        <p14:creationId xmlns:p14="http://schemas.microsoft.com/office/powerpoint/2010/main" val="38147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into VMs in Azure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10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1487" y="2351312"/>
            <a:ext cx="4713514" cy="2401442"/>
          </a:xfrm>
        </p:spPr>
        <p:txBody>
          <a:bodyPr/>
          <a:lstStyle/>
          <a:p>
            <a:r>
              <a:rPr lang="en-US" dirty="0"/>
              <a:t> Serial console:</a:t>
            </a:r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       PROs:  - doesn't require any open ports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            - approved by EIS (uses HTTPS)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            - works the same way outside of Redbox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      CONs:  - held keys won't repeat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                    - requires boot diagnostics storage account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9C5CA-21A4-7940-B77B-18186D1AA4FB}"/>
              </a:ext>
            </a:extLst>
          </p:cNvPr>
          <p:cNvSpPr txBox="1"/>
          <p:nvPr/>
        </p:nvSpPr>
        <p:spPr>
          <a:xfrm>
            <a:off x="1001487" y="1557309"/>
            <a:ext cx="1146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Explanation in detail:  https://commercialcloud.optum.com/blog/2018/09/19/blog-post.html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6F1B851-1845-E646-A49B-49C7946B3637}"/>
              </a:ext>
            </a:extLst>
          </p:cNvPr>
          <p:cNvSpPr txBox="1">
            <a:spLocks/>
          </p:cNvSpPr>
          <p:nvPr/>
        </p:nvSpPr>
        <p:spPr>
          <a:xfrm>
            <a:off x="6424585" y="2351311"/>
            <a:ext cx="5190472" cy="24014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25" indent="-1651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cs typeface="Courier New" panose="02070309020205020404" pitchFamily="49" charset="0"/>
              </a:rPr>
              <a:t>Cloud Shell + SSH:</a:t>
            </a:r>
            <a:endParaRPr lang="en-US" sz="14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      PROs:  - shared storage across multiple VMs</a:t>
            </a:r>
            <a:b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- HTTPS-to-SSH bridge that works from</a:t>
            </a:r>
            <a:b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within Optum's network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      CONs:  - requires SSH on VM open to Internet</a:t>
            </a:r>
            <a:b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(requires PEX outside of Redbox)</a:t>
            </a:r>
            <a:b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                   - requires storage account for Cloud Shell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6B559-A00B-AB41-95E2-C604B8A5CD81}"/>
              </a:ext>
            </a:extLst>
          </p:cNvPr>
          <p:cNvSpPr txBox="1"/>
          <p:nvPr/>
        </p:nvSpPr>
        <p:spPr>
          <a:xfrm>
            <a:off x="944660" y="5247297"/>
            <a:ext cx="1053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Serial console is the preferred method.</a:t>
            </a:r>
            <a:r>
              <a:rPr lang="en-US" dirty="0"/>
              <a:t>  Both solutions currently experience time-out issues if left idle.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2E2B6-996D-EE48-B0E4-B165A9798CC1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2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880" y="1687286"/>
            <a:ext cx="10196407" cy="418011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Remove resources that aren’t needed (ephemeral PR/test environments, use automation to build/tear down resources as needed, automatic VM shutoff, automatic scaling)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Use Budget Alerts 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Avoid data transfer costs between Azure Locations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Build minimum size necessary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EastUS</a:t>
            </a:r>
            <a:r>
              <a:rPr lang="en-US" sz="1800" dirty="0">
                <a:solidFill>
                  <a:schemeClr val="tx1"/>
                </a:solidFill>
              </a:rPr>
              <a:t> location is generally cheapest for the same resources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Some Azure resources exceed Redbox budget limits, e.g. App Service Environments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B5E50-3D9B-6C4A-9A4F-249BE453800F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4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12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886" y="1545771"/>
            <a:ext cx="10896600" cy="452845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Read Jenkins output !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Try replaying Jenkins job - there are still bugs in Azure and Terraform (in particular with tearing things down)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Make a backup of repo files, remove Terraform files, remove Azure resources, start over and build incrementally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Try running Terraform locally/manually - especially "terraform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" and "terraform plan" - with/without shared state file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Ask for help in the "CC-EAC (Developers)" Flowdock flow 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Worst case - decommission/request a new Redbox account – "Scorched Earth Method” – but will completely destroy and builds a new GitHub repo, Jenkins Pipeline Directory, and Azure Resource Group with a new name</a:t>
            </a:r>
          </a:p>
          <a:p>
            <a:endParaRPr lang="en-US" sz="1400" dirty="0"/>
          </a:p>
          <a:p>
            <a:pPr algn="ctr"/>
            <a:r>
              <a:rPr lang="en-US" sz="2000" dirty="0"/>
              <a:t>*** Redbox is meant as an ephemeral workspace where all resources get deleted each week. 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742E6-CF5A-E94F-89C2-FE9CCCEFBB46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6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D3F4C-6B33-444F-8336-0A955E01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28F0F-19C7-1747-99B2-116918050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056" y="2975657"/>
            <a:ext cx="10571543" cy="609373"/>
          </a:xfrm>
        </p:spPr>
        <p:txBody>
          <a:bodyPr/>
          <a:lstStyle/>
          <a:p>
            <a:r>
              <a:rPr lang="en-US" sz="3600" dirty="0"/>
              <a:t>Recap Terraform/Jenkins output...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E3434-712B-A645-B06B-E2C15ED1D444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8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D3F4C-6B33-444F-8336-0A955E01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28F0F-19C7-1747-99B2-116918050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C0ABD-0905-F34A-9DA3-E0EDA145BA08}"/>
              </a:ext>
            </a:extLst>
          </p:cNvPr>
          <p:cNvSpPr txBox="1"/>
          <p:nvPr/>
        </p:nvSpPr>
        <p:spPr>
          <a:xfrm>
            <a:off x="7953152" y="627321"/>
            <a:ext cx="4710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e-mail:   </a:t>
            </a:r>
            <a:r>
              <a:rPr lang="en-US" dirty="0" err="1"/>
              <a:t>russ.jury@optum.com</a:t>
            </a:r>
            <a:endParaRPr lang="en-US" dirty="0"/>
          </a:p>
          <a:p>
            <a:r>
              <a:rPr lang="en-US" dirty="0" err="1"/>
              <a:t>flowdock</a:t>
            </a:r>
            <a:r>
              <a:rPr lang="en-US" dirty="0"/>
              <a:t>:  @RaaS</a:t>
            </a:r>
          </a:p>
          <a:p>
            <a:r>
              <a:rPr lang="en-US" dirty="0"/>
              <a:t>                 CC-EAC (Developers)</a:t>
            </a:r>
          </a:p>
        </p:txBody>
      </p:sp>
    </p:spTree>
    <p:extLst>
      <p:ext uri="{BB962C8B-B14F-4D97-AF65-F5344CB8AC3E}">
        <p14:creationId xmlns:p14="http://schemas.microsoft.com/office/powerpoint/2010/main" val="203962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 Workshop Prerequisites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307" y="1786439"/>
            <a:ext cx="10134893" cy="316656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Lucida Grande" panose="020B0600040502020204" pitchFamily="34" charset="0"/>
              <a:buChar char="✓"/>
            </a:pPr>
            <a:r>
              <a:rPr lang="en-US" sz="2000" dirty="0">
                <a:solidFill>
                  <a:schemeClr val="tx1"/>
                </a:solidFill>
              </a:rPr>
              <a:t>Secondary ENTID Account (</a:t>
            </a:r>
            <a:r>
              <a:rPr lang="en-US" sz="2000" dirty="0" err="1">
                <a:solidFill>
                  <a:schemeClr val="tx1"/>
                </a:solidFill>
              </a:rPr>
              <a:t>user@entid.optumhub.net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Lucida Grande" panose="020B0600040502020204" pitchFamily="34" charset="0"/>
              <a:buChar char="✓"/>
            </a:pPr>
            <a:r>
              <a:rPr lang="en-US" sz="2000" dirty="0">
                <a:solidFill>
                  <a:schemeClr val="tx1"/>
                </a:solidFill>
              </a:rPr>
              <a:t>Access to </a:t>
            </a:r>
            <a:r>
              <a:rPr lang="en-US" sz="2000" dirty="0" err="1">
                <a:solidFill>
                  <a:schemeClr val="tx1"/>
                </a:solidFill>
              </a:rPr>
              <a:t>github.optum.com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Lucida Grande" panose="020B0600040502020204" pitchFamily="34" charset="0"/>
              <a:buChar char="✓"/>
            </a:pPr>
            <a:r>
              <a:rPr lang="en-US" sz="2000" dirty="0">
                <a:solidFill>
                  <a:schemeClr val="tx1"/>
                </a:solidFill>
              </a:rPr>
              <a:t>Redbox account (via </a:t>
            </a:r>
            <a:r>
              <a:rPr lang="en-US" sz="2000" dirty="0" err="1">
                <a:solidFill>
                  <a:schemeClr val="tx1"/>
                </a:solidFill>
              </a:rPr>
              <a:t>commercialcloud.optum.com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Lucida Grande" panose="020B0600040502020204" pitchFamily="34" charset="0"/>
              <a:buChar char="✓"/>
            </a:pPr>
            <a:r>
              <a:rPr lang="en-US" sz="2000" dirty="0">
                <a:solidFill>
                  <a:schemeClr val="tx1"/>
                </a:solidFill>
              </a:rPr>
              <a:t>Git installed on laptop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Lucida Grande" panose="020B0600040502020204" pitchFamily="34" charset="0"/>
              <a:buChar char="✓"/>
            </a:pPr>
            <a:r>
              <a:rPr lang="en-US" sz="2000" dirty="0">
                <a:solidFill>
                  <a:schemeClr val="tx1"/>
                </a:solidFill>
              </a:rPr>
              <a:t>Basic command-line comfortability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Lucida Grande" panose="020B0600040502020204" pitchFamily="34" charset="0"/>
              <a:buChar char="✓"/>
            </a:pPr>
            <a:r>
              <a:rPr lang="en-US" sz="2000" dirty="0">
                <a:solidFill>
                  <a:schemeClr val="tx1"/>
                </a:solidFill>
              </a:rPr>
              <a:t>Text/code editor of choice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19C19-F6F9-404D-987B-12E94D902C2A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7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URLs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3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771" y="1349830"/>
            <a:ext cx="9866201" cy="528611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Commercial Cloud Portal:</a:t>
            </a:r>
          </a:p>
          <a:p>
            <a:r>
              <a:rPr lang="en-US" sz="2000" dirty="0"/>
              <a:t>	https://</a:t>
            </a:r>
            <a:r>
              <a:rPr lang="en-US" sz="2000" dirty="0" err="1"/>
              <a:t>commercialcloud.optum.com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</a:rPr>
              <a:t>Azure Portal:</a:t>
            </a:r>
          </a:p>
          <a:p>
            <a:r>
              <a:rPr lang="en-US" sz="2000" dirty="0"/>
              <a:t>	https://</a:t>
            </a:r>
            <a:r>
              <a:rPr lang="en-US" sz="2000" dirty="0" err="1"/>
              <a:t>portal.azure.com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</a:rPr>
              <a:t>GitHub Redbox:</a:t>
            </a:r>
          </a:p>
          <a:p>
            <a:r>
              <a:rPr lang="en-US" sz="2000" dirty="0"/>
              <a:t>	https://</a:t>
            </a:r>
            <a:r>
              <a:rPr lang="en-US" sz="2000" dirty="0" err="1"/>
              <a:t>github.optum.com</a:t>
            </a:r>
            <a:r>
              <a:rPr lang="en-US" sz="2000" dirty="0"/>
              <a:t>/</a:t>
            </a:r>
            <a:r>
              <a:rPr lang="en-US" sz="2000" dirty="0" err="1"/>
              <a:t>CommercialCloud</a:t>
            </a:r>
            <a:r>
              <a:rPr lang="en-US" sz="2000" dirty="0"/>
              <a:t>-Redbox-Azure</a:t>
            </a:r>
          </a:p>
          <a:p>
            <a:r>
              <a:rPr lang="en-US" sz="2000" dirty="0">
                <a:solidFill>
                  <a:schemeClr val="tx1"/>
                </a:solidFill>
              </a:rPr>
              <a:t>Jenkins Redbox:</a:t>
            </a:r>
          </a:p>
          <a:p>
            <a:r>
              <a:rPr lang="en-US" sz="2000" dirty="0"/>
              <a:t>	https://</a:t>
            </a:r>
            <a:r>
              <a:rPr lang="en-US" sz="2000" dirty="0" err="1"/>
              <a:t>jenkins.optum.com</a:t>
            </a:r>
            <a:r>
              <a:rPr lang="en-US" sz="2000" dirty="0"/>
              <a:t>/</a:t>
            </a:r>
            <a:r>
              <a:rPr lang="en-US" sz="2000" dirty="0" err="1"/>
              <a:t>redbox</a:t>
            </a:r>
            <a:r>
              <a:rPr lang="en-US" sz="2000" dirty="0"/>
              <a:t>/job/</a:t>
            </a:r>
            <a:r>
              <a:rPr lang="en-US" sz="2000" dirty="0" err="1"/>
              <a:t>commercialcloud</a:t>
            </a:r>
            <a:r>
              <a:rPr lang="en-US" sz="2000" dirty="0"/>
              <a:t>-</a:t>
            </a:r>
            <a:r>
              <a:rPr lang="en-US" sz="2000" dirty="0" err="1"/>
              <a:t>redbox</a:t>
            </a:r>
            <a:r>
              <a:rPr lang="en-US" sz="2000" dirty="0"/>
              <a:t>-azure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9B12A-0349-DE4A-B08B-EA9F4AA3EFAD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7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Redbox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4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567543"/>
            <a:ext cx="11030973" cy="4420261"/>
          </a:xfrm>
        </p:spPr>
        <p:txBody>
          <a:bodyPr/>
          <a:lstStyle/>
          <a:p>
            <a:r>
              <a:rPr lang="en-US" sz="2000" dirty="0" err="1"/>
              <a:t>Jenkinsfile</a:t>
            </a:r>
            <a:r>
              <a:rPr lang="en-US" sz="2000" dirty="0"/>
              <a:t>		Directs Jenkins on what to do when repo is changed</a:t>
            </a:r>
          </a:p>
          <a:p>
            <a:r>
              <a:rPr lang="en-US" sz="2000" dirty="0" err="1"/>
              <a:t>Optumfile.yml</a:t>
            </a:r>
            <a:r>
              <a:rPr lang="en-US" sz="2000" dirty="0"/>
              <a:t>		Redbox pipeline configuration file</a:t>
            </a:r>
          </a:p>
          <a:p>
            <a:r>
              <a:rPr lang="en-US" sz="2000" dirty="0" err="1"/>
              <a:t>backend.tf</a:t>
            </a:r>
            <a:r>
              <a:rPr lang="en-US" sz="2000" dirty="0"/>
              <a:t>		Tells Terraform to use state file in Azure Storage</a:t>
            </a:r>
          </a:p>
          <a:p>
            <a:r>
              <a:rPr lang="en-US" sz="2000" dirty="0" err="1"/>
              <a:t>terraform.tfvars</a:t>
            </a:r>
            <a:r>
              <a:rPr lang="en-US" sz="2000" dirty="0"/>
              <a:t>		Specifies Terraform variable values (as opposed to doing so on the</a:t>
            </a:r>
            <a:br>
              <a:rPr lang="en-US" sz="2000" dirty="0"/>
            </a:br>
            <a:r>
              <a:rPr lang="en-US" sz="2000" dirty="0"/>
              <a:t>			command line)</a:t>
            </a:r>
          </a:p>
          <a:p>
            <a:r>
              <a:rPr lang="en-US" sz="2000" dirty="0" err="1"/>
              <a:t>terraform.tfstate</a:t>
            </a:r>
            <a:r>
              <a:rPr lang="en-US" sz="2000" dirty="0"/>
              <a:t>		Default Terraform state file (Redbox keeps this in Azure Storage)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BF918-1153-EE4E-A106-363C9FE51386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Demos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5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85" y="1370799"/>
            <a:ext cx="11314545" cy="4617005"/>
          </a:xfrm>
        </p:spPr>
        <p:txBody>
          <a:bodyPr/>
          <a:lstStyle/>
          <a:p>
            <a:r>
              <a:rPr lang="en-US" sz="2000" dirty="0"/>
              <a:t>Clone demos into a subdirectory of your Redbox GitHub repo: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root directory of your Redbox repo directory, clone the </a:t>
            </a:r>
            <a:r>
              <a:rPr lang="en-US" sz="2000" dirty="0" err="1">
                <a:solidFill>
                  <a:schemeClr val="tx1"/>
                </a:solidFill>
              </a:rPr>
              <a:t>azure_iac_workshop</a:t>
            </a:r>
            <a:r>
              <a:rPr lang="en-US" sz="2000" dirty="0">
                <a:solidFill>
                  <a:schemeClr val="tx1"/>
                </a:solidFill>
              </a:rPr>
              <a:t> repo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(using ONLY ONE of the two commands below depending on whether you're using HTTPS or SSH):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github.optum.com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CommercialCloud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-EAC/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azure_iac_workshop.git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git@github.optum.com:CommercialCloud-EAC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azure_iac_workshop.git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Remove the .git subdirectory in </a:t>
            </a:r>
            <a:r>
              <a:rPr lang="en-US" sz="2000" dirty="0" err="1"/>
              <a:t>azure_iac_workshop</a:t>
            </a:r>
            <a:r>
              <a:rPr lang="en-US" sz="2000" dirty="0"/>
              <a:t> (NOT the one for your Redbox!!):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azure_iac_workshop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832D2-9110-0540-917A-1B393D7DC7BA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terraform.tfvars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6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85" y="1370799"/>
            <a:ext cx="11314545" cy="4617005"/>
          </a:xfrm>
        </p:spPr>
        <p:txBody>
          <a:bodyPr/>
          <a:lstStyle/>
          <a:p>
            <a:r>
              <a:rPr lang="en-US" sz="2000" dirty="0"/>
              <a:t>Set the following variables in </a:t>
            </a:r>
            <a:r>
              <a:rPr lang="en-US" sz="2000" dirty="0" err="1"/>
              <a:t>terraform.tfvars</a:t>
            </a:r>
            <a:r>
              <a:rPr lang="en-US" sz="2000" dirty="0"/>
              <a:t> (in each demo directory):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resource_group_name</a:t>
            </a:r>
            <a:r>
              <a:rPr lang="en-US" sz="2000" dirty="0">
                <a:solidFill>
                  <a:schemeClr val="tx1"/>
                </a:solidFill>
              </a:rPr>
              <a:t> -- set this to the name of your Redbox resource group name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email_address</a:t>
            </a:r>
            <a:r>
              <a:rPr lang="en-US" sz="2000" dirty="0">
                <a:solidFill>
                  <a:schemeClr val="tx1"/>
                </a:solidFill>
              </a:rPr>
              <a:t> -- leave commented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2AFF-787A-0342-A484-E764FF09C4E5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7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Redbox to work with subdirectories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7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85" y="1370799"/>
            <a:ext cx="11576814" cy="4617005"/>
          </a:xfrm>
        </p:spPr>
        <p:txBody>
          <a:bodyPr/>
          <a:lstStyle/>
          <a:p>
            <a:r>
              <a:rPr lang="en-US" sz="2000" dirty="0"/>
              <a:t>Edit </a:t>
            </a:r>
            <a:r>
              <a:rPr lang="en-US" sz="2000" dirty="0" err="1"/>
              <a:t>Optumfile.yml</a:t>
            </a:r>
            <a:r>
              <a:rPr lang="en-US" sz="2000" dirty="0"/>
              <a:t> to work from a subdirectory (add new environment – watch indentations!):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upipeline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terraform: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  azure: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node: docker-cc-azure-slave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subscriptions: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…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environments: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rjury2-01: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…</a:t>
            </a:r>
            <a:b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rjury2-01-demo-1: # Environment names are used for Jenkins Locking, use name with Resource Group prefixed 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subscription: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redbox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prompt: false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remoteState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rjury2-01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zzbjjiewhhos</a:t>
            </a:r>
            <a:b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location: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centralus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stateFile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demo1.tfstate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terraformDirectory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azure_iac_workshop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/demo1-vm_with_apache/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73F1D-3E9E-594B-9669-F5CC37D6E593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FDF-A9B2-D249-B63C-EA0AF73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Commit/push changes.  Let Jenkins do its magic...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66ABA-CB3C-8548-A075-E982A2B9E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/>
              <a:t>8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F160-7FEF-124E-BCD1-2A7BBBFF3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481" y="1589315"/>
            <a:ext cx="11315558" cy="198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add 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commit -m 'demo1'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CA106-650E-0745-AA7F-714CF98DAD62}"/>
              </a:ext>
            </a:extLst>
          </p:cNvPr>
          <p:cNvSpPr txBox="1"/>
          <p:nvPr/>
        </p:nvSpPr>
        <p:spPr>
          <a:xfrm>
            <a:off x="615185" y="3570515"/>
            <a:ext cx="816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Want to manually run Terraform?  Yes, you can!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EBEEE-4AE7-854C-A5C0-8C7604C59EA6}"/>
              </a:ext>
            </a:extLst>
          </p:cNvPr>
          <p:cNvSpPr txBox="1"/>
          <p:nvPr/>
        </p:nvSpPr>
        <p:spPr>
          <a:xfrm>
            <a:off x="766481" y="4234670"/>
            <a:ext cx="11164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Can run with local terraform.tfstate file, or use state file in Azure (but that gets a bit involved)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"terraform </a:t>
            </a:r>
            <a:r>
              <a:rPr lang="en-US" dirty="0" err="1"/>
              <a:t>init</a:t>
            </a:r>
            <a:r>
              <a:rPr lang="en-US" dirty="0"/>
              <a:t>" and "terraform plan" will do basic syntax checks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r>
              <a:rPr lang="en-US" dirty="0"/>
              <a:t>     but...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Don’t get too used to it, as non-prod/prod cloud accounts must use a workflow (EVERYTHING AS CODE)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F5F5D-1708-D34B-9C60-5D0FE1BA1828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9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D3F4C-6B33-444F-8336-0A955E01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28F0F-19C7-1747-99B2-116918050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056" y="2975657"/>
            <a:ext cx="10571543" cy="609373"/>
          </a:xfrm>
        </p:spPr>
        <p:txBody>
          <a:bodyPr/>
          <a:lstStyle/>
          <a:p>
            <a:r>
              <a:rPr lang="en-US" sz="3600" dirty="0"/>
              <a:t>Explain Terraform files...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E7B3E-D953-424F-88DD-4C70EF97936A}"/>
              </a:ext>
            </a:extLst>
          </p:cNvPr>
          <p:cNvSpPr txBox="1"/>
          <p:nvPr/>
        </p:nvSpPr>
        <p:spPr>
          <a:xfrm>
            <a:off x="9851571" y="245648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/2yuDNl7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45013"/>
      </p:ext>
    </p:extLst>
  </p:cSld>
  <p:clrMapOvr>
    <a:masterClrMapping/>
  </p:clrMapOvr>
</p:sld>
</file>

<file path=ppt/theme/theme1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2.xml><?xml version="1.0" encoding="utf-8"?>
<a:theme xmlns:a="http://schemas.openxmlformats.org/drawingml/2006/main" name="PPT Template_Standard_REV1-v5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633</Words>
  <Application>Microsoft Macintosh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Lucida Grande</vt:lpstr>
      <vt:lpstr>Segoe UI</vt:lpstr>
      <vt:lpstr>Wingdings</vt:lpstr>
      <vt:lpstr>Optum WIdescreen 2017</vt:lpstr>
      <vt:lpstr>PPT Template_Standard_REV1-v5</vt:lpstr>
      <vt:lpstr>Infrastructure as Code</vt:lpstr>
      <vt:lpstr>IAC Workshop Prerequisites</vt:lpstr>
      <vt:lpstr>Important URLs</vt:lpstr>
      <vt:lpstr>Key Redbox Files</vt:lpstr>
      <vt:lpstr>Clone Demos</vt:lpstr>
      <vt:lpstr>Edit terraform.tfvars</vt:lpstr>
      <vt:lpstr>Modify Redbox to work with subdirectories</vt:lpstr>
      <vt:lpstr>Commit/push changes.  Let Jenkins do its magic...</vt:lpstr>
      <vt:lpstr>PowerPoint Presentation</vt:lpstr>
      <vt:lpstr>Getting into VMs in Azure</vt:lpstr>
      <vt:lpstr>Managing Costs</vt:lpstr>
      <vt:lpstr>When Things Go Wrong...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171</cp:revision>
  <dcterms:created xsi:type="dcterms:W3CDTF">2018-05-29T01:25:40Z</dcterms:created>
  <dcterms:modified xsi:type="dcterms:W3CDTF">2018-12-06T21:54:08Z</dcterms:modified>
</cp:coreProperties>
</file>