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77" r:id="rId4"/>
    <p:sldId id="258" r:id="rId5"/>
    <p:sldId id="259" r:id="rId6"/>
    <p:sldId id="260" r:id="rId7"/>
    <p:sldId id="261" r:id="rId8"/>
    <p:sldId id="262" r:id="rId9"/>
    <p:sldId id="276" r:id="rId10"/>
    <p:sldId id="264" r:id="rId11"/>
    <p:sldId id="278" r:id="rId12"/>
    <p:sldId id="279" r:id="rId13"/>
    <p:sldId id="273" r:id="rId14"/>
    <p:sldId id="275"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anose="020B0604020202020204" charset="0"/>
      <p:regular r:id="rId21"/>
      <p:bold r:id="rId22"/>
      <p:italic r:id="rId23"/>
      <p:boldItalic r:id="rId24"/>
    </p:embeddedFont>
    <p:embeddedFont>
      <p:font typeface="Gill Sans"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72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027081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397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96e2cc756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296e2cc756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2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96e2cc756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96e2cc756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05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96e2cc756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96e2cc756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482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96e2cc756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96e2cc756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831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96e2cc75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96e2cc75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471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96e2cc756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96e2cc756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52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96e2cc756_0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96e2cc756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682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96e2cc756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96e2cc756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03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96e2cc756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96e2cc756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32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488322" y="1185666"/>
            <a:ext cx="6568800" cy="1743388"/>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SzPts val="990"/>
              <a:buNone/>
            </a:pPr>
            <a:r>
              <a:rPr lang="en" sz="3220" dirty="0"/>
              <a:t>IDENTIFICATION OF BRAIN TUMOR USING DEEP LEARNING ALGORITHMS BASED ON CT-SCANNED IMAGES</a:t>
            </a:r>
            <a:endParaRPr sz="3220" dirty="0"/>
          </a:p>
        </p:txBody>
      </p:sp>
      <p:sp>
        <p:nvSpPr>
          <p:cNvPr id="129" name="Google Shape;129;p13"/>
          <p:cNvSpPr txBox="1">
            <a:spLocks noGrp="1"/>
          </p:cNvSpPr>
          <p:nvPr>
            <p:ph type="subTitle" idx="1"/>
          </p:nvPr>
        </p:nvSpPr>
        <p:spPr>
          <a:xfrm>
            <a:off x="2111298" y="2929055"/>
            <a:ext cx="5845216" cy="1323278"/>
          </a:xfrm>
          <a:prstGeom prst="rect">
            <a:avLst/>
          </a:prstGeom>
        </p:spPr>
        <p:txBody>
          <a:bodyPr spcFirstLastPara="1" wrap="square" lIns="91425" tIns="91425" rIns="91425" bIns="91425" anchor="t" anchorCtr="0">
            <a:normAutofit/>
          </a:bodyPr>
          <a:lstStyle/>
          <a:p>
            <a:pPr lvl="0" algn="r" eaLnBrk="0" fontAlgn="base" hangingPunct="0">
              <a:spcBef>
                <a:spcPct val="0"/>
              </a:spcBef>
              <a:spcAft>
                <a:spcPct val="0"/>
              </a:spcAft>
            </a:pPr>
            <a:r>
              <a:rPr lang="en-US" dirty="0" err="1">
                <a:latin typeface="Calibri" panose="020F0502020204030204" pitchFamily="34" charset="0"/>
                <a:cs typeface="Calibri" panose="020F0502020204030204" pitchFamily="34" charset="0"/>
              </a:rPr>
              <a:t>Divya</a:t>
            </a:r>
            <a:r>
              <a:rPr lang="en-US" dirty="0">
                <a:latin typeface="Calibri" panose="020F0502020204030204" pitchFamily="34" charset="0"/>
                <a:cs typeface="Calibri" panose="020F0502020204030204" pitchFamily="34" charset="0"/>
              </a:rPr>
              <a:t> Sai Ajay </a:t>
            </a:r>
            <a:r>
              <a:rPr lang="en-US" dirty="0" err="1">
                <a:latin typeface="Calibri" panose="020F0502020204030204" pitchFamily="34" charset="0"/>
                <a:cs typeface="Calibri" panose="020F0502020204030204" pitchFamily="34" charset="0"/>
              </a:rPr>
              <a:t>Jasti</a:t>
            </a:r>
            <a:r>
              <a:rPr lang="en-US" dirty="0">
                <a:latin typeface="Calibri" panose="020F0502020204030204" pitchFamily="34" charset="0"/>
                <a:cs typeface="Calibri" panose="020F0502020204030204" pitchFamily="34" charset="0"/>
              </a:rPr>
              <a:t> - 700741296</a:t>
            </a:r>
          </a:p>
          <a:p>
            <a:pPr lvl="0" algn="r" eaLnBrk="0" fontAlgn="base" hangingPunct="0">
              <a:spcBef>
                <a:spcPct val="0"/>
              </a:spcBef>
              <a:spcAft>
                <a:spcPct val="0"/>
              </a:spcAft>
            </a:pPr>
            <a:r>
              <a:rPr lang="en-US" dirty="0" err="1">
                <a:latin typeface="Calibri" panose="020F0502020204030204" pitchFamily="34" charset="0"/>
                <a:cs typeface="Calibri" panose="020F0502020204030204" pitchFamily="34" charset="0"/>
              </a:rPr>
              <a:t>Prathyusha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Rayabaram</a:t>
            </a:r>
            <a:r>
              <a:rPr lang="en-US" dirty="0">
                <a:latin typeface="Calibri" panose="020F0502020204030204" pitchFamily="34" charset="0"/>
                <a:cs typeface="Calibri" panose="020F0502020204030204" pitchFamily="34" charset="0"/>
              </a:rPr>
              <a:t> - 700747674</a:t>
            </a:r>
          </a:p>
          <a:p>
            <a:pPr lvl="0" algn="r" eaLnBrk="0" fontAlgn="base" hangingPunct="0">
              <a:spcBef>
                <a:spcPct val="0"/>
              </a:spcBef>
              <a:spcAft>
                <a:spcPct val="0"/>
              </a:spcAft>
            </a:pPr>
            <a:r>
              <a:rPr lang="en-US" dirty="0" err="1">
                <a:latin typeface="Calibri" panose="020F0502020204030204" pitchFamily="34" charset="0"/>
                <a:cs typeface="Calibri" panose="020F0502020204030204" pitchFamily="34" charset="0"/>
              </a:rPr>
              <a:t>Sowmya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Ganipineni</a:t>
            </a:r>
            <a:r>
              <a:rPr lang="en-US" dirty="0">
                <a:latin typeface="Calibri" panose="020F0502020204030204" pitchFamily="34" charset="0"/>
                <a:cs typeface="Calibri" panose="020F0502020204030204" pitchFamily="34" charset="0"/>
              </a:rPr>
              <a:t> - 700747116</a:t>
            </a:r>
          </a:p>
          <a:p>
            <a:pPr lvl="0" algn="r" eaLnBrk="0" fontAlgn="base" hangingPunct="0">
              <a:spcBef>
                <a:spcPct val="0"/>
              </a:spcBef>
              <a:spcAft>
                <a:spcPct val="0"/>
              </a:spcAft>
            </a:pPr>
            <a:r>
              <a:rPr lang="en-US" dirty="0">
                <a:latin typeface="Calibri" panose="020F0502020204030204" pitchFamily="34" charset="0"/>
                <a:cs typeface="Calibri" panose="020F0502020204030204" pitchFamily="34" charset="0"/>
              </a:rPr>
              <a:t>Shiva </a:t>
            </a:r>
            <a:r>
              <a:rPr lang="en-US" dirty="0" err="1">
                <a:latin typeface="Calibri" panose="020F0502020204030204" pitchFamily="34" charset="0"/>
                <a:cs typeface="Calibri" panose="020F0502020204030204" pitchFamily="34" charset="0"/>
              </a:rPr>
              <a:t>Godesala</a:t>
            </a:r>
            <a:r>
              <a:rPr lang="en-US" dirty="0">
                <a:latin typeface="Calibri" panose="020F0502020204030204" pitchFamily="34" charset="0"/>
                <a:cs typeface="Calibri" panose="020F0502020204030204" pitchFamily="34" charset="0"/>
              </a:rPr>
              <a:t> – 700733582</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761825" y="407823"/>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MODULES</a:t>
            </a:r>
            <a:endParaRPr dirty="0"/>
          </a:p>
        </p:txBody>
      </p:sp>
      <p:sp>
        <p:nvSpPr>
          <p:cNvPr id="178" name="Google Shape;178;p21"/>
          <p:cNvSpPr txBox="1">
            <a:spLocks noGrp="1"/>
          </p:cNvSpPr>
          <p:nvPr>
            <p:ph type="body" idx="1"/>
          </p:nvPr>
        </p:nvSpPr>
        <p:spPr>
          <a:xfrm>
            <a:off x="464459" y="977557"/>
            <a:ext cx="7505700" cy="3668100"/>
          </a:xfrm>
          <a:prstGeom prst="rect">
            <a:avLst/>
          </a:prstGeom>
        </p:spPr>
        <p:txBody>
          <a:bodyPr spcFirstLastPara="1" wrap="square" lIns="91425" tIns="91425" rIns="91425" bIns="91425" anchor="t" anchorCtr="0">
            <a:noAutofit/>
          </a:bodyPr>
          <a:lstStyle/>
          <a:p>
            <a:pPr marL="365760" lvl="0" indent="0" algn="just" rtl="0">
              <a:lnSpc>
                <a:spcPct val="100000"/>
              </a:lnSpc>
              <a:spcBef>
                <a:spcPts val="600"/>
              </a:spcBef>
              <a:spcAft>
                <a:spcPts val="0"/>
              </a:spcAft>
              <a:buNone/>
            </a:pPr>
            <a:r>
              <a:rPr lang="en" sz="1900" b="1" dirty="0">
                <a:solidFill>
                  <a:srgbClr val="000000"/>
                </a:solidFill>
              </a:rPr>
              <a:t>FILTERS</a:t>
            </a:r>
            <a:r>
              <a:rPr lang="en" sz="1900" dirty="0">
                <a:solidFill>
                  <a:srgbClr val="000000"/>
                </a:solidFill>
              </a:rPr>
              <a:t>:-There are a lot of methods for realizing the classifiers. We select machine learning algorithms to build our classifiers. “Gaussian filter”, “Adaptive median Filter”, “CNN filter”. These filters are applied on the data set to predict the disease.</a:t>
            </a:r>
            <a:endParaRPr sz="1900" dirty="0">
              <a:solidFill>
                <a:srgbClr val="000000"/>
              </a:solidFill>
            </a:endParaRPr>
          </a:p>
          <a:p>
            <a:pPr marL="365760" lvl="0" indent="0" algn="just" rtl="0">
              <a:lnSpc>
                <a:spcPct val="100000"/>
              </a:lnSpc>
              <a:spcBef>
                <a:spcPts val="600"/>
              </a:spcBef>
              <a:spcAft>
                <a:spcPts val="0"/>
              </a:spcAft>
              <a:buNone/>
            </a:pPr>
            <a:r>
              <a:rPr lang="en" sz="1900" b="1" dirty="0">
                <a:solidFill>
                  <a:srgbClr val="000000"/>
                </a:solidFill>
              </a:rPr>
              <a:t>ACCURACY GRAPH</a:t>
            </a:r>
            <a:r>
              <a:rPr lang="en" sz="1900" dirty="0">
                <a:solidFill>
                  <a:srgbClr val="000000"/>
                </a:solidFill>
              </a:rPr>
              <a:t>:-This module is used to identify the filter which is efficient to other filters using a comparison graph for both accuracy and error prediction.</a:t>
            </a:r>
            <a:endParaRPr sz="1900" dirty="0">
              <a:solidFill>
                <a:srgbClr val="000000"/>
              </a:solidFill>
            </a:endParaRPr>
          </a:p>
          <a:p>
            <a:pPr marL="365760" lvl="0" indent="0" algn="just" rtl="0">
              <a:lnSpc>
                <a:spcPct val="100000"/>
              </a:lnSpc>
              <a:spcBef>
                <a:spcPts val="0"/>
              </a:spcBef>
              <a:spcAft>
                <a:spcPts val="0"/>
              </a:spcAft>
              <a:buNone/>
            </a:pPr>
            <a:r>
              <a:rPr lang="en" sz="1900" b="1" dirty="0">
                <a:solidFill>
                  <a:srgbClr val="000000"/>
                </a:solidFill>
              </a:rPr>
              <a:t>ERROR GRAPH: </a:t>
            </a:r>
            <a:r>
              <a:rPr lang="en" sz="1900" dirty="0">
                <a:solidFill>
                  <a:srgbClr val="000000"/>
                </a:solidFill>
              </a:rPr>
              <a:t>This module is used to identify the error using a comparison graph for all three filters.</a:t>
            </a:r>
            <a:endParaRPr sz="1900" dirty="0">
              <a:solidFill>
                <a:srgbClr val="000000"/>
              </a:solidFill>
            </a:endParaRPr>
          </a:p>
          <a:p>
            <a:pPr marL="365760" lvl="0" indent="0" algn="just" rtl="0">
              <a:lnSpc>
                <a:spcPct val="100000"/>
              </a:lnSpc>
              <a:spcBef>
                <a:spcPts val="600"/>
              </a:spcBef>
              <a:spcAft>
                <a:spcPts val="0"/>
              </a:spcAft>
              <a:buNone/>
            </a:pPr>
            <a:r>
              <a:rPr lang="en" sz="1900" b="1" dirty="0">
                <a:solidFill>
                  <a:srgbClr val="000000"/>
                </a:solidFill>
              </a:rPr>
              <a:t>PREDICT DISEASE</a:t>
            </a:r>
            <a:r>
              <a:rPr lang="en" sz="1900" dirty="0">
                <a:solidFill>
                  <a:srgbClr val="000000"/>
                </a:solidFill>
              </a:rPr>
              <a:t>:-This module displays whether the uploaded image is normal or not.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a:xfrm>
            <a:off x="500034" y="1643050"/>
            <a:ext cx="7824816" cy="2795675"/>
          </a:xfrm>
        </p:spPr>
        <p:txBody>
          <a:bodyPr/>
          <a:lstStyle/>
          <a:p>
            <a:endParaRPr lang="en-US" dirty="0"/>
          </a:p>
        </p:txBody>
      </p:sp>
      <p:pic>
        <p:nvPicPr>
          <p:cNvPr id="4" name="Picture 4"/>
          <p:cNvPicPr>
            <a:picLocks noChangeAspect="1" noChangeArrowheads="1"/>
          </p:cNvPicPr>
          <p:nvPr/>
        </p:nvPicPr>
        <p:blipFill>
          <a:blip r:embed="rId2"/>
          <a:srcRect/>
          <a:stretch>
            <a:fillRect/>
          </a:stretch>
        </p:blipFill>
        <p:spPr bwMode="auto">
          <a:xfrm>
            <a:off x="500034" y="1472604"/>
            <a:ext cx="3857651" cy="2966121"/>
          </a:xfrm>
          <a:prstGeom prst="rect">
            <a:avLst/>
          </a:prstGeom>
          <a:noFill/>
          <a:ln w="9525">
            <a:noFill/>
            <a:miter lim="800000"/>
            <a:headEnd/>
            <a:tailEnd/>
          </a:ln>
          <a:effectLst/>
        </p:spPr>
      </p:pic>
      <p:pic>
        <p:nvPicPr>
          <p:cNvPr id="5" name="Picture 5"/>
          <p:cNvPicPr>
            <a:picLocks noGrp="1" noChangeAspect="1" noChangeArrowheads="1"/>
          </p:cNvPicPr>
          <p:nvPr>
            <p:ph idx="1"/>
          </p:nvPr>
        </p:nvPicPr>
        <p:blipFill>
          <a:blip r:embed="rId3"/>
          <a:stretch>
            <a:fillRect/>
          </a:stretch>
        </p:blipFill>
        <p:spPr bwMode="auto">
          <a:xfrm>
            <a:off x="4869655" y="2049366"/>
            <a:ext cx="2943225" cy="1590675"/>
          </a:xfrm>
          <a:prstGeom prst="rect">
            <a:avLst/>
          </a:prstGeom>
          <a:noFill/>
          <a:ln w="9525">
            <a:noFill/>
            <a:miter lim="800000"/>
            <a:headEnd/>
            <a:tailEnd/>
          </a:ln>
          <a:effectLst/>
        </p:spPr>
      </p:pic>
    </p:spTree>
    <p:extLst>
      <p:ext uri="{BB962C8B-B14F-4D97-AF65-F5344CB8AC3E}">
        <p14:creationId xmlns:p14="http://schemas.microsoft.com/office/powerpoint/2010/main" val="226819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Grp="1" noChangeAspect="1" noChangeArrowheads="1"/>
          </p:cNvPicPr>
          <p:nvPr>
            <p:ph idx="1"/>
          </p:nvPr>
        </p:nvPicPr>
        <p:blipFill>
          <a:blip r:embed="rId2"/>
          <a:srcRect/>
          <a:stretch>
            <a:fillRect/>
          </a:stretch>
        </p:blipFill>
        <p:spPr bwMode="auto">
          <a:xfrm>
            <a:off x="226599" y="1301146"/>
            <a:ext cx="3884484" cy="2637354"/>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4111083" y="203729"/>
            <a:ext cx="4705814" cy="4516954"/>
          </a:xfrm>
          <a:prstGeom prst="rect">
            <a:avLst/>
          </a:prstGeom>
          <a:noFill/>
          <a:ln w="9525">
            <a:noFill/>
            <a:miter lim="800000"/>
            <a:headEnd/>
            <a:tailEnd/>
          </a:ln>
          <a:effectLst/>
        </p:spPr>
      </p:pic>
    </p:spTree>
    <p:extLst>
      <p:ext uri="{BB962C8B-B14F-4D97-AF65-F5344CB8AC3E}">
        <p14:creationId xmlns:p14="http://schemas.microsoft.com/office/powerpoint/2010/main" val="153845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819150" y="4014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241" name="Google Shape;241;p30"/>
          <p:cNvSpPr txBox="1">
            <a:spLocks noGrp="1"/>
          </p:cNvSpPr>
          <p:nvPr>
            <p:ph type="body" idx="1"/>
          </p:nvPr>
        </p:nvSpPr>
        <p:spPr>
          <a:xfrm>
            <a:off x="819150" y="117407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t>After implementing three different algorithms, as the result shows, the convolutional neural network gradient boosting machine learning algorithm has got the highest accuracy and the least error rate and also the peak signal-to-noise ratio is 38, which is relatively higher. This increases the hope in advancing the learning in convolutional neural networks for this kind of project.</a:t>
            </a:r>
            <a:endParaRPr sz="1900"/>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2"/>
          <p:cNvSpPr txBox="1">
            <a:spLocks noGrp="1"/>
          </p:cNvSpPr>
          <p:nvPr>
            <p:ph type="title"/>
          </p:nvPr>
        </p:nvSpPr>
        <p:spPr>
          <a:xfrm>
            <a:off x="819150" y="3584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53" name="Google Shape;253;p32"/>
          <p:cNvSpPr txBox="1">
            <a:spLocks noGrp="1"/>
          </p:cNvSpPr>
          <p:nvPr>
            <p:ph type="body" idx="1"/>
          </p:nvPr>
        </p:nvSpPr>
        <p:spPr>
          <a:xfrm>
            <a:off x="819150" y="1245700"/>
            <a:ext cx="7505700" cy="3081300"/>
          </a:xfrm>
          <a:prstGeom prst="rect">
            <a:avLst/>
          </a:prstGeom>
        </p:spPr>
        <p:txBody>
          <a:bodyPr spcFirstLastPara="1" wrap="square" lIns="91425" tIns="91425" rIns="91425" bIns="91425" anchor="t" anchorCtr="0">
            <a:normAutofit fontScale="25000" lnSpcReduction="20000"/>
          </a:bodyPr>
          <a:lstStyle/>
          <a:p>
            <a:pPr marL="457200" lvl="0" indent="-315912" algn="l" rtl="0">
              <a:spcBef>
                <a:spcPts val="0"/>
              </a:spcBef>
              <a:spcAft>
                <a:spcPts val="0"/>
              </a:spcAft>
              <a:buClr>
                <a:srgbClr val="222222"/>
              </a:buClr>
              <a:buSzPct val="100000"/>
              <a:buAutoNum type="arabicPeriod"/>
            </a:pPr>
            <a:r>
              <a:rPr lang="en" sz="5500" i="1" dirty="0">
                <a:solidFill>
                  <a:srgbClr val="222222"/>
                </a:solidFill>
                <a:highlight>
                  <a:srgbClr val="FFFFFF"/>
                </a:highlight>
              </a:rPr>
              <a:t>Saba, T., Mohamed, A. S., El-Affendi, M., Amin, J., &amp; Sharif, M. (2020). Brain tumor detection using fusion of hand crafted and deep learning features. Cognitive Systems Research, 59, 221-230.</a:t>
            </a:r>
            <a:endParaRPr sz="5500" i="1" dirty="0">
              <a:solidFill>
                <a:srgbClr val="222222"/>
              </a:solidFill>
              <a:highlight>
                <a:srgbClr val="FFFFFF"/>
              </a:highlight>
            </a:endParaRPr>
          </a:p>
          <a:p>
            <a:pPr marL="457200" lvl="0" indent="-315912" algn="l" rtl="0">
              <a:spcBef>
                <a:spcPts val="0"/>
              </a:spcBef>
              <a:spcAft>
                <a:spcPts val="0"/>
              </a:spcAft>
              <a:buClr>
                <a:srgbClr val="222222"/>
              </a:buClr>
              <a:buSzPct val="100000"/>
              <a:buAutoNum type="arabicPeriod"/>
            </a:pPr>
            <a:r>
              <a:rPr lang="en" sz="5500" i="1" dirty="0">
                <a:solidFill>
                  <a:srgbClr val="222222"/>
                </a:solidFill>
                <a:highlight>
                  <a:srgbClr val="FFFFFF"/>
                </a:highlight>
              </a:rPr>
              <a:t>Toğaçar, M., Ergen, B., &amp; Cömert, Z. (2020). BrainMRNet: Brain tumor detection using magnetic resonance images with a novel convolutional neural network model. Medical hypotheses, 134, 109531.</a:t>
            </a:r>
            <a:endParaRPr sz="5500" i="1" dirty="0">
              <a:solidFill>
                <a:srgbClr val="222222"/>
              </a:solidFill>
              <a:highlight>
                <a:srgbClr val="FFFFFF"/>
              </a:highlight>
            </a:endParaRPr>
          </a:p>
          <a:p>
            <a:pPr marL="457200" lvl="0" indent="-315912" algn="l" rtl="0">
              <a:spcBef>
                <a:spcPts val="0"/>
              </a:spcBef>
              <a:spcAft>
                <a:spcPts val="0"/>
              </a:spcAft>
              <a:buClr>
                <a:srgbClr val="222222"/>
              </a:buClr>
              <a:buSzPct val="100000"/>
              <a:buAutoNum type="arabicPeriod"/>
            </a:pPr>
            <a:r>
              <a:rPr lang="en" sz="5500" i="1" dirty="0">
                <a:solidFill>
                  <a:srgbClr val="222222"/>
                </a:solidFill>
                <a:highlight>
                  <a:srgbClr val="FFFFFF"/>
                </a:highlight>
              </a:rPr>
              <a:t>Abdalla, H. E. M., &amp; Esmail, M. Y. (2018, August). Brain tumor detection by using artificial neural network. In 2018 International Conference on Computer, Control, Electrical, and Electronics Engineering.</a:t>
            </a:r>
            <a:endParaRPr sz="5500" i="1" dirty="0">
              <a:solidFill>
                <a:srgbClr val="222222"/>
              </a:solidFill>
              <a:highlight>
                <a:srgbClr val="FFFFFF"/>
              </a:highlight>
            </a:endParaRPr>
          </a:p>
          <a:p>
            <a:pPr marL="457200" lvl="0" indent="-315912" algn="l" rtl="0">
              <a:spcBef>
                <a:spcPts val="0"/>
              </a:spcBef>
              <a:spcAft>
                <a:spcPts val="0"/>
              </a:spcAft>
              <a:buClr>
                <a:srgbClr val="222222"/>
              </a:buClr>
              <a:buSzPct val="100000"/>
              <a:buAutoNum type="arabicPeriod"/>
            </a:pPr>
            <a:r>
              <a:rPr lang="en" sz="5500" i="1" dirty="0">
                <a:solidFill>
                  <a:srgbClr val="222222"/>
                </a:solidFill>
                <a:highlight>
                  <a:srgbClr val="FFFFFF"/>
                </a:highlight>
              </a:rPr>
              <a:t>Woźniak, M., Siłka, J., &amp; Wieczorek, M. (2021). Deep neural network correlation learning mechanism for CT brain tumor detection. Neural Computing and Applications, 1-16.</a:t>
            </a:r>
            <a:endParaRPr sz="5500" i="1" dirty="0">
              <a:solidFill>
                <a:srgbClr val="222222"/>
              </a:solidFill>
              <a:highlight>
                <a:srgbClr val="FFFFFF"/>
              </a:highlight>
            </a:endParaRPr>
          </a:p>
          <a:p>
            <a:pPr marL="457200" lvl="0" indent="0" algn="l" rtl="0">
              <a:spcBef>
                <a:spcPts val="1200"/>
              </a:spcBef>
              <a:spcAft>
                <a:spcPts val="1200"/>
              </a:spcAft>
              <a:buNone/>
            </a:pPr>
            <a:endParaRPr sz="1400" dirty="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1203500" y="286550"/>
            <a:ext cx="7030500" cy="64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CONTENTS</a:t>
            </a:r>
            <a:endParaRPr>
              <a:solidFill>
                <a:schemeClr val="lt1"/>
              </a:solidFill>
            </a:endParaRPr>
          </a:p>
        </p:txBody>
      </p:sp>
      <p:sp>
        <p:nvSpPr>
          <p:cNvPr id="136" name="Google Shape;136;p14"/>
          <p:cNvSpPr txBox="1">
            <a:spLocks noGrp="1"/>
          </p:cNvSpPr>
          <p:nvPr>
            <p:ph type="body" idx="1"/>
          </p:nvPr>
        </p:nvSpPr>
        <p:spPr>
          <a:xfrm>
            <a:off x="1203500" y="1060175"/>
            <a:ext cx="7030500" cy="3968700"/>
          </a:xfrm>
          <a:prstGeom prst="rect">
            <a:avLst/>
          </a:prstGeom>
        </p:spPr>
        <p:txBody>
          <a:bodyPr spcFirstLastPara="1" wrap="square" lIns="91425" tIns="91425" rIns="91425" bIns="91425" anchor="t" anchorCtr="0">
            <a:noAutofit/>
          </a:bodyPr>
          <a:lstStyle/>
          <a:p>
            <a:pPr marL="365760" lvl="0" indent="-272796">
              <a:lnSpc>
                <a:spcPct val="150000"/>
              </a:lnSpc>
              <a:buClr>
                <a:schemeClr val="lt1"/>
              </a:buClr>
              <a:buSzPts val="1400"/>
              <a:buFont typeface="Noto Sans Symbols"/>
              <a:buAutoNum type="arabicPeriod"/>
            </a:pPr>
            <a:r>
              <a:rPr lang="en-IN" sz="1400" dirty="0" smtClean="0">
                <a:solidFill>
                  <a:schemeClr val="lt1"/>
                </a:solidFill>
                <a:latin typeface="Gill Sans"/>
                <a:ea typeface="Gill Sans"/>
                <a:cs typeface="Gill Sans"/>
              </a:rPr>
              <a:t> ROLE/RESPONSIBILITIES AND CONTRIBUTION</a:t>
            </a:r>
            <a:r>
              <a:rPr lang="en" sz="1400" dirty="0" smtClean="0">
                <a:solidFill>
                  <a:schemeClr val="lt1"/>
                </a:solidFill>
                <a:latin typeface="Gill Sans"/>
                <a:ea typeface="Gill Sans"/>
                <a:cs typeface="Gill Sans"/>
                <a:sym typeface="Gill Sans"/>
              </a:rPr>
              <a:t> </a:t>
            </a:r>
            <a:endParaRPr lang="en" sz="1400" dirty="0">
              <a:solidFill>
                <a:schemeClr val="lt1"/>
              </a:solidFill>
              <a:latin typeface="Gill Sans"/>
              <a:ea typeface="Gill Sans"/>
              <a:cs typeface="Gill Sans"/>
              <a:sym typeface="Gill Sans"/>
            </a:endParaRPr>
          </a:p>
          <a:p>
            <a:pPr marL="365760" lvl="0" indent="-272796" algn="l" rtl="0">
              <a:lnSpc>
                <a:spcPct val="100000"/>
              </a:lnSpc>
              <a:spcBef>
                <a:spcPts val="0"/>
              </a:spcBef>
              <a:spcAft>
                <a:spcPts val="0"/>
              </a:spcAft>
              <a:buClr>
                <a:schemeClr val="lt1"/>
              </a:buClr>
              <a:buSzPts val="1400"/>
              <a:buFont typeface="Noto Sans Symbols"/>
              <a:buAutoNum type="arabicPeriod"/>
            </a:pPr>
            <a:r>
              <a:rPr lang="en" sz="1400" dirty="0" smtClean="0">
                <a:solidFill>
                  <a:schemeClr val="lt1"/>
                </a:solidFill>
                <a:latin typeface="Gill Sans"/>
                <a:ea typeface="Gill Sans"/>
                <a:cs typeface="Gill Sans"/>
                <a:sym typeface="Gill Sans"/>
              </a:rPr>
              <a:t> ABSTRACT</a:t>
            </a:r>
            <a:endParaRPr sz="1400" dirty="0">
              <a:solidFill>
                <a:schemeClr val="lt1"/>
              </a:solidFill>
              <a:latin typeface="Gill Sans"/>
              <a:ea typeface="Gill Sans"/>
              <a:cs typeface="Gill Sans"/>
              <a:sym typeface="Gill Sans"/>
            </a:endParaRPr>
          </a:p>
          <a:p>
            <a:pPr marL="365760" lvl="0" indent="-272796" algn="l" rtl="0">
              <a:lnSpc>
                <a:spcPct val="100000"/>
              </a:lnSpc>
              <a:spcBef>
                <a:spcPts val="600"/>
              </a:spcBef>
              <a:spcAft>
                <a:spcPts val="0"/>
              </a:spcAft>
              <a:buClr>
                <a:schemeClr val="lt1"/>
              </a:buClr>
              <a:buSzPts val="1400"/>
              <a:buFont typeface="Noto Sans Symbols"/>
              <a:buAutoNum type="arabicPeriod"/>
            </a:pPr>
            <a:r>
              <a:rPr lang="en" sz="1400" dirty="0" smtClean="0">
                <a:solidFill>
                  <a:schemeClr val="lt1"/>
                </a:solidFill>
                <a:latin typeface="Gill Sans"/>
                <a:ea typeface="Gill Sans"/>
                <a:cs typeface="Gill Sans"/>
                <a:sym typeface="Gill Sans"/>
              </a:rPr>
              <a:t> INTRODUCTION</a:t>
            </a:r>
            <a:endParaRPr sz="1400" dirty="0">
              <a:solidFill>
                <a:schemeClr val="lt1"/>
              </a:solidFill>
              <a:latin typeface="Gill Sans"/>
              <a:ea typeface="Gill Sans"/>
              <a:cs typeface="Gill Sans"/>
              <a:sym typeface="Gill Sans"/>
            </a:endParaRPr>
          </a:p>
          <a:p>
            <a:pPr marL="365760" lvl="0" indent="-272796" algn="l" rtl="0">
              <a:lnSpc>
                <a:spcPct val="100000"/>
              </a:lnSpc>
              <a:spcBef>
                <a:spcPts val="600"/>
              </a:spcBef>
              <a:spcAft>
                <a:spcPts val="0"/>
              </a:spcAft>
              <a:buClr>
                <a:schemeClr val="lt1"/>
              </a:buClr>
              <a:buSzPts val="1400"/>
              <a:buFont typeface="Gill Sans"/>
              <a:buAutoNum type="arabicPeriod"/>
            </a:pPr>
            <a:r>
              <a:rPr lang="en" sz="1400" dirty="0" smtClean="0">
                <a:solidFill>
                  <a:schemeClr val="lt1"/>
                </a:solidFill>
                <a:latin typeface="Gill Sans"/>
                <a:ea typeface="Gill Sans"/>
                <a:cs typeface="Gill Sans"/>
                <a:sym typeface="Gill Sans"/>
              </a:rPr>
              <a:t> PROBLEM </a:t>
            </a:r>
            <a:r>
              <a:rPr lang="en" sz="1400" dirty="0">
                <a:solidFill>
                  <a:schemeClr val="lt1"/>
                </a:solidFill>
                <a:latin typeface="Gill Sans"/>
                <a:ea typeface="Gill Sans"/>
                <a:cs typeface="Gill Sans"/>
                <a:sym typeface="Gill Sans"/>
              </a:rPr>
              <a:t>STATEMENT</a:t>
            </a:r>
            <a:endParaRPr sz="1400" dirty="0">
              <a:solidFill>
                <a:schemeClr val="lt1"/>
              </a:solidFill>
              <a:latin typeface="Gill Sans"/>
              <a:ea typeface="Gill Sans"/>
              <a:cs typeface="Gill Sans"/>
              <a:sym typeface="Gill Sans"/>
            </a:endParaRPr>
          </a:p>
          <a:p>
            <a:pPr marL="435864" lvl="0" indent="-342900" algn="l" rtl="0">
              <a:lnSpc>
                <a:spcPct val="100000"/>
              </a:lnSpc>
              <a:spcBef>
                <a:spcPts val="600"/>
              </a:spcBef>
              <a:spcAft>
                <a:spcPts val="0"/>
              </a:spcAft>
              <a:buClr>
                <a:schemeClr val="lt1"/>
              </a:buClr>
              <a:buSzPts val="1400"/>
              <a:buFont typeface="+mj-lt"/>
              <a:buAutoNum type="arabicPeriod"/>
            </a:pPr>
            <a:r>
              <a:rPr lang="en" sz="1400" dirty="0">
                <a:solidFill>
                  <a:schemeClr val="lt1"/>
                </a:solidFill>
                <a:latin typeface="Gill Sans"/>
                <a:ea typeface="Gill Sans"/>
                <a:cs typeface="Gill Sans"/>
                <a:sym typeface="Gill Sans"/>
              </a:rPr>
              <a:t>OBJECTIVE</a:t>
            </a:r>
            <a:endParaRPr sz="1400" dirty="0">
              <a:solidFill>
                <a:schemeClr val="lt1"/>
              </a:solidFill>
              <a:latin typeface="Gill Sans"/>
              <a:ea typeface="Gill Sans"/>
              <a:cs typeface="Gill Sans"/>
              <a:sym typeface="Gill Sans"/>
            </a:endParaRPr>
          </a:p>
          <a:p>
            <a:pPr marL="435864" lvl="0" indent="-342900" algn="l" rtl="0">
              <a:lnSpc>
                <a:spcPct val="100000"/>
              </a:lnSpc>
              <a:spcBef>
                <a:spcPts val="600"/>
              </a:spcBef>
              <a:spcAft>
                <a:spcPts val="0"/>
              </a:spcAft>
              <a:buClr>
                <a:schemeClr val="lt1"/>
              </a:buClr>
              <a:buSzPts val="1400"/>
              <a:buFont typeface="+mj-lt"/>
              <a:buAutoNum type="arabicPeriod"/>
            </a:pPr>
            <a:r>
              <a:rPr lang="en" sz="1400" dirty="0">
                <a:solidFill>
                  <a:schemeClr val="lt1"/>
                </a:solidFill>
                <a:latin typeface="Gill Sans"/>
                <a:ea typeface="Gill Sans"/>
                <a:cs typeface="Gill Sans"/>
                <a:sym typeface="Gill Sans"/>
              </a:rPr>
              <a:t>PROPOSED </a:t>
            </a:r>
            <a:r>
              <a:rPr lang="en" sz="1400" dirty="0" smtClean="0">
                <a:solidFill>
                  <a:schemeClr val="lt1"/>
                </a:solidFill>
                <a:latin typeface="Gill Sans"/>
                <a:ea typeface="Gill Sans"/>
                <a:cs typeface="Gill Sans"/>
                <a:sym typeface="Gill Sans"/>
              </a:rPr>
              <a:t>SYSTEM</a:t>
            </a:r>
            <a:endParaRPr lang="en" sz="1400" dirty="0">
              <a:solidFill>
                <a:schemeClr val="lt1"/>
              </a:solidFill>
              <a:latin typeface="Gill Sans"/>
              <a:ea typeface="Gill Sans"/>
              <a:cs typeface="Gill Sans"/>
              <a:sym typeface="Gill Sans"/>
            </a:endParaRPr>
          </a:p>
          <a:p>
            <a:pPr marL="435864" lvl="0" indent="-342900" algn="l" rtl="0">
              <a:lnSpc>
                <a:spcPct val="100000"/>
              </a:lnSpc>
              <a:spcBef>
                <a:spcPts val="600"/>
              </a:spcBef>
              <a:spcAft>
                <a:spcPts val="0"/>
              </a:spcAft>
              <a:buClr>
                <a:schemeClr val="lt1"/>
              </a:buClr>
              <a:buSzPts val="1400"/>
              <a:buFont typeface="+mj-lt"/>
              <a:buAutoNum type="arabicPeriod"/>
            </a:pPr>
            <a:r>
              <a:rPr lang="en-US" sz="1400" dirty="0" smtClean="0">
                <a:solidFill>
                  <a:schemeClr val="lt1"/>
                </a:solidFill>
                <a:latin typeface="Gill Sans"/>
                <a:ea typeface="Gill Sans"/>
                <a:cs typeface="Gill Sans"/>
              </a:rPr>
              <a:t>RELATED WORK</a:t>
            </a:r>
            <a:endParaRPr lang="en-US" sz="1400" dirty="0">
              <a:solidFill>
                <a:schemeClr val="lt1"/>
              </a:solidFill>
              <a:latin typeface="Gill Sans"/>
              <a:ea typeface="Gill Sans"/>
              <a:cs typeface="Gill Sans"/>
            </a:endParaRPr>
          </a:p>
          <a:p>
            <a:pPr marL="435864" lvl="0" indent="-342900" algn="l" rtl="0">
              <a:lnSpc>
                <a:spcPct val="100000"/>
              </a:lnSpc>
              <a:spcBef>
                <a:spcPts val="600"/>
              </a:spcBef>
              <a:spcAft>
                <a:spcPts val="0"/>
              </a:spcAft>
              <a:buClr>
                <a:schemeClr val="lt1"/>
              </a:buClr>
              <a:buSzPts val="1400"/>
              <a:buFont typeface="+mj-lt"/>
              <a:buAutoNum type="arabicPeriod"/>
            </a:pPr>
            <a:r>
              <a:rPr lang="en-US" sz="1400" dirty="0" smtClean="0">
                <a:solidFill>
                  <a:schemeClr val="lt1"/>
                </a:solidFill>
                <a:latin typeface="Gill Sans"/>
                <a:ea typeface="Gill Sans"/>
                <a:cs typeface="Gill Sans"/>
              </a:rPr>
              <a:t>MODULES</a:t>
            </a:r>
          </a:p>
          <a:p>
            <a:pPr marL="435864" lvl="0" indent="-342900" algn="l" rtl="0">
              <a:lnSpc>
                <a:spcPct val="100000"/>
              </a:lnSpc>
              <a:spcBef>
                <a:spcPts val="600"/>
              </a:spcBef>
              <a:spcAft>
                <a:spcPts val="0"/>
              </a:spcAft>
              <a:buClr>
                <a:schemeClr val="lt1"/>
              </a:buClr>
              <a:buSzPts val="1400"/>
              <a:buFont typeface="+mj-lt"/>
              <a:buAutoNum type="arabicPeriod"/>
            </a:pPr>
            <a:r>
              <a:rPr lang="en-US" sz="1400" dirty="0" smtClean="0">
                <a:solidFill>
                  <a:schemeClr val="lt1"/>
                </a:solidFill>
                <a:latin typeface="Gill Sans"/>
                <a:ea typeface="Gill Sans"/>
                <a:cs typeface="Gill Sans"/>
              </a:rPr>
              <a:t>RESULTS</a:t>
            </a:r>
          </a:p>
          <a:p>
            <a:pPr marL="435864" lvl="0" indent="-342900" algn="l" rtl="0">
              <a:lnSpc>
                <a:spcPct val="100000"/>
              </a:lnSpc>
              <a:spcBef>
                <a:spcPts val="600"/>
              </a:spcBef>
              <a:spcAft>
                <a:spcPts val="0"/>
              </a:spcAft>
              <a:buClr>
                <a:schemeClr val="lt1"/>
              </a:buClr>
              <a:buSzPts val="1400"/>
              <a:buFont typeface="+mj-lt"/>
              <a:buAutoNum type="arabicPeriod"/>
            </a:pPr>
            <a:r>
              <a:rPr lang="en-US" sz="1400" dirty="0" smtClean="0">
                <a:solidFill>
                  <a:schemeClr val="lt1"/>
                </a:solidFill>
                <a:latin typeface="Gill Sans"/>
                <a:ea typeface="Gill Sans"/>
                <a:cs typeface="Gill Sans"/>
              </a:rPr>
              <a:t>CONCLUSION</a:t>
            </a:r>
            <a:endParaRPr lang="en-US" sz="1400" dirty="0">
              <a:solidFill>
                <a:schemeClr val="lt1"/>
              </a:solidFill>
              <a:latin typeface="Gill Sans"/>
              <a:ea typeface="Gill Sans"/>
              <a:cs typeface="Gill Sans"/>
            </a:endParaRPr>
          </a:p>
          <a:p>
            <a:pPr marL="435864" lvl="0" indent="-342900" algn="l" rtl="0">
              <a:lnSpc>
                <a:spcPct val="100000"/>
              </a:lnSpc>
              <a:spcBef>
                <a:spcPts val="600"/>
              </a:spcBef>
              <a:spcAft>
                <a:spcPts val="0"/>
              </a:spcAft>
              <a:buClr>
                <a:schemeClr val="lt1"/>
              </a:buClr>
              <a:buSzPts val="1400"/>
              <a:buFont typeface="+mj-lt"/>
              <a:buAutoNum type="arabicPeriod"/>
            </a:pPr>
            <a:r>
              <a:rPr lang="en-US" sz="1400" dirty="0" smtClean="0">
                <a:solidFill>
                  <a:schemeClr val="lt1"/>
                </a:solidFill>
                <a:latin typeface="Gill Sans"/>
                <a:ea typeface="Gill Sans"/>
                <a:cs typeface="Gill Sans"/>
              </a:rPr>
              <a:t>REFERENCES</a:t>
            </a:r>
            <a:endParaRPr sz="1400" dirty="0">
              <a:solidFill>
                <a:schemeClr val="lt1"/>
              </a:solidFill>
              <a:latin typeface="Gill Sans"/>
              <a:ea typeface="Gill Sans"/>
              <a:cs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406985"/>
            <a:ext cx="7505700" cy="954600"/>
          </a:xfrm>
        </p:spPr>
        <p:txBody>
          <a:bodyPr>
            <a:normAutofit/>
          </a:bodyPr>
          <a:lstStyle/>
          <a:p>
            <a:r>
              <a:rPr lang="en-IN" dirty="0"/>
              <a:t>Role/Responsibilities and Contribution</a:t>
            </a:r>
            <a:endParaRPr lang="en-US" dirty="0"/>
          </a:p>
        </p:txBody>
      </p:sp>
      <p:sp>
        <p:nvSpPr>
          <p:cNvPr id="3" name="Text Placeholder 2"/>
          <p:cNvSpPr>
            <a:spLocks noGrp="1"/>
          </p:cNvSpPr>
          <p:nvPr>
            <p:ph type="body" idx="1"/>
          </p:nvPr>
        </p:nvSpPr>
        <p:spPr>
          <a:xfrm>
            <a:off x="819150" y="1137424"/>
            <a:ext cx="7505700" cy="2892423"/>
          </a:xfrm>
        </p:spPr>
        <p:txBody>
          <a:bodyPr>
            <a:normAutofit/>
          </a:bodyPr>
          <a:lstStyle/>
          <a:p>
            <a:pPr>
              <a:buFont typeface="Wingdings" panose="05000000000000000000" pitchFamily="2" charset="2"/>
              <a:buChar char="Ø"/>
            </a:pPr>
            <a:r>
              <a:rPr lang="en-US" sz="1900" dirty="0" err="1"/>
              <a:t>Divya</a:t>
            </a:r>
            <a:r>
              <a:rPr lang="en-US" sz="1900" dirty="0"/>
              <a:t> Sai Ajay </a:t>
            </a:r>
            <a:r>
              <a:rPr lang="en-US" sz="1900" dirty="0" err="1"/>
              <a:t>Jasti</a:t>
            </a:r>
            <a:r>
              <a:rPr lang="en-US" sz="1900" dirty="0"/>
              <a:t>  </a:t>
            </a:r>
          </a:p>
          <a:p>
            <a:pPr marL="0" indent="0">
              <a:buNone/>
            </a:pPr>
            <a:r>
              <a:rPr lang="en-US" sz="1900" dirty="0"/>
              <a:t>	worked on UI, dataset and algorithms</a:t>
            </a:r>
          </a:p>
          <a:p>
            <a:pPr>
              <a:buFont typeface="Wingdings" panose="05000000000000000000" pitchFamily="2" charset="2"/>
              <a:buChar char="Ø"/>
            </a:pPr>
            <a:r>
              <a:rPr lang="en-US" sz="1900" dirty="0" err="1"/>
              <a:t>Prathyusha</a:t>
            </a:r>
            <a:r>
              <a:rPr lang="en-US" sz="1900" dirty="0"/>
              <a:t> </a:t>
            </a:r>
            <a:r>
              <a:rPr lang="en-US" sz="1900" dirty="0" err="1"/>
              <a:t>Rayabaram</a:t>
            </a:r>
            <a:r>
              <a:rPr lang="en-US" sz="1900" dirty="0"/>
              <a:t> </a:t>
            </a:r>
          </a:p>
          <a:p>
            <a:pPr marL="0" indent="0">
              <a:buNone/>
            </a:pPr>
            <a:r>
              <a:rPr lang="en-US" sz="1900" dirty="0"/>
              <a:t>	worked on UI, dataset and algorithms</a:t>
            </a:r>
          </a:p>
          <a:p>
            <a:pPr>
              <a:buFont typeface="Wingdings" panose="05000000000000000000" pitchFamily="2" charset="2"/>
              <a:buChar char="Ø"/>
            </a:pPr>
            <a:r>
              <a:rPr lang="en-US" sz="1900" dirty="0" err="1"/>
              <a:t>Sowmya</a:t>
            </a:r>
            <a:r>
              <a:rPr lang="en-US" sz="1900" dirty="0"/>
              <a:t> </a:t>
            </a:r>
            <a:r>
              <a:rPr lang="en-US" sz="1900" dirty="0" err="1"/>
              <a:t>Ganipineni</a:t>
            </a:r>
            <a:r>
              <a:rPr lang="en-US" sz="1900" dirty="0"/>
              <a:t> </a:t>
            </a:r>
          </a:p>
          <a:p>
            <a:pPr marL="0" indent="0">
              <a:buNone/>
            </a:pPr>
            <a:r>
              <a:rPr lang="en-US" sz="1900" dirty="0"/>
              <a:t>	worked on algorithms and report</a:t>
            </a:r>
          </a:p>
          <a:p>
            <a:pPr>
              <a:buFont typeface="Wingdings" panose="05000000000000000000" pitchFamily="2" charset="2"/>
              <a:buChar char="Ø"/>
            </a:pPr>
            <a:r>
              <a:rPr lang="en-US" sz="1900" dirty="0"/>
              <a:t>Shiva </a:t>
            </a:r>
            <a:r>
              <a:rPr lang="en-US" sz="1900" dirty="0" err="1"/>
              <a:t>Godesala</a:t>
            </a:r>
            <a:endParaRPr lang="en-US" sz="1900" dirty="0"/>
          </a:p>
          <a:p>
            <a:pPr marL="0" indent="0">
              <a:buNone/>
            </a:pPr>
            <a:r>
              <a:rPr lang="en-US" sz="1900" dirty="0"/>
              <a:t>	worked on algorithms and report</a:t>
            </a:r>
          </a:p>
        </p:txBody>
      </p:sp>
    </p:spTree>
    <p:extLst>
      <p:ext uri="{BB962C8B-B14F-4D97-AF65-F5344CB8AC3E}">
        <p14:creationId xmlns:p14="http://schemas.microsoft.com/office/powerpoint/2010/main" val="14232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3441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ABSTRACT</a:t>
            </a:r>
            <a:endParaRPr dirty="0"/>
          </a:p>
        </p:txBody>
      </p:sp>
      <p:sp>
        <p:nvSpPr>
          <p:cNvPr id="142" name="Google Shape;142;p15"/>
          <p:cNvSpPr txBox="1">
            <a:spLocks noGrp="1"/>
          </p:cNvSpPr>
          <p:nvPr>
            <p:ph type="body" idx="1"/>
          </p:nvPr>
        </p:nvSpPr>
        <p:spPr>
          <a:xfrm>
            <a:off x="819150" y="1218656"/>
            <a:ext cx="7505700" cy="3611400"/>
          </a:xfrm>
          <a:prstGeom prst="rect">
            <a:avLst/>
          </a:prstGeom>
        </p:spPr>
        <p:txBody>
          <a:bodyPr spcFirstLastPara="1" wrap="square" lIns="91425" tIns="91425" rIns="91425" bIns="91425" anchor="t" anchorCtr="0">
            <a:normAutofit fontScale="32500" lnSpcReduction="20000"/>
          </a:bodyPr>
          <a:lstStyle/>
          <a:p>
            <a:pPr marL="457200" lvl="0" indent="-350519" algn="just" rtl="0">
              <a:lnSpc>
                <a:spcPct val="100000"/>
              </a:lnSpc>
              <a:spcBef>
                <a:spcPts val="0"/>
              </a:spcBef>
              <a:spcAft>
                <a:spcPts val="0"/>
              </a:spcAft>
              <a:buSzPct val="100000"/>
              <a:buChar char="➔"/>
            </a:pPr>
            <a:r>
              <a:rPr lang="en" sz="5907" dirty="0"/>
              <a:t>The human brain is one of the essential parts of the human being. It is crucial to perform a few medical procedures on it frequently. If there is any abnormality identified in the brain, it must be spotted and taken care of regularly. Brain diseases can be identified through many techniques. To identify a brain tumor in a human body, we use some diagnosis processes like MRI, CT scan, and X-ray to trace the disease. </a:t>
            </a:r>
            <a:endParaRPr lang="en" sz="5907" dirty="0" smtClean="0"/>
          </a:p>
          <a:p>
            <a:pPr marL="106681" lvl="0" indent="0" algn="just" rtl="0">
              <a:lnSpc>
                <a:spcPct val="100000"/>
              </a:lnSpc>
              <a:spcBef>
                <a:spcPts val="0"/>
              </a:spcBef>
              <a:spcAft>
                <a:spcPts val="0"/>
              </a:spcAft>
              <a:buSzPct val="100000"/>
              <a:buNone/>
            </a:pPr>
            <a:endParaRPr sz="5907" dirty="0"/>
          </a:p>
          <a:p>
            <a:pPr marL="457200" lvl="0" indent="-350519" algn="just" rtl="0">
              <a:lnSpc>
                <a:spcPct val="100000"/>
              </a:lnSpc>
              <a:spcBef>
                <a:spcPts val="0"/>
              </a:spcBef>
              <a:spcAft>
                <a:spcPts val="0"/>
              </a:spcAft>
              <a:buSzPct val="100000"/>
              <a:buChar char="➔"/>
            </a:pPr>
            <a:r>
              <a:rPr lang="en" sz="5907" dirty="0"/>
              <a:t>Identifying these diseases would be easier and more accurate if we had the proper equipment. In this work, Identifying brain tumors with deep learning algorithms, this work proposes a system that detects brain tumors and gives results—a more precise and thorough brain diagnosis results in a more effective accuracy rate.</a:t>
            </a:r>
            <a:endParaRPr sz="5907"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747500" y="3154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8" name="Google Shape;148;p16"/>
          <p:cNvSpPr txBox="1">
            <a:spLocks noGrp="1"/>
          </p:cNvSpPr>
          <p:nvPr>
            <p:ph type="body" idx="1"/>
          </p:nvPr>
        </p:nvSpPr>
        <p:spPr>
          <a:xfrm>
            <a:off x="834018" y="1067134"/>
            <a:ext cx="7505700" cy="3138600"/>
          </a:xfrm>
          <a:prstGeom prst="rect">
            <a:avLst/>
          </a:prstGeom>
        </p:spPr>
        <p:txBody>
          <a:bodyPr spcFirstLastPara="1" wrap="square" lIns="91425" tIns="91425" rIns="91425" bIns="91425" anchor="t" anchorCtr="0">
            <a:normAutofit/>
          </a:bodyPr>
          <a:lstStyle/>
          <a:p>
            <a:pPr marL="457200" lvl="0" indent="-349250" algn="just" rtl="0">
              <a:lnSpc>
                <a:spcPct val="100000"/>
              </a:lnSpc>
              <a:spcBef>
                <a:spcPts val="0"/>
              </a:spcBef>
              <a:spcAft>
                <a:spcPts val="0"/>
              </a:spcAft>
              <a:buSzPts val="1900"/>
              <a:buChar char="➔"/>
            </a:pPr>
            <a:r>
              <a:rPr lang="en" sz="1900" dirty="0"/>
              <a:t>If any noise is superimposed on the item, the brain tumor on CT scan images cannot be identified. The CT scan-based brain tumor detection technology allows for a more accurate diagnosis</a:t>
            </a:r>
            <a:r>
              <a:rPr lang="en" sz="1900" dirty="0" smtClean="0"/>
              <a:t>.</a:t>
            </a:r>
            <a:endParaRPr sz="1900" dirty="0"/>
          </a:p>
          <a:p>
            <a:pPr marL="457200" lvl="0" indent="-349250" algn="just" rtl="0">
              <a:lnSpc>
                <a:spcPct val="100000"/>
              </a:lnSpc>
              <a:spcBef>
                <a:spcPts val="0"/>
              </a:spcBef>
              <a:spcAft>
                <a:spcPts val="0"/>
              </a:spcAft>
              <a:buSzPts val="1900"/>
              <a:buChar char="➔"/>
            </a:pPr>
            <a:r>
              <a:rPr lang="en" sz="1900" dirty="0"/>
              <a:t>Preprocessing, feature extraction, and classification are the three categories of operations followed by any medical image processing technique. Segmentation, transformation, and filtration are all available at the preprocessing stage. Adaptive median filtration is used as a preprocessor in this study. For classification and feature extraction, CNN and GBML were chosen.</a:t>
            </a:r>
            <a:endParaRPr sz="1900" dirty="0"/>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722506" y="384683"/>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STATEMENT</a:t>
            </a:r>
            <a:endParaRPr dirty="0"/>
          </a:p>
        </p:txBody>
      </p:sp>
      <p:sp>
        <p:nvSpPr>
          <p:cNvPr id="154" name="Google Shape;154;p17"/>
          <p:cNvSpPr txBox="1">
            <a:spLocks noGrp="1"/>
          </p:cNvSpPr>
          <p:nvPr>
            <p:ph type="body" idx="1"/>
          </p:nvPr>
        </p:nvSpPr>
        <p:spPr>
          <a:xfrm>
            <a:off x="722506" y="1205469"/>
            <a:ext cx="7505700" cy="24480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dirty="0"/>
              <a:t>Recognition of brain tumor in CT scanned images is a difficult task due to complexity of size and location variability. In this research brain tumor is detected using deep learning algorithms irrespective of size and shape of the CT scanned image.</a:t>
            </a: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503629"/>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OBJECTIVE</a:t>
            </a:r>
            <a:endParaRPr dirty="0"/>
          </a:p>
        </p:txBody>
      </p:sp>
      <p:sp>
        <p:nvSpPr>
          <p:cNvPr id="160" name="Google Shape;160;p18"/>
          <p:cNvSpPr txBox="1">
            <a:spLocks noGrp="1"/>
          </p:cNvSpPr>
          <p:nvPr>
            <p:ph type="body" idx="1"/>
          </p:nvPr>
        </p:nvSpPr>
        <p:spPr>
          <a:xfrm>
            <a:off x="819150" y="1254745"/>
            <a:ext cx="7505700" cy="2448000"/>
          </a:xfrm>
          <a:prstGeom prst="rect">
            <a:avLst/>
          </a:prstGeom>
        </p:spPr>
        <p:txBody>
          <a:bodyPr spcFirstLastPara="1" wrap="square" lIns="91425" tIns="91425" rIns="91425" bIns="91425" anchor="t" anchorCtr="0">
            <a:normAutofit/>
          </a:bodyPr>
          <a:lstStyle/>
          <a:p>
            <a:pPr marL="457200" lvl="0" indent="-349250" algn="l" rtl="0">
              <a:lnSpc>
                <a:spcPct val="100000"/>
              </a:lnSpc>
              <a:spcBef>
                <a:spcPts val="0"/>
              </a:spcBef>
              <a:spcAft>
                <a:spcPts val="0"/>
              </a:spcAft>
              <a:buClr>
                <a:srgbClr val="000000"/>
              </a:buClr>
              <a:buSzPts val="1900"/>
              <a:buChar char="➔"/>
            </a:pPr>
            <a:r>
              <a:rPr lang="en" sz="1900" dirty="0">
                <a:solidFill>
                  <a:srgbClr val="000000"/>
                </a:solidFill>
              </a:rPr>
              <a:t>The objective of this project is to build a robust CT scan based brain diagnosis system using convolutional neural networks. </a:t>
            </a:r>
            <a:endParaRPr sz="1900" dirty="0">
              <a:solidFill>
                <a:srgbClr val="000000"/>
              </a:solidFill>
            </a:endParaRPr>
          </a:p>
          <a:p>
            <a:pPr marL="457200" lvl="0" indent="-349250" algn="l" rtl="0">
              <a:lnSpc>
                <a:spcPct val="100000"/>
              </a:lnSpc>
              <a:spcBef>
                <a:spcPts val="0"/>
              </a:spcBef>
              <a:spcAft>
                <a:spcPts val="0"/>
              </a:spcAft>
              <a:buClr>
                <a:srgbClr val="000000"/>
              </a:buClr>
              <a:buSzPts val="1900"/>
              <a:buChar char="➔"/>
            </a:pPr>
            <a:r>
              <a:rPr lang="en" sz="1900" dirty="0">
                <a:solidFill>
                  <a:srgbClr val="000000"/>
                </a:solidFill>
              </a:rPr>
              <a:t>To implement the system in hospitals for easy results and with high accuracy.</a:t>
            </a:r>
            <a:endParaRPr sz="1900" dirty="0">
              <a:solidFill>
                <a:srgbClr val="000000"/>
              </a:solidFill>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733175" y="3441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PROPOSED SYSTEM</a:t>
            </a:r>
            <a:endParaRPr/>
          </a:p>
        </p:txBody>
      </p:sp>
      <p:sp>
        <p:nvSpPr>
          <p:cNvPr id="166" name="Google Shape;166;p19"/>
          <p:cNvSpPr txBox="1">
            <a:spLocks noGrp="1"/>
          </p:cNvSpPr>
          <p:nvPr>
            <p:ph type="body" idx="1"/>
          </p:nvPr>
        </p:nvSpPr>
        <p:spPr>
          <a:xfrm>
            <a:off x="819150" y="1102425"/>
            <a:ext cx="7505700" cy="3281700"/>
          </a:xfrm>
          <a:prstGeom prst="rect">
            <a:avLst/>
          </a:prstGeom>
        </p:spPr>
        <p:txBody>
          <a:bodyPr spcFirstLastPara="1" wrap="square" lIns="91425" tIns="91425" rIns="91425" bIns="91425" anchor="t" anchorCtr="0">
            <a:noAutofit/>
          </a:bodyPr>
          <a:lstStyle/>
          <a:p>
            <a:pPr marL="457200" lvl="0" indent="-349250" algn="just" rtl="0">
              <a:lnSpc>
                <a:spcPct val="100000"/>
              </a:lnSpc>
              <a:spcBef>
                <a:spcPts val="0"/>
              </a:spcBef>
              <a:spcAft>
                <a:spcPts val="0"/>
              </a:spcAft>
              <a:buSzPts val="1900"/>
              <a:buChar char="➔"/>
            </a:pPr>
            <a:r>
              <a:rPr lang="en" sz="1900" dirty="0"/>
              <a:t>All existing techniques such as median filtration or Gaussian filtration has limitation in smoothing image pixels so I am overcoming such limitation by applying Adaptive Median Filtration (AMF).</a:t>
            </a:r>
            <a:endParaRPr sz="1900" dirty="0"/>
          </a:p>
          <a:p>
            <a:pPr marL="457200" lvl="0" indent="-349250" algn="just" rtl="0">
              <a:lnSpc>
                <a:spcPct val="100000"/>
              </a:lnSpc>
              <a:spcBef>
                <a:spcPts val="0"/>
              </a:spcBef>
              <a:spcAft>
                <a:spcPts val="0"/>
              </a:spcAft>
              <a:buSzPts val="1900"/>
              <a:buChar char="➔"/>
            </a:pPr>
            <a:r>
              <a:rPr lang="en" sz="1900" dirty="0"/>
              <a:t>AMF algorithm will adjust image resolution by finding maximum and minimum intensity pixels. After adjusting pixels by applying AMF, CNN networks are used which will extract deeper features from image vector which can helps in detecting minute features for accurate prediction.</a:t>
            </a:r>
            <a:endParaRPr sz="1900" dirty="0"/>
          </a:p>
          <a:p>
            <a:pPr marL="457200" lvl="0" indent="-349250" algn="just" rtl="0">
              <a:lnSpc>
                <a:spcPct val="100000"/>
              </a:lnSpc>
              <a:spcBef>
                <a:spcPts val="0"/>
              </a:spcBef>
              <a:spcAft>
                <a:spcPts val="0"/>
              </a:spcAft>
              <a:buSzPts val="1900"/>
              <a:buChar char="➔"/>
            </a:pPr>
            <a:r>
              <a:rPr lang="en" sz="1900" dirty="0"/>
              <a:t>The extracted features will be passed to gradient boosting classifier to predict given image is normal or abnormal.</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473892"/>
            <a:ext cx="7505700" cy="954600"/>
          </a:xfrm>
        </p:spPr>
        <p:txBody>
          <a:bodyPr/>
          <a:lstStyle/>
          <a:p>
            <a:r>
              <a:rPr lang="en-US" dirty="0" smtClean="0"/>
              <a:t>RELATED WORK</a:t>
            </a:r>
            <a:endParaRPr lang="en-US" dirty="0"/>
          </a:p>
        </p:txBody>
      </p:sp>
      <p:sp>
        <p:nvSpPr>
          <p:cNvPr id="3" name="Text Placeholder 2"/>
          <p:cNvSpPr>
            <a:spLocks noGrp="1"/>
          </p:cNvSpPr>
          <p:nvPr>
            <p:ph type="body" idx="1"/>
          </p:nvPr>
        </p:nvSpPr>
        <p:spPr>
          <a:xfrm>
            <a:off x="819150" y="1210139"/>
            <a:ext cx="7505700" cy="3287520"/>
          </a:xfrm>
        </p:spPr>
        <p:txBody>
          <a:bodyPr>
            <a:normAutofit fontScale="92500" lnSpcReduction="10000"/>
          </a:bodyPr>
          <a:lstStyle/>
          <a:p>
            <a:r>
              <a:rPr lang="en-US" sz="1600" dirty="0"/>
              <a:t>The brain tumor detection technology based on CT scans provides a more accurate diagnosis. Preprocessing, feature extraction, and classification are the three categories of operations followed by any medical image processing technique. Segmentation, transformation, and filtration are all available at the preprocessing stage.</a:t>
            </a:r>
          </a:p>
          <a:p>
            <a:r>
              <a:rPr lang="en-US" sz="1600" dirty="0" smtClean="0"/>
              <a:t>To </a:t>
            </a:r>
            <a:r>
              <a:rPr lang="en-US" sz="1600" dirty="0"/>
              <a:t>categorize a dataset comprising various numbers of brain diseases, a couple of profound learning classifiers were utilized in conjunction with discrete wavelet change and head parts examination. Moreover, brain tumor image segmentation is used in numerous BTS applications to classify pixels.</a:t>
            </a:r>
          </a:p>
          <a:p>
            <a:r>
              <a:rPr lang="en-US" sz="1600" dirty="0" smtClean="0"/>
              <a:t>The </a:t>
            </a:r>
            <a:r>
              <a:rPr lang="en-US" sz="1600" dirty="0"/>
              <a:t>advantages of already existing systems which were implemented using convolutional neural networks includes the accuracy of the predicted disease by using segmentation. Few papers produced the prediction by performing some segmentation </a:t>
            </a:r>
            <a:r>
              <a:rPr lang="en-US" sz="1600" dirty="0" smtClean="0"/>
              <a:t>techniques.</a:t>
            </a:r>
          </a:p>
          <a:p>
            <a:endParaRPr lang="en-US" dirty="0"/>
          </a:p>
        </p:txBody>
      </p:sp>
    </p:spTree>
    <p:extLst>
      <p:ext uri="{BB962C8B-B14F-4D97-AF65-F5344CB8AC3E}">
        <p14:creationId xmlns:p14="http://schemas.microsoft.com/office/powerpoint/2010/main" val="3339026632"/>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944</Words>
  <Application>Microsoft Office PowerPoint</Application>
  <PresentationFormat>On-screen Show (16:9)</PresentationFormat>
  <Paragraphs>59</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Arial</vt:lpstr>
      <vt:lpstr>Noto Sans Symbols</vt:lpstr>
      <vt:lpstr>Calibri</vt:lpstr>
      <vt:lpstr>Nunito</vt:lpstr>
      <vt:lpstr>Gill Sans</vt:lpstr>
      <vt:lpstr>Shift</vt:lpstr>
      <vt:lpstr>IDENTIFICATION OF BRAIN TUMOR USING DEEP LEARNING ALGORITHMS BASED ON CT-SCANNED IMAGES</vt:lpstr>
      <vt:lpstr>CONTENTS</vt:lpstr>
      <vt:lpstr>Role/Responsibilities and Contribution</vt:lpstr>
      <vt:lpstr>ABSTRACT</vt:lpstr>
      <vt:lpstr>INTRODUCTION</vt:lpstr>
      <vt:lpstr>PROBLEM STATEMENT</vt:lpstr>
      <vt:lpstr>OBJECTIVE</vt:lpstr>
      <vt:lpstr>PROPOSED SYSTEM</vt:lpstr>
      <vt:lpstr>RELATED WORK</vt:lpstr>
      <vt:lpstr>MODULES</vt:lpstr>
      <vt:lpstr>RESULTS</vt:lpstr>
      <vt:lpstr>PowerPoint Presentation</vt:lpstr>
      <vt:lpstr>CONCLUSION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BRAIN TUMOR USING DEEP LEARNING ALGORITHMS BASED ON CT-SCANNED IMAGES</dc:title>
  <dc:creator>Admin</dc:creator>
  <cp:lastModifiedBy>Admin</cp:lastModifiedBy>
  <cp:revision>7</cp:revision>
  <dcterms:modified xsi:type="dcterms:W3CDTF">2023-04-26T04:51:32Z</dcterms:modified>
</cp:coreProperties>
</file>