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79.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9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9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s/slide91.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slides/slide89.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8"/>
  </p:notesMasterIdLst>
  <p:sldIdLst>
    <p:sldId id="256" r:id="rId2"/>
    <p:sldId id="257" r:id="rId3"/>
    <p:sldId id="259" r:id="rId4"/>
    <p:sldId id="258" r:id="rId5"/>
    <p:sldId id="260" r:id="rId6"/>
    <p:sldId id="261" r:id="rId7"/>
    <p:sldId id="262" r:id="rId8"/>
    <p:sldId id="320" r:id="rId9"/>
    <p:sldId id="263" r:id="rId10"/>
    <p:sldId id="264" r:id="rId11"/>
    <p:sldId id="266" r:id="rId12"/>
    <p:sldId id="265" r:id="rId13"/>
    <p:sldId id="267" r:id="rId14"/>
    <p:sldId id="268" r:id="rId15"/>
    <p:sldId id="269" r:id="rId16"/>
    <p:sldId id="270" r:id="rId17"/>
    <p:sldId id="271" r:id="rId18"/>
    <p:sldId id="272"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3" r:id="rId38"/>
    <p:sldId id="294" r:id="rId39"/>
    <p:sldId id="295" r:id="rId40"/>
    <p:sldId id="296" r:id="rId41"/>
    <p:sldId id="297" r:id="rId42"/>
    <p:sldId id="298" r:id="rId43"/>
    <p:sldId id="299" r:id="rId44"/>
    <p:sldId id="300" r:id="rId45"/>
    <p:sldId id="301" r:id="rId46"/>
    <p:sldId id="304" r:id="rId47"/>
    <p:sldId id="303" r:id="rId48"/>
    <p:sldId id="305" r:id="rId49"/>
    <p:sldId id="306" r:id="rId50"/>
    <p:sldId id="307" r:id="rId51"/>
    <p:sldId id="308" r:id="rId52"/>
    <p:sldId id="309" r:id="rId53"/>
    <p:sldId id="310" r:id="rId54"/>
    <p:sldId id="311" r:id="rId55"/>
    <p:sldId id="312" r:id="rId56"/>
    <p:sldId id="313" r:id="rId57"/>
    <p:sldId id="314" r:id="rId58"/>
    <p:sldId id="315" r:id="rId59"/>
    <p:sldId id="316" r:id="rId60"/>
    <p:sldId id="317" r:id="rId61"/>
    <p:sldId id="318" r:id="rId62"/>
    <p:sldId id="319" r:id="rId63"/>
    <p:sldId id="321" r:id="rId64"/>
    <p:sldId id="322" r:id="rId65"/>
    <p:sldId id="323" r:id="rId66"/>
    <p:sldId id="324" r:id="rId67"/>
    <p:sldId id="325" r:id="rId68"/>
    <p:sldId id="326" r:id="rId69"/>
    <p:sldId id="327" r:id="rId70"/>
    <p:sldId id="328" r:id="rId71"/>
    <p:sldId id="329" r:id="rId72"/>
    <p:sldId id="330" r:id="rId73"/>
    <p:sldId id="331" r:id="rId74"/>
    <p:sldId id="332" r:id="rId75"/>
    <p:sldId id="333" r:id="rId76"/>
    <p:sldId id="334" r:id="rId77"/>
    <p:sldId id="335" r:id="rId78"/>
    <p:sldId id="336" r:id="rId79"/>
    <p:sldId id="337" r:id="rId80"/>
    <p:sldId id="338" r:id="rId81"/>
    <p:sldId id="339" r:id="rId82"/>
    <p:sldId id="351" r:id="rId83"/>
    <p:sldId id="341" r:id="rId84"/>
    <p:sldId id="352" r:id="rId85"/>
    <p:sldId id="342" r:id="rId86"/>
    <p:sldId id="353" r:id="rId87"/>
    <p:sldId id="343" r:id="rId88"/>
    <p:sldId id="354" r:id="rId89"/>
    <p:sldId id="344" r:id="rId90"/>
    <p:sldId id="345" r:id="rId91"/>
    <p:sldId id="346" r:id="rId92"/>
    <p:sldId id="355" r:id="rId93"/>
    <p:sldId id="347" r:id="rId94"/>
    <p:sldId id="348" r:id="rId95"/>
    <p:sldId id="349" r:id="rId96"/>
    <p:sldId id="350" r:id="rId9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42" autoAdjust="0"/>
    <p:restoredTop sz="94660"/>
  </p:normalViewPr>
  <p:slideViewPr>
    <p:cSldViewPr>
      <p:cViewPr varScale="1">
        <p:scale>
          <a:sx n="91" d="100"/>
          <a:sy n="91" d="100"/>
        </p:scale>
        <p:origin x="-108" y="-19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slide" Target="slides/slide9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presProps" Target="presProps.xml"/><Relationship Id="rId10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2AC5849-C739-4D33-BC7F-D157BB5A4BF6}" type="datetimeFigureOut">
              <a:rPr lang="en-US" smtClean="0"/>
              <a:pPr/>
              <a:t>11/1/2012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3C9765D-E502-4FD6-9F5A-2981EEBA45AF}"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3C9765D-E502-4FD6-9F5A-2981EEBA45AF}" type="slidenum">
              <a:rPr lang="en-US" smtClean="0"/>
              <a:pPr/>
              <a:t>95</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B7139BE-2EAD-4046-ADCE-5C55301EE051}" type="datetimeFigureOut">
              <a:rPr lang="en-US" smtClean="0"/>
              <a:pPr/>
              <a:t>11/1/2012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41CA22-9BA3-4A56-A9EF-8BAB3B485B23}"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B7139BE-2EAD-4046-ADCE-5C55301EE051}" type="datetimeFigureOut">
              <a:rPr lang="en-US" smtClean="0"/>
              <a:pPr/>
              <a:t>11/1/2012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41CA22-9BA3-4A56-A9EF-8BAB3B485B2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B7139BE-2EAD-4046-ADCE-5C55301EE051}" type="datetimeFigureOut">
              <a:rPr lang="en-US" smtClean="0"/>
              <a:pPr/>
              <a:t>11/1/2012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41CA22-9BA3-4A56-A9EF-8BAB3B485B2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B7139BE-2EAD-4046-ADCE-5C55301EE051}" type="datetimeFigureOut">
              <a:rPr lang="en-US" smtClean="0"/>
              <a:pPr/>
              <a:t>11/1/2012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41CA22-9BA3-4A56-A9EF-8BAB3B485B2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B7139BE-2EAD-4046-ADCE-5C55301EE051}" type="datetimeFigureOut">
              <a:rPr lang="en-US" smtClean="0"/>
              <a:pPr/>
              <a:t>11/1/2012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41CA22-9BA3-4A56-A9EF-8BAB3B485B23}"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B7139BE-2EAD-4046-ADCE-5C55301EE051}" type="datetimeFigureOut">
              <a:rPr lang="en-US" smtClean="0"/>
              <a:pPr/>
              <a:t>11/1/2012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41CA22-9BA3-4A56-A9EF-8BAB3B485B2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B7139BE-2EAD-4046-ADCE-5C55301EE051}" type="datetimeFigureOut">
              <a:rPr lang="en-US" smtClean="0"/>
              <a:pPr/>
              <a:t>11/1/2012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E41CA22-9BA3-4A56-A9EF-8BAB3B485B2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B7139BE-2EAD-4046-ADCE-5C55301EE051}" type="datetimeFigureOut">
              <a:rPr lang="en-US" smtClean="0"/>
              <a:pPr/>
              <a:t>11/1/2012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E41CA22-9BA3-4A56-A9EF-8BAB3B485B2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7139BE-2EAD-4046-ADCE-5C55301EE051}" type="datetimeFigureOut">
              <a:rPr lang="en-US" smtClean="0"/>
              <a:pPr/>
              <a:t>11/1/2012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E41CA22-9BA3-4A56-A9EF-8BAB3B485B2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B7139BE-2EAD-4046-ADCE-5C55301EE051}" type="datetimeFigureOut">
              <a:rPr lang="en-US" smtClean="0"/>
              <a:pPr/>
              <a:t>11/1/2012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41CA22-9BA3-4A56-A9EF-8BAB3B485B2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B7139BE-2EAD-4046-ADCE-5C55301EE051}" type="datetimeFigureOut">
              <a:rPr lang="en-US" smtClean="0"/>
              <a:pPr/>
              <a:t>11/1/2012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41CA22-9BA3-4A56-A9EF-8BAB3B485B23}"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7139BE-2EAD-4046-ADCE-5C55301EE051}" type="datetimeFigureOut">
              <a:rPr lang="en-US" smtClean="0"/>
              <a:pPr/>
              <a:t>11/1/2012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E41CA22-9BA3-4A56-A9EF-8BAB3B485B23}"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w3schools.com/php/php_ref_string.asp"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hyperlink" Target="http://w3schools.com/php/default.asp" TargetMode="Externa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4.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6.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8.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4.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2.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5.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96.xml.rels><?xml version="1.0" encoding="UTF-8" standalone="yes"?>
<Relationships xmlns="http://schemas.openxmlformats.org/package/2006/relationships"><Relationship Id="rId2" Type="http://schemas.openxmlformats.org/officeDocument/2006/relationships/image" Target="../media/image82.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Introduction to PHP</a:t>
            </a:r>
            <a:endParaRPr lang="en-US" dirty="0"/>
          </a:p>
        </p:txBody>
      </p:sp>
      <p:sp>
        <p:nvSpPr>
          <p:cNvPr id="3" name="Subtitle 2"/>
          <p:cNvSpPr>
            <a:spLocks noGrp="1"/>
          </p:cNvSpPr>
          <p:nvPr>
            <p:ph type="subTitle" idx="1"/>
          </p:nvPr>
        </p:nvSpPr>
        <p:spPr/>
        <p:txBody>
          <a:bodyPr/>
          <a:lstStyle/>
          <a:p>
            <a:r>
              <a:rPr lang="en-US" dirty="0" smtClean="0"/>
              <a:t> </a:t>
            </a:r>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Syntax, Variables &amp; Strings</a:t>
            </a:r>
            <a:br>
              <a:rPr lang="en-US" b="1" dirty="0" smtClean="0"/>
            </a:br>
            <a:endParaRPr lang="en-US" dirty="0"/>
          </a:p>
        </p:txBody>
      </p:sp>
      <p:sp>
        <p:nvSpPr>
          <p:cNvPr id="3" name="Content Placeholder 2"/>
          <p:cNvSpPr>
            <a:spLocks noGrp="1"/>
          </p:cNvSpPr>
          <p:nvPr>
            <p:ph idx="1"/>
          </p:nvPr>
        </p:nvSpPr>
        <p:spPr/>
        <p:txBody>
          <a:bodyPr>
            <a:normAutofit fontScale="85000" lnSpcReduction="20000"/>
          </a:bodyPr>
          <a:lstStyle/>
          <a:p>
            <a:pPr>
              <a:buNone/>
            </a:pPr>
            <a:r>
              <a:rPr lang="en-US" b="1" dirty="0" smtClean="0"/>
              <a:t>Basic PHP Syntax</a:t>
            </a:r>
          </a:p>
          <a:p>
            <a:r>
              <a:rPr lang="en-US" dirty="0" smtClean="0"/>
              <a:t>You cannot view the PHP source code by selecting "View source" in the browser – you will only see the output from the PHP file, which is plain HTML.</a:t>
            </a:r>
          </a:p>
          <a:p>
            <a:endParaRPr lang="en-US" dirty="0" smtClean="0"/>
          </a:p>
          <a:p>
            <a:r>
              <a:rPr lang="en-US" dirty="0" smtClean="0"/>
              <a:t>The scripts are executed on the server before the result is sent back to the browser.</a:t>
            </a:r>
          </a:p>
          <a:p>
            <a:endParaRPr lang="en-US" dirty="0" smtClean="0"/>
          </a:p>
          <a:p>
            <a:r>
              <a:rPr lang="en-US" dirty="0" smtClean="0"/>
              <a:t>A PHP scripting block always starts with </a:t>
            </a:r>
            <a:r>
              <a:rPr lang="en-US" b="1" dirty="0" smtClean="0">
                <a:solidFill>
                  <a:srgbClr val="FF0000"/>
                </a:solidFill>
              </a:rPr>
              <a:t>&lt;?</a:t>
            </a:r>
            <a:r>
              <a:rPr lang="en-US" b="1" dirty="0" err="1" smtClean="0">
                <a:solidFill>
                  <a:srgbClr val="FF0000"/>
                </a:solidFill>
              </a:rPr>
              <a:t>php</a:t>
            </a:r>
            <a:r>
              <a:rPr lang="en-US" b="1" dirty="0" smtClean="0">
                <a:solidFill>
                  <a:srgbClr val="FF0000"/>
                </a:solidFill>
              </a:rPr>
              <a:t> </a:t>
            </a:r>
            <a:r>
              <a:rPr lang="en-US" dirty="0" smtClean="0"/>
              <a:t>and ends with </a:t>
            </a:r>
            <a:r>
              <a:rPr lang="en-US" b="1" dirty="0" smtClean="0">
                <a:solidFill>
                  <a:srgbClr val="FF0000"/>
                </a:solidFill>
              </a:rPr>
              <a:t>?&gt;</a:t>
            </a:r>
            <a:r>
              <a:rPr lang="en-US" b="1" dirty="0" smtClean="0"/>
              <a:t>. </a:t>
            </a:r>
            <a:r>
              <a:rPr lang="en-US" dirty="0" smtClean="0"/>
              <a:t>A PHP scripting block can be placed anywhere in the document.</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Basic PHP Syntax</a:t>
            </a:r>
            <a:br>
              <a:rPr lang="en-US" b="1" dirty="0" smtClean="0"/>
            </a:b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An example of a simple PHP script which sends the text "Hello World“ to the browser:</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t>Each code line in PHP must end with a semicolon. The semicolon is a separator and is used to distinguish one set of instructions from another.</a:t>
            </a:r>
          </a:p>
          <a:p>
            <a:r>
              <a:rPr lang="en-US" dirty="0" smtClean="0"/>
              <a:t>There are two basic statements to output text with PHP: echo and print. </a:t>
            </a:r>
            <a:endParaRPr lang="en-US" dirty="0"/>
          </a:p>
        </p:txBody>
      </p:sp>
      <p:pic>
        <p:nvPicPr>
          <p:cNvPr id="5" name="Picture 2"/>
          <p:cNvPicPr>
            <a:picLocks noChangeAspect="1" noChangeArrowheads="1"/>
          </p:cNvPicPr>
          <p:nvPr/>
        </p:nvPicPr>
        <p:blipFill>
          <a:blip r:embed="rId2" cstate="print"/>
          <a:srcRect/>
          <a:stretch>
            <a:fillRect/>
          </a:stretch>
        </p:blipFill>
        <p:spPr bwMode="auto">
          <a:xfrm>
            <a:off x="533400" y="2286000"/>
            <a:ext cx="7905750" cy="2324100"/>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Basic PHP Syntax</a:t>
            </a:r>
            <a:br>
              <a:rPr lang="en-US" b="1" dirty="0" smtClean="0"/>
            </a:br>
            <a:endParaRPr lang="en-US" dirty="0"/>
          </a:p>
        </p:txBody>
      </p:sp>
      <p:sp>
        <p:nvSpPr>
          <p:cNvPr id="5" name="Content Placeholder 4"/>
          <p:cNvSpPr>
            <a:spLocks noGrp="1"/>
          </p:cNvSpPr>
          <p:nvPr>
            <p:ph idx="1"/>
          </p:nvPr>
        </p:nvSpPr>
        <p:spPr/>
        <p:txBody>
          <a:bodyPr/>
          <a:lstStyle/>
          <a:p>
            <a:r>
              <a:rPr lang="en-US" b="1" dirty="0" smtClean="0"/>
              <a:t>Comments In PHP</a:t>
            </a:r>
          </a:p>
          <a:p>
            <a:endParaRPr lang="en-US" dirty="0" smtClean="0"/>
          </a:p>
          <a:p>
            <a:endParaRPr lang="en-US" dirty="0"/>
          </a:p>
        </p:txBody>
      </p:sp>
      <p:pic>
        <p:nvPicPr>
          <p:cNvPr id="8" name="Picture 2"/>
          <p:cNvPicPr>
            <a:picLocks noChangeAspect="1" noChangeArrowheads="1"/>
          </p:cNvPicPr>
          <p:nvPr/>
        </p:nvPicPr>
        <p:blipFill>
          <a:blip r:embed="rId2" cstate="print"/>
          <a:srcRect/>
          <a:stretch>
            <a:fillRect/>
          </a:stretch>
        </p:blipFill>
        <p:spPr bwMode="auto">
          <a:xfrm>
            <a:off x="838200" y="2286000"/>
            <a:ext cx="6909712" cy="4267200"/>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PHP Variables</a:t>
            </a:r>
            <a:br>
              <a:rPr lang="en-US" b="1" dirty="0" smtClean="0"/>
            </a:br>
            <a:endParaRPr lang="en-US" dirty="0"/>
          </a:p>
        </p:txBody>
      </p:sp>
      <p:sp>
        <p:nvSpPr>
          <p:cNvPr id="5" name="Content Placeholder 4"/>
          <p:cNvSpPr>
            <a:spLocks noGrp="1"/>
          </p:cNvSpPr>
          <p:nvPr>
            <p:ph idx="1"/>
          </p:nvPr>
        </p:nvSpPr>
        <p:spPr/>
        <p:txBody>
          <a:bodyPr/>
          <a:lstStyle/>
          <a:p>
            <a:r>
              <a:rPr lang="en-US" dirty="0" smtClean="0"/>
              <a:t>Variables are used for storing a values, like text strings, numbers or arrays.</a:t>
            </a:r>
          </a:p>
          <a:p>
            <a:r>
              <a:rPr lang="en-US" dirty="0" smtClean="0"/>
              <a:t>When a variable is set it can be used over and over again in your script</a:t>
            </a:r>
          </a:p>
          <a:p>
            <a:r>
              <a:rPr lang="en-US" dirty="0" smtClean="0"/>
              <a:t>All variables in PHP start with a $ sign symbol.</a:t>
            </a:r>
          </a:p>
          <a:p>
            <a:r>
              <a:rPr lang="en-US" dirty="0" smtClean="0"/>
              <a:t>The correct way of setting a variable in PHP:</a:t>
            </a:r>
          </a:p>
          <a:p>
            <a:endParaRPr lang="en-US" dirty="0" smtClean="0"/>
          </a:p>
          <a:p>
            <a:endParaRPr lang="en-US" dirty="0" smtClean="0"/>
          </a:p>
          <a:p>
            <a:endParaRPr lang="en-US" dirty="0" smtClean="0"/>
          </a:p>
          <a:p>
            <a:endParaRPr lang="en-US" dirty="0" smtClean="0"/>
          </a:p>
          <a:p>
            <a:endParaRPr lang="en-US" dirty="0" smtClean="0"/>
          </a:p>
          <a:p>
            <a:endParaRPr lang="en-US" dirty="0"/>
          </a:p>
        </p:txBody>
      </p:sp>
      <p:pic>
        <p:nvPicPr>
          <p:cNvPr id="10" name="Picture 5"/>
          <p:cNvPicPr>
            <a:picLocks noChangeAspect="1" noChangeArrowheads="1"/>
          </p:cNvPicPr>
          <p:nvPr/>
        </p:nvPicPr>
        <p:blipFill>
          <a:blip r:embed="rId2" cstate="print"/>
          <a:srcRect/>
          <a:stretch>
            <a:fillRect/>
          </a:stretch>
        </p:blipFill>
        <p:spPr bwMode="auto">
          <a:xfrm>
            <a:off x="990600" y="5105400"/>
            <a:ext cx="7620000" cy="838200"/>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PHP Variables</a:t>
            </a:r>
            <a:br>
              <a:rPr lang="en-US" b="1" dirty="0" smtClean="0"/>
            </a:br>
            <a:endParaRPr lang="en-US" dirty="0"/>
          </a:p>
        </p:txBody>
      </p:sp>
      <p:sp>
        <p:nvSpPr>
          <p:cNvPr id="5" name="Content Placeholder 4"/>
          <p:cNvSpPr>
            <a:spLocks noGrp="1"/>
          </p:cNvSpPr>
          <p:nvPr>
            <p:ph idx="1"/>
          </p:nvPr>
        </p:nvSpPr>
        <p:spPr/>
        <p:txBody>
          <a:bodyPr/>
          <a:lstStyle/>
          <a:p>
            <a:r>
              <a:rPr lang="en-US" dirty="0" smtClean="0"/>
              <a:t>Creating a variable with a string and a variable with a number:</a:t>
            </a:r>
          </a:p>
          <a:p>
            <a:endParaRPr lang="en-US" dirty="0" smtClean="0"/>
          </a:p>
          <a:p>
            <a:endParaRPr lang="en-US" dirty="0" smtClean="0"/>
          </a:p>
          <a:p>
            <a:endParaRPr lang="en-US" dirty="0"/>
          </a:p>
        </p:txBody>
      </p:sp>
      <p:pic>
        <p:nvPicPr>
          <p:cNvPr id="7" name="Picture 2"/>
          <p:cNvPicPr>
            <a:picLocks noChangeAspect="1" noChangeArrowheads="1"/>
          </p:cNvPicPr>
          <p:nvPr/>
        </p:nvPicPr>
        <p:blipFill>
          <a:blip r:embed="rId2" cstate="print"/>
          <a:srcRect/>
          <a:stretch>
            <a:fillRect/>
          </a:stretch>
        </p:blipFill>
        <p:spPr bwMode="auto">
          <a:xfrm>
            <a:off x="838200" y="2971801"/>
            <a:ext cx="7348537" cy="2057400"/>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PHP is a Loosely Typed Language</a:t>
            </a:r>
            <a:br>
              <a:rPr lang="en-US" b="1" dirty="0" smtClean="0"/>
            </a:br>
            <a:endParaRPr lang="en-US" dirty="0"/>
          </a:p>
        </p:txBody>
      </p:sp>
      <p:sp>
        <p:nvSpPr>
          <p:cNvPr id="5" name="Content Placeholder 4"/>
          <p:cNvSpPr>
            <a:spLocks noGrp="1"/>
          </p:cNvSpPr>
          <p:nvPr>
            <p:ph idx="1"/>
          </p:nvPr>
        </p:nvSpPr>
        <p:spPr/>
        <p:txBody>
          <a:bodyPr>
            <a:normAutofit fontScale="85000" lnSpcReduction="20000"/>
          </a:bodyPr>
          <a:lstStyle/>
          <a:p>
            <a:r>
              <a:rPr lang="en-US" dirty="0" smtClean="0"/>
              <a:t>In PHP a variable does not need to be declared before being set.</a:t>
            </a:r>
          </a:p>
          <a:p>
            <a:endParaRPr lang="en-US" dirty="0" smtClean="0"/>
          </a:p>
          <a:p>
            <a:r>
              <a:rPr lang="en-US" dirty="0" smtClean="0"/>
              <a:t>In the previous example, you see that you do not have to tell PHP which data type the variable is.</a:t>
            </a:r>
          </a:p>
          <a:p>
            <a:endParaRPr lang="en-US" dirty="0" smtClean="0"/>
          </a:p>
          <a:p>
            <a:r>
              <a:rPr lang="en-US" dirty="0" smtClean="0"/>
              <a:t>PHP automatically converts the variable to the correct data type, depending on how they are set.</a:t>
            </a:r>
          </a:p>
          <a:p>
            <a:endParaRPr lang="en-US" dirty="0" smtClean="0"/>
          </a:p>
          <a:p>
            <a:r>
              <a:rPr lang="en-US" dirty="0" smtClean="0"/>
              <a:t>In PHP the variable is declared automatically when you use it.</a:t>
            </a:r>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Variable Naming Rules</a:t>
            </a:r>
            <a:br>
              <a:rPr lang="en-US" b="1" dirty="0" smtClean="0"/>
            </a:b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A variable name must start with a </a:t>
            </a:r>
            <a:r>
              <a:rPr lang="en-US" b="1" dirty="0" smtClean="0"/>
              <a:t>letter </a:t>
            </a:r>
            <a:r>
              <a:rPr lang="en-US" dirty="0" smtClean="0"/>
              <a:t>or an underscore</a:t>
            </a:r>
            <a:r>
              <a:rPr lang="en-US" b="1" dirty="0" smtClean="0"/>
              <a:t> </a:t>
            </a:r>
            <a:r>
              <a:rPr lang="en-US" dirty="0" smtClean="0"/>
              <a:t>"</a:t>
            </a:r>
            <a:r>
              <a:rPr lang="en-US" b="1" dirty="0" smtClean="0"/>
              <a:t>_</a:t>
            </a:r>
            <a:r>
              <a:rPr lang="en-US" dirty="0" smtClean="0"/>
              <a:t>“</a:t>
            </a:r>
          </a:p>
          <a:p>
            <a:endParaRPr lang="en-US" dirty="0" smtClean="0"/>
          </a:p>
          <a:p>
            <a:r>
              <a:rPr lang="en-US" dirty="0" smtClean="0"/>
              <a:t>A variable name can only contain alpha-numeric characters and underscores (a-Z, 0-9, and _ )</a:t>
            </a:r>
          </a:p>
          <a:p>
            <a:endParaRPr lang="en-US" dirty="0" smtClean="0"/>
          </a:p>
          <a:p>
            <a:r>
              <a:rPr lang="en-US" dirty="0" smtClean="0"/>
              <a:t>A variable name should not contain spaces. If a variable name is more than one word, it should be separated with underscore ($</a:t>
            </a:r>
            <a:r>
              <a:rPr lang="en-US" dirty="0" err="1" smtClean="0"/>
              <a:t>my_string</a:t>
            </a:r>
            <a:r>
              <a:rPr lang="en-US" dirty="0" smtClean="0"/>
              <a:t>), or with capitalization ($</a:t>
            </a:r>
            <a:r>
              <a:rPr lang="en-US" dirty="0" err="1" smtClean="0"/>
              <a:t>myString</a:t>
            </a:r>
            <a:r>
              <a:rPr lang="en-US" dirty="0" smtClean="0"/>
              <a:t>)</a:t>
            </a:r>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Strings In PHP</a:t>
            </a:r>
            <a:br>
              <a:rPr lang="en-US" b="1" dirty="0" smtClean="0"/>
            </a:b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String variables are used for values that contains character strings.</a:t>
            </a:r>
          </a:p>
          <a:p>
            <a:endParaRPr lang="en-US" dirty="0" smtClean="0"/>
          </a:p>
          <a:p>
            <a:r>
              <a:rPr lang="en-US" dirty="0" smtClean="0"/>
              <a:t>We are going to look at some of the most common functions and operators used to manipulate strings in PHP.</a:t>
            </a:r>
          </a:p>
          <a:p>
            <a:endParaRPr lang="en-US" dirty="0" smtClean="0"/>
          </a:p>
          <a:p>
            <a:r>
              <a:rPr lang="en-US" dirty="0" smtClean="0"/>
              <a:t>After we create a string we can manipulate it. A string can be used directly in a function or it can be stored in a variable.</a:t>
            </a:r>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Strings In PHP</a:t>
            </a:r>
            <a:endParaRPr lang="en-US" dirty="0"/>
          </a:p>
        </p:txBody>
      </p:sp>
      <p:sp>
        <p:nvSpPr>
          <p:cNvPr id="3" name="Content Placeholder 2"/>
          <p:cNvSpPr>
            <a:spLocks noGrp="1"/>
          </p:cNvSpPr>
          <p:nvPr>
            <p:ph idx="1"/>
          </p:nvPr>
        </p:nvSpPr>
        <p:spPr/>
        <p:txBody>
          <a:bodyPr/>
          <a:lstStyle/>
          <a:p>
            <a:r>
              <a:rPr lang="en-US" dirty="0" smtClean="0"/>
              <a:t>Below, the PHP script assigns the string "Hello World" to a string variable called $txt:</a:t>
            </a:r>
          </a:p>
          <a:p>
            <a:endParaRPr lang="en-US" dirty="0" smtClean="0"/>
          </a:p>
          <a:p>
            <a:endParaRPr lang="en-US" dirty="0" smtClean="0"/>
          </a:p>
          <a:p>
            <a:endParaRPr lang="en-US" dirty="0" smtClean="0"/>
          </a:p>
          <a:p>
            <a:endParaRPr lang="en-US" dirty="0" smtClean="0"/>
          </a:p>
          <a:p>
            <a:r>
              <a:rPr lang="en-US" dirty="0" smtClean="0"/>
              <a:t>The output will be:</a:t>
            </a:r>
          </a:p>
          <a:p>
            <a:endParaRPr lang="en-US" dirty="0"/>
          </a:p>
        </p:txBody>
      </p:sp>
      <p:pic>
        <p:nvPicPr>
          <p:cNvPr id="5" name="Picture 2"/>
          <p:cNvPicPr>
            <a:picLocks noChangeAspect="1" noChangeArrowheads="1"/>
          </p:cNvPicPr>
          <p:nvPr/>
        </p:nvPicPr>
        <p:blipFill>
          <a:blip r:embed="rId2" cstate="print"/>
          <a:srcRect/>
          <a:stretch>
            <a:fillRect/>
          </a:stretch>
        </p:blipFill>
        <p:spPr bwMode="auto">
          <a:xfrm>
            <a:off x="914400" y="2743200"/>
            <a:ext cx="7891463" cy="1994694"/>
          </a:xfrm>
          <a:prstGeom prst="rect">
            <a:avLst/>
          </a:prstGeom>
          <a:noFill/>
          <a:ln w="9525">
            <a:noFill/>
            <a:miter lim="800000"/>
            <a:headEnd/>
            <a:tailEnd/>
          </a:ln>
        </p:spPr>
      </p:pic>
      <p:pic>
        <p:nvPicPr>
          <p:cNvPr id="6" name="Picture 2"/>
          <p:cNvPicPr>
            <a:picLocks noChangeAspect="1" noChangeArrowheads="1"/>
          </p:cNvPicPr>
          <p:nvPr/>
        </p:nvPicPr>
        <p:blipFill>
          <a:blip r:embed="rId3" cstate="print"/>
          <a:srcRect/>
          <a:stretch>
            <a:fillRect/>
          </a:stretch>
        </p:blipFill>
        <p:spPr bwMode="auto">
          <a:xfrm>
            <a:off x="762000" y="5562600"/>
            <a:ext cx="7734300" cy="514350"/>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fontScale="90000"/>
          </a:bodyPr>
          <a:lstStyle/>
          <a:p>
            <a:r>
              <a:rPr lang="en-US" b="1" dirty="0" smtClean="0"/>
              <a:t/>
            </a:r>
            <a:br>
              <a:rPr lang="en-US" b="1" dirty="0" smtClean="0"/>
            </a:br>
            <a:r>
              <a:rPr lang="en-US" b="1" dirty="0" smtClean="0"/>
              <a:t>Strings In PHP</a:t>
            </a:r>
            <a:br>
              <a:rPr lang="en-US" b="1" dirty="0" smtClean="0"/>
            </a:br>
            <a:endParaRPr lang="en-US" dirty="0"/>
          </a:p>
        </p:txBody>
      </p:sp>
      <p:sp>
        <p:nvSpPr>
          <p:cNvPr id="3" name="Content Placeholder 2"/>
          <p:cNvSpPr>
            <a:spLocks noGrp="1"/>
          </p:cNvSpPr>
          <p:nvPr>
            <p:ph idx="1"/>
          </p:nvPr>
        </p:nvSpPr>
        <p:spPr>
          <a:xfrm>
            <a:off x="457200" y="1143000"/>
            <a:ext cx="8229600" cy="5257800"/>
          </a:xfrm>
        </p:spPr>
        <p:txBody>
          <a:bodyPr/>
          <a:lstStyle/>
          <a:p>
            <a:pPr>
              <a:buNone/>
            </a:pPr>
            <a:r>
              <a:rPr lang="en-US" b="1" dirty="0" smtClean="0"/>
              <a:t>The Concatenation Operator</a:t>
            </a:r>
            <a:endParaRPr lang="en-US" dirty="0" smtClean="0"/>
          </a:p>
          <a:p>
            <a:r>
              <a:rPr lang="en-US" dirty="0" smtClean="0"/>
              <a:t>The concatenation (dot) operator “</a:t>
            </a:r>
            <a:r>
              <a:rPr lang="en-US" b="1" dirty="0" smtClean="0"/>
              <a:t>.</a:t>
            </a:r>
            <a:r>
              <a:rPr lang="en-US" dirty="0" smtClean="0"/>
              <a:t>” is used to put two string values together.</a:t>
            </a:r>
          </a:p>
          <a:p>
            <a:pPr>
              <a:buNone/>
            </a:pPr>
            <a:endParaRPr lang="en-US" dirty="0" smtClean="0"/>
          </a:p>
          <a:p>
            <a:pPr>
              <a:buNone/>
            </a:pPr>
            <a:endParaRPr lang="en-US" b="1" dirty="0" smtClean="0"/>
          </a:p>
          <a:p>
            <a:endParaRPr lang="en-US" dirty="0" smtClean="0"/>
          </a:p>
          <a:p>
            <a:endParaRPr lang="en-US" dirty="0" smtClean="0"/>
          </a:p>
          <a:p>
            <a:r>
              <a:rPr lang="en-US" dirty="0" smtClean="0"/>
              <a:t>The output will be:</a:t>
            </a:r>
          </a:p>
          <a:p>
            <a:endParaRPr lang="en-US" dirty="0"/>
          </a:p>
        </p:txBody>
      </p:sp>
      <p:pic>
        <p:nvPicPr>
          <p:cNvPr id="5" name="Picture 3"/>
          <p:cNvPicPr>
            <a:picLocks noChangeAspect="1" noChangeArrowheads="1"/>
          </p:cNvPicPr>
          <p:nvPr/>
        </p:nvPicPr>
        <p:blipFill>
          <a:blip r:embed="rId2" cstate="print"/>
          <a:srcRect/>
          <a:stretch>
            <a:fillRect/>
          </a:stretch>
        </p:blipFill>
        <p:spPr bwMode="auto">
          <a:xfrm>
            <a:off x="533400" y="2743200"/>
            <a:ext cx="7696200" cy="2362200"/>
          </a:xfrm>
          <a:prstGeom prst="rect">
            <a:avLst/>
          </a:prstGeom>
          <a:noFill/>
          <a:ln w="9525">
            <a:noFill/>
            <a:miter lim="800000"/>
            <a:headEnd/>
            <a:tailEnd/>
          </a:ln>
        </p:spPr>
      </p:pic>
      <p:pic>
        <p:nvPicPr>
          <p:cNvPr id="6" name="Picture 2"/>
          <p:cNvPicPr>
            <a:picLocks noChangeAspect="1" noChangeArrowheads="1"/>
          </p:cNvPicPr>
          <p:nvPr/>
        </p:nvPicPr>
        <p:blipFill>
          <a:blip r:embed="rId3" cstate="print"/>
          <a:srcRect/>
          <a:stretch>
            <a:fillRect/>
          </a:stretch>
        </p:blipFill>
        <p:spPr bwMode="auto">
          <a:xfrm>
            <a:off x="685800" y="5943600"/>
            <a:ext cx="7543800" cy="457200"/>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Three Tier Web Applications</a:t>
            </a:r>
            <a:br>
              <a:rPr lang="en-US" b="1" dirty="0"/>
            </a:br>
            <a:endParaRPr lang="en-US" dirty="0"/>
          </a:p>
        </p:txBody>
      </p:sp>
      <p:pic>
        <p:nvPicPr>
          <p:cNvPr id="1026" name="Picture 2"/>
          <p:cNvPicPr>
            <a:picLocks noGrp="1" noChangeAspect="1" noChangeArrowheads="1"/>
          </p:cNvPicPr>
          <p:nvPr>
            <p:ph idx="1"/>
          </p:nvPr>
        </p:nvPicPr>
        <p:blipFill>
          <a:blip r:embed="rId2" cstate="print"/>
          <a:srcRect/>
          <a:stretch>
            <a:fillRect/>
          </a:stretch>
        </p:blipFill>
        <p:spPr bwMode="auto">
          <a:xfrm>
            <a:off x="1524000" y="1295400"/>
            <a:ext cx="5943600" cy="4830763"/>
          </a:xfrm>
          <a:prstGeom prst="rect">
            <a:avLst/>
          </a:prstGeom>
          <a:noFill/>
          <a:ln w="9525">
            <a:noFill/>
            <a:miter lim="800000"/>
            <a:headEnd/>
            <a:tailEnd/>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Using the </a:t>
            </a:r>
            <a:r>
              <a:rPr lang="en-US" b="1" dirty="0" err="1" smtClean="0"/>
              <a:t>strlen</a:t>
            </a:r>
            <a:r>
              <a:rPr lang="en-US" b="1" dirty="0" smtClean="0"/>
              <a:t>() function</a:t>
            </a:r>
            <a:br>
              <a:rPr lang="en-US" b="1" dirty="0" smtClean="0"/>
            </a:br>
            <a:endParaRPr lang="en-US" dirty="0"/>
          </a:p>
        </p:txBody>
      </p:sp>
      <p:sp>
        <p:nvSpPr>
          <p:cNvPr id="5" name="Content Placeholder 4"/>
          <p:cNvSpPr>
            <a:spLocks noGrp="1"/>
          </p:cNvSpPr>
          <p:nvPr>
            <p:ph idx="1"/>
          </p:nvPr>
        </p:nvSpPr>
        <p:spPr/>
        <p:txBody>
          <a:bodyPr/>
          <a:lstStyle/>
          <a:p>
            <a:r>
              <a:rPr lang="en-US" dirty="0" smtClean="0"/>
              <a:t>The </a:t>
            </a:r>
            <a:r>
              <a:rPr lang="en-US" dirty="0" err="1" smtClean="0"/>
              <a:t>strlen</a:t>
            </a:r>
            <a:r>
              <a:rPr lang="en-US" dirty="0" smtClean="0"/>
              <a:t>() function is used to find the length of a string.</a:t>
            </a:r>
          </a:p>
          <a:p>
            <a:endParaRPr lang="en-US" dirty="0" smtClean="0"/>
          </a:p>
          <a:p>
            <a:endParaRPr lang="en-US" dirty="0" smtClean="0"/>
          </a:p>
          <a:p>
            <a:endParaRPr lang="en-US" dirty="0" smtClean="0"/>
          </a:p>
          <a:p>
            <a:r>
              <a:rPr lang="en-US" dirty="0" smtClean="0"/>
              <a:t>The output will be:</a:t>
            </a:r>
          </a:p>
          <a:p>
            <a:endParaRPr lang="en-US" dirty="0" smtClean="0"/>
          </a:p>
          <a:p>
            <a:endParaRPr lang="en-US" dirty="0" smtClean="0"/>
          </a:p>
          <a:p>
            <a:endParaRPr lang="en-US" dirty="0"/>
          </a:p>
        </p:txBody>
      </p:sp>
      <p:pic>
        <p:nvPicPr>
          <p:cNvPr id="7" name="Picture 2"/>
          <p:cNvPicPr>
            <a:picLocks noChangeAspect="1" noChangeArrowheads="1"/>
          </p:cNvPicPr>
          <p:nvPr/>
        </p:nvPicPr>
        <p:blipFill>
          <a:blip r:embed="rId2" cstate="print"/>
          <a:srcRect/>
          <a:stretch>
            <a:fillRect/>
          </a:stretch>
        </p:blipFill>
        <p:spPr bwMode="auto">
          <a:xfrm>
            <a:off x="685800" y="2819400"/>
            <a:ext cx="7877175" cy="1476375"/>
          </a:xfrm>
          <a:prstGeom prst="rect">
            <a:avLst/>
          </a:prstGeom>
          <a:noFill/>
          <a:ln w="9525">
            <a:noFill/>
            <a:miter lim="800000"/>
            <a:headEnd/>
            <a:tailEnd/>
          </a:ln>
        </p:spPr>
      </p:pic>
      <p:pic>
        <p:nvPicPr>
          <p:cNvPr id="8" name="Picture 3"/>
          <p:cNvPicPr>
            <a:picLocks noChangeAspect="1" noChangeArrowheads="1"/>
          </p:cNvPicPr>
          <p:nvPr/>
        </p:nvPicPr>
        <p:blipFill>
          <a:blip r:embed="rId3" cstate="print"/>
          <a:srcRect/>
          <a:stretch>
            <a:fillRect/>
          </a:stretch>
        </p:blipFill>
        <p:spPr bwMode="auto">
          <a:xfrm>
            <a:off x="914400" y="5105400"/>
            <a:ext cx="7543800" cy="514350"/>
          </a:xfrm>
          <a:prstGeom prst="rect">
            <a:avLst/>
          </a:prstGeom>
          <a:noFill/>
          <a:ln w="9525">
            <a:no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fontScale="90000"/>
          </a:bodyPr>
          <a:lstStyle/>
          <a:p>
            <a:r>
              <a:rPr lang="en-US" b="1" dirty="0" smtClean="0"/>
              <a:t/>
            </a:r>
            <a:br>
              <a:rPr lang="en-US" b="1" dirty="0" smtClean="0"/>
            </a:br>
            <a:r>
              <a:rPr lang="en-US" b="1" dirty="0" smtClean="0"/>
              <a:t>Using the </a:t>
            </a:r>
            <a:r>
              <a:rPr lang="en-US" b="1" dirty="0" err="1" smtClean="0"/>
              <a:t>strpos</a:t>
            </a:r>
            <a:r>
              <a:rPr lang="en-US" b="1" dirty="0" smtClean="0"/>
              <a:t>() function</a:t>
            </a:r>
            <a:br>
              <a:rPr lang="en-US" b="1" dirty="0" smtClean="0"/>
            </a:br>
            <a:endParaRPr lang="en-US" dirty="0"/>
          </a:p>
        </p:txBody>
      </p:sp>
      <p:sp>
        <p:nvSpPr>
          <p:cNvPr id="7" name="Content Placeholder 6"/>
          <p:cNvSpPr>
            <a:spLocks noGrp="1"/>
          </p:cNvSpPr>
          <p:nvPr>
            <p:ph idx="1"/>
          </p:nvPr>
        </p:nvSpPr>
        <p:spPr>
          <a:xfrm>
            <a:off x="381000" y="1066800"/>
            <a:ext cx="8229600" cy="5334000"/>
          </a:xfrm>
        </p:spPr>
        <p:txBody>
          <a:bodyPr/>
          <a:lstStyle/>
          <a:p>
            <a:r>
              <a:rPr lang="en-US" dirty="0" smtClean="0"/>
              <a:t>The </a:t>
            </a:r>
            <a:r>
              <a:rPr lang="en-US" dirty="0" err="1" smtClean="0"/>
              <a:t>strpos</a:t>
            </a:r>
            <a:r>
              <a:rPr lang="en-US" dirty="0" smtClean="0"/>
              <a:t>() function is used to search for a string or character within a string.</a:t>
            </a:r>
          </a:p>
          <a:p>
            <a:r>
              <a:rPr lang="en-US" dirty="0" smtClean="0"/>
              <a:t>If a match is found in the string, this function will return the position of the first match. If no match is found, it will return FALSE.</a:t>
            </a:r>
          </a:p>
          <a:p>
            <a:endParaRPr lang="en-US" dirty="0" smtClean="0"/>
          </a:p>
          <a:p>
            <a:endParaRPr lang="en-US" dirty="0"/>
          </a:p>
        </p:txBody>
      </p:sp>
      <p:pic>
        <p:nvPicPr>
          <p:cNvPr id="10" name="Picture 5"/>
          <p:cNvPicPr>
            <a:picLocks noChangeAspect="1" noChangeArrowheads="1"/>
          </p:cNvPicPr>
          <p:nvPr/>
        </p:nvPicPr>
        <p:blipFill>
          <a:blip r:embed="rId2" cstate="print"/>
          <a:srcRect/>
          <a:stretch>
            <a:fillRect/>
          </a:stretch>
        </p:blipFill>
        <p:spPr bwMode="auto">
          <a:xfrm>
            <a:off x="533400" y="3733800"/>
            <a:ext cx="8153400" cy="2667000"/>
          </a:xfrm>
          <a:prstGeom prst="rect">
            <a:avLst/>
          </a:prstGeom>
          <a:noFill/>
          <a:ln w="9525">
            <a:noFill/>
            <a:miter lim="800000"/>
            <a:headEnd/>
            <a:tailEnd/>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Complete PHP String Reference</a:t>
            </a:r>
            <a:br>
              <a:rPr lang="en-US" b="1" dirty="0" smtClean="0"/>
            </a:br>
            <a:endParaRPr lang="en-US" dirty="0"/>
          </a:p>
        </p:txBody>
      </p:sp>
      <p:sp>
        <p:nvSpPr>
          <p:cNvPr id="10" name="Content Placeholder 9"/>
          <p:cNvSpPr>
            <a:spLocks noGrp="1"/>
          </p:cNvSpPr>
          <p:nvPr>
            <p:ph idx="1"/>
          </p:nvPr>
        </p:nvSpPr>
        <p:spPr/>
        <p:txBody>
          <a:bodyPr/>
          <a:lstStyle/>
          <a:p>
            <a:r>
              <a:rPr lang="en-US" dirty="0" smtClean="0"/>
              <a:t>For a complete reference of all string functions, go to the W3C complete PHP String Reference.</a:t>
            </a:r>
          </a:p>
          <a:p>
            <a:endParaRPr lang="en-US" dirty="0" smtClean="0"/>
          </a:p>
          <a:p>
            <a:pPr>
              <a:buNone/>
            </a:pPr>
            <a:r>
              <a:rPr lang="en-US" dirty="0" smtClean="0">
                <a:hlinkClick r:id="rId2"/>
              </a:rPr>
              <a:t>http://w3schools.com/php/php_ref_string.asp</a:t>
            </a:r>
            <a:endParaRPr lang="en-US" dirty="0" smtClean="0"/>
          </a:p>
          <a:p>
            <a:pPr>
              <a:buNone/>
            </a:pPr>
            <a:endParaRPr lang="en-US" dirty="0" smtClean="0"/>
          </a:p>
          <a:p>
            <a:r>
              <a:rPr lang="en-US" dirty="0" smtClean="0"/>
              <a:t>The reference contains a brief description and examples of use for each function!</a:t>
            </a:r>
          </a:p>
          <a:p>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PHP Operators - Arithmetic Operators</a:t>
            </a:r>
            <a:br>
              <a:rPr lang="en-US" b="1" dirty="0" smtClean="0"/>
            </a:br>
            <a:endParaRPr lang="en-US" dirty="0"/>
          </a:p>
        </p:txBody>
      </p:sp>
      <p:pic>
        <p:nvPicPr>
          <p:cNvPr id="1026" name="Picture 2"/>
          <p:cNvPicPr>
            <a:picLocks noGrp="1" noChangeAspect="1" noChangeArrowheads="1"/>
          </p:cNvPicPr>
          <p:nvPr>
            <p:ph idx="1"/>
          </p:nvPr>
        </p:nvPicPr>
        <p:blipFill>
          <a:blip r:embed="rId2" cstate="print"/>
          <a:srcRect/>
          <a:stretch>
            <a:fillRect/>
          </a:stretch>
        </p:blipFill>
        <p:spPr bwMode="auto">
          <a:xfrm>
            <a:off x="762000" y="1600201"/>
            <a:ext cx="7696200" cy="3581399"/>
          </a:xfrm>
          <a:prstGeom prst="rect">
            <a:avLst/>
          </a:prstGeom>
          <a:noFill/>
          <a:ln w="9525">
            <a:noFill/>
            <a:miter lim="800000"/>
            <a:headEnd/>
            <a:tailEnd/>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PHP Operators - Assignment Operators</a:t>
            </a:r>
            <a:br>
              <a:rPr lang="en-US" b="1" dirty="0" smtClean="0"/>
            </a:br>
            <a:endParaRPr lang="en-US" dirty="0"/>
          </a:p>
        </p:txBody>
      </p:sp>
      <p:pic>
        <p:nvPicPr>
          <p:cNvPr id="2051" name="Picture 3"/>
          <p:cNvPicPr>
            <a:picLocks noGrp="1" noChangeAspect="1" noChangeArrowheads="1"/>
          </p:cNvPicPr>
          <p:nvPr>
            <p:ph idx="1"/>
          </p:nvPr>
        </p:nvPicPr>
        <p:blipFill>
          <a:blip r:embed="rId2" cstate="print"/>
          <a:srcRect/>
          <a:stretch>
            <a:fillRect/>
          </a:stretch>
        </p:blipFill>
        <p:spPr bwMode="auto">
          <a:xfrm>
            <a:off x="1143000" y="2286000"/>
            <a:ext cx="7267575" cy="2582069"/>
          </a:xfrm>
          <a:prstGeom prst="rect">
            <a:avLst/>
          </a:prstGeom>
          <a:noFill/>
          <a:ln w="9525">
            <a:noFill/>
            <a:miter lim="800000"/>
            <a:headEnd/>
            <a:tailEnd/>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PHP Operators - Comparison Operators</a:t>
            </a:r>
            <a:br>
              <a:rPr lang="en-US" b="1" dirty="0" smtClean="0"/>
            </a:br>
            <a:endParaRPr lang="en-US" dirty="0"/>
          </a:p>
        </p:txBody>
      </p:sp>
      <p:pic>
        <p:nvPicPr>
          <p:cNvPr id="3074" name="Picture 2"/>
          <p:cNvPicPr>
            <a:picLocks noGrp="1" noChangeAspect="1" noChangeArrowheads="1"/>
          </p:cNvPicPr>
          <p:nvPr>
            <p:ph idx="1"/>
          </p:nvPr>
        </p:nvPicPr>
        <p:blipFill>
          <a:blip r:embed="rId2" cstate="print"/>
          <a:srcRect/>
          <a:stretch>
            <a:fillRect/>
          </a:stretch>
        </p:blipFill>
        <p:spPr bwMode="auto">
          <a:xfrm>
            <a:off x="1066800" y="2438400"/>
            <a:ext cx="7315200" cy="2286000"/>
          </a:xfrm>
          <a:prstGeom prst="rect">
            <a:avLst/>
          </a:prstGeom>
          <a:noFill/>
          <a:ln w="9525">
            <a:noFill/>
            <a:miter lim="800000"/>
            <a:headEnd/>
            <a:tailEnd/>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PHP Operators - Logical Operators</a:t>
            </a:r>
            <a:br>
              <a:rPr lang="en-US" b="1" dirty="0" smtClean="0"/>
            </a:br>
            <a:endParaRPr lang="en-US" dirty="0"/>
          </a:p>
        </p:txBody>
      </p:sp>
      <p:pic>
        <p:nvPicPr>
          <p:cNvPr id="4098" name="Picture 2"/>
          <p:cNvPicPr>
            <a:picLocks noGrp="1" noChangeAspect="1" noChangeArrowheads="1"/>
          </p:cNvPicPr>
          <p:nvPr>
            <p:ph idx="1"/>
          </p:nvPr>
        </p:nvPicPr>
        <p:blipFill>
          <a:blip r:embed="rId2" cstate="print"/>
          <a:srcRect/>
          <a:stretch>
            <a:fillRect/>
          </a:stretch>
        </p:blipFill>
        <p:spPr bwMode="auto">
          <a:xfrm>
            <a:off x="1076325" y="2343944"/>
            <a:ext cx="6991350" cy="3038475"/>
          </a:xfrm>
          <a:prstGeom prst="rect">
            <a:avLst/>
          </a:prstGeom>
          <a:noFill/>
          <a:ln w="9525">
            <a:noFill/>
            <a:miter lim="800000"/>
            <a:headEnd/>
            <a:tailEnd/>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Conditional Statements</a:t>
            </a:r>
            <a:br>
              <a:rPr lang="en-US" b="1" dirty="0" smtClean="0"/>
            </a:br>
            <a:endParaRPr lang="en-US" dirty="0"/>
          </a:p>
        </p:txBody>
      </p:sp>
      <p:sp>
        <p:nvSpPr>
          <p:cNvPr id="3" name="Content Placeholder 2"/>
          <p:cNvSpPr>
            <a:spLocks noGrp="1"/>
          </p:cNvSpPr>
          <p:nvPr>
            <p:ph idx="1"/>
          </p:nvPr>
        </p:nvSpPr>
        <p:spPr/>
        <p:txBody>
          <a:bodyPr>
            <a:normAutofit/>
          </a:bodyPr>
          <a:lstStyle/>
          <a:p>
            <a:r>
              <a:rPr lang="en-US" dirty="0" smtClean="0"/>
              <a:t>if...else statement - use this statement if you want to execute a set of code when a condition is true and another if the condition is not true</a:t>
            </a:r>
          </a:p>
          <a:p>
            <a:endParaRPr lang="en-US" dirty="0" smtClean="0"/>
          </a:p>
          <a:p>
            <a:r>
              <a:rPr lang="en-US" dirty="0" err="1" smtClean="0"/>
              <a:t>elseif</a:t>
            </a:r>
            <a:r>
              <a:rPr lang="en-US" dirty="0" smtClean="0"/>
              <a:t> statement - is used with the if...else statement to execute a set of code if one of several condition are true</a:t>
            </a:r>
          </a:p>
          <a:p>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The If...Else Statement </a:t>
            </a:r>
            <a:br>
              <a:rPr lang="en-US" b="1" dirty="0" smtClean="0"/>
            </a:br>
            <a:endParaRPr lang="en-US" dirty="0"/>
          </a:p>
        </p:txBody>
      </p:sp>
      <p:pic>
        <p:nvPicPr>
          <p:cNvPr id="5122" name="Picture 2"/>
          <p:cNvPicPr>
            <a:picLocks noGrp="1" noChangeAspect="1" noChangeArrowheads="1"/>
          </p:cNvPicPr>
          <p:nvPr>
            <p:ph idx="1"/>
          </p:nvPr>
        </p:nvPicPr>
        <p:blipFill>
          <a:blip r:embed="rId2" cstate="print"/>
          <a:srcRect/>
          <a:stretch>
            <a:fillRect/>
          </a:stretch>
        </p:blipFill>
        <p:spPr bwMode="auto">
          <a:xfrm>
            <a:off x="457200" y="1447800"/>
            <a:ext cx="7877175" cy="1457325"/>
          </a:xfrm>
          <a:prstGeom prst="rect">
            <a:avLst/>
          </a:prstGeom>
          <a:noFill/>
          <a:ln w="9525">
            <a:noFill/>
            <a:miter lim="800000"/>
            <a:headEnd/>
            <a:tailEnd/>
          </a:ln>
        </p:spPr>
      </p:pic>
      <p:pic>
        <p:nvPicPr>
          <p:cNvPr id="5124" name="Picture 4"/>
          <p:cNvPicPr>
            <a:picLocks noChangeAspect="1" noChangeArrowheads="1"/>
          </p:cNvPicPr>
          <p:nvPr/>
        </p:nvPicPr>
        <p:blipFill>
          <a:blip r:embed="rId3" cstate="print"/>
          <a:srcRect/>
          <a:stretch>
            <a:fillRect/>
          </a:stretch>
        </p:blipFill>
        <p:spPr bwMode="auto">
          <a:xfrm>
            <a:off x="381000" y="2743200"/>
            <a:ext cx="8029575" cy="3819525"/>
          </a:xfrm>
          <a:prstGeom prst="rect">
            <a:avLst/>
          </a:prstGeom>
          <a:noFill/>
          <a:ln w="9525">
            <a:noFill/>
            <a:miter lim="800000"/>
            <a:headEnd/>
            <a:tailEnd/>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fontScale="90000"/>
          </a:bodyPr>
          <a:lstStyle/>
          <a:p>
            <a:r>
              <a:rPr lang="en-US" b="1" dirty="0" smtClean="0"/>
              <a:t/>
            </a:r>
            <a:br>
              <a:rPr lang="en-US" b="1" dirty="0" smtClean="0"/>
            </a:br>
            <a:r>
              <a:rPr lang="en-US" b="1" dirty="0" smtClean="0"/>
              <a:t>The </a:t>
            </a:r>
            <a:r>
              <a:rPr lang="en-US" b="1" dirty="0" err="1" smtClean="0"/>
              <a:t>ElseIf</a:t>
            </a:r>
            <a:r>
              <a:rPr lang="en-US" b="1" dirty="0" smtClean="0"/>
              <a:t> Statement </a:t>
            </a:r>
            <a:br>
              <a:rPr lang="en-US" b="1" dirty="0" smtClean="0"/>
            </a:br>
            <a:endParaRPr lang="en-US" dirty="0"/>
          </a:p>
        </p:txBody>
      </p:sp>
      <p:pic>
        <p:nvPicPr>
          <p:cNvPr id="6146" name="Picture 2"/>
          <p:cNvPicPr>
            <a:picLocks noGrp="1" noChangeAspect="1" noChangeArrowheads="1"/>
          </p:cNvPicPr>
          <p:nvPr>
            <p:ph idx="1"/>
          </p:nvPr>
        </p:nvPicPr>
        <p:blipFill>
          <a:blip r:embed="rId2" cstate="print"/>
          <a:srcRect/>
          <a:stretch>
            <a:fillRect/>
          </a:stretch>
        </p:blipFill>
        <p:spPr bwMode="auto">
          <a:xfrm>
            <a:off x="533400" y="914400"/>
            <a:ext cx="7981950" cy="1905000"/>
          </a:xfrm>
          <a:prstGeom prst="rect">
            <a:avLst/>
          </a:prstGeom>
          <a:noFill/>
          <a:ln w="9525">
            <a:noFill/>
            <a:miter lim="800000"/>
            <a:headEnd/>
            <a:tailEnd/>
          </a:ln>
        </p:spPr>
      </p:pic>
      <p:pic>
        <p:nvPicPr>
          <p:cNvPr id="6147" name="Picture 3"/>
          <p:cNvPicPr>
            <a:picLocks noChangeAspect="1" noChangeArrowheads="1"/>
          </p:cNvPicPr>
          <p:nvPr/>
        </p:nvPicPr>
        <p:blipFill>
          <a:blip r:embed="rId3" cstate="print"/>
          <a:srcRect/>
          <a:stretch>
            <a:fillRect/>
          </a:stretch>
        </p:blipFill>
        <p:spPr bwMode="auto">
          <a:xfrm>
            <a:off x="533400" y="2667000"/>
            <a:ext cx="7829550" cy="3914775"/>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Dynamic </a:t>
            </a:r>
            <a:r>
              <a:rPr lang="en-US" b="1" dirty="0"/>
              <a:t>websites</a:t>
            </a:r>
            <a:br>
              <a:rPr lang="en-US" b="1" dirty="0"/>
            </a:br>
            <a:endParaRPr lang="en-US" dirty="0"/>
          </a:p>
        </p:txBody>
      </p:sp>
      <p:sp>
        <p:nvSpPr>
          <p:cNvPr id="3" name="Content Placeholder 2"/>
          <p:cNvSpPr>
            <a:spLocks noGrp="1"/>
          </p:cNvSpPr>
          <p:nvPr>
            <p:ph idx="1"/>
          </p:nvPr>
        </p:nvSpPr>
        <p:spPr/>
        <p:txBody>
          <a:bodyPr>
            <a:normAutofit fontScale="92500" lnSpcReduction="10000"/>
          </a:bodyPr>
          <a:lstStyle/>
          <a:p>
            <a:r>
              <a:rPr lang="en-US" dirty="0"/>
              <a:t>Every client makes a request for a page</a:t>
            </a:r>
            <a:r>
              <a:rPr lang="en-US" dirty="0" smtClean="0"/>
              <a:t>.</a:t>
            </a:r>
          </a:p>
          <a:p>
            <a:endParaRPr lang="en-US" dirty="0"/>
          </a:p>
          <a:p>
            <a:r>
              <a:rPr lang="en-US" dirty="0"/>
              <a:t>The server checks what the client has asked for and based on that constructs a </a:t>
            </a:r>
            <a:r>
              <a:rPr lang="en-US" dirty="0" smtClean="0"/>
              <a:t>page for </a:t>
            </a:r>
            <a:r>
              <a:rPr lang="en-US" dirty="0"/>
              <a:t>him based on an existing template</a:t>
            </a:r>
            <a:r>
              <a:rPr lang="en-US" dirty="0" smtClean="0"/>
              <a:t>.</a:t>
            </a:r>
          </a:p>
          <a:p>
            <a:endParaRPr lang="en-US" dirty="0"/>
          </a:p>
          <a:p>
            <a:r>
              <a:rPr lang="en-US" dirty="0"/>
              <a:t>The template is a page which contains HTML code and server-side code that will </a:t>
            </a:r>
            <a:r>
              <a:rPr lang="en-US" dirty="0" smtClean="0"/>
              <a:t>end up </a:t>
            </a:r>
            <a:r>
              <a:rPr lang="en-US" dirty="0"/>
              <a:t>as HTML code as well, but a different HTML each time.</a:t>
            </a:r>
          </a:p>
          <a:p>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The Switch Statement - Syntax</a:t>
            </a:r>
            <a:endParaRPr lang="en-US" dirty="0"/>
          </a:p>
        </p:txBody>
      </p:sp>
      <p:sp>
        <p:nvSpPr>
          <p:cNvPr id="3" name="Content Placeholder 2"/>
          <p:cNvSpPr>
            <a:spLocks noGrp="1"/>
          </p:cNvSpPr>
          <p:nvPr>
            <p:ph idx="1"/>
          </p:nvPr>
        </p:nvSpPr>
        <p:spPr/>
        <p:txBody>
          <a:bodyPr/>
          <a:lstStyle/>
          <a:p>
            <a:r>
              <a:rPr lang="en-US" dirty="0" smtClean="0"/>
              <a:t>If you want to select one of many blocks of code to be executed </a:t>
            </a:r>
          </a:p>
          <a:p>
            <a:endParaRPr lang="en-US" dirty="0"/>
          </a:p>
        </p:txBody>
      </p:sp>
      <p:pic>
        <p:nvPicPr>
          <p:cNvPr id="5" name="Picture 2"/>
          <p:cNvPicPr>
            <a:picLocks noChangeAspect="1" noChangeArrowheads="1"/>
          </p:cNvPicPr>
          <p:nvPr/>
        </p:nvPicPr>
        <p:blipFill>
          <a:blip r:embed="rId2" cstate="print"/>
          <a:srcRect/>
          <a:stretch>
            <a:fillRect/>
          </a:stretch>
        </p:blipFill>
        <p:spPr bwMode="auto">
          <a:xfrm>
            <a:off x="685800" y="2895600"/>
            <a:ext cx="7696200" cy="3429000"/>
          </a:xfrm>
          <a:prstGeom prst="rect">
            <a:avLst/>
          </a:prstGeom>
          <a:noFill/>
          <a:ln w="9525">
            <a:noFill/>
            <a:miter lim="800000"/>
            <a:headEnd/>
            <a:tailEnd/>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The Switch Statement - Example</a:t>
            </a:r>
            <a:br>
              <a:rPr lang="en-US" b="1" dirty="0" smtClean="0"/>
            </a:br>
            <a:endParaRPr lang="en-US" dirty="0"/>
          </a:p>
        </p:txBody>
      </p:sp>
      <p:pic>
        <p:nvPicPr>
          <p:cNvPr id="8195" name="Picture 3"/>
          <p:cNvPicPr>
            <a:picLocks noGrp="1" noChangeAspect="1" noChangeArrowheads="1"/>
          </p:cNvPicPr>
          <p:nvPr>
            <p:ph idx="1"/>
          </p:nvPr>
        </p:nvPicPr>
        <p:blipFill>
          <a:blip r:embed="rId2" cstate="print"/>
          <a:srcRect/>
          <a:stretch>
            <a:fillRect/>
          </a:stretch>
        </p:blipFill>
        <p:spPr bwMode="auto">
          <a:xfrm>
            <a:off x="566737" y="1739106"/>
            <a:ext cx="8010525" cy="4248150"/>
          </a:xfrm>
          <a:prstGeom prst="rect">
            <a:avLst/>
          </a:prstGeom>
          <a:noFill/>
          <a:ln w="9525">
            <a:noFill/>
            <a:miter lim="800000"/>
            <a:headEnd/>
            <a:tailEnd/>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Arrays &amp; Loops</a:t>
            </a:r>
            <a:br>
              <a:rPr lang="en-US" b="1" dirty="0" smtClean="0"/>
            </a:br>
            <a:endParaRPr lang="en-US" dirty="0"/>
          </a:p>
        </p:txBody>
      </p:sp>
      <p:sp>
        <p:nvSpPr>
          <p:cNvPr id="3" name="Content Placeholder 2"/>
          <p:cNvSpPr>
            <a:spLocks noGrp="1"/>
          </p:cNvSpPr>
          <p:nvPr>
            <p:ph idx="1"/>
          </p:nvPr>
        </p:nvSpPr>
        <p:spPr/>
        <p:txBody>
          <a:bodyPr>
            <a:normAutofit fontScale="70000" lnSpcReduction="20000"/>
          </a:bodyPr>
          <a:lstStyle/>
          <a:p>
            <a:pPr>
              <a:buNone/>
            </a:pPr>
            <a:r>
              <a:rPr lang="en-US" b="1" dirty="0" smtClean="0"/>
              <a:t>PHP Arrays</a:t>
            </a:r>
          </a:p>
          <a:p>
            <a:r>
              <a:rPr lang="en-US" dirty="0" smtClean="0"/>
              <a:t>An array can store one or more values in a single variable name.</a:t>
            </a:r>
          </a:p>
          <a:p>
            <a:endParaRPr lang="en-US" dirty="0" smtClean="0"/>
          </a:p>
          <a:p>
            <a:r>
              <a:rPr lang="en-US" dirty="0" smtClean="0"/>
              <a:t>Each element in the array has its own ID so that it can be easily accessed.</a:t>
            </a:r>
          </a:p>
          <a:p>
            <a:endParaRPr lang="en-US" dirty="0" smtClean="0"/>
          </a:p>
          <a:p>
            <a:r>
              <a:rPr lang="en-US" dirty="0" smtClean="0"/>
              <a:t>There are three different kind of arrays:</a:t>
            </a:r>
          </a:p>
          <a:p>
            <a:pPr>
              <a:buNone/>
            </a:pPr>
            <a:r>
              <a:rPr lang="en-US" dirty="0" smtClean="0"/>
              <a:t>         - </a:t>
            </a:r>
            <a:r>
              <a:rPr lang="en-US" b="1" dirty="0" smtClean="0"/>
              <a:t>Numeric </a:t>
            </a:r>
            <a:r>
              <a:rPr lang="en-US" dirty="0" smtClean="0"/>
              <a:t>array - An array with a numeric ID key</a:t>
            </a:r>
          </a:p>
          <a:p>
            <a:pPr>
              <a:buNone/>
            </a:pPr>
            <a:r>
              <a:rPr lang="en-US" dirty="0" smtClean="0"/>
              <a:t>         - </a:t>
            </a:r>
            <a:r>
              <a:rPr lang="en-US" b="1" dirty="0" smtClean="0"/>
              <a:t>Associative</a:t>
            </a:r>
            <a:r>
              <a:rPr lang="en-US" dirty="0" smtClean="0"/>
              <a:t> array - An array where each ID key is </a:t>
            </a:r>
          </a:p>
          <a:p>
            <a:pPr>
              <a:buNone/>
            </a:pPr>
            <a:r>
              <a:rPr lang="en-US" dirty="0" smtClean="0"/>
              <a:t>               associated with a value</a:t>
            </a:r>
          </a:p>
          <a:p>
            <a:pPr>
              <a:buNone/>
            </a:pPr>
            <a:r>
              <a:rPr lang="en-US" dirty="0" smtClean="0"/>
              <a:t>         - </a:t>
            </a:r>
            <a:r>
              <a:rPr lang="en-US" b="1" dirty="0" smtClean="0"/>
              <a:t>Multidimensional</a:t>
            </a:r>
            <a:r>
              <a:rPr lang="en-US" dirty="0" smtClean="0"/>
              <a:t> array - An array containing one </a:t>
            </a:r>
          </a:p>
          <a:p>
            <a:pPr>
              <a:buNone/>
            </a:pPr>
            <a:r>
              <a:rPr lang="en-US" dirty="0" smtClean="0"/>
              <a:t>               or more arrays</a:t>
            </a:r>
          </a:p>
          <a:p>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Numeric Arrays</a:t>
            </a:r>
            <a:br>
              <a:rPr lang="en-US" b="1" dirty="0" smtClean="0"/>
            </a:br>
            <a:endParaRPr lang="en-US" dirty="0"/>
          </a:p>
        </p:txBody>
      </p:sp>
      <p:sp>
        <p:nvSpPr>
          <p:cNvPr id="3" name="Content Placeholder 2"/>
          <p:cNvSpPr>
            <a:spLocks noGrp="1"/>
          </p:cNvSpPr>
          <p:nvPr>
            <p:ph idx="1"/>
          </p:nvPr>
        </p:nvSpPr>
        <p:spPr/>
        <p:txBody>
          <a:bodyPr/>
          <a:lstStyle/>
          <a:p>
            <a:r>
              <a:rPr lang="en-US" dirty="0" smtClean="0"/>
              <a:t>A numeric array stores each element with a numeric ID key.</a:t>
            </a:r>
          </a:p>
          <a:p>
            <a:r>
              <a:rPr lang="en-US" dirty="0" smtClean="0"/>
              <a:t>There are different ways to create a numeric array.</a:t>
            </a:r>
          </a:p>
          <a:p>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Numeric Arrays</a:t>
            </a:r>
            <a:br>
              <a:rPr lang="en-US" b="1" dirty="0" smtClean="0"/>
            </a:br>
            <a:endParaRPr lang="en-US" dirty="0"/>
          </a:p>
        </p:txBody>
      </p:sp>
      <p:sp>
        <p:nvSpPr>
          <p:cNvPr id="3" name="Content Placeholder 2"/>
          <p:cNvSpPr>
            <a:spLocks noGrp="1"/>
          </p:cNvSpPr>
          <p:nvPr>
            <p:ph idx="1"/>
          </p:nvPr>
        </p:nvSpPr>
        <p:spPr/>
        <p:txBody>
          <a:bodyPr>
            <a:normAutofit/>
          </a:bodyPr>
          <a:lstStyle/>
          <a:p>
            <a:r>
              <a:rPr lang="en-US" dirty="0" smtClean="0"/>
              <a:t>In this example the ID key is automatically assigned:</a:t>
            </a:r>
          </a:p>
          <a:p>
            <a:endParaRPr lang="en-US" dirty="0" smtClean="0"/>
          </a:p>
          <a:p>
            <a:pPr>
              <a:buNone/>
            </a:pPr>
            <a:endParaRPr lang="en-US" dirty="0" smtClean="0"/>
          </a:p>
          <a:p>
            <a:r>
              <a:rPr lang="en-US" dirty="0" smtClean="0"/>
              <a:t>In this example we assign the ID key manually:</a:t>
            </a:r>
          </a:p>
          <a:p>
            <a:endParaRPr lang="en-US" dirty="0"/>
          </a:p>
        </p:txBody>
      </p:sp>
      <p:pic>
        <p:nvPicPr>
          <p:cNvPr id="7" name="Picture 2"/>
          <p:cNvPicPr>
            <a:picLocks noChangeAspect="1" noChangeArrowheads="1"/>
          </p:cNvPicPr>
          <p:nvPr/>
        </p:nvPicPr>
        <p:blipFill>
          <a:blip r:embed="rId2" cstate="print"/>
          <a:srcRect/>
          <a:stretch>
            <a:fillRect/>
          </a:stretch>
        </p:blipFill>
        <p:spPr bwMode="auto">
          <a:xfrm>
            <a:off x="838200" y="2819400"/>
            <a:ext cx="7162800" cy="628650"/>
          </a:xfrm>
          <a:prstGeom prst="rect">
            <a:avLst/>
          </a:prstGeom>
          <a:noFill/>
          <a:ln w="9525">
            <a:noFill/>
            <a:miter lim="800000"/>
            <a:headEnd/>
            <a:tailEnd/>
          </a:ln>
        </p:spPr>
      </p:pic>
      <p:pic>
        <p:nvPicPr>
          <p:cNvPr id="8" name="Picture 3"/>
          <p:cNvPicPr>
            <a:picLocks noChangeAspect="1" noChangeArrowheads="1"/>
          </p:cNvPicPr>
          <p:nvPr/>
        </p:nvPicPr>
        <p:blipFill>
          <a:blip r:embed="rId3" cstate="print"/>
          <a:srcRect/>
          <a:stretch>
            <a:fillRect/>
          </a:stretch>
        </p:blipFill>
        <p:spPr bwMode="auto">
          <a:xfrm>
            <a:off x="762000" y="4572000"/>
            <a:ext cx="7315200" cy="1095375"/>
          </a:xfrm>
          <a:prstGeom prst="rect">
            <a:avLst/>
          </a:prstGeom>
          <a:noFill/>
          <a:ln w="9525">
            <a:noFill/>
            <a:miter lim="800000"/>
            <a:headEnd/>
            <a:tailEnd/>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Arrays – Examples </a:t>
            </a:r>
            <a:endParaRPr lang="en-US" dirty="0"/>
          </a:p>
        </p:txBody>
      </p:sp>
      <p:pic>
        <p:nvPicPr>
          <p:cNvPr id="10244" name="Picture 4"/>
          <p:cNvPicPr>
            <a:picLocks noGrp="1" noChangeAspect="1" noChangeArrowheads="1"/>
          </p:cNvPicPr>
          <p:nvPr>
            <p:ph idx="1"/>
          </p:nvPr>
        </p:nvPicPr>
        <p:blipFill>
          <a:blip r:embed="rId2" cstate="print"/>
          <a:srcRect/>
          <a:stretch>
            <a:fillRect/>
          </a:stretch>
        </p:blipFill>
        <p:spPr bwMode="auto">
          <a:xfrm>
            <a:off x="381000" y="1828800"/>
            <a:ext cx="7915275" cy="2695575"/>
          </a:xfrm>
          <a:prstGeom prst="rect">
            <a:avLst/>
          </a:prstGeom>
          <a:noFill/>
          <a:ln w="9525">
            <a:noFill/>
            <a:miter lim="800000"/>
            <a:headEnd/>
            <a:tailEnd/>
          </a:ln>
        </p:spPr>
      </p:pic>
      <p:pic>
        <p:nvPicPr>
          <p:cNvPr id="10245" name="Picture 5"/>
          <p:cNvPicPr>
            <a:picLocks noChangeAspect="1" noChangeArrowheads="1"/>
          </p:cNvPicPr>
          <p:nvPr/>
        </p:nvPicPr>
        <p:blipFill>
          <a:blip r:embed="rId3" cstate="print"/>
          <a:srcRect/>
          <a:stretch>
            <a:fillRect/>
          </a:stretch>
        </p:blipFill>
        <p:spPr bwMode="auto">
          <a:xfrm>
            <a:off x="533400" y="5181600"/>
            <a:ext cx="7791450" cy="485775"/>
          </a:xfrm>
          <a:prstGeom prst="rect">
            <a:avLst/>
          </a:prstGeom>
          <a:noFill/>
          <a:ln w="9525">
            <a:noFill/>
            <a:miter lim="800000"/>
            <a:headEnd/>
            <a:tailEnd/>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Associative Arrays</a:t>
            </a:r>
            <a:br>
              <a:rPr lang="en-US" b="1" dirty="0" smtClean="0"/>
            </a:br>
            <a:endParaRPr lang="en-US" dirty="0"/>
          </a:p>
        </p:txBody>
      </p:sp>
      <p:sp>
        <p:nvSpPr>
          <p:cNvPr id="3" name="Content Placeholder 2"/>
          <p:cNvSpPr>
            <a:spLocks noGrp="1"/>
          </p:cNvSpPr>
          <p:nvPr>
            <p:ph idx="1"/>
          </p:nvPr>
        </p:nvSpPr>
        <p:spPr/>
        <p:txBody>
          <a:bodyPr>
            <a:normAutofit/>
          </a:bodyPr>
          <a:lstStyle/>
          <a:p>
            <a:r>
              <a:rPr lang="en-US" dirty="0" smtClean="0"/>
              <a:t>Each ID key is associated with a value.</a:t>
            </a:r>
          </a:p>
          <a:p>
            <a:r>
              <a:rPr lang="en-US" dirty="0" smtClean="0"/>
              <a:t>With associative arrays we can use the values as keys and assign values to them.</a:t>
            </a:r>
          </a:p>
          <a:p>
            <a:r>
              <a:rPr lang="en-US" dirty="0" smtClean="0"/>
              <a:t>In this example we use an array to assign ages to the different persons:</a:t>
            </a:r>
          </a:p>
          <a:p>
            <a:r>
              <a:rPr lang="en-US" dirty="0" smtClean="0"/>
              <a:t>A different way of creating the array</a:t>
            </a:r>
          </a:p>
          <a:p>
            <a:endParaRPr lang="en-US" dirty="0" smtClean="0"/>
          </a:p>
          <a:p>
            <a:endParaRPr lang="en-US" dirty="0"/>
          </a:p>
        </p:txBody>
      </p:sp>
      <p:pic>
        <p:nvPicPr>
          <p:cNvPr id="4" name="Picture 2"/>
          <p:cNvPicPr>
            <a:picLocks noChangeAspect="1" noChangeArrowheads="1"/>
          </p:cNvPicPr>
          <p:nvPr/>
        </p:nvPicPr>
        <p:blipFill>
          <a:blip r:embed="rId2" cstate="print"/>
          <a:srcRect/>
          <a:stretch>
            <a:fillRect/>
          </a:stretch>
        </p:blipFill>
        <p:spPr bwMode="auto">
          <a:xfrm>
            <a:off x="762000" y="3886200"/>
            <a:ext cx="7620000" cy="514350"/>
          </a:xfrm>
          <a:prstGeom prst="rect">
            <a:avLst/>
          </a:prstGeom>
          <a:noFill/>
          <a:ln w="9525">
            <a:noFill/>
            <a:miter lim="800000"/>
            <a:headEnd/>
            <a:tailEnd/>
          </a:ln>
        </p:spPr>
      </p:pic>
      <p:pic>
        <p:nvPicPr>
          <p:cNvPr id="5" name="Picture 3"/>
          <p:cNvPicPr>
            <a:picLocks noChangeAspect="1" noChangeArrowheads="1"/>
          </p:cNvPicPr>
          <p:nvPr/>
        </p:nvPicPr>
        <p:blipFill>
          <a:blip r:embed="rId3" cstate="print"/>
          <a:srcRect/>
          <a:stretch>
            <a:fillRect/>
          </a:stretch>
        </p:blipFill>
        <p:spPr bwMode="auto">
          <a:xfrm>
            <a:off x="838200" y="4876800"/>
            <a:ext cx="7543800" cy="1047750"/>
          </a:xfrm>
          <a:prstGeom prst="rect">
            <a:avLst/>
          </a:prstGeom>
          <a:noFill/>
          <a:ln w="9525">
            <a:noFill/>
            <a:miter lim="800000"/>
            <a:headEnd/>
            <a:tailEnd/>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Associative Arrays - Example</a:t>
            </a:r>
            <a:endParaRPr lang="en-US" dirty="0"/>
          </a:p>
        </p:txBody>
      </p:sp>
      <p:pic>
        <p:nvPicPr>
          <p:cNvPr id="4" name="Picture 4"/>
          <p:cNvPicPr>
            <a:picLocks noGrp="1" noChangeAspect="1" noChangeArrowheads="1"/>
          </p:cNvPicPr>
          <p:nvPr>
            <p:ph idx="1"/>
          </p:nvPr>
        </p:nvPicPr>
        <p:blipFill>
          <a:blip r:embed="rId2" cstate="print"/>
          <a:srcRect/>
          <a:stretch>
            <a:fillRect/>
          </a:stretch>
        </p:blipFill>
        <p:spPr bwMode="auto">
          <a:xfrm>
            <a:off x="609600" y="1600200"/>
            <a:ext cx="7848600" cy="2266950"/>
          </a:xfrm>
          <a:prstGeom prst="rect">
            <a:avLst/>
          </a:prstGeom>
          <a:noFill/>
          <a:ln w="9525">
            <a:noFill/>
            <a:miter lim="800000"/>
            <a:headEnd/>
            <a:tailEnd/>
          </a:ln>
        </p:spPr>
      </p:pic>
      <p:pic>
        <p:nvPicPr>
          <p:cNvPr id="5" name="Picture 2"/>
          <p:cNvPicPr>
            <a:picLocks noChangeAspect="1" noChangeArrowheads="1"/>
          </p:cNvPicPr>
          <p:nvPr/>
        </p:nvPicPr>
        <p:blipFill>
          <a:blip r:embed="rId3" cstate="print"/>
          <a:srcRect/>
          <a:stretch>
            <a:fillRect/>
          </a:stretch>
        </p:blipFill>
        <p:spPr bwMode="auto">
          <a:xfrm>
            <a:off x="685800" y="4343400"/>
            <a:ext cx="7772400" cy="581025"/>
          </a:xfrm>
          <a:prstGeom prst="rect">
            <a:avLst/>
          </a:prstGeom>
          <a:noFill/>
          <a:ln w="9525">
            <a:noFill/>
            <a:miter lim="800000"/>
            <a:headEnd/>
            <a:tailEnd/>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Multidimensional Arrays</a:t>
            </a:r>
            <a:br>
              <a:rPr lang="en-US" b="1" dirty="0" smtClean="0"/>
            </a:br>
            <a:endParaRPr lang="en-US" dirty="0"/>
          </a:p>
        </p:txBody>
      </p:sp>
      <p:sp>
        <p:nvSpPr>
          <p:cNvPr id="5" name="Content Placeholder 4"/>
          <p:cNvSpPr>
            <a:spLocks noGrp="1"/>
          </p:cNvSpPr>
          <p:nvPr>
            <p:ph idx="1"/>
          </p:nvPr>
        </p:nvSpPr>
        <p:spPr/>
        <p:txBody>
          <a:bodyPr/>
          <a:lstStyle/>
          <a:p>
            <a:r>
              <a:rPr lang="en-US" dirty="0" smtClean="0"/>
              <a:t>In a multidimensional array, each element in the main array can also be an array and each element in the sub-array can be an array, and so on.</a:t>
            </a:r>
          </a:p>
          <a:p>
            <a:endParaRPr lang="en-US" dirty="0" smtClean="0"/>
          </a:p>
          <a:p>
            <a:r>
              <a:rPr lang="en-US" dirty="0" smtClean="0"/>
              <a:t>In the next example we create a multidimensional array, with automatically assigned ID keys:</a:t>
            </a:r>
          </a:p>
          <a:p>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Multidimensional Arrays</a:t>
            </a:r>
            <a:br>
              <a:rPr lang="en-US" b="1" dirty="0" smtClean="0"/>
            </a:br>
            <a:endParaRPr lang="en-US" dirty="0"/>
          </a:p>
        </p:txBody>
      </p:sp>
      <p:pic>
        <p:nvPicPr>
          <p:cNvPr id="13314" name="Picture 2"/>
          <p:cNvPicPr>
            <a:picLocks noGrp="1" noChangeAspect="1" noChangeArrowheads="1"/>
          </p:cNvPicPr>
          <p:nvPr>
            <p:ph idx="1"/>
          </p:nvPr>
        </p:nvPicPr>
        <p:blipFill>
          <a:blip r:embed="rId2" cstate="print"/>
          <a:srcRect/>
          <a:stretch>
            <a:fillRect/>
          </a:stretch>
        </p:blipFill>
        <p:spPr bwMode="auto">
          <a:xfrm>
            <a:off x="795820" y="1600200"/>
            <a:ext cx="7552360" cy="4525963"/>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Server-Side </a:t>
            </a:r>
            <a:r>
              <a:rPr lang="en-US" b="1" dirty="0"/>
              <a:t>Scripting</a:t>
            </a:r>
            <a:br>
              <a:rPr lang="en-US" b="1" dirty="0"/>
            </a:br>
            <a:endParaRPr lang="en-US" dirty="0"/>
          </a:p>
        </p:txBody>
      </p:sp>
      <p:sp>
        <p:nvSpPr>
          <p:cNvPr id="3" name="Content Placeholder 2"/>
          <p:cNvSpPr>
            <a:spLocks noGrp="1"/>
          </p:cNvSpPr>
          <p:nvPr>
            <p:ph idx="1"/>
          </p:nvPr>
        </p:nvSpPr>
        <p:spPr/>
        <p:txBody>
          <a:bodyPr>
            <a:normAutofit fontScale="92500" lnSpcReduction="20000"/>
          </a:bodyPr>
          <a:lstStyle/>
          <a:p>
            <a:r>
              <a:rPr lang="en-US" dirty="0"/>
              <a:t>In order to generate dynamic pages we use a server-side scripting language</a:t>
            </a:r>
            <a:r>
              <a:rPr lang="en-US" dirty="0" smtClean="0"/>
              <a:t>.</a:t>
            </a:r>
          </a:p>
          <a:p>
            <a:endParaRPr lang="en-US" dirty="0"/>
          </a:p>
          <a:p>
            <a:r>
              <a:rPr lang="en-US" dirty="0"/>
              <a:t>There are different types of server-side scripting languages such as PHP, </a:t>
            </a:r>
            <a:r>
              <a:rPr lang="en-US" dirty="0" smtClean="0"/>
              <a:t>ASP, ASP.NET</a:t>
            </a:r>
            <a:r>
              <a:rPr lang="en-US" dirty="0"/>
              <a:t>, ColdFusion, </a:t>
            </a:r>
            <a:r>
              <a:rPr lang="en-US" dirty="0" err="1"/>
              <a:t>JavaServer</a:t>
            </a:r>
            <a:r>
              <a:rPr lang="en-US" dirty="0"/>
              <a:t> Pages, Perl and others</a:t>
            </a:r>
            <a:r>
              <a:rPr lang="en-US" dirty="0" smtClean="0"/>
              <a:t>.</a:t>
            </a:r>
          </a:p>
          <a:p>
            <a:endParaRPr lang="en-US" dirty="0"/>
          </a:p>
          <a:p>
            <a:r>
              <a:rPr lang="en-US" dirty="0" smtClean="0"/>
              <a:t>The </a:t>
            </a:r>
            <a:r>
              <a:rPr lang="en-US" dirty="0"/>
              <a:t>application which interprets the server-side script is installed on the sever just </a:t>
            </a:r>
            <a:r>
              <a:rPr lang="en-US" dirty="0" smtClean="0"/>
              <a:t>like any </a:t>
            </a:r>
            <a:r>
              <a:rPr lang="en-US" dirty="0"/>
              <a:t>other application.</a:t>
            </a:r>
          </a:p>
          <a:p>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Multidimensional Arrays</a:t>
            </a:r>
            <a:br>
              <a:rPr lang="en-US" b="1" dirty="0" smtClean="0"/>
            </a:br>
            <a:endParaRPr lang="en-US" dirty="0"/>
          </a:p>
        </p:txBody>
      </p:sp>
      <p:sp>
        <p:nvSpPr>
          <p:cNvPr id="3" name="Content Placeholder 2"/>
          <p:cNvSpPr>
            <a:spLocks noGrp="1"/>
          </p:cNvSpPr>
          <p:nvPr>
            <p:ph idx="1"/>
          </p:nvPr>
        </p:nvSpPr>
        <p:spPr>
          <a:xfrm>
            <a:off x="457200" y="1447800"/>
            <a:ext cx="8229600" cy="5105400"/>
          </a:xfrm>
        </p:spPr>
        <p:txBody>
          <a:bodyPr/>
          <a:lstStyle/>
          <a:p>
            <a:r>
              <a:rPr lang="en-US" dirty="0" smtClean="0"/>
              <a:t>The array above would look like this if written to the output:</a:t>
            </a:r>
          </a:p>
          <a:p>
            <a:endParaRPr lang="en-US" dirty="0" smtClean="0"/>
          </a:p>
          <a:p>
            <a:endParaRPr lang="en-US" dirty="0"/>
          </a:p>
        </p:txBody>
      </p:sp>
      <p:pic>
        <p:nvPicPr>
          <p:cNvPr id="4" name="Picture 2"/>
          <p:cNvPicPr>
            <a:picLocks noChangeAspect="1" noChangeArrowheads="1"/>
          </p:cNvPicPr>
          <p:nvPr/>
        </p:nvPicPr>
        <p:blipFill>
          <a:blip r:embed="rId2" cstate="print"/>
          <a:srcRect/>
          <a:stretch>
            <a:fillRect/>
          </a:stretch>
        </p:blipFill>
        <p:spPr bwMode="auto">
          <a:xfrm>
            <a:off x="797328" y="2590800"/>
            <a:ext cx="7813271" cy="3962400"/>
          </a:xfrm>
          <a:prstGeom prst="rect">
            <a:avLst/>
          </a:prstGeom>
          <a:noFill/>
          <a:ln w="9525">
            <a:noFill/>
            <a:miter lim="800000"/>
            <a:headEnd/>
            <a:tailEnd/>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Multidimensional Arrays</a:t>
            </a:r>
            <a:br>
              <a:rPr lang="en-US" b="1" dirty="0" smtClean="0"/>
            </a:br>
            <a:endParaRPr lang="en-US" dirty="0"/>
          </a:p>
        </p:txBody>
      </p:sp>
      <p:pic>
        <p:nvPicPr>
          <p:cNvPr id="7" name="Picture 2"/>
          <p:cNvPicPr>
            <a:picLocks noGrp="1" noChangeAspect="1" noChangeArrowheads="1"/>
          </p:cNvPicPr>
          <p:nvPr>
            <p:ph idx="1"/>
          </p:nvPr>
        </p:nvPicPr>
        <p:blipFill>
          <a:blip r:embed="rId2" cstate="print"/>
          <a:srcRect/>
          <a:stretch>
            <a:fillRect/>
          </a:stretch>
        </p:blipFill>
        <p:spPr bwMode="auto">
          <a:xfrm>
            <a:off x="609600" y="2133600"/>
            <a:ext cx="7905750" cy="771525"/>
          </a:xfrm>
          <a:prstGeom prst="rect">
            <a:avLst/>
          </a:prstGeom>
          <a:noFill/>
          <a:ln w="9525">
            <a:noFill/>
            <a:miter lim="800000"/>
            <a:headEnd/>
            <a:tailEnd/>
          </a:ln>
        </p:spPr>
      </p:pic>
      <p:pic>
        <p:nvPicPr>
          <p:cNvPr id="14340" name="Picture 4"/>
          <p:cNvPicPr>
            <a:picLocks noChangeAspect="1" noChangeArrowheads="1"/>
          </p:cNvPicPr>
          <p:nvPr/>
        </p:nvPicPr>
        <p:blipFill>
          <a:blip r:embed="rId3" cstate="print"/>
          <a:srcRect/>
          <a:stretch>
            <a:fillRect/>
          </a:stretch>
        </p:blipFill>
        <p:spPr bwMode="auto">
          <a:xfrm>
            <a:off x="838200" y="4648200"/>
            <a:ext cx="7800975" cy="590550"/>
          </a:xfrm>
          <a:prstGeom prst="rect">
            <a:avLst/>
          </a:prstGeom>
          <a:noFill/>
          <a:ln w="9525">
            <a:noFill/>
            <a:miter lim="800000"/>
            <a:headEnd/>
            <a:tailEnd/>
          </a:ln>
        </p:spPr>
      </p:pic>
      <p:sp>
        <p:nvSpPr>
          <p:cNvPr id="9" name="Rectangle 8"/>
          <p:cNvSpPr/>
          <p:nvPr/>
        </p:nvSpPr>
        <p:spPr>
          <a:xfrm>
            <a:off x="762000" y="3733800"/>
            <a:ext cx="5209390" cy="584775"/>
          </a:xfrm>
          <a:prstGeom prst="rect">
            <a:avLst/>
          </a:prstGeom>
        </p:spPr>
        <p:txBody>
          <a:bodyPr wrap="square">
            <a:spAutoFit/>
          </a:bodyPr>
          <a:lstStyle/>
          <a:p>
            <a:r>
              <a:rPr lang="en-US" sz="3200" dirty="0" smtClean="0"/>
              <a:t>The code above will output:</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PHP Looping</a:t>
            </a:r>
            <a:br>
              <a:rPr lang="en-US" b="1" dirty="0" smtClean="0"/>
            </a:br>
            <a:endParaRPr lang="en-US" dirty="0"/>
          </a:p>
        </p:txBody>
      </p:sp>
      <p:sp>
        <p:nvSpPr>
          <p:cNvPr id="5" name="Content Placeholder 4"/>
          <p:cNvSpPr>
            <a:spLocks noGrp="1"/>
          </p:cNvSpPr>
          <p:nvPr>
            <p:ph idx="1"/>
          </p:nvPr>
        </p:nvSpPr>
        <p:spPr/>
        <p:txBody>
          <a:bodyPr>
            <a:normAutofit fontScale="77500" lnSpcReduction="20000"/>
          </a:bodyPr>
          <a:lstStyle/>
          <a:p>
            <a:pPr>
              <a:buNone/>
            </a:pPr>
            <a:endParaRPr lang="en-US" dirty="0" smtClean="0"/>
          </a:p>
          <a:p>
            <a:r>
              <a:rPr lang="en-US" b="1" dirty="0" smtClean="0"/>
              <a:t>while </a:t>
            </a:r>
            <a:r>
              <a:rPr lang="en-US" dirty="0" smtClean="0"/>
              <a:t>- loops through a block of code if and as long as a specified condition is true</a:t>
            </a:r>
          </a:p>
          <a:p>
            <a:endParaRPr lang="en-US" dirty="0" smtClean="0"/>
          </a:p>
          <a:p>
            <a:r>
              <a:rPr lang="en-US" b="1" dirty="0" smtClean="0"/>
              <a:t>do...while </a:t>
            </a:r>
            <a:r>
              <a:rPr lang="en-US" dirty="0" smtClean="0"/>
              <a:t>-</a:t>
            </a:r>
            <a:r>
              <a:rPr lang="en-US" b="1" dirty="0" smtClean="0"/>
              <a:t> </a:t>
            </a:r>
            <a:r>
              <a:rPr lang="en-US" dirty="0" smtClean="0"/>
              <a:t>loops through a block of code once, and then repeats the loop as long as a special condition is true</a:t>
            </a:r>
          </a:p>
          <a:p>
            <a:endParaRPr lang="en-US" dirty="0" smtClean="0"/>
          </a:p>
          <a:p>
            <a:r>
              <a:rPr lang="en-US" b="1" dirty="0" smtClean="0"/>
              <a:t>for </a:t>
            </a:r>
            <a:r>
              <a:rPr lang="en-US" dirty="0" smtClean="0"/>
              <a:t>- loops through a block of code a specified number of times</a:t>
            </a:r>
          </a:p>
          <a:p>
            <a:endParaRPr lang="en-US" dirty="0" smtClean="0"/>
          </a:p>
          <a:p>
            <a:r>
              <a:rPr lang="en-US" b="1" dirty="0" err="1" smtClean="0"/>
              <a:t>foreach</a:t>
            </a:r>
            <a:r>
              <a:rPr lang="en-US" b="1" dirty="0" smtClean="0"/>
              <a:t> </a:t>
            </a:r>
            <a:r>
              <a:rPr lang="en-US" dirty="0" smtClean="0"/>
              <a:t>- loops through a block of code for each element in an array</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The while Statement</a:t>
            </a:r>
            <a:br>
              <a:rPr lang="en-US" b="1" dirty="0" smtClean="0"/>
            </a:br>
            <a:endParaRPr lang="en-US" dirty="0"/>
          </a:p>
        </p:txBody>
      </p:sp>
      <p:pic>
        <p:nvPicPr>
          <p:cNvPr id="16386" name="Picture 2"/>
          <p:cNvPicPr>
            <a:picLocks noGrp="1" noChangeAspect="1" noChangeArrowheads="1"/>
          </p:cNvPicPr>
          <p:nvPr>
            <p:ph idx="1"/>
          </p:nvPr>
        </p:nvPicPr>
        <p:blipFill>
          <a:blip r:embed="rId2" cstate="print"/>
          <a:srcRect/>
          <a:stretch>
            <a:fillRect/>
          </a:stretch>
        </p:blipFill>
        <p:spPr bwMode="auto">
          <a:xfrm>
            <a:off x="457200" y="1295400"/>
            <a:ext cx="7972425" cy="819150"/>
          </a:xfrm>
          <a:prstGeom prst="rect">
            <a:avLst/>
          </a:prstGeom>
          <a:noFill/>
          <a:ln w="9525">
            <a:noFill/>
            <a:miter lim="800000"/>
            <a:headEnd/>
            <a:tailEnd/>
          </a:ln>
        </p:spPr>
      </p:pic>
      <p:pic>
        <p:nvPicPr>
          <p:cNvPr id="16387" name="Picture 3"/>
          <p:cNvPicPr>
            <a:picLocks noChangeAspect="1" noChangeArrowheads="1"/>
          </p:cNvPicPr>
          <p:nvPr/>
        </p:nvPicPr>
        <p:blipFill>
          <a:blip r:embed="rId3" cstate="print"/>
          <a:srcRect/>
          <a:stretch>
            <a:fillRect/>
          </a:stretch>
        </p:blipFill>
        <p:spPr bwMode="auto">
          <a:xfrm>
            <a:off x="457200" y="3028950"/>
            <a:ext cx="8048625" cy="3676650"/>
          </a:xfrm>
          <a:prstGeom prst="rect">
            <a:avLst/>
          </a:prstGeom>
          <a:noFill/>
          <a:ln w="9525">
            <a:noFill/>
            <a:miter lim="800000"/>
            <a:headEnd/>
            <a:tailEnd/>
          </a:ln>
        </p:spPr>
      </p:pic>
      <p:sp>
        <p:nvSpPr>
          <p:cNvPr id="6" name="Rectangle 5"/>
          <p:cNvSpPr/>
          <p:nvPr/>
        </p:nvSpPr>
        <p:spPr>
          <a:xfrm>
            <a:off x="685800" y="2209800"/>
            <a:ext cx="7620000" cy="646331"/>
          </a:xfrm>
          <a:prstGeom prst="rect">
            <a:avLst/>
          </a:prstGeom>
        </p:spPr>
        <p:txBody>
          <a:bodyPr wrap="square">
            <a:spAutoFit/>
          </a:bodyPr>
          <a:lstStyle/>
          <a:p>
            <a:r>
              <a:rPr lang="en-US" dirty="0" smtClean="0"/>
              <a:t>The example below demonstrates a loop that will continue to run as long as the variable </a:t>
            </a:r>
            <a:r>
              <a:rPr lang="en-US" b="1" dirty="0" err="1" smtClean="0"/>
              <a:t>i</a:t>
            </a:r>
            <a:r>
              <a:rPr lang="en-US" b="1" dirty="0" smtClean="0"/>
              <a:t> </a:t>
            </a:r>
            <a:r>
              <a:rPr lang="en-US" dirty="0" smtClean="0"/>
              <a:t>is less than, or equal to 5. </a:t>
            </a:r>
            <a:r>
              <a:rPr lang="en-US" b="1" dirty="0" err="1" smtClean="0"/>
              <a:t>i</a:t>
            </a:r>
            <a:r>
              <a:rPr lang="en-US" b="1" dirty="0" smtClean="0"/>
              <a:t> </a:t>
            </a:r>
            <a:r>
              <a:rPr lang="en-US" dirty="0" smtClean="0"/>
              <a:t>will increase by 1 each time the loop runs:</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The do...while Statement</a:t>
            </a:r>
            <a:br>
              <a:rPr lang="en-US" b="1" dirty="0" smtClean="0"/>
            </a:br>
            <a:endParaRPr lang="en-US" dirty="0"/>
          </a:p>
        </p:txBody>
      </p:sp>
      <p:pic>
        <p:nvPicPr>
          <p:cNvPr id="17410" name="Picture 2"/>
          <p:cNvPicPr>
            <a:picLocks noGrp="1" noChangeAspect="1" noChangeArrowheads="1"/>
          </p:cNvPicPr>
          <p:nvPr>
            <p:ph idx="1"/>
          </p:nvPr>
        </p:nvPicPr>
        <p:blipFill>
          <a:blip r:embed="rId2" cstate="print"/>
          <a:srcRect/>
          <a:stretch>
            <a:fillRect/>
          </a:stretch>
        </p:blipFill>
        <p:spPr bwMode="auto">
          <a:xfrm>
            <a:off x="609600" y="1295401"/>
            <a:ext cx="7896225" cy="1371600"/>
          </a:xfrm>
          <a:prstGeom prst="rect">
            <a:avLst/>
          </a:prstGeom>
          <a:noFill/>
          <a:ln w="9525">
            <a:noFill/>
            <a:miter lim="800000"/>
            <a:headEnd/>
            <a:tailEnd/>
          </a:ln>
        </p:spPr>
      </p:pic>
      <p:pic>
        <p:nvPicPr>
          <p:cNvPr id="17411" name="Picture 3"/>
          <p:cNvPicPr>
            <a:picLocks noChangeAspect="1" noChangeArrowheads="1"/>
          </p:cNvPicPr>
          <p:nvPr/>
        </p:nvPicPr>
        <p:blipFill>
          <a:blip r:embed="rId3" cstate="print"/>
          <a:srcRect/>
          <a:stretch>
            <a:fillRect/>
          </a:stretch>
        </p:blipFill>
        <p:spPr bwMode="auto">
          <a:xfrm>
            <a:off x="609600" y="3352800"/>
            <a:ext cx="7991475" cy="3200401"/>
          </a:xfrm>
          <a:prstGeom prst="rect">
            <a:avLst/>
          </a:prstGeom>
          <a:noFill/>
          <a:ln w="9525">
            <a:noFill/>
            <a:miter lim="800000"/>
            <a:headEnd/>
            <a:tailEnd/>
          </a:ln>
        </p:spPr>
      </p:pic>
      <p:sp>
        <p:nvSpPr>
          <p:cNvPr id="6" name="Rectangle 5"/>
          <p:cNvSpPr/>
          <p:nvPr/>
        </p:nvSpPr>
        <p:spPr>
          <a:xfrm>
            <a:off x="762000" y="2667000"/>
            <a:ext cx="7620000" cy="646331"/>
          </a:xfrm>
          <a:prstGeom prst="rect">
            <a:avLst/>
          </a:prstGeom>
        </p:spPr>
        <p:txBody>
          <a:bodyPr wrap="square">
            <a:spAutoFit/>
          </a:bodyPr>
          <a:lstStyle/>
          <a:p>
            <a:r>
              <a:rPr lang="en-US" dirty="0" smtClean="0"/>
              <a:t>The following example will increment the value of </a:t>
            </a:r>
            <a:r>
              <a:rPr lang="en-US" dirty="0" err="1" smtClean="0"/>
              <a:t>i</a:t>
            </a:r>
            <a:r>
              <a:rPr lang="en-US" dirty="0" smtClean="0"/>
              <a:t> at least once, and it will continue incrementing the variable </a:t>
            </a:r>
            <a:r>
              <a:rPr lang="en-US" dirty="0" err="1" smtClean="0"/>
              <a:t>i</a:t>
            </a:r>
            <a:r>
              <a:rPr lang="en-US" dirty="0" smtClean="0"/>
              <a:t> as long as it has a value of less than 5:</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The for Statement</a:t>
            </a:r>
            <a:br>
              <a:rPr lang="en-US" b="1" dirty="0" smtClean="0"/>
            </a:br>
            <a:endParaRPr lang="en-US" dirty="0"/>
          </a:p>
        </p:txBody>
      </p:sp>
      <p:pic>
        <p:nvPicPr>
          <p:cNvPr id="18434" name="Picture 2"/>
          <p:cNvPicPr>
            <a:picLocks noGrp="1" noChangeAspect="1" noChangeArrowheads="1"/>
          </p:cNvPicPr>
          <p:nvPr>
            <p:ph idx="1"/>
          </p:nvPr>
        </p:nvPicPr>
        <p:blipFill>
          <a:blip r:embed="rId2" cstate="print"/>
          <a:srcRect/>
          <a:stretch>
            <a:fillRect/>
          </a:stretch>
        </p:blipFill>
        <p:spPr bwMode="auto">
          <a:xfrm>
            <a:off x="609600" y="1295400"/>
            <a:ext cx="7905750" cy="1343025"/>
          </a:xfrm>
          <a:prstGeom prst="rect">
            <a:avLst/>
          </a:prstGeom>
          <a:noFill/>
          <a:ln w="9525">
            <a:noFill/>
            <a:miter lim="800000"/>
            <a:headEnd/>
            <a:tailEnd/>
          </a:ln>
        </p:spPr>
      </p:pic>
      <p:pic>
        <p:nvPicPr>
          <p:cNvPr id="18435" name="Picture 3"/>
          <p:cNvPicPr>
            <a:picLocks noChangeAspect="1" noChangeArrowheads="1"/>
          </p:cNvPicPr>
          <p:nvPr/>
        </p:nvPicPr>
        <p:blipFill>
          <a:blip r:embed="rId3" cstate="print"/>
          <a:srcRect/>
          <a:stretch>
            <a:fillRect/>
          </a:stretch>
        </p:blipFill>
        <p:spPr bwMode="auto">
          <a:xfrm>
            <a:off x="609600" y="3276600"/>
            <a:ext cx="7962900" cy="3276600"/>
          </a:xfrm>
          <a:prstGeom prst="rect">
            <a:avLst/>
          </a:prstGeom>
          <a:noFill/>
          <a:ln w="9525">
            <a:noFill/>
            <a:miter lim="800000"/>
            <a:headEnd/>
            <a:tailEnd/>
          </a:ln>
        </p:spPr>
      </p:pic>
      <p:sp>
        <p:nvSpPr>
          <p:cNvPr id="6" name="Rectangle 5"/>
          <p:cNvSpPr/>
          <p:nvPr/>
        </p:nvSpPr>
        <p:spPr>
          <a:xfrm>
            <a:off x="762000" y="2743200"/>
            <a:ext cx="7543800" cy="369332"/>
          </a:xfrm>
          <a:prstGeom prst="rect">
            <a:avLst/>
          </a:prstGeom>
        </p:spPr>
        <p:txBody>
          <a:bodyPr wrap="square">
            <a:spAutoFit/>
          </a:bodyPr>
          <a:lstStyle/>
          <a:p>
            <a:r>
              <a:rPr lang="en-US" dirty="0" smtClean="0"/>
              <a:t>The following example prints the text "Hello World!" five times:</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The </a:t>
            </a:r>
            <a:r>
              <a:rPr lang="en-US" b="1" dirty="0" err="1" smtClean="0"/>
              <a:t>foreach</a:t>
            </a:r>
            <a:r>
              <a:rPr lang="en-US" b="1" dirty="0" smtClean="0"/>
              <a:t> Statement</a:t>
            </a:r>
            <a:endParaRPr lang="en-US" dirty="0"/>
          </a:p>
        </p:txBody>
      </p:sp>
      <p:sp>
        <p:nvSpPr>
          <p:cNvPr id="3" name="Content Placeholder 2"/>
          <p:cNvSpPr>
            <a:spLocks noGrp="1"/>
          </p:cNvSpPr>
          <p:nvPr>
            <p:ph idx="1"/>
          </p:nvPr>
        </p:nvSpPr>
        <p:spPr/>
        <p:txBody>
          <a:bodyPr/>
          <a:lstStyle/>
          <a:p>
            <a:r>
              <a:rPr lang="en-US" dirty="0" smtClean="0"/>
              <a:t>The </a:t>
            </a:r>
            <a:r>
              <a:rPr lang="en-US" dirty="0" err="1" smtClean="0"/>
              <a:t>foreach</a:t>
            </a:r>
            <a:r>
              <a:rPr lang="en-US" dirty="0" smtClean="0"/>
              <a:t> statement is used to loop through arrays</a:t>
            </a:r>
          </a:p>
          <a:p>
            <a:r>
              <a:rPr lang="en-US" dirty="0" smtClean="0"/>
              <a:t>For every loop, the value of the current array element is assigned to $value (and the array pointer is moved by one) - so on the next loop, you'll be looking at the next element.</a:t>
            </a:r>
          </a:p>
          <a:p>
            <a:endParaRPr lang="en-US" dirty="0"/>
          </a:p>
        </p:txBody>
      </p:sp>
      <p:pic>
        <p:nvPicPr>
          <p:cNvPr id="4" name="Picture 2"/>
          <p:cNvPicPr>
            <a:picLocks noChangeAspect="1" noChangeArrowheads="1"/>
          </p:cNvPicPr>
          <p:nvPr/>
        </p:nvPicPr>
        <p:blipFill>
          <a:blip r:embed="rId2" cstate="print"/>
          <a:srcRect/>
          <a:stretch>
            <a:fillRect/>
          </a:stretch>
        </p:blipFill>
        <p:spPr bwMode="auto">
          <a:xfrm>
            <a:off x="838200" y="4800600"/>
            <a:ext cx="7543800" cy="1314450"/>
          </a:xfrm>
          <a:prstGeom prst="rect">
            <a:avLst/>
          </a:prstGeom>
          <a:noFill/>
          <a:ln w="9525">
            <a:noFill/>
            <a:miter lim="800000"/>
            <a:headEnd/>
            <a:tailEnd/>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The </a:t>
            </a:r>
            <a:r>
              <a:rPr lang="en-US" b="1" dirty="0" err="1" smtClean="0"/>
              <a:t>foreach</a:t>
            </a:r>
            <a:r>
              <a:rPr lang="en-US" b="1" dirty="0" smtClean="0"/>
              <a:t> Statement</a:t>
            </a:r>
            <a:br>
              <a:rPr lang="en-US" b="1" dirty="0" smtClean="0"/>
            </a:br>
            <a:endParaRPr lang="en-US" dirty="0"/>
          </a:p>
        </p:txBody>
      </p:sp>
      <p:pic>
        <p:nvPicPr>
          <p:cNvPr id="20482" name="Picture 2"/>
          <p:cNvPicPr>
            <a:picLocks noGrp="1" noChangeAspect="1" noChangeArrowheads="1"/>
          </p:cNvPicPr>
          <p:nvPr>
            <p:ph idx="1"/>
          </p:nvPr>
        </p:nvPicPr>
        <p:blipFill>
          <a:blip r:embed="rId2" cstate="print"/>
          <a:srcRect/>
          <a:stretch>
            <a:fillRect/>
          </a:stretch>
        </p:blipFill>
        <p:spPr bwMode="auto">
          <a:xfrm>
            <a:off x="533400" y="2743200"/>
            <a:ext cx="8115300" cy="3800475"/>
          </a:xfrm>
          <a:prstGeom prst="rect">
            <a:avLst/>
          </a:prstGeom>
          <a:noFill/>
          <a:ln w="9525">
            <a:noFill/>
            <a:miter lim="800000"/>
            <a:headEnd/>
            <a:tailEnd/>
          </a:ln>
        </p:spPr>
      </p:pic>
      <p:sp>
        <p:nvSpPr>
          <p:cNvPr id="5" name="Rectangle 4"/>
          <p:cNvSpPr/>
          <p:nvPr/>
        </p:nvSpPr>
        <p:spPr>
          <a:xfrm>
            <a:off x="762000" y="1600200"/>
            <a:ext cx="7467600" cy="1077218"/>
          </a:xfrm>
          <a:prstGeom prst="rect">
            <a:avLst/>
          </a:prstGeom>
        </p:spPr>
        <p:txBody>
          <a:bodyPr wrap="square">
            <a:spAutoFit/>
          </a:bodyPr>
          <a:lstStyle/>
          <a:p>
            <a:r>
              <a:rPr lang="en-US" sz="3200" dirty="0" smtClean="0"/>
              <a:t>The following example demonstrates a loop that will print the values of the given array:</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PHP Functions</a:t>
            </a:r>
            <a:br>
              <a:rPr lang="en-US" b="1" dirty="0" smtClean="0"/>
            </a:br>
            <a:endParaRPr lang="en-US" dirty="0"/>
          </a:p>
        </p:txBody>
      </p:sp>
      <p:sp>
        <p:nvSpPr>
          <p:cNvPr id="3" name="Content Placeholder 2"/>
          <p:cNvSpPr>
            <a:spLocks noGrp="1"/>
          </p:cNvSpPr>
          <p:nvPr>
            <p:ph idx="1"/>
          </p:nvPr>
        </p:nvSpPr>
        <p:spPr/>
        <p:txBody>
          <a:bodyPr/>
          <a:lstStyle/>
          <a:p>
            <a:r>
              <a:rPr lang="en-US" dirty="0" smtClean="0"/>
              <a:t>For a reference and examples of the built-in functions, please visit the W3C functions list,</a:t>
            </a:r>
          </a:p>
          <a:p>
            <a:pPr>
              <a:buNone/>
            </a:pPr>
            <a:r>
              <a:rPr lang="en-US" dirty="0" smtClean="0"/>
              <a:t>    </a:t>
            </a:r>
            <a:r>
              <a:rPr lang="en-US" dirty="0" smtClean="0">
                <a:hlinkClick r:id="rId2"/>
              </a:rPr>
              <a:t>http://w3schools.com/php/default.asp</a:t>
            </a:r>
            <a:endParaRPr lang="en-US" dirty="0" smtClean="0"/>
          </a:p>
          <a:p>
            <a:pPr>
              <a:buNone/>
            </a:pPr>
            <a:endParaRPr lang="en-US" dirty="0" smtClean="0"/>
          </a:p>
          <a:p>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PHP functions</a:t>
            </a:r>
          </a:p>
        </p:txBody>
      </p:sp>
      <p:sp>
        <p:nvSpPr>
          <p:cNvPr id="3" name="Content Placeholder 2"/>
          <p:cNvSpPr>
            <a:spLocks noGrp="1"/>
          </p:cNvSpPr>
          <p:nvPr>
            <p:ph idx="1"/>
          </p:nvPr>
        </p:nvSpPr>
        <p:spPr/>
        <p:txBody>
          <a:bodyPr>
            <a:normAutofit/>
          </a:bodyPr>
          <a:lstStyle/>
          <a:p>
            <a:r>
              <a:rPr lang="en-US" dirty="0" smtClean="0"/>
              <a:t>All functions start with the word "function()"</a:t>
            </a:r>
          </a:p>
          <a:p>
            <a:r>
              <a:rPr lang="en-US" dirty="0" smtClean="0"/>
              <a:t>Name the function - The name can start with a letter or underscore (not a number)</a:t>
            </a:r>
          </a:p>
          <a:p>
            <a:r>
              <a:rPr lang="en-US" dirty="0" smtClean="0"/>
              <a:t>Add a "</a:t>
            </a:r>
            <a:r>
              <a:rPr lang="en-US" b="1" dirty="0" smtClean="0"/>
              <a:t>{</a:t>
            </a:r>
            <a:r>
              <a:rPr lang="en-US" dirty="0" smtClean="0"/>
              <a:t>" - The function code starts after the opening curly brace</a:t>
            </a:r>
          </a:p>
          <a:p>
            <a:r>
              <a:rPr lang="en-US" dirty="0" smtClean="0"/>
              <a:t>Insert the function code</a:t>
            </a:r>
          </a:p>
          <a:p>
            <a:r>
              <a:rPr lang="en-US" dirty="0" smtClean="0"/>
              <a:t>Add a "</a:t>
            </a:r>
            <a:r>
              <a:rPr lang="en-US" b="1" dirty="0" smtClean="0"/>
              <a:t>}</a:t>
            </a:r>
            <a:r>
              <a:rPr lang="en-US" dirty="0" smtClean="0"/>
              <a:t>" - The function is finished by a closing curly brace</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Server-Side </a:t>
            </a:r>
            <a:r>
              <a:rPr lang="en-US" b="1" dirty="0"/>
              <a:t>Scripting &amp; Databases</a:t>
            </a:r>
            <a:br>
              <a:rPr lang="en-US" b="1" dirty="0"/>
            </a:br>
            <a:endParaRPr lang="en-US" dirty="0"/>
          </a:p>
        </p:txBody>
      </p:sp>
      <p:sp>
        <p:nvSpPr>
          <p:cNvPr id="3" name="Content Placeholder 2"/>
          <p:cNvSpPr>
            <a:spLocks noGrp="1"/>
          </p:cNvSpPr>
          <p:nvPr>
            <p:ph idx="1"/>
          </p:nvPr>
        </p:nvSpPr>
        <p:spPr/>
        <p:txBody>
          <a:bodyPr>
            <a:normAutofit/>
          </a:bodyPr>
          <a:lstStyle/>
          <a:p>
            <a:r>
              <a:rPr lang="en-US" dirty="0"/>
              <a:t>When there is a need to store and retrieve information (user names, items in </a:t>
            </a:r>
            <a:r>
              <a:rPr lang="en-US" dirty="0" smtClean="0"/>
              <a:t>stock etc</a:t>
            </a:r>
            <a:r>
              <a:rPr lang="en-US" dirty="0"/>
              <a:t>.) a database will be used to contain the data</a:t>
            </a:r>
            <a:r>
              <a:rPr lang="en-US" dirty="0" smtClean="0"/>
              <a:t>.</a:t>
            </a:r>
          </a:p>
          <a:p>
            <a:pPr>
              <a:buNone/>
            </a:pPr>
            <a:endParaRPr lang="en-US" dirty="0"/>
          </a:p>
          <a:p>
            <a:r>
              <a:rPr lang="en-US" dirty="0"/>
              <a:t>Sever-side script can communicate to a database using a structured query </a:t>
            </a:r>
            <a:r>
              <a:rPr lang="en-US" dirty="0" smtClean="0"/>
              <a:t>language (SQL</a:t>
            </a:r>
            <a:r>
              <a:rPr lang="en-US" dirty="0"/>
              <a:t>) which manipulates the database (add, remove, update etc</a:t>
            </a:r>
            <a:r>
              <a:rPr lang="en-US" dirty="0" smtClean="0"/>
              <a:t>.)</a:t>
            </a:r>
            <a:endParaRPr lang="en-US" dirty="0"/>
          </a:p>
          <a:p>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Create a PHP Function</a:t>
            </a:r>
            <a:br>
              <a:rPr lang="en-US" b="1" dirty="0" smtClean="0"/>
            </a:br>
            <a:endParaRPr lang="en-US" dirty="0"/>
          </a:p>
        </p:txBody>
      </p:sp>
      <p:pic>
        <p:nvPicPr>
          <p:cNvPr id="1026" name="Picture 2"/>
          <p:cNvPicPr>
            <a:picLocks noGrp="1" noChangeAspect="1" noChangeArrowheads="1"/>
          </p:cNvPicPr>
          <p:nvPr>
            <p:ph idx="1"/>
          </p:nvPr>
        </p:nvPicPr>
        <p:blipFill>
          <a:blip r:embed="rId2" cstate="print"/>
          <a:srcRect/>
          <a:stretch>
            <a:fillRect/>
          </a:stretch>
        </p:blipFill>
        <p:spPr bwMode="auto">
          <a:xfrm>
            <a:off x="533400" y="2514600"/>
            <a:ext cx="8010525" cy="3752850"/>
          </a:xfrm>
          <a:prstGeom prst="rect">
            <a:avLst/>
          </a:prstGeom>
          <a:noFill/>
          <a:ln w="9525">
            <a:noFill/>
            <a:miter lim="800000"/>
            <a:headEnd/>
            <a:tailEnd/>
          </a:ln>
        </p:spPr>
      </p:pic>
      <p:sp>
        <p:nvSpPr>
          <p:cNvPr id="5" name="Rectangle 4"/>
          <p:cNvSpPr/>
          <p:nvPr/>
        </p:nvSpPr>
        <p:spPr>
          <a:xfrm>
            <a:off x="762000" y="1524000"/>
            <a:ext cx="7543800" cy="369332"/>
          </a:xfrm>
          <a:prstGeom prst="rect">
            <a:avLst/>
          </a:prstGeom>
        </p:spPr>
        <p:txBody>
          <a:bodyPr wrap="square">
            <a:spAutoFit/>
          </a:bodyPr>
          <a:lstStyle/>
          <a:p>
            <a:r>
              <a:rPr lang="en-US" dirty="0" smtClean="0"/>
              <a:t>A simple function that writes the string “Marcus Oliver </a:t>
            </a:r>
            <a:r>
              <a:rPr lang="en-US" dirty="0" err="1" smtClean="0"/>
              <a:t>Graichen</a:t>
            </a:r>
            <a:r>
              <a:rPr lang="en-US" dirty="0" smtClean="0"/>
              <a:t>” when  called:</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Use a PHP Function</a:t>
            </a:r>
            <a:br>
              <a:rPr lang="en-US" b="1" dirty="0" smtClean="0"/>
            </a:br>
            <a:endParaRPr lang="en-US" dirty="0"/>
          </a:p>
        </p:txBody>
      </p:sp>
      <p:pic>
        <p:nvPicPr>
          <p:cNvPr id="2050" name="Picture 2"/>
          <p:cNvPicPr>
            <a:picLocks noGrp="1" noChangeAspect="1" noChangeArrowheads="1"/>
          </p:cNvPicPr>
          <p:nvPr>
            <p:ph idx="1"/>
          </p:nvPr>
        </p:nvPicPr>
        <p:blipFill>
          <a:blip r:embed="rId2" cstate="print"/>
          <a:srcRect/>
          <a:stretch>
            <a:fillRect/>
          </a:stretch>
        </p:blipFill>
        <p:spPr bwMode="auto">
          <a:xfrm>
            <a:off x="533400" y="1219200"/>
            <a:ext cx="7934325" cy="3733800"/>
          </a:xfrm>
          <a:prstGeom prst="rect">
            <a:avLst/>
          </a:prstGeom>
          <a:noFill/>
          <a:ln w="9525">
            <a:noFill/>
            <a:miter lim="800000"/>
            <a:headEnd/>
            <a:tailEnd/>
          </a:ln>
        </p:spPr>
      </p:pic>
      <p:pic>
        <p:nvPicPr>
          <p:cNvPr id="5" name="Picture 2"/>
          <p:cNvPicPr>
            <a:picLocks noChangeAspect="1" noChangeArrowheads="1"/>
          </p:cNvPicPr>
          <p:nvPr/>
        </p:nvPicPr>
        <p:blipFill>
          <a:blip r:embed="rId3" cstate="print"/>
          <a:srcRect/>
          <a:stretch>
            <a:fillRect/>
          </a:stretch>
        </p:blipFill>
        <p:spPr bwMode="auto">
          <a:xfrm>
            <a:off x="685800" y="5410200"/>
            <a:ext cx="7696200" cy="1066800"/>
          </a:xfrm>
          <a:prstGeom prst="rect">
            <a:avLst/>
          </a:prstGeom>
          <a:noFill/>
          <a:ln w="9525">
            <a:noFill/>
            <a:miter lim="800000"/>
            <a:headEnd/>
            <a:tailEnd/>
          </a:ln>
        </p:spPr>
      </p:pic>
      <p:sp>
        <p:nvSpPr>
          <p:cNvPr id="6" name="Rectangle 5"/>
          <p:cNvSpPr/>
          <p:nvPr/>
        </p:nvSpPr>
        <p:spPr>
          <a:xfrm>
            <a:off x="762000" y="4953000"/>
            <a:ext cx="7543800" cy="369332"/>
          </a:xfrm>
          <a:prstGeom prst="rect">
            <a:avLst/>
          </a:prstGeom>
        </p:spPr>
        <p:txBody>
          <a:bodyPr wrap="square">
            <a:spAutoFit/>
          </a:bodyPr>
          <a:lstStyle/>
          <a:p>
            <a:r>
              <a:rPr lang="en-US" dirty="0" smtClean="0"/>
              <a:t>The output of the code will be:</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066800"/>
          </a:xfrm>
        </p:spPr>
        <p:txBody>
          <a:bodyPr>
            <a:normAutofit fontScale="90000"/>
          </a:bodyPr>
          <a:lstStyle/>
          <a:p>
            <a:r>
              <a:rPr lang="en-US" b="1" dirty="0" smtClean="0"/>
              <a:t/>
            </a:r>
            <a:br>
              <a:rPr lang="en-US" b="1" dirty="0" smtClean="0"/>
            </a:br>
            <a:r>
              <a:rPr lang="en-US" b="1" dirty="0" smtClean="0"/>
              <a:t>PHP Functions - Adding parameters</a:t>
            </a:r>
            <a:br>
              <a:rPr lang="en-US" b="1" dirty="0" smtClean="0"/>
            </a:br>
            <a:endParaRPr lang="en-US" dirty="0"/>
          </a:p>
        </p:txBody>
      </p:sp>
      <p:pic>
        <p:nvPicPr>
          <p:cNvPr id="3075" name="Picture 3"/>
          <p:cNvPicPr>
            <a:picLocks noGrp="1" noChangeAspect="1" noChangeArrowheads="1"/>
          </p:cNvPicPr>
          <p:nvPr>
            <p:ph idx="1"/>
          </p:nvPr>
        </p:nvPicPr>
        <p:blipFill>
          <a:blip r:embed="rId2" cstate="print"/>
          <a:srcRect/>
          <a:stretch>
            <a:fillRect/>
          </a:stretch>
        </p:blipFill>
        <p:spPr bwMode="auto">
          <a:xfrm>
            <a:off x="609600" y="1143000"/>
            <a:ext cx="7972425" cy="3886200"/>
          </a:xfrm>
          <a:prstGeom prst="rect">
            <a:avLst/>
          </a:prstGeom>
          <a:noFill/>
          <a:ln w="9525">
            <a:noFill/>
            <a:miter lim="800000"/>
            <a:headEnd/>
            <a:tailEnd/>
          </a:ln>
        </p:spPr>
      </p:pic>
      <p:pic>
        <p:nvPicPr>
          <p:cNvPr id="7" name="Picture 2"/>
          <p:cNvPicPr>
            <a:picLocks noChangeAspect="1" noChangeArrowheads="1"/>
          </p:cNvPicPr>
          <p:nvPr/>
        </p:nvPicPr>
        <p:blipFill>
          <a:blip r:embed="rId3" cstate="print"/>
          <a:srcRect/>
          <a:stretch>
            <a:fillRect/>
          </a:stretch>
        </p:blipFill>
        <p:spPr bwMode="auto">
          <a:xfrm>
            <a:off x="685800" y="5029200"/>
            <a:ext cx="7772400" cy="1581150"/>
          </a:xfrm>
          <a:prstGeom prst="rect">
            <a:avLst/>
          </a:prstGeom>
          <a:noFill/>
          <a:ln w="9525">
            <a:noFill/>
            <a:miter lim="800000"/>
            <a:headEnd/>
            <a:tailEnd/>
          </a:ln>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PHP Functions - Adding parameters</a:t>
            </a:r>
            <a:endParaRPr lang="en-US" dirty="0"/>
          </a:p>
        </p:txBody>
      </p:sp>
      <p:pic>
        <p:nvPicPr>
          <p:cNvPr id="4099" name="Picture 3"/>
          <p:cNvPicPr>
            <a:picLocks noGrp="1" noChangeAspect="1" noChangeArrowheads="1"/>
          </p:cNvPicPr>
          <p:nvPr>
            <p:ph idx="1"/>
          </p:nvPr>
        </p:nvPicPr>
        <p:blipFill>
          <a:blip r:embed="rId2" cstate="print"/>
          <a:srcRect/>
          <a:stretch>
            <a:fillRect/>
          </a:stretch>
        </p:blipFill>
        <p:spPr bwMode="auto">
          <a:xfrm>
            <a:off x="533400" y="1143001"/>
            <a:ext cx="7905750" cy="3962400"/>
          </a:xfrm>
          <a:prstGeom prst="rect">
            <a:avLst/>
          </a:prstGeom>
          <a:noFill/>
          <a:ln w="9525">
            <a:noFill/>
            <a:miter lim="800000"/>
            <a:headEnd/>
            <a:tailEnd/>
          </a:ln>
        </p:spPr>
      </p:pic>
      <p:pic>
        <p:nvPicPr>
          <p:cNvPr id="7" name="Picture 2"/>
          <p:cNvPicPr>
            <a:picLocks noChangeAspect="1" noChangeArrowheads="1"/>
          </p:cNvPicPr>
          <p:nvPr/>
        </p:nvPicPr>
        <p:blipFill>
          <a:blip r:embed="rId3" cstate="print"/>
          <a:srcRect/>
          <a:stretch>
            <a:fillRect/>
          </a:stretch>
        </p:blipFill>
        <p:spPr bwMode="auto">
          <a:xfrm>
            <a:off x="457200" y="5257800"/>
            <a:ext cx="7924800" cy="1409700"/>
          </a:xfrm>
          <a:prstGeom prst="rect">
            <a:avLst/>
          </a:prstGeom>
          <a:noFill/>
          <a:ln w="9525">
            <a:noFill/>
            <a:miter lim="800000"/>
            <a:headEnd/>
            <a:tailEnd/>
          </a:ln>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PHP Functions - Return values</a:t>
            </a:r>
            <a:br>
              <a:rPr lang="en-US" b="1" dirty="0" smtClean="0"/>
            </a:br>
            <a:endParaRPr lang="en-US" dirty="0"/>
          </a:p>
        </p:txBody>
      </p:sp>
      <p:pic>
        <p:nvPicPr>
          <p:cNvPr id="5123" name="Picture 3"/>
          <p:cNvPicPr>
            <a:picLocks noGrp="1" noChangeAspect="1" noChangeArrowheads="1"/>
          </p:cNvPicPr>
          <p:nvPr>
            <p:ph idx="1"/>
          </p:nvPr>
        </p:nvPicPr>
        <p:blipFill>
          <a:blip r:embed="rId2" cstate="print"/>
          <a:srcRect/>
          <a:stretch>
            <a:fillRect/>
          </a:stretch>
        </p:blipFill>
        <p:spPr bwMode="auto">
          <a:xfrm>
            <a:off x="609600" y="1143000"/>
            <a:ext cx="7877175" cy="3810000"/>
          </a:xfrm>
          <a:prstGeom prst="rect">
            <a:avLst/>
          </a:prstGeom>
          <a:noFill/>
          <a:ln w="9525">
            <a:noFill/>
            <a:miter lim="800000"/>
            <a:headEnd/>
            <a:tailEnd/>
          </a:ln>
        </p:spPr>
      </p:pic>
      <p:pic>
        <p:nvPicPr>
          <p:cNvPr id="9" name="Picture 3"/>
          <p:cNvPicPr>
            <a:picLocks noChangeAspect="1" noChangeArrowheads="1"/>
          </p:cNvPicPr>
          <p:nvPr/>
        </p:nvPicPr>
        <p:blipFill>
          <a:blip r:embed="rId3" cstate="print"/>
          <a:srcRect/>
          <a:stretch>
            <a:fillRect/>
          </a:stretch>
        </p:blipFill>
        <p:spPr bwMode="auto">
          <a:xfrm>
            <a:off x="609600" y="5257800"/>
            <a:ext cx="7848600" cy="1247775"/>
          </a:xfrm>
          <a:prstGeom prst="rect">
            <a:avLst/>
          </a:prstGeom>
          <a:noFill/>
          <a:ln w="9525">
            <a:noFill/>
            <a:miter lim="800000"/>
            <a:headEnd/>
            <a:tailEnd/>
          </a:ln>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PHP Forms &amp; User Input</a:t>
            </a:r>
            <a:br>
              <a:rPr lang="en-US" b="1" dirty="0" smtClean="0"/>
            </a:br>
            <a:endParaRPr lang="en-US" dirty="0"/>
          </a:p>
        </p:txBody>
      </p:sp>
      <p:sp>
        <p:nvSpPr>
          <p:cNvPr id="7" name="Content Placeholder 6"/>
          <p:cNvSpPr>
            <a:spLocks noGrp="1"/>
          </p:cNvSpPr>
          <p:nvPr>
            <p:ph idx="1"/>
          </p:nvPr>
        </p:nvSpPr>
        <p:spPr/>
        <p:txBody>
          <a:bodyPr/>
          <a:lstStyle/>
          <a:p>
            <a:r>
              <a:rPr lang="en-US" dirty="0" smtClean="0"/>
              <a:t>The PHP $_GET and $_POST variables are used to retrieve information from forms, like user input.</a:t>
            </a:r>
          </a:p>
          <a:p>
            <a:r>
              <a:rPr lang="en-US" dirty="0" smtClean="0"/>
              <a:t>The most important thing to notice when dealing with HTML forms and PHP is that any form element in an HTML page will automatically be available to your PHP scripts.</a:t>
            </a:r>
          </a:p>
          <a:p>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Form Example</a:t>
            </a:r>
            <a:br>
              <a:rPr lang="en-US" b="1" dirty="0" smtClean="0"/>
            </a:br>
            <a:endParaRPr lang="en-US" dirty="0"/>
          </a:p>
        </p:txBody>
      </p:sp>
      <p:pic>
        <p:nvPicPr>
          <p:cNvPr id="1026" name="Picture 2"/>
          <p:cNvPicPr>
            <a:picLocks noGrp="1" noChangeAspect="1" noChangeArrowheads="1"/>
          </p:cNvPicPr>
          <p:nvPr>
            <p:ph idx="1"/>
          </p:nvPr>
        </p:nvPicPr>
        <p:blipFill>
          <a:blip r:embed="rId2" cstate="print"/>
          <a:srcRect/>
          <a:stretch>
            <a:fillRect/>
          </a:stretch>
        </p:blipFill>
        <p:spPr bwMode="auto">
          <a:xfrm>
            <a:off x="609600" y="3048000"/>
            <a:ext cx="7943850" cy="3019425"/>
          </a:xfrm>
          <a:prstGeom prst="rect">
            <a:avLst/>
          </a:prstGeom>
          <a:noFill/>
          <a:ln w="9525">
            <a:noFill/>
            <a:miter lim="800000"/>
            <a:headEnd/>
            <a:tailEnd/>
          </a:ln>
        </p:spPr>
      </p:pic>
      <p:sp>
        <p:nvSpPr>
          <p:cNvPr id="6" name="Rectangle 5"/>
          <p:cNvSpPr/>
          <p:nvPr/>
        </p:nvSpPr>
        <p:spPr>
          <a:xfrm>
            <a:off x="838200" y="1600200"/>
            <a:ext cx="7620000" cy="923330"/>
          </a:xfrm>
          <a:prstGeom prst="rect">
            <a:avLst/>
          </a:prstGeom>
        </p:spPr>
        <p:txBody>
          <a:bodyPr wrap="square">
            <a:spAutoFit/>
          </a:bodyPr>
          <a:lstStyle/>
          <a:p>
            <a:r>
              <a:rPr lang="en-US" dirty="0" smtClean="0"/>
              <a:t>This example HTML page contains two input fields and a submit button. When the user fills in this form and clicks on the submit button, the form data is sent to the  "welcome.php"  file.</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Form Example</a:t>
            </a:r>
            <a:br>
              <a:rPr lang="en-US" b="1" dirty="0" smtClean="0"/>
            </a:br>
            <a:endParaRPr lang="en-US" dirty="0"/>
          </a:p>
        </p:txBody>
      </p:sp>
      <p:pic>
        <p:nvPicPr>
          <p:cNvPr id="2050" name="Picture 2"/>
          <p:cNvPicPr>
            <a:picLocks noGrp="1" noChangeAspect="1" noChangeArrowheads="1"/>
          </p:cNvPicPr>
          <p:nvPr>
            <p:ph idx="1"/>
          </p:nvPr>
        </p:nvPicPr>
        <p:blipFill>
          <a:blip r:embed="rId2" cstate="print"/>
          <a:srcRect/>
          <a:stretch>
            <a:fillRect/>
          </a:stretch>
        </p:blipFill>
        <p:spPr bwMode="auto">
          <a:xfrm>
            <a:off x="457200" y="2286000"/>
            <a:ext cx="8134350" cy="2219325"/>
          </a:xfrm>
          <a:prstGeom prst="rect">
            <a:avLst/>
          </a:prstGeom>
          <a:noFill/>
          <a:ln w="9525">
            <a:noFill/>
            <a:miter lim="800000"/>
            <a:headEnd/>
            <a:tailEnd/>
          </a:ln>
        </p:spPr>
      </p:pic>
      <p:pic>
        <p:nvPicPr>
          <p:cNvPr id="2051" name="Picture 3"/>
          <p:cNvPicPr>
            <a:picLocks noChangeAspect="1" noChangeArrowheads="1"/>
          </p:cNvPicPr>
          <p:nvPr/>
        </p:nvPicPr>
        <p:blipFill>
          <a:blip r:embed="rId3" cstate="print"/>
          <a:srcRect/>
          <a:stretch>
            <a:fillRect/>
          </a:stretch>
        </p:blipFill>
        <p:spPr bwMode="auto">
          <a:xfrm>
            <a:off x="762000" y="5334000"/>
            <a:ext cx="7858125" cy="723900"/>
          </a:xfrm>
          <a:prstGeom prst="rect">
            <a:avLst/>
          </a:prstGeom>
          <a:noFill/>
          <a:ln w="9525">
            <a:noFill/>
            <a:miter lim="800000"/>
            <a:headEnd/>
            <a:tailEnd/>
          </a:ln>
        </p:spPr>
      </p:pic>
      <p:sp>
        <p:nvSpPr>
          <p:cNvPr id="6" name="Rectangle 5"/>
          <p:cNvSpPr/>
          <p:nvPr/>
        </p:nvSpPr>
        <p:spPr>
          <a:xfrm>
            <a:off x="762000" y="1676400"/>
            <a:ext cx="7467600" cy="369332"/>
          </a:xfrm>
          <a:prstGeom prst="rect">
            <a:avLst/>
          </a:prstGeom>
        </p:spPr>
        <p:txBody>
          <a:bodyPr wrap="square">
            <a:spAutoFit/>
          </a:bodyPr>
          <a:lstStyle/>
          <a:p>
            <a:r>
              <a:rPr lang="en-US" dirty="0" smtClean="0"/>
              <a:t>The  "welcome.php“  file might look like this:</a:t>
            </a:r>
          </a:p>
        </p:txBody>
      </p:sp>
      <p:sp>
        <p:nvSpPr>
          <p:cNvPr id="7" name="Rectangle 6"/>
          <p:cNvSpPr/>
          <p:nvPr/>
        </p:nvSpPr>
        <p:spPr>
          <a:xfrm>
            <a:off x="914400" y="4876800"/>
            <a:ext cx="7543800" cy="369332"/>
          </a:xfrm>
          <a:prstGeom prst="rect">
            <a:avLst/>
          </a:prstGeom>
        </p:spPr>
        <p:txBody>
          <a:bodyPr wrap="square">
            <a:spAutoFit/>
          </a:bodyPr>
          <a:lstStyle/>
          <a:p>
            <a:r>
              <a:rPr lang="en-US" dirty="0" smtClean="0"/>
              <a:t>A sample output of the above script might be:</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Form Validation</a:t>
            </a:r>
            <a:br>
              <a:rPr lang="en-US" b="1" dirty="0" smtClean="0"/>
            </a:b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User input should be validated whenever possible. Client side validation is faster, and will reduce server load.</a:t>
            </a:r>
          </a:p>
          <a:p>
            <a:endParaRPr lang="en-US" dirty="0" smtClean="0"/>
          </a:p>
          <a:p>
            <a:r>
              <a:rPr lang="en-US" dirty="0" smtClean="0"/>
              <a:t>However, any site that gets enough traffic to worry about server resources, may also need to worry about site security. You should always use server side validation if the form accesses a database.</a:t>
            </a:r>
          </a:p>
          <a:p>
            <a:endParaRPr lang="en-US" dirty="0" smtClean="0"/>
          </a:p>
          <a:p>
            <a:r>
              <a:rPr lang="en-US" dirty="0" smtClean="0"/>
              <a:t>A good way to validate a form on the server is to post the form to itself, instead of jumping to a different page. The user will then get the error messages on the same page as the form. This makes it easier to discover the error.</a:t>
            </a:r>
          </a:p>
          <a:p>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$_GET &amp; $_POST</a:t>
            </a:r>
            <a:br>
              <a:rPr lang="en-US" b="1" dirty="0" smtClean="0"/>
            </a:br>
            <a:endParaRPr lang="en-US" dirty="0"/>
          </a:p>
        </p:txBody>
      </p:sp>
      <p:sp>
        <p:nvSpPr>
          <p:cNvPr id="3" name="Content Placeholder 2"/>
          <p:cNvSpPr>
            <a:spLocks noGrp="1"/>
          </p:cNvSpPr>
          <p:nvPr>
            <p:ph idx="1"/>
          </p:nvPr>
        </p:nvSpPr>
        <p:spPr/>
        <p:txBody>
          <a:bodyPr>
            <a:normAutofit fontScale="85000" lnSpcReduction="20000"/>
          </a:bodyPr>
          <a:lstStyle/>
          <a:p>
            <a:pPr>
              <a:buNone/>
            </a:pPr>
            <a:r>
              <a:rPr lang="en-US" b="1" dirty="0" smtClean="0"/>
              <a:t>The $_GET Variable</a:t>
            </a:r>
          </a:p>
          <a:p>
            <a:r>
              <a:rPr lang="en-US" dirty="0" smtClean="0"/>
              <a:t>The $_GET variable is used to collect values from a form with method="get".</a:t>
            </a:r>
          </a:p>
          <a:p>
            <a:endParaRPr lang="en-US" dirty="0" smtClean="0"/>
          </a:p>
          <a:p>
            <a:r>
              <a:rPr lang="en-US" dirty="0" smtClean="0"/>
              <a:t>The $_GET variable is an array of variable names and values sent by the HTTP GET method.</a:t>
            </a:r>
          </a:p>
          <a:p>
            <a:endParaRPr lang="en-US" dirty="0" smtClean="0"/>
          </a:p>
          <a:p>
            <a:r>
              <a:rPr lang="en-US" dirty="0" smtClean="0"/>
              <a:t>Information sent from a form with the GET method is visible to everyone (it will be displayed in the browser's address bar) and it has limits on the amount of information to send (max. 100 characters).</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What </a:t>
            </a:r>
            <a:r>
              <a:rPr lang="en-US" b="1" dirty="0"/>
              <a:t>is PHP?</a:t>
            </a:r>
            <a:br>
              <a:rPr lang="en-US" b="1" dirty="0"/>
            </a:br>
            <a:endParaRPr lang="en-US" dirty="0"/>
          </a:p>
        </p:txBody>
      </p:sp>
      <p:sp>
        <p:nvSpPr>
          <p:cNvPr id="3" name="Content Placeholder 2"/>
          <p:cNvSpPr>
            <a:spLocks noGrp="1"/>
          </p:cNvSpPr>
          <p:nvPr>
            <p:ph idx="1"/>
          </p:nvPr>
        </p:nvSpPr>
        <p:spPr/>
        <p:txBody>
          <a:bodyPr>
            <a:normAutofit/>
          </a:bodyPr>
          <a:lstStyle/>
          <a:p>
            <a:r>
              <a:rPr lang="en-US" dirty="0"/>
              <a:t>PHP stands for PHP: Hypertext Preprocessor</a:t>
            </a:r>
          </a:p>
          <a:p>
            <a:r>
              <a:rPr lang="en-US" dirty="0"/>
              <a:t>PHP is a server-side scripting </a:t>
            </a:r>
            <a:r>
              <a:rPr lang="en-US" dirty="0" smtClean="0"/>
              <a:t>language</a:t>
            </a:r>
            <a:endParaRPr lang="en-US" dirty="0"/>
          </a:p>
          <a:p>
            <a:r>
              <a:rPr lang="en-US" dirty="0"/>
              <a:t>PHP scripts are executed on the server</a:t>
            </a:r>
          </a:p>
          <a:p>
            <a:r>
              <a:rPr lang="en-US" dirty="0"/>
              <a:t>PHP supports many databases (</a:t>
            </a:r>
            <a:r>
              <a:rPr lang="en-US" dirty="0" err="1"/>
              <a:t>MySQL</a:t>
            </a:r>
            <a:r>
              <a:rPr lang="en-US" dirty="0"/>
              <a:t>, </a:t>
            </a:r>
            <a:r>
              <a:rPr lang="en-US" dirty="0" smtClean="0"/>
              <a:t>Oracle, </a:t>
            </a:r>
            <a:r>
              <a:rPr lang="en-US" dirty="0" err="1" smtClean="0"/>
              <a:t>PostgreSQL</a:t>
            </a:r>
            <a:r>
              <a:rPr lang="en-US" dirty="0"/>
              <a:t>, Generic ODBC, etc.)</a:t>
            </a:r>
          </a:p>
          <a:p>
            <a:r>
              <a:rPr lang="en-US" dirty="0"/>
              <a:t>PHP is an open source software (OSS)</a:t>
            </a:r>
          </a:p>
          <a:p>
            <a:r>
              <a:rPr lang="en-US" dirty="0" smtClean="0"/>
              <a:t>PHP </a:t>
            </a:r>
            <a:r>
              <a:rPr lang="en-US" dirty="0"/>
              <a:t>is free to download and use</a:t>
            </a:r>
          </a:p>
          <a:p>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The $_GET Variable</a:t>
            </a:r>
            <a:br>
              <a:rPr lang="en-US" b="1" dirty="0" smtClean="0"/>
            </a:br>
            <a:endParaRPr lang="en-US" dirty="0"/>
          </a:p>
        </p:txBody>
      </p:sp>
      <p:pic>
        <p:nvPicPr>
          <p:cNvPr id="3074" name="Picture 2"/>
          <p:cNvPicPr>
            <a:picLocks noGrp="1" noChangeAspect="1" noChangeArrowheads="1"/>
          </p:cNvPicPr>
          <p:nvPr>
            <p:ph idx="1"/>
          </p:nvPr>
        </p:nvPicPr>
        <p:blipFill>
          <a:blip r:embed="rId2" cstate="print"/>
          <a:srcRect/>
          <a:stretch>
            <a:fillRect/>
          </a:stretch>
        </p:blipFill>
        <p:spPr bwMode="auto">
          <a:xfrm>
            <a:off x="609600" y="2133600"/>
            <a:ext cx="8029575" cy="1609725"/>
          </a:xfrm>
          <a:prstGeom prst="rect">
            <a:avLst/>
          </a:prstGeom>
          <a:noFill/>
          <a:ln w="9525">
            <a:noFill/>
            <a:miter lim="800000"/>
            <a:headEnd/>
            <a:tailEnd/>
          </a:ln>
        </p:spPr>
      </p:pic>
      <p:pic>
        <p:nvPicPr>
          <p:cNvPr id="3075" name="Picture 3"/>
          <p:cNvPicPr>
            <a:picLocks noChangeAspect="1" noChangeArrowheads="1"/>
          </p:cNvPicPr>
          <p:nvPr/>
        </p:nvPicPr>
        <p:blipFill>
          <a:blip r:embed="rId3" cstate="print"/>
          <a:srcRect/>
          <a:stretch>
            <a:fillRect/>
          </a:stretch>
        </p:blipFill>
        <p:spPr bwMode="auto">
          <a:xfrm>
            <a:off x="838200" y="4800600"/>
            <a:ext cx="7791450" cy="638175"/>
          </a:xfrm>
          <a:prstGeom prst="rect">
            <a:avLst/>
          </a:prstGeom>
          <a:noFill/>
          <a:ln w="9525">
            <a:noFill/>
            <a:miter lim="800000"/>
            <a:headEnd/>
            <a:tailEnd/>
          </a:ln>
        </p:spPr>
      </p:pic>
      <p:sp>
        <p:nvSpPr>
          <p:cNvPr id="6" name="Rectangle 5"/>
          <p:cNvSpPr/>
          <p:nvPr/>
        </p:nvSpPr>
        <p:spPr>
          <a:xfrm>
            <a:off x="914400" y="1752600"/>
            <a:ext cx="7315200" cy="369332"/>
          </a:xfrm>
          <a:prstGeom prst="rect">
            <a:avLst/>
          </a:prstGeom>
        </p:spPr>
        <p:txBody>
          <a:bodyPr wrap="square">
            <a:spAutoFit/>
          </a:bodyPr>
          <a:lstStyle/>
          <a:p>
            <a:r>
              <a:rPr lang="en-US" dirty="0" smtClean="0"/>
              <a:t>The </a:t>
            </a:r>
            <a:r>
              <a:rPr lang="en-US" b="1" dirty="0" smtClean="0"/>
              <a:t>$_GET </a:t>
            </a:r>
            <a:r>
              <a:rPr lang="en-US" dirty="0" smtClean="0"/>
              <a:t>Variable</a:t>
            </a:r>
          </a:p>
        </p:txBody>
      </p:sp>
      <p:sp>
        <p:nvSpPr>
          <p:cNvPr id="7" name="Rectangle 6"/>
          <p:cNvSpPr/>
          <p:nvPr/>
        </p:nvSpPr>
        <p:spPr>
          <a:xfrm>
            <a:off x="838200" y="4114800"/>
            <a:ext cx="7543800" cy="646331"/>
          </a:xfrm>
          <a:prstGeom prst="rect">
            <a:avLst/>
          </a:prstGeom>
        </p:spPr>
        <p:txBody>
          <a:bodyPr wrap="square">
            <a:spAutoFit/>
          </a:bodyPr>
          <a:lstStyle/>
          <a:p>
            <a:r>
              <a:rPr lang="en-US" dirty="0" smtClean="0"/>
              <a:t>When the user clicks the "Submit" button, the URL sent could look something like this:</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The $_GET Variable</a:t>
            </a:r>
            <a:br>
              <a:rPr lang="en-US" b="1" dirty="0" smtClean="0"/>
            </a:br>
            <a:endParaRPr lang="en-US" dirty="0"/>
          </a:p>
        </p:txBody>
      </p:sp>
      <p:pic>
        <p:nvPicPr>
          <p:cNvPr id="4098" name="Picture 2"/>
          <p:cNvPicPr>
            <a:picLocks noGrp="1" noChangeAspect="1" noChangeArrowheads="1"/>
          </p:cNvPicPr>
          <p:nvPr>
            <p:ph idx="1"/>
          </p:nvPr>
        </p:nvPicPr>
        <p:blipFill>
          <a:blip r:embed="rId2" cstate="print"/>
          <a:srcRect/>
          <a:stretch>
            <a:fillRect/>
          </a:stretch>
        </p:blipFill>
        <p:spPr bwMode="auto">
          <a:xfrm>
            <a:off x="685800" y="2743200"/>
            <a:ext cx="7791450" cy="790575"/>
          </a:xfrm>
          <a:prstGeom prst="rect">
            <a:avLst/>
          </a:prstGeom>
          <a:noFill/>
          <a:ln w="9525">
            <a:noFill/>
            <a:miter lim="800000"/>
            <a:headEnd/>
            <a:tailEnd/>
          </a:ln>
        </p:spPr>
      </p:pic>
      <p:sp>
        <p:nvSpPr>
          <p:cNvPr id="5" name="Rectangle 4"/>
          <p:cNvSpPr/>
          <p:nvPr/>
        </p:nvSpPr>
        <p:spPr>
          <a:xfrm>
            <a:off x="685800" y="1676400"/>
            <a:ext cx="7620000" cy="923330"/>
          </a:xfrm>
          <a:prstGeom prst="rect">
            <a:avLst/>
          </a:prstGeom>
        </p:spPr>
        <p:txBody>
          <a:bodyPr wrap="square">
            <a:spAutoFit/>
          </a:bodyPr>
          <a:lstStyle/>
          <a:p>
            <a:r>
              <a:rPr lang="en-US" dirty="0" smtClean="0"/>
              <a:t>The "welcome.php" file can now use the $_GET variable to catch the form data</a:t>
            </a:r>
          </a:p>
          <a:p>
            <a:r>
              <a:rPr lang="en-US" dirty="0" smtClean="0"/>
              <a:t>(notice that the names of the form fields will automatically be the ID keys in the</a:t>
            </a:r>
          </a:p>
          <a:p>
            <a:r>
              <a:rPr lang="en-US" dirty="0" smtClean="0"/>
              <a:t>$_GET array):</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Why Use $_GET</a:t>
            </a:r>
            <a:br>
              <a:rPr lang="en-US" b="1" dirty="0" smtClean="0"/>
            </a:b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Note: When using the $_GET variable all variable names and values are displayed in the URL.</a:t>
            </a:r>
          </a:p>
          <a:p>
            <a:endParaRPr lang="en-US" dirty="0" smtClean="0"/>
          </a:p>
          <a:p>
            <a:r>
              <a:rPr lang="en-US" dirty="0" smtClean="0"/>
              <a:t>So this method should not be used when sending passwords or other sensitive information! However, because the variables are displayed in the URL, it is possible to bookmark the page. This can be useful in some cases.</a:t>
            </a:r>
          </a:p>
          <a:p>
            <a:endParaRPr lang="en-US" dirty="0" smtClean="0"/>
          </a:p>
          <a:p>
            <a:r>
              <a:rPr lang="en-US" dirty="0" smtClean="0"/>
              <a:t>Note: The HTTP GET method is not suitable on large variable values; the value cannot exceed 100 characters.</a:t>
            </a:r>
          </a:p>
          <a:p>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The $_POST Variable</a:t>
            </a:r>
            <a:br>
              <a:rPr lang="en-US" b="1" dirty="0" smtClean="0"/>
            </a:br>
            <a:endParaRPr lang="en-US" dirty="0"/>
          </a:p>
        </p:txBody>
      </p:sp>
      <p:pic>
        <p:nvPicPr>
          <p:cNvPr id="5122" name="Picture 2"/>
          <p:cNvPicPr>
            <a:picLocks noGrp="1" noChangeAspect="1" noChangeArrowheads="1"/>
          </p:cNvPicPr>
          <p:nvPr>
            <p:ph idx="1"/>
          </p:nvPr>
        </p:nvPicPr>
        <p:blipFill>
          <a:blip r:embed="rId2" cstate="print"/>
          <a:srcRect/>
          <a:stretch>
            <a:fillRect/>
          </a:stretch>
        </p:blipFill>
        <p:spPr bwMode="auto">
          <a:xfrm>
            <a:off x="609600" y="1676400"/>
            <a:ext cx="7867650" cy="1562100"/>
          </a:xfrm>
          <a:prstGeom prst="rect">
            <a:avLst/>
          </a:prstGeom>
          <a:noFill/>
          <a:ln w="9525">
            <a:noFill/>
            <a:miter lim="800000"/>
            <a:headEnd/>
            <a:tailEnd/>
          </a:ln>
        </p:spPr>
      </p:pic>
      <p:pic>
        <p:nvPicPr>
          <p:cNvPr id="5123" name="Picture 3"/>
          <p:cNvPicPr>
            <a:picLocks noChangeAspect="1" noChangeArrowheads="1"/>
          </p:cNvPicPr>
          <p:nvPr/>
        </p:nvPicPr>
        <p:blipFill>
          <a:blip r:embed="rId3" cstate="print"/>
          <a:srcRect/>
          <a:stretch>
            <a:fillRect/>
          </a:stretch>
        </p:blipFill>
        <p:spPr bwMode="auto">
          <a:xfrm>
            <a:off x="609600" y="4724400"/>
            <a:ext cx="7905750" cy="561975"/>
          </a:xfrm>
          <a:prstGeom prst="rect">
            <a:avLst/>
          </a:prstGeom>
          <a:noFill/>
          <a:ln w="9525">
            <a:noFill/>
            <a:miter lim="800000"/>
            <a:headEnd/>
            <a:tailEnd/>
          </a:ln>
        </p:spPr>
      </p:pic>
      <p:sp>
        <p:nvSpPr>
          <p:cNvPr id="6" name="Rectangle 5"/>
          <p:cNvSpPr/>
          <p:nvPr/>
        </p:nvSpPr>
        <p:spPr>
          <a:xfrm>
            <a:off x="762000" y="3962400"/>
            <a:ext cx="7620000" cy="646331"/>
          </a:xfrm>
          <a:prstGeom prst="rect">
            <a:avLst/>
          </a:prstGeom>
        </p:spPr>
        <p:txBody>
          <a:bodyPr wrap="square">
            <a:spAutoFit/>
          </a:bodyPr>
          <a:lstStyle/>
          <a:p>
            <a:r>
              <a:rPr lang="en-US" dirty="0" smtClean="0"/>
              <a:t>When the user clicks the "Submit" button, the URL will not contain any form data, and will look something like this:</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The $_POST Variable</a:t>
            </a:r>
            <a:br>
              <a:rPr lang="en-US" b="1" dirty="0" smtClean="0"/>
            </a:br>
            <a:endParaRPr lang="en-US" dirty="0"/>
          </a:p>
        </p:txBody>
      </p:sp>
      <p:pic>
        <p:nvPicPr>
          <p:cNvPr id="6146" name="Picture 2"/>
          <p:cNvPicPr>
            <a:picLocks noGrp="1" noChangeAspect="1" noChangeArrowheads="1"/>
          </p:cNvPicPr>
          <p:nvPr>
            <p:ph idx="1"/>
          </p:nvPr>
        </p:nvPicPr>
        <p:blipFill>
          <a:blip r:embed="rId2" cstate="print"/>
          <a:srcRect/>
          <a:stretch>
            <a:fillRect/>
          </a:stretch>
        </p:blipFill>
        <p:spPr bwMode="auto">
          <a:xfrm>
            <a:off x="642937" y="3496469"/>
            <a:ext cx="7858125" cy="733425"/>
          </a:xfrm>
          <a:prstGeom prst="rect">
            <a:avLst/>
          </a:prstGeom>
          <a:noFill/>
          <a:ln w="9525">
            <a:noFill/>
            <a:miter lim="800000"/>
            <a:headEnd/>
            <a:tailEnd/>
          </a:ln>
        </p:spPr>
      </p:pic>
      <p:sp>
        <p:nvSpPr>
          <p:cNvPr id="5" name="Rectangle 4"/>
          <p:cNvSpPr/>
          <p:nvPr/>
        </p:nvSpPr>
        <p:spPr>
          <a:xfrm>
            <a:off x="838200" y="1905000"/>
            <a:ext cx="7467600" cy="923330"/>
          </a:xfrm>
          <a:prstGeom prst="rect">
            <a:avLst/>
          </a:prstGeom>
        </p:spPr>
        <p:txBody>
          <a:bodyPr wrap="square">
            <a:spAutoFit/>
          </a:bodyPr>
          <a:lstStyle/>
          <a:p>
            <a:r>
              <a:rPr lang="en-US" dirty="0" smtClean="0"/>
              <a:t>The "welcome.php" file can now use the $_POST variable to catch the form data  (notice that the names of the form fields will automatically be the ID keys in the  $_POST array):</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Why Use $_POST</a:t>
            </a:r>
            <a:br>
              <a:rPr lang="en-US" b="1" dirty="0" smtClean="0"/>
            </a:br>
            <a:endParaRPr lang="en-US" dirty="0"/>
          </a:p>
        </p:txBody>
      </p:sp>
      <p:sp>
        <p:nvSpPr>
          <p:cNvPr id="3" name="Content Placeholder 2"/>
          <p:cNvSpPr>
            <a:spLocks noGrp="1"/>
          </p:cNvSpPr>
          <p:nvPr>
            <p:ph idx="1"/>
          </p:nvPr>
        </p:nvSpPr>
        <p:spPr/>
        <p:txBody>
          <a:bodyPr/>
          <a:lstStyle/>
          <a:p>
            <a:r>
              <a:rPr lang="en-US" dirty="0" smtClean="0"/>
              <a:t>Variables sent with HTTP POST are not shown in the URL</a:t>
            </a:r>
          </a:p>
          <a:p>
            <a:endParaRPr lang="en-US" dirty="0" smtClean="0"/>
          </a:p>
          <a:p>
            <a:r>
              <a:rPr lang="en-US" dirty="0" smtClean="0"/>
              <a:t>Variables have no length limit</a:t>
            </a:r>
          </a:p>
          <a:p>
            <a:endParaRPr lang="en-US" dirty="0" smtClean="0"/>
          </a:p>
          <a:p>
            <a:r>
              <a:rPr lang="en-US" dirty="0" smtClean="0"/>
              <a:t>However, because the variables are not displayed in the URL, it is not possible to bookmark the page.</a:t>
            </a:r>
          </a:p>
          <a:p>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The $_REQUEST Variable</a:t>
            </a:r>
            <a:br>
              <a:rPr lang="en-US" b="1" dirty="0" smtClean="0"/>
            </a:br>
            <a:endParaRPr lang="en-US" dirty="0"/>
          </a:p>
        </p:txBody>
      </p:sp>
      <p:pic>
        <p:nvPicPr>
          <p:cNvPr id="7170" name="Picture 2"/>
          <p:cNvPicPr>
            <a:picLocks noGrp="1" noChangeAspect="1" noChangeArrowheads="1"/>
          </p:cNvPicPr>
          <p:nvPr>
            <p:ph idx="1"/>
          </p:nvPr>
        </p:nvPicPr>
        <p:blipFill>
          <a:blip r:embed="rId2" cstate="print"/>
          <a:srcRect/>
          <a:stretch>
            <a:fillRect/>
          </a:stretch>
        </p:blipFill>
        <p:spPr bwMode="auto">
          <a:xfrm>
            <a:off x="685800" y="4267200"/>
            <a:ext cx="7810500" cy="819150"/>
          </a:xfrm>
          <a:prstGeom prst="rect">
            <a:avLst/>
          </a:prstGeom>
          <a:noFill/>
          <a:ln w="9525">
            <a:noFill/>
            <a:miter lim="800000"/>
            <a:headEnd/>
            <a:tailEnd/>
          </a:ln>
        </p:spPr>
      </p:pic>
      <p:sp>
        <p:nvSpPr>
          <p:cNvPr id="5" name="Rectangle 4"/>
          <p:cNvSpPr/>
          <p:nvPr/>
        </p:nvSpPr>
        <p:spPr>
          <a:xfrm>
            <a:off x="762000" y="1828800"/>
            <a:ext cx="7620000" cy="2246769"/>
          </a:xfrm>
          <a:prstGeom prst="rect">
            <a:avLst/>
          </a:prstGeom>
        </p:spPr>
        <p:txBody>
          <a:bodyPr wrap="square">
            <a:spAutoFit/>
          </a:bodyPr>
          <a:lstStyle/>
          <a:p>
            <a:r>
              <a:rPr lang="en-US" sz="2000" dirty="0" smtClean="0"/>
              <a:t>The PHP $_REQUEST variable contains the contents of both $_GET, $_POST, and</a:t>
            </a:r>
          </a:p>
          <a:p>
            <a:r>
              <a:rPr lang="en-US" sz="2000" dirty="0" smtClean="0"/>
              <a:t>$_COOKIE.</a:t>
            </a:r>
          </a:p>
          <a:p>
            <a:endParaRPr lang="en-US" sz="2000" dirty="0" smtClean="0"/>
          </a:p>
          <a:p>
            <a:endParaRPr lang="en-US" sz="2000" dirty="0" smtClean="0"/>
          </a:p>
          <a:p>
            <a:r>
              <a:rPr lang="en-US" sz="2000" dirty="0" smtClean="0"/>
              <a:t>The PHP $_REQUEST variable can be used to get the result from form data sent with  both the GET and POST methods.</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Cookies &amp; Sessions</a:t>
            </a:r>
            <a:br>
              <a:rPr lang="en-US" b="1" dirty="0" smtClean="0"/>
            </a:br>
            <a:endParaRPr lang="en-US" dirty="0"/>
          </a:p>
        </p:txBody>
      </p:sp>
      <p:sp>
        <p:nvSpPr>
          <p:cNvPr id="3" name="Content Placeholder 2"/>
          <p:cNvSpPr>
            <a:spLocks noGrp="1"/>
          </p:cNvSpPr>
          <p:nvPr>
            <p:ph idx="1"/>
          </p:nvPr>
        </p:nvSpPr>
        <p:spPr/>
        <p:txBody>
          <a:bodyPr>
            <a:normAutofit fontScale="77500" lnSpcReduction="20000"/>
          </a:bodyPr>
          <a:lstStyle/>
          <a:p>
            <a:pPr>
              <a:buNone/>
            </a:pPr>
            <a:r>
              <a:rPr lang="en-US" b="1" dirty="0" smtClean="0"/>
              <a:t>What is a Cookie?</a:t>
            </a:r>
          </a:p>
          <a:p>
            <a:pPr>
              <a:buNone/>
            </a:pPr>
            <a:endParaRPr lang="en-US" b="1" dirty="0" smtClean="0"/>
          </a:p>
          <a:p>
            <a:r>
              <a:rPr lang="en-US" dirty="0" smtClean="0"/>
              <a:t>A cookie is often used to identify a user.</a:t>
            </a:r>
          </a:p>
          <a:p>
            <a:endParaRPr lang="en-US" dirty="0" smtClean="0"/>
          </a:p>
          <a:p>
            <a:r>
              <a:rPr lang="en-US" dirty="0" smtClean="0"/>
              <a:t>A cookie is a small file that the server embeds on the user's computer.</a:t>
            </a:r>
          </a:p>
          <a:p>
            <a:endParaRPr lang="en-US" dirty="0" smtClean="0"/>
          </a:p>
          <a:p>
            <a:r>
              <a:rPr lang="en-US" dirty="0" smtClean="0"/>
              <a:t>Each time the same computer requests a page with a browser, it will send the cookie too.</a:t>
            </a:r>
          </a:p>
          <a:p>
            <a:endParaRPr lang="en-US" dirty="0" smtClean="0"/>
          </a:p>
          <a:p>
            <a:r>
              <a:rPr lang="en-US" dirty="0" smtClean="0"/>
              <a:t>With PHP, you can both create and retrieve cookie values.</a:t>
            </a:r>
          </a:p>
          <a:p>
            <a:pPr>
              <a:buNone/>
            </a:pPr>
            <a:endParaRPr lang="en-US" b="1" dirty="0" smtClean="0"/>
          </a:p>
          <a:p>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How to Create a Cookie?</a:t>
            </a:r>
            <a:br>
              <a:rPr lang="en-US" b="1" dirty="0" smtClean="0"/>
            </a:br>
            <a:endParaRPr lang="en-US" dirty="0"/>
          </a:p>
        </p:txBody>
      </p:sp>
      <p:pic>
        <p:nvPicPr>
          <p:cNvPr id="8194" name="Picture 2"/>
          <p:cNvPicPr>
            <a:picLocks noGrp="1" noChangeAspect="1" noChangeArrowheads="1"/>
          </p:cNvPicPr>
          <p:nvPr>
            <p:ph idx="1"/>
          </p:nvPr>
        </p:nvPicPr>
        <p:blipFill>
          <a:blip r:embed="rId2" cstate="print"/>
          <a:srcRect/>
          <a:stretch>
            <a:fillRect/>
          </a:stretch>
        </p:blipFill>
        <p:spPr bwMode="auto">
          <a:xfrm>
            <a:off x="1081087" y="3453606"/>
            <a:ext cx="6981825" cy="819150"/>
          </a:xfrm>
          <a:prstGeom prst="rect">
            <a:avLst/>
          </a:prstGeom>
          <a:noFill/>
          <a:ln w="9525">
            <a:noFill/>
            <a:miter lim="800000"/>
            <a:headEnd/>
            <a:tailEnd/>
          </a:ln>
        </p:spPr>
      </p:pic>
      <p:sp>
        <p:nvSpPr>
          <p:cNvPr id="5" name="Rectangle 4"/>
          <p:cNvSpPr/>
          <p:nvPr/>
        </p:nvSpPr>
        <p:spPr>
          <a:xfrm>
            <a:off x="1295400" y="1752600"/>
            <a:ext cx="6324600" cy="1569660"/>
          </a:xfrm>
          <a:prstGeom prst="rect">
            <a:avLst/>
          </a:prstGeom>
        </p:spPr>
        <p:txBody>
          <a:bodyPr wrap="square">
            <a:spAutoFit/>
          </a:bodyPr>
          <a:lstStyle/>
          <a:p>
            <a:r>
              <a:rPr lang="en-US" sz="2400" dirty="0" smtClean="0"/>
              <a:t>The </a:t>
            </a:r>
            <a:r>
              <a:rPr lang="en-US" sz="2400" dirty="0" err="1" smtClean="0">
                <a:solidFill>
                  <a:srgbClr val="FF0000"/>
                </a:solidFill>
              </a:rPr>
              <a:t>setcookie</a:t>
            </a:r>
            <a:r>
              <a:rPr lang="en-US" sz="2400" dirty="0" smtClean="0">
                <a:solidFill>
                  <a:srgbClr val="FF0000"/>
                </a:solidFill>
              </a:rPr>
              <a:t>() </a:t>
            </a:r>
            <a:r>
              <a:rPr lang="en-US" sz="2400" dirty="0" smtClean="0"/>
              <a:t>function is used to set a cookie.</a:t>
            </a:r>
          </a:p>
          <a:p>
            <a:endParaRPr lang="en-US" sz="2400" b="1" dirty="0" smtClean="0"/>
          </a:p>
          <a:p>
            <a:r>
              <a:rPr lang="en-US" sz="2400" dirty="0" smtClean="0"/>
              <a:t>Note: The </a:t>
            </a:r>
            <a:r>
              <a:rPr lang="en-US" sz="2400" dirty="0" err="1" smtClean="0">
                <a:solidFill>
                  <a:srgbClr val="FF0000"/>
                </a:solidFill>
              </a:rPr>
              <a:t>setcookie</a:t>
            </a:r>
            <a:r>
              <a:rPr lang="en-US" sz="2400" dirty="0" smtClean="0">
                <a:solidFill>
                  <a:srgbClr val="FF0000"/>
                </a:solidFill>
              </a:rPr>
              <a:t>() </a:t>
            </a:r>
            <a:r>
              <a:rPr lang="en-US" sz="2400" dirty="0" smtClean="0"/>
              <a:t>function must appear </a:t>
            </a:r>
            <a:r>
              <a:rPr lang="en-US" sz="2400" b="1" dirty="0" smtClean="0"/>
              <a:t>BEFORE</a:t>
            </a:r>
            <a:r>
              <a:rPr lang="en-US" sz="2400" dirty="0" smtClean="0"/>
              <a:t> the &lt;html&gt; tag.</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How to Create a Cookie?</a:t>
            </a:r>
            <a:br>
              <a:rPr lang="en-US" b="1" dirty="0" smtClean="0"/>
            </a:br>
            <a:endParaRPr lang="en-US" dirty="0"/>
          </a:p>
        </p:txBody>
      </p:sp>
      <p:pic>
        <p:nvPicPr>
          <p:cNvPr id="9218" name="Picture 2"/>
          <p:cNvPicPr>
            <a:picLocks noGrp="1" noChangeAspect="1" noChangeArrowheads="1"/>
          </p:cNvPicPr>
          <p:nvPr>
            <p:ph idx="1"/>
          </p:nvPr>
        </p:nvPicPr>
        <p:blipFill>
          <a:blip r:embed="rId2" cstate="print"/>
          <a:srcRect/>
          <a:stretch>
            <a:fillRect/>
          </a:stretch>
        </p:blipFill>
        <p:spPr bwMode="auto">
          <a:xfrm>
            <a:off x="1371600" y="2590800"/>
            <a:ext cx="6496050" cy="2457450"/>
          </a:xfrm>
          <a:prstGeom prst="rect">
            <a:avLst/>
          </a:prstGeom>
          <a:noFill/>
          <a:ln w="9525">
            <a:noFill/>
            <a:miter lim="800000"/>
            <a:headEnd/>
            <a:tailEnd/>
          </a:ln>
        </p:spPr>
      </p:pic>
      <p:sp>
        <p:nvSpPr>
          <p:cNvPr id="5" name="Rectangle 4"/>
          <p:cNvSpPr/>
          <p:nvPr/>
        </p:nvSpPr>
        <p:spPr>
          <a:xfrm>
            <a:off x="1447800" y="1219200"/>
            <a:ext cx="6019800" cy="1200329"/>
          </a:xfrm>
          <a:prstGeom prst="rect">
            <a:avLst/>
          </a:prstGeom>
        </p:spPr>
        <p:txBody>
          <a:bodyPr wrap="square">
            <a:spAutoFit/>
          </a:bodyPr>
          <a:lstStyle/>
          <a:p>
            <a:r>
              <a:rPr lang="en-US" dirty="0" smtClean="0"/>
              <a:t>In the example below, we will create a cookie named "user" and assign the value "Alex Porter" to it.</a:t>
            </a:r>
          </a:p>
          <a:p>
            <a:endParaRPr lang="en-US" dirty="0" smtClean="0"/>
          </a:p>
          <a:p>
            <a:r>
              <a:rPr lang="en-US" dirty="0" smtClean="0"/>
              <a:t>We also specify that the cookie should expire after one hour:</a:t>
            </a:r>
          </a:p>
        </p:txBody>
      </p:sp>
      <p:sp>
        <p:nvSpPr>
          <p:cNvPr id="6" name="Rectangle 5"/>
          <p:cNvSpPr/>
          <p:nvPr/>
        </p:nvSpPr>
        <p:spPr>
          <a:xfrm>
            <a:off x="1524000" y="5181600"/>
            <a:ext cx="6248400" cy="923330"/>
          </a:xfrm>
          <a:prstGeom prst="rect">
            <a:avLst/>
          </a:prstGeom>
        </p:spPr>
        <p:txBody>
          <a:bodyPr wrap="square">
            <a:spAutoFit/>
          </a:bodyPr>
          <a:lstStyle/>
          <a:p>
            <a:r>
              <a:rPr lang="en-US" dirty="0" smtClean="0"/>
              <a:t>Note: The value of the cookie is automatically </a:t>
            </a:r>
            <a:r>
              <a:rPr lang="en-US" dirty="0" err="1" smtClean="0"/>
              <a:t>URLencoded</a:t>
            </a:r>
            <a:r>
              <a:rPr lang="en-US" dirty="0" smtClean="0"/>
              <a:t> when sending the cookie, and automatically decoded when received (to prevent </a:t>
            </a:r>
            <a:r>
              <a:rPr lang="en-US" dirty="0" err="1" smtClean="0"/>
              <a:t>URLencoding</a:t>
            </a:r>
            <a:r>
              <a:rPr lang="en-US" dirty="0" smtClean="0"/>
              <a:t>, use </a:t>
            </a:r>
            <a:r>
              <a:rPr lang="en-US" dirty="0" err="1" smtClean="0"/>
              <a:t>setrawcookie</a:t>
            </a:r>
            <a:r>
              <a:rPr lang="en-US" dirty="0" smtClean="0"/>
              <a:t>()  instead).</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What </a:t>
            </a:r>
            <a:r>
              <a:rPr lang="en-US" b="1" dirty="0"/>
              <a:t>is PHP?</a:t>
            </a:r>
            <a:br>
              <a:rPr lang="en-US" b="1" dirty="0"/>
            </a:br>
            <a:endParaRPr lang="en-US" dirty="0"/>
          </a:p>
        </p:txBody>
      </p:sp>
      <p:sp>
        <p:nvSpPr>
          <p:cNvPr id="3" name="Content Placeholder 2"/>
          <p:cNvSpPr>
            <a:spLocks noGrp="1"/>
          </p:cNvSpPr>
          <p:nvPr>
            <p:ph idx="1"/>
          </p:nvPr>
        </p:nvSpPr>
        <p:spPr/>
        <p:txBody>
          <a:bodyPr>
            <a:normAutofit/>
          </a:bodyPr>
          <a:lstStyle/>
          <a:p>
            <a:r>
              <a:rPr lang="en-US" dirty="0"/>
              <a:t>PHP files may contain text, HTML tags and scripts</a:t>
            </a:r>
            <a:r>
              <a:rPr lang="en-US" dirty="0" smtClean="0"/>
              <a:t>.</a:t>
            </a:r>
            <a:endParaRPr lang="en-US" dirty="0"/>
          </a:p>
          <a:p>
            <a:r>
              <a:rPr lang="en-US" dirty="0"/>
              <a:t>PHP files are returned to the browser as plain HTML.</a:t>
            </a:r>
          </a:p>
          <a:p>
            <a:r>
              <a:rPr lang="en-US" dirty="0"/>
              <a:t>PHP files have a file extension of ".</a:t>
            </a:r>
            <a:r>
              <a:rPr lang="en-US" dirty="0" err="1"/>
              <a:t>php</a:t>
            </a:r>
            <a:r>
              <a:rPr lang="en-US" dirty="0"/>
              <a:t>", ".php3", or ".</a:t>
            </a:r>
            <a:r>
              <a:rPr lang="en-US" dirty="0" err="1"/>
              <a:t>phtml</a:t>
            </a:r>
            <a:r>
              <a:rPr lang="en-US" dirty="0"/>
              <a:t>".</a:t>
            </a:r>
          </a:p>
          <a:p>
            <a:r>
              <a:rPr lang="en-US" dirty="0"/>
              <a:t>PHP can be written in any text editor.</a:t>
            </a:r>
          </a:p>
          <a:p>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How to Retrieve a Cookie Value?</a:t>
            </a:r>
            <a:br>
              <a:rPr lang="en-US" b="1" dirty="0" smtClean="0"/>
            </a:br>
            <a:endParaRPr lang="en-US" dirty="0"/>
          </a:p>
        </p:txBody>
      </p:sp>
      <p:pic>
        <p:nvPicPr>
          <p:cNvPr id="10242" name="Picture 2"/>
          <p:cNvPicPr>
            <a:picLocks noGrp="1" noChangeAspect="1" noChangeArrowheads="1"/>
          </p:cNvPicPr>
          <p:nvPr>
            <p:ph idx="1"/>
          </p:nvPr>
        </p:nvPicPr>
        <p:blipFill>
          <a:blip r:embed="rId2" cstate="print"/>
          <a:srcRect/>
          <a:stretch>
            <a:fillRect/>
          </a:stretch>
        </p:blipFill>
        <p:spPr bwMode="auto">
          <a:xfrm>
            <a:off x="914400" y="3733800"/>
            <a:ext cx="7353300" cy="2514600"/>
          </a:xfrm>
          <a:prstGeom prst="rect">
            <a:avLst/>
          </a:prstGeom>
          <a:noFill/>
          <a:ln w="9525">
            <a:noFill/>
            <a:miter lim="800000"/>
            <a:headEnd/>
            <a:tailEnd/>
          </a:ln>
        </p:spPr>
      </p:pic>
      <p:sp>
        <p:nvSpPr>
          <p:cNvPr id="5" name="Rectangle 4"/>
          <p:cNvSpPr/>
          <p:nvPr/>
        </p:nvSpPr>
        <p:spPr>
          <a:xfrm>
            <a:off x="990600" y="1600200"/>
            <a:ext cx="6781800" cy="1938992"/>
          </a:xfrm>
          <a:prstGeom prst="rect">
            <a:avLst/>
          </a:prstGeom>
        </p:spPr>
        <p:txBody>
          <a:bodyPr wrap="square">
            <a:spAutoFit/>
          </a:bodyPr>
          <a:lstStyle/>
          <a:p>
            <a:r>
              <a:rPr lang="en-US" sz="2400" dirty="0" smtClean="0"/>
              <a:t>The PHP $_COOKIE variable is used to retrieve a cookie value.</a:t>
            </a:r>
          </a:p>
          <a:p>
            <a:endParaRPr lang="en-US" sz="2400" dirty="0" smtClean="0"/>
          </a:p>
          <a:p>
            <a:r>
              <a:rPr lang="en-US" sz="2400" dirty="0" smtClean="0"/>
              <a:t>In the example below, we retrieve the value of the cookie named "user" and display it on a page:</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How to Retrieve a Cookie Value?</a:t>
            </a:r>
            <a:br>
              <a:rPr lang="en-US" b="1" dirty="0" smtClean="0"/>
            </a:br>
            <a:endParaRPr lang="en-US" dirty="0"/>
          </a:p>
        </p:txBody>
      </p:sp>
      <p:pic>
        <p:nvPicPr>
          <p:cNvPr id="11266" name="Picture 2"/>
          <p:cNvPicPr>
            <a:picLocks noGrp="1" noChangeAspect="1" noChangeArrowheads="1"/>
          </p:cNvPicPr>
          <p:nvPr>
            <p:ph idx="1"/>
          </p:nvPr>
        </p:nvPicPr>
        <p:blipFill>
          <a:blip r:embed="rId2" cstate="print"/>
          <a:srcRect/>
          <a:stretch>
            <a:fillRect/>
          </a:stretch>
        </p:blipFill>
        <p:spPr bwMode="auto">
          <a:xfrm>
            <a:off x="1371600" y="2895600"/>
            <a:ext cx="6086475" cy="3133725"/>
          </a:xfrm>
          <a:prstGeom prst="rect">
            <a:avLst/>
          </a:prstGeom>
          <a:noFill/>
          <a:ln w="9525">
            <a:noFill/>
            <a:miter lim="800000"/>
            <a:headEnd/>
            <a:tailEnd/>
          </a:ln>
        </p:spPr>
      </p:pic>
      <p:sp>
        <p:nvSpPr>
          <p:cNvPr id="5" name="Rectangle 4"/>
          <p:cNvSpPr/>
          <p:nvPr/>
        </p:nvSpPr>
        <p:spPr>
          <a:xfrm>
            <a:off x="1219200" y="1752600"/>
            <a:ext cx="6629400" cy="830997"/>
          </a:xfrm>
          <a:prstGeom prst="rect">
            <a:avLst/>
          </a:prstGeom>
        </p:spPr>
        <p:txBody>
          <a:bodyPr wrap="square">
            <a:spAutoFit/>
          </a:bodyPr>
          <a:lstStyle/>
          <a:p>
            <a:r>
              <a:rPr lang="en-US" sz="2400" dirty="0" smtClean="0"/>
              <a:t>In the following example we use the </a:t>
            </a:r>
            <a:r>
              <a:rPr lang="en-US" sz="2400" dirty="0" err="1" smtClean="0"/>
              <a:t>isset</a:t>
            </a:r>
            <a:r>
              <a:rPr lang="en-US" sz="2400" dirty="0" smtClean="0"/>
              <a:t>() function to find out if a cookie has been set:</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How to Delete a Cookie?</a:t>
            </a:r>
            <a:br>
              <a:rPr lang="en-US" b="1" dirty="0" smtClean="0"/>
            </a:br>
            <a:endParaRPr lang="en-US" dirty="0"/>
          </a:p>
        </p:txBody>
      </p:sp>
      <p:pic>
        <p:nvPicPr>
          <p:cNvPr id="12290" name="Picture 2"/>
          <p:cNvPicPr>
            <a:picLocks noGrp="1" noChangeAspect="1" noChangeArrowheads="1"/>
          </p:cNvPicPr>
          <p:nvPr>
            <p:ph idx="1"/>
          </p:nvPr>
        </p:nvPicPr>
        <p:blipFill>
          <a:blip r:embed="rId2" cstate="print"/>
          <a:srcRect/>
          <a:stretch>
            <a:fillRect/>
          </a:stretch>
        </p:blipFill>
        <p:spPr bwMode="auto">
          <a:xfrm>
            <a:off x="1371600" y="3962400"/>
            <a:ext cx="6496050" cy="1685925"/>
          </a:xfrm>
          <a:prstGeom prst="rect">
            <a:avLst/>
          </a:prstGeom>
          <a:noFill/>
          <a:ln w="9525">
            <a:noFill/>
            <a:miter lim="800000"/>
            <a:headEnd/>
            <a:tailEnd/>
          </a:ln>
        </p:spPr>
      </p:pic>
      <p:sp>
        <p:nvSpPr>
          <p:cNvPr id="5" name="Rectangle 4"/>
          <p:cNvSpPr/>
          <p:nvPr/>
        </p:nvSpPr>
        <p:spPr>
          <a:xfrm>
            <a:off x="990600" y="1981200"/>
            <a:ext cx="6858000" cy="1938992"/>
          </a:xfrm>
          <a:prstGeom prst="rect">
            <a:avLst/>
          </a:prstGeom>
        </p:spPr>
        <p:txBody>
          <a:bodyPr wrap="square">
            <a:spAutoFit/>
          </a:bodyPr>
          <a:lstStyle/>
          <a:p>
            <a:r>
              <a:rPr lang="en-US" sz="2400" dirty="0" smtClean="0"/>
              <a:t>When deleting a cookie you should assure that the expiration date is in the past.</a:t>
            </a:r>
          </a:p>
          <a:p>
            <a:endParaRPr lang="en-US" sz="2400" dirty="0" smtClean="0"/>
          </a:p>
          <a:p>
            <a:endParaRPr lang="en-US" sz="2400" dirty="0" smtClean="0"/>
          </a:p>
          <a:p>
            <a:r>
              <a:rPr lang="en-US" sz="2400" dirty="0" smtClean="0"/>
              <a:t>Delete example:</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PHP Session Variables</a:t>
            </a:r>
            <a:br>
              <a:rPr lang="en-US" b="1" dirty="0" smtClean="0"/>
            </a:br>
            <a:endParaRPr lang="en-US" dirty="0"/>
          </a:p>
        </p:txBody>
      </p:sp>
      <p:sp>
        <p:nvSpPr>
          <p:cNvPr id="3" name="Content Placeholder 2"/>
          <p:cNvSpPr>
            <a:spLocks noGrp="1"/>
          </p:cNvSpPr>
          <p:nvPr>
            <p:ph idx="1"/>
          </p:nvPr>
        </p:nvSpPr>
        <p:spPr/>
        <p:txBody>
          <a:bodyPr/>
          <a:lstStyle/>
          <a:p>
            <a:r>
              <a:rPr lang="en-US" dirty="0" smtClean="0"/>
              <a:t>A PHP session allows you to store user information on the server for later use (i.e. username, shopping items, etc). </a:t>
            </a:r>
          </a:p>
          <a:p>
            <a:endParaRPr lang="en-US" dirty="0" smtClean="0"/>
          </a:p>
          <a:p>
            <a:r>
              <a:rPr lang="en-US" dirty="0" smtClean="0"/>
              <a:t>However, session information is temporary and will be deleted after the user has left the website. </a:t>
            </a:r>
          </a:p>
          <a:p>
            <a:pPr>
              <a:buNone/>
            </a:pP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Starting a PHP Session</a:t>
            </a:r>
            <a:br>
              <a:rPr lang="en-US" b="1" dirty="0" smtClean="0"/>
            </a:br>
            <a:endParaRPr lang="en-US" dirty="0"/>
          </a:p>
        </p:txBody>
      </p:sp>
      <p:pic>
        <p:nvPicPr>
          <p:cNvPr id="13314" name="Picture 2"/>
          <p:cNvPicPr>
            <a:picLocks noGrp="1" noChangeAspect="1" noChangeArrowheads="1"/>
          </p:cNvPicPr>
          <p:nvPr>
            <p:ph idx="1"/>
          </p:nvPr>
        </p:nvPicPr>
        <p:blipFill>
          <a:blip r:embed="rId2" cstate="print"/>
          <a:srcRect/>
          <a:stretch>
            <a:fillRect/>
          </a:stretch>
        </p:blipFill>
        <p:spPr bwMode="auto">
          <a:xfrm>
            <a:off x="1371600" y="3276600"/>
            <a:ext cx="6219825" cy="2247900"/>
          </a:xfrm>
          <a:prstGeom prst="rect">
            <a:avLst/>
          </a:prstGeom>
          <a:noFill/>
          <a:ln w="9525">
            <a:noFill/>
            <a:miter lim="800000"/>
            <a:headEnd/>
            <a:tailEnd/>
          </a:ln>
        </p:spPr>
      </p:pic>
      <p:sp>
        <p:nvSpPr>
          <p:cNvPr id="5" name="Rectangle 4"/>
          <p:cNvSpPr/>
          <p:nvPr/>
        </p:nvSpPr>
        <p:spPr>
          <a:xfrm>
            <a:off x="685800" y="1600200"/>
            <a:ext cx="7620000" cy="1323439"/>
          </a:xfrm>
          <a:prstGeom prst="rect">
            <a:avLst/>
          </a:prstGeom>
        </p:spPr>
        <p:txBody>
          <a:bodyPr wrap="square">
            <a:spAutoFit/>
          </a:bodyPr>
          <a:lstStyle/>
          <a:p>
            <a:r>
              <a:rPr lang="en-US" sz="2000" dirty="0" smtClean="0"/>
              <a:t>Before you can store user information in your PHP session, you must first start up the session.</a:t>
            </a:r>
          </a:p>
          <a:p>
            <a:endParaRPr lang="en-US" sz="2000" dirty="0" smtClean="0"/>
          </a:p>
          <a:p>
            <a:r>
              <a:rPr lang="en-US" sz="2000" dirty="0" smtClean="0"/>
              <a:t>Note: The </a:t>
            </a:r>
            <a:r>
              <a:rPr lang="en-US" sz="2000" dirty="0" err="1" smtClean="0"/>
              <a:t>session_start</a:t>
            </a:r>
            <a:r>
              <a:rPr lang="en-US" sz="2000" dirty="0" smtClean="0"/>
              <a:t>() function must appear BEFORE the &lt;html&gt; tag:</a:t>
            </a:r>
          </a:p>
        </p:txBody>
      </p:sp>
      <p:sp>
        <p:nvSpPr>
          <p:cNvPr id="6" name="Rectangle 5"/>
          <p:cNvSpPr/>
          <p:nvPr/>
        </p:nvSpPr>
        <p:spPr>
          <a:xfrm>
            <a:off x="609600" y="5562600"/>
            <a:ext cx="7696200" cy="707886"/>
          </a:xfrm>
          <a:prstGeom prst="rect">
            <a:avLst/>
          </a:prstGeom>
        </p:spPr>
        <p:txBody>
          <a:bodyPr wrap="square">
            <a:spAutoFit/>
          </a:bodyPr>
          <a:lstStyle/>
          <a:p>
            <a:r>
              <a:rPr lang="en-US" sz="2000" dirty="0" smtClean="0"/>
              <a:t>The code above will register the user's session with the server, allow you to start saving user information, and assign a UID for that user's session.</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Storing a Session Variable</a:t>
            </a:r>
            <a:br>
              <a:rPr lang="en-US" b="1" dirty="0" smtClean="0"/>
            </a:br>
            <a:endParaRPr lang="en-US" dirty="0"/>
          </a:p>
        </p:txBody>
      </p:sp>
      <p:pic>
        <p:nvPicPr>
          <p:cNvPr id="14338" name="Picture 2"/>
          <p:cNvPicPr>
            <a:picLocks noGrp="1" noChangeAspect="1" noChangeArrowheads="1"/>
          </p:cNvPicPr>
          <p:nvPr>
            <p:ph idx="1"/>
          </p:nvPr>
        </p:nvPicPr>
        <p:blipFill>
          <a:blip r:embed="rId2" cstate="print"/>
          <a:srcRect/>
          <a:stretch>
            <a:fillRect/>
          </a:stretch>
        </p:blipFill>
        <p:spPr bwMode="auto">
          <a:xfrm>
            <a:off x="1447800" y="2057400"/>
            <a:ext cx="5657850" cy="4400550"/>
          </a:xfrm>
          <a:prstGeom prst="rect">
            <a:avLst/>
          </a:prstGeom>
          <a:noFill/>
          <a:ln w="9525">
            <a:noFill/>
            <a:miter lim="800000"/>
            <a:headEnd/>
            <a:tailEnd/>
          </a:ln>
        </p:spPr>
      </p:pic>
      <p:sp>
        <p:nvSpPr>
          <p:cNvPr id="5" name="Rectangle 4"/>
          <p:cNvSpPr/>
          <p:nvPr/>
        </p:nvSpPr>
        <p:spPr>
          <a:xfrm>
            <a:off x="1219200" y="1447800"/>
            <a:ext cx="6705600" cy="646331"/>
          </a:xfrm>
          <a:prstGeom prst="rect">
            <a:avLst/>
          </a:prstGeom>
        </p:spPr>
        <p:txBody>
          <a:bodyPr wrap="square">
            <a:spAutoFit/>
          </a:bodyPr>
          <a:lstStyle/>
          <a:p>
            <a:r>
              <a:rPr lang="en-US" dirty="0" smtClean="0"/>
              <a:t>The correct way to store and retrieve session variables is to use the PHP $_SESSION variable:</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Storing a Session Variable</a:t>
            </a:r>
            <a:br>
              <a:rPr lang="en-US" b="1" dirty="0" smtClean="0"/>
            </a:br>
            <a:endParaRPr lang="en-US" dirty="0"/>
          </a:p>
        </p:txBody>
      </p:sp>
      <p:pic>
        <p:nvPicPr>
          <p:cNvPr id="15362" name="Picture 2"/>
          <p:cNvPicPr>
            <a:picLocks noGrp="1" noChangeAspect="1" noChangeArrowheads="1"/>
          </p:cNvPicPr>
          <p:nvPr>
            <p:ph idx="1"/>
          </p:nvPr>
        </p:nvPicPr>
        <p:blipFill>
          <a:blip r:embed="rId2" cstate="print"/>
          <a:srcRect/>
          <a:stretch>
            <a:fillRect/>
          </a:stretch>
        </p:blipFill>
        <p:spPr bwMode="auto">
          <a:xfrm>
            <a:off x="1828800" y="3581400"/>
            <a:ext cx="5448300" cy="2733675"/>
          </a:xfrm>
          <a:prstGeom prst="rect">
            <a:avLst/>
          </a:prstGeom>
          <a:noFill/>
          <a:ln w="9525">
            <a:noFill/>
            <a:miter lim="800000"/>
            <a:headEnd/>
            <a:tailEnd/>
          </a:ln>
        </p:spPr>
      </p:pic>
      <p:sp>
        <p:nvSpPr>
          <p:cNvPr id="5" name="Rectangle 4"/>
          <p:cNvSpPr/>
          <p:nvPr/>
        </p:nvSpPr>
        <p:spPr>
          <a:xfrm>
            <a:off x="914400" y="1447800"/>
            <a:ext cx="7315200" cy="2308324"/>
          </a:xfrm>
          <a:prstGeom prst="rect">
            <a:avLst/>
          </a:prstGeom>
        </p:spPr>
        <p:txBody>
          <a:bodyPr wrap="square">
            <a:spAutoFit/>
          </a:bodyPr>
          <a:lstStyle/>
          <a:p>
            <a:r>
              <a:rPr lang="en-US" dirty="0" smtClean="0"/>
              <a:t>In the example below, we create a simple page-views counter.</a:t>
            </a:r>
          </a:p>
          <a:p>
            <a:endParaRPr lang="en-US" dirty="0" smtClean="0"/>
          </a:p>
          <a:p>
            <a:r>
              <a:rPr lang="en-US" dirty="0" smtClean="0"/>
              <a:t>The </a:t>
            </a:r>
            <a:r>
              <a:rPr lang="en-US" dirty="0" err="1" smtClean="0"/>
              <a:t>isset</a:t>
            </a:r>
            <a:r>
              <a:rPr lang="en-US" dirty="0" smtClean="0"/>
              <a:t>() function checks if the "views" variable has already been set. </a:t>
            </a:r>
          </a:p>
          <a:p>
            <a:endParaRPr lang="en-US" dirty="0" smtClean="0"/>
          </a:p>
          <a:p>
            <a:r>
              <a:rPr lang="en-US" dirty="0" smtClean="0"/>
              <a:t>If "views" has been set, we can increment our counter. </a:t>
            </a:r>
          </a:p>
          <a:p>
            <a:endParaRPr lang="en-US" dirty="0" smtClean="0"/>
          </a:p>
          <a:p>
            <a:r>
              <a:rPr lang="en-US" dirty="0" smtClean="0"/>
              <a:t>If "views" doesn't exist, we create a "views“ variable, and set it to 1:</a:t>
            </a:r>
          </a:p>
          <a:p>
            <a:endParaRPr lang="en-US" b="1" dirty="0" smtClean="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Destroying a Session</a:t>
            </a:r>
            <a:br>
              <a:rPr lang="en-US" b="1" dirty="0" smtClean="0"/>
            </a:br>
            <a:endParaRPr lang="en-US" dirty="0"/>
          </a:p>
        </p:txBody>
      </p:sp>
      <p:pic>
        <p:nvPicPr>
          <p:cNvPr id="16386" name="Picture 2"/>
          <p:cNvPicPr>
            <a:picLocks noGrp="1" noChangeAspect="1" noChangeArrowheads="1"/>
          </p:cNvPicPr>
          <p:nvPr>
            <p:ph idx="1"/>
          </p:nvPr>
        </p:nvPicPr>
        <p:blipFill>
          <a:blip r:embed="rId2" cstate="print"/>
          <a:srcRect/>
          <a:stretch>
            <a:fillRect/>
          </a:stretch>
        </p:blipFill>
        <p:spPr bwMode="auto">
          <a:xfrm>
            <a:off x="611782" y="1371600"/>
            <a:ext cx="7920435" cy="4754563"/>
          </a:xfrm>
          <a:prstGeom prst="rect">
            <a:avLst/>
          </a:prstGeom>
          <a:noFill/>
          <a:ln w="9525">
            <a:noFill/>
            <a:miter lim="800000"/>
            <a:headEnd/>
            <a:tailEnd/>
          </a:ln>
        </p:spPr>
      </p:pic>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The PHP Date() Function</a:t>
            </a:r>
            <a:br>
              <a:rPr lang="en-US" b="1" dirty="0" smtClean="0"/>
            </a:br>
            <a:endParaRPr lang="en-US" dirty="0"/>
          </a:p>
        </p:txBody>
      </p:sp>
      <p:pic>
        <p:nvPicPr>
          <p:cNvPr id="17410" name="Picture 2"/>
          <p:cNvPicPr>
            <a:picLocks noGrp="1" noChangeAspect="1" noChangeArrowheads="1"/>
          </p:cNvPicPr>
          <p:nvPr>
            <p:ph idx="1"/>
          </p:nvPr>
        </p:nvPicPr>
        <p:blipFill>
          <a:blip r:embed="rId2" cstate="print"/>
          <a:srcRect/>
          <a:stretch>
            <a:fillRect/>
          </a:stretch>
        </p:blipFill>
        <p:spPr bwMode="auto">
          <a:xfrm>
            <a:off x="762000" y="1676400"/>
            <a:ext cx="7505700" cy="2400300"/>
          </a:xfrm>
          <a:prstGeom prst="rect">
            <a:avLst/>
          </a:prstGeom>
          <a:noFill/>
          <a:ln w="9525">
            <a:noFill/>
            <a:miter lim="800000"/>
            <a:headEnd/>
            <a:tailEnd/>
          </a:ln>
        </p:spPr>
      </p:pic>
      <p:pic>
        <p:nvPicPr>
          <p:cNvPr id="17411" name="Picture 3"/>
          <p:cNvPicPr>
            <a:picLocks noChangeAspect="1" noChangeArrowheads="1"/>
          </p:cNvPicPr>
          <p:nvPr/>
        </p:nvPicPr>
        <p:blipFill>
          <a:blip r:embed="rId3" cstate="print"/>
          <a:srcRect/>
          <a:stretch>
            <a:fillRect/>
          </a:stretch>
        </p:blipFill>
        <p:spPr bwMode="auto">
          <a:xfrm>
            <a:off x="762000" y="4267200"/>
            <a:ext cx="7172325" cy="1038225"/>
          </a:xfrm>
          <a:prstGeom prst="rect">
            <a:avLst/>
          </a:prstGeom>
          <a:noFill/>
          <a:ln w="9525">
            <a:noFill/>
            <a:miter lim="800000"/>
            <a:headEnd/>
            <a:tailEnd/>
          </a:ln>
        </p:spPr>
      </p:pic>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Format the Date</a:t>
            </a:r>
            <a:br>
              <a:rPr lang="en-US" b="1" dirty="0" smtClean="0"/>
            </a:br>
            <a:endParaRPr lang="en-US" dirty="0"/>
          </a:p>
        </p:txBody>
      </p:sp>
      <p:pic>
        <p:nvPicPr>
          <p:cNvPr id="18434" name="Picture 2"/>
          <p:cNvPicPr>
            <a:picLocks noGrp="1" noChangeAspect="1" noChangeArrowheads="1"/>
          </p:cNvPicPr>
          <p:nvPr>
            <p:ph idx="1"/>
          </p:nvPr>
        </p:nvPicPr>
        <p:blipFill>
          <a:blip r:embed="rId2" cstate="print"/>
          <a:srcRect/>
          <a:stretch>
            <a:fillRect/>
          </a:stretch>
        </p:blipFill>
        <p:spPr bwMode="auto">
          <a:xfrm>
            <a:off x="609600" y="1600200"/>
            <a:ext cx="7953375" cy="3971925"/>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What is PHP?</a:t>
            </a:r>
            <a:br>
              <a:rPr lang="en-US" b="1" dirty="0" smtClean="0"/>
            </a:b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PHP script will be located inside special tags, much like JavaScript e.g. </a:t>
            </a:r>
            <a:r>
              <a:rPr lang="en-US" b="1" dirty="0" smtClean="0">
                <a:solidFill>
                  <a:srgbClr val="FF0000"/>
                </a:solidFill>
              </a:rPr>
              <a:t>&lt;?</a:t>
            </a:r>
            <a:r>
              <a:rPr lang="en-US" b="1" dirty="0" err="1" smtClean="0">
                <a:solidFill>
                  <a:srgbClr val="FF0000"/>
                </a:solidFill>
              </a:rPr>
              <a:t>php</a:t>
            </a:r>
            <a:r>
              <a:rPr lang="en-US" b="1" dirty="0" smtClean="0">
                <a:solidFill>
                  <a:srgbClr val="FF0000"/>
                </a:solidFill>
              </a:rPr>
              <a:t> </a:t>
            </a:r>
            <a:r>
              <a:rPr lang="en-US" b="1" dirty="0" smtClean="0"/>
              <a:t>//</a:t>
            </a:r>
            <a:r>
              <a:rPr lang="en-US" b="1" dirty="0" err="1" smtClean="0"/>
              <a:t>php</a:t>
            </a:r>
            <a:r>
              <a:rPr lang="en-US" b="1" dirty="0" smtClean="0"/>
              <a:t> script here </a:t>
            </a:r>
            <a:r>
              <a:rPr lang="en-US" b="1" dirty="0" smtClean="0">
                <a:solidFill>
                  <a:srgbClr val="FF0000"/>
                </a:solidFill>
              </a:rPr>
              <a:t>?&gt;</a:t>
            </a:r>
          </a:p>
          <a:p>
            <a:r>
              <a:rPr lang="en-US" dirty="0" smtClean="0"/>
              <a:t>PHP code can be located any where in the page.</a:t>
            </a:r>
          </a:p>
          <a:p>
            <a:r>
              <a:rPr lang="en-US" dirty="0" smtClean="0"/>
              <a:t>PHP is case sensitive.</a:t>
            </a:r>
          </a:p>
          <a:p>
            <a:r>
              <a:rPr lang="en-US" dirty="0" smtClean="0"/>
              <a:t>Every variable in PHP will have the $ symbol as a prefix e.g. </a:t>
            </a:r>
            <a:r>
              <a:rPr lang="en-US" b="1" dirty="0" smtClean="0">
                <a:solidFill>
                  <a:srgbClr val="FF0000"/>
                </a:solidFill>
              </a:rPr>
              <a:t>$</a:t>
            </a:r>
            <a:r>
              <a:rPr lang="en-US" b="1" dirty="0" err="1" smtClean="0">
                <a:solidFill>
                  <a:srgbClr val="FF0000"/>
                </a:solidFill>
              </a:rPr>
              <a:t>myName</a:t>
            </a:r>
            <a:r>
              <a:rPr lang="en-US" b="1" dirty="0" smtClean="0">
                <a:solidFill>
                  <a:srgbClr val="FF0000"/>
                </a:solidFill>
              </a:rPr>
              <a:t> </a:t>
            </a:r>
            <a:r>
              <a:rPr lang="en-US" b="1" dirty="0" smtClean="0"/>
              <a:t>=“John”;</a:t>
            </a:r>
          </a:p>
          <a:p>
            <a:r>
              <a:rPr lang="en-US" dirty="0" smtClean="0"/>
              <a:t>Every line of code MUST be terminated with a </a:t>
            </a:r>
            <a:r>
              <a:rPr lang="en-US" b="1" dirty="0" smtClean="0">
                <a:solidFill>
                  <a:srgbClr val="FF0000"/>
                </a:solidFill>
              </a:rPr>
              <a:t>;</a:t>
            </a:r>
            <a:r>
              <a:rPr lang="en-US" b="1" dirty="0" smtClean="0"/>
              <a:t> </a:t>
            </a:r>
            <a:r>
              <a:rPr lang="en-US" dirty="0" smtClean="0"/>
              <a:t>symbol.</a:t>
            </a:r>
          </a:p>
          <a:p>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Format the Date</a:t>
            </a:r>
            <a:br>
              <a:rPr lang="en-US" b="1" dirty="0" smtClean="0"/>
            </a:br>
            <a:endParaRPr lang="en-US" dirty="0"/>
          </a:p>
        </p:txBody>
      </p:sp>
      <p:pic>
        <p:nvPicPr>
          <p:cNvPr id="19458" name="Picture 2"/>
          <p:cNvPicPr>
            <a:picLocks noGrp="1" noChangeAspect="1" noChangeArrowheads="1"/>
          </p:cNvPicPr>
          <p:nvPr>
            <p:ph idx="1"/>
          </p:nvPr>
        </p:nvPicPr>
        <p:blipFill>
          <a:blip r:embed="rId2" cstate="print"/>
          <a:srcRect/>
          <a:stretch>
            <a:fillRect/>
          </a:stretch>
        </p:blipFill>
        <p:spPr bwMode="auto">
          <a:xfrm>
            <a:off x="1447800" y="1676400"/>
            <a:ext cx="6229350" cy="3524250"/>
          </a:xfrm>
          <a:prstGeom prst="rect">
            <a:avLst/>
          </a:prstGeom>
          <a:noFill/>
          <a:ln w="9525">
            <a:noFill/>
            <a:miter lim="800000"/>
            <a:headEnd/>
            <a:tailEnd/>
          </a:ln>
        </p:spPr>
      </p:pic>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Adding a Timestamp</a:t>
            </a:r>
            <a:br>
              <a:rPr lang="en-US" b="1" dirty="0" smtClean="0"/>
            </a:br>
            <a:endParaRPr lang="en-US" dirty="0"/>
          </a:p>
        </p:txBody>
      </p:sp>
      <p:pic>
        <p:nvPicPr>
          <p:cNvPr id="20482" name="Picture 2"/>
          <p:cNvPicPr>
            <a:picLocks noGrp="1" noChangeAspect="1" noChangeArrowheads="1"/>
          </p:cNvPicPr>
          <p:nvPr>
            <p:ph idx="1"/>
          </p:nvPr>
        </p:nvPicPr>
        <p:blipFill>
          <a:blip r:embed="rId2" cstate="print"/>
          <a:srcRect/>
          <a:stretch>
            <a:fillRect/>
          </a:stretch>
        </p:blipFill>
        <p:spPr bwMode="auto">
          <a:xfrm>
            <a:off x="609600" y="1371600"/>
            <a:ext cx="7911084" cy="5029200"/>
          </a:xfrm>
          <a:prstGeom prst="rect">
            <a:avLst/>
          </a:prstGeom>
          <a:noFill/>
          <a:ln w="9525">
            <a:noFill/>
            <a:miter lim="800000"/>
            <a:headEnd/>
            <a:tailEnd/>
          </a:ln>
        </p:spPr>
      </p:pic>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Company Database Example Application </a:t>
            </a:r>
            <a:endParaRPr lang="en-US" dirty="0"/>
          </a:p>
        </p:txBody>
      </p:sp>
      <p:sp>
        <p:nvSpPr>
          <p:cNvPr id="3" name="Content Placeholder 2"/>
          <p:cNvSpPr>
            <a:spLocks noGrp="1"/>
          </p:cNvSpPr>
          <p:nvPr>
            <p:ph sz="half" idx="1"/>
          </p:nvPr>
        </p:nvSpPr>
        <p:spPr/>
        <p:txBody>
          <a:bodyPr>
            <a:normAutofit/>
          </a:bodyPr>
          <a:lstStyle/>
          <a:p>
            <a:pPr>
              <a:buNone/>
            </a:pPr>
            <a:r>
              <a:rPr lang="en-US" b="1" dirty="0" smtClean="0"/>
              <a:t>FILE:     dbinfo.php </a:t>
            </a:r>
          </a:p>
          <a:p>
            <a:endParaRPr lang="en-US" dirty="0"/>
          </a:p>
        </p:txBody>
      </p:sp>
      <p:sp>
        <p:nvSpPr>
          <p:cNvPr id="4" name="Content Placeholder 3"/>
          <p:cNvSpPr>
            <a:spLocks noGrp="1"/>
          </p:cNvSpPr>
          <p:nvPr>
            <p:ph sz="half" idx="2"/>
          </p:nvPr>
        </p:nvSpPr>
        <p:spPr/>
        <p:txBody>
          <a:bodyPr>
            <a:normAutofit/>
          </a:bodyPr>
          <a:lstStyle/>
          <a:p>
            <a:pPr>
              <a:buNone/>
            </a:pPr>
            <a:r>
              <a:rPr lang="en-US" sz="1400" dirty="0" smtClean="0"/>
              <a:t>&lt;?</a:t>
            </a:r>
            <a:r>
              <a:rPr lang="en-US" sz="1400" dirty="0" err="1" smtClean="0"/>
              <a:t>php</a:t>
            </a:r>
            <a:endParaRPr lang="en-US" sz="1400" dirty="0" smtClean="0"/>
          </a:p>
          <a:p>
            <a:pPr>
              <a:buNone/>
            </a:pPr>
            <a:endParaRPr lang="en-US" sz="1400" dirty="0" smtClean="0"/>
          </a:p>
          <a:p>
            <a:pPr>
              <a:buNone/>
            </a:pPr>
            <a:r>
              <a:rPr lang="en-US" sz="1400" dirty="0" smtClean="0"/>
              <a:t>$username = '</a:t>
            </a:r>
            <a:r>
              <a:rPr lang="en-US" sz="1400" dirty="0" err="1" smtClean="0"/>
              <a:t>xxxxxxxxxxxxxx</a:t>
            </a:r>
            <a:r>
              <a:rPr lang="en-US" sz="1400" dirty="0" smtClean="0"/>
              <a:t>';</a:t>
            </a:r>
          </a:p>
          <a:p>
            <a:pPr>
              <a:buNone/>
            </a:pPr>
            <a:r>
              <a:rPr lang="en-US" sz="1400" dirty="0" smtClean="0"/>
              <a:t>$password = '</a:t>
            </a:r>
            <a:r>
              <a:rPr lang="en-US" sz="1400" dirty="0" err="1" smtClean="0"/>
              <a:t>xxxxxxxxxxx</a:t>
            </a:r>
            <a:r>
              <a:rPr lang="en-US" sz="1400" dirty="0" smtClean="0"/>
              <a:t>';</a:t>
            </a:r>
          </a:p>
          <a:p>
            <a:pPr>
              <a:buNone/>
            </a:pPr>
            <a:r>
              <a:rPr lang="en-US" sz="1400" dirty="0" smtClean="0"/>
              <a:t>$host = '</a:t>
            </a:r>
            <a:r>
              <a:rPr lang="en-US" sz="1400" dirty="0" err="1" smtClean="0"/>
              <a:t>localhost</a:t>
            </a:r>
            <a:r>
              <a:rPr lang="en-US" sz="1400" dirty="0" smtClean="0"/>
              <a:t>';   </a:t>
            </a:r>
          </a:p>
          <a:p>
            <a:pPr>
              <a:buNone/>
            </a:pPr>
            <a:r>
              <a:rPr lang="en-US" sz="1400" dirty="0" smtClean="0"/>
              <a:t>$database = 'cs4400_example';</a:t>
            </a:r>
          </a:p>
          <a:p>
            <a:pPr>
              <a:buNone/>
            </a:pPr>
            <a:endParaRPr lang="en-US" sz="1400" dirty="0" smtClean="0"/>
          </a:p>
          <a:p>
            <a:pPr>
              <a:buNone/>
            </a:pPr>
            <a:r>
              <a:rPr lang="en-US" sz="1400" dirty="0" smtClean="0"/>
              <a:t>?&gt;</a:t>
            </a:r>
          </a:p>
          <a:p>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lstStyle/>
          <a:p>
            <a:r>
              <a:rPr lang="en-US" dirty="0" smtClean="0"/>
              <a:t>File: index.php </a:t>
            </a:r>
            <a:endParaRPr lang="en-US" dirty="0"/>
          </a:p>
        </p:txBody>
      </p:sp>
      <p:sp>
        <p:nvSpPr>
          <p:cNvPr id="3" name="Content Placeholder 2"/>
          <p:cNvSpPr>
            <a:spLocks noGrp="1"/>
          </p:cNvSpPr>
          <p:nvPr>
            <p:ph sz="half" idx="1"/>
          </p:nvPr>
        </p:nvSpPr>
        <p:spPr>
          <a:xfrm>
            <a:off x="457200" y="1143000"/>
            <a:ext cx="4038600" cy="5334000"/>
          </a:xfrm>
        </p:spPr>
        <p:txBody>
          <a:bodyPr>
            <a:noAutofit/>
          </a:bodyPr>
          <a:lstStyle/>
          <a:p>
            <a:pPr>
              <a:buNone/>
            </a:pPr>
            <a:r>
              <a:rPr lang="en-US" sz="800" dirty="0" smtClean="0"/>
              <a:t>&lt;?</a:t>
            </a:r>
            <a:r>
              <a:rPr lang="en-US" sz="800" dirty="0" err="1" smtClean="0"/>
              <a:t>php</a:t>
            </a:r>
            <a:endParaRPr lang="en-US" sz="800" dirty="0" smtClean="0"/>
          </a:p>
          <a:p>
            <a:pPr>
              <a:buNone/>
            </a:pPr>
            <a:r>
              <a:rPr lang="en-US" sz="800" dirty="0" smtClean="0"/>
              <a:t>include 'dbinfo.php' ; </a:t>
            </a:r>
          </a:p>
          <a:p>
            <a:pPr>
              <a:buNone/>
            </a:pPr>
            <a:r>
              <a:rPr lang="en-US" sz="800" dirty="0" smtClean="0"/>
              <a:t>?&gt;  </a:t>
            </a:r>
          </a:p>
          <a:p>
            <a:pPr>
              <a:buNone/>
            </a:pPr>
            <a:endParaRPr lang="en-US" sz="800" dirty="0" smtClean="0"/>
          </a:p>
          <a:p>
            <a:pPr>
              <a:buNone/>
            </a:pPr>
            <a:r>
              <a:rPr lang="en-US" sz="800" dirty="0" smtClean="0"/>
              <a:t>&lt;html&gt;</a:t>
            </a:r>
          </a:p>
          <a:p>
            <a:pPr>
              <a:buNone/>
            </a:pPr>
            <a:r>
              <a:rPr lang="en-US" sz="800" dirty="0" smtClean="0"/>
              <a:t>&lt;title&gt;Corporate Administration Login     &lt;/title&gt;</a:t>
            </a:r>
          </a:p>
          <a:p>
            <a:pPr>
              <a:buNone/>
            </a:pPr>
            <a:r>
              <a:rPr lang="en-US" sz="800" dirty="0" smtClean="0"/>
              <a:t>&lt;body </a:t>
            </a:r>
            <a:r>
              <a:rPr lang="en-US" sz="800" dirty="0" err="1" smtClean="0"/>
              <a:t>bgcolor</a:t>
            </a:r>
            <a:r>
              <a:rPr lang="en-US" sz="800" dirty="0" smtClean="0"/>
              <a:t>="#000000"&gt;  </a:t>
            </a:r>
          </a:p>
          <a:p>
            <a:pPr>
              <a:buNone/>
            </a:pPr>
            <a:r>
              <a:rPr lang="en-US" sz="800" dirty="0" smtClean="0"/>
              <a:t>&lt;center&gt;</a:t>
            </a:r>
          </a:p>
          <a:p>
            <a:pPr>
              <a:buNone/>
            </a:pPr>
            <a:r>
              <a:rPr lang="en-US" sz="800" dirty="0" smtClean="0"/>
              <a:t>&lt;font color="#</a:t>
            </a:r>
            <a:r>
              <a:rPr lang="en-US" sz="800" dirty="0" err="1" smtClean="0"/>
              <a:t>ffffff</a:t>
            </a:r>
            <a:r>
              <a:rPr lang="en-US" sz="800" dirty="0" smtClean="0"/>
              <a:t>"&gt;  </a:t>
            </a:r>
          </a:p>
          <a:p>
            <a:pPr>
              <a:buNone/>
            </a:pPr>
            <a:r>
              <a:rPr lang="en-US" sz="800" dirty="0" smtClean="0"/>
              <a:t>&lt;p&gt;CORPORATE ADMINISTRATION SYSTEM FOR DEPARTMENT MANAGERS&lt;/p&gt;</a:t>
            </a:r>
          </a:p>
          <a:p>
            <a:pPr>
              <a:buNone/>
            </a:pPr>
            <a:r>
              <a:rPr lang="en-US" sz="800" dirty="0" smtClean="0"/>
              <a:t>&lt;</a:t>
            </a:r>
            <a:r>
              <a:rPr lang="en-US" sz="800" dirty="0" err="1" smtClean="0"/>
              <a:t>br</a:t>
            </a:r>
            <a:r>
              <a:rPr lang="en-US" sz="800" dirty="0" smtClean="0"/>
              <a:t> /&gt;&lt;</a:t>
            </a:r>
            <a:r>
              <a:rPr lang="en-US" sz="800" dirty="0" err="1" smtClean="0"/>
              <a:t>br</a:t>
            </a:r>
            <a:r>
              <a:rPr lang="en-US" sz="800" dirty="0" smtClean="0"/>
              <a:t> /&gt;</a:t>
            </a:r>
          </a:p>
          <a:p>
            <a:pPr>
              <a:buNone/>
            </a:pPr>
            <a:r>
              <a:rPr lang="en-US" sz="800" dirty="0" smtClean="0"/>
              <a:t>&lt;b&gt;&lt;p&gt;SECURE LOGIN&lt;/p&gt;&lt;/b&gt;</a:t>
            </a:r>
          </a:p>
          <a:p>
            <a:pPr>
              <a:buNone/>
            </a:pPr>
            <a:r>
              <a:rPr lang="en-US" sz="800" dirty="0" smtClean="0"/>
              <a:t>&lt;</a:t>
            </a:r>
            <a:r>
              <a:rPr lang="en-US" sz="800" dirty="0" err="1" smtClean="0"/>
              <a:t>br</a:t>
            </a:r>
            <a:r>
              <a:rPr lang="en-US" sz="800" dirty="0" smtClean="0"/>
              <a:t> /&gt;&lt;</a:t>
            </a:r>
            <a:r>
              <a:rPr lang="en-US" sz="800" dirty="0" err="1" smtClean="0"/>
              <a:t>br</a:t>
            </a:r>
            <a:r>
              <a:rPr lang="en-US" sz="800" dirty="0" smtClean="0"/>
              <a:t> /&gt;</a:t>
            </a:r>
          </a:p>
          <a:p>
            <a:pPr>
              <a:buNone/>
            </a:pPr>
            <a:r>
              <a:rPr lang="en-US" sz="800" dirty="0" smtClean="0"/>
              <a:t>&lt;?</a:t>
            </a:r>
            <a:r>
              <a:rPr lang="en-US" sz="800" dirty="0" err="1" smtClean="0"/>
              <a:t>php</a:t>
            </a:r>
            <a:endParaRPr lang="en-US" sz="800" dirty="0" smtClean="0"/>
          </a:p>
          <a:p>
            <a:pPr>
              <a:buNone/>
            </a:pPr>
            <a:r>
              <a:rPr lang="en-US" sz="800" dirty="0" smtClean="0"/>
              <a:t>//always start the session before anything else!!!!!! </a:t>
            </a:r>
          </a:p>
          <a:p>
            <a:pPr>
              <a:buNone/>
            </a:pPr>
            <a:r>
              <a:rPr lang="en-US" sz="800" dirty="0" err="1" smtClean="0"/>
              <a:t>session_start</a:t>
            </a:r>
            <a:r>
              <a:rPr lang="en-US" sz="800" dirty="0" smtClean="0"/>
              <a:t>(); </a:t>
            </a:r>
          </a:p>
          <a:p>
            <a:pPr>
              <a:buNone/>
            </a:pPr>
            <a:endParaRPr lang="en-US" sz="800" dirty="0" smtClean="0"/>
          </a:p>
          <a:p>
            <a:pPr>
              <a:buNone/>
            </a:pPr>
            <a:r>
              <a:rPr lang="en-US" sz="800" dirty="0" smtClean="0"/>
              <a:t>if(</a:t>
            </a:r>
            <a:r>
              <a:rPr lang="en-US" sz="800" dirty="0" err="1" smtClean="0"/>
              <a:t>isset</a:t>
            </a:r>
            <a:r>
              <a:rPr lang="en-US" sz="800" dirty="0" smtClean="0"/>
              <a:t>($_POST['</a:t>
            </a:r>
            <a:r>
              <a:rPr lang="en-US" sz="800" dirty="0" err="1" smtClean="0"/>
              <a:t>ssn</a:t>
            </a:r>
            <a:r>
              <a:rPr lang="en-US" sz="800" dirty="0" smtClean="0"/>
              <a:t>']))  { </a:t>
            </a:r>
          </a:p>
          <a:p>
            <a:pPr>
              <a:buNone/>
            </a:pPr>
            <a:r>
              <a:rPr lang="en-US" sz="800" dirty="0" smtClean="0"/>
              <a:t>$</a:t>
            </a:r>
            <a:r>
              <a:rPr lang="en-US" sz="800" dirty="0" err="1" smtClean="0"/>
              <a:t>ssn</a:t>
            </a:r>
            <a:r>
              <a:rPr lang="en-US" sz="800" dirty="0" smtClean="0"/>
              <a:t>      = $_POST['</a:t>
            </a:r>
            <a:r>
              <a:rPr lang="en-US" sz="800" dirty="0" err="1" smtClean="0"/>
              <a:t>ssn</a:t>
            </a:r>
            <a:r>
              <a:rPr lang="en-US" sz="800" dirty="0" smtClean="0"/>
              <a:t>']; //</a:t>
            </a:r>
            <a:r>
              <a:rPr lang="en-US" sz="800" dirty="0" err="1" smtClean="0"/>
              <a:t>ssn</a:t>
            </a:r>
            <a:r>
              <a:rPr lang="en-US" sz="800" dirty="0" smtClean="0"/>
              <a:t> of the text field for employee </a:t>
            </a:r>
            <a:r>
              <a:rPr lang="en-US" sz="800" dirty="0" err="1" smtClean="0"/>
              <a:t>ssn</a:t>
            </a:r>
            <a:r>
              <a:rPr lang="en-US" sz="800" dirty="0" smtClean="0"/>
              <a:t> </a:t>
            </a:r>
          </a:p>
          <a:p>
            <a:pPr>
              <a:buNone/>
            </a:pPr>
            <a:endParaRPr lang="en-US" sz="800" dirty="0" smtClean="0"/>
          </a:p>
          <a:p>
            <a:pPr>
              <a:buNone/>
            </a:pPr>
            <a:r>
              <a:rPr lang="en-US" sz="800" dirty="0" smtClean="0"/>
              <a:t>// store session data</a:t>
            </a:r>
          </a:p>
          <a:p>
            <a:pPr>
              <a:buNone/>
            </a:pPr>
            <a:r>
              <a:rPr lang="en-US" sz="800" dirty="0" smtClean="0"/>
              <a:t>$_SESSION['manager']=$</a:t>
            </a:r>
            <a:r>
              <a:rPr lang="en-US" sz="800" dirty="0" err="1" smtClean="0"/>
              <a:t>ssn</a:t>
            </a:r>
            <a:r>
              <a:rPr lang="en-US" sz="800" dirty="0" smtClean="0"/>
              <a:t>;</a:t>
            </a:r>
          </a:p>
          <a:p>
            <a:pPr>
              <a:buNone/>
            </a:pPr>
            <a:endParaRPr lang="en-US" sz="800" dirty="0" smtClean="0"/>
          </a:p>
          <a:p>
            <a:pPr>
              <a:buNone/>
            </a:pPr>
            <a:r>
              <a:rPr lang="en-US" sz="800" dirty="0" smtClean="0"/>
              <a:t>//connect to the db </a:t>
            </a:r>
          </a:p>
          <a:p>
            <a:pPr>
              <a:buNone/>
            </a:pPr>
            <a:endParaRPr lang="en-US" sz="800" dirty="0" smtClean="0"/>
          </a:p>
          <a:p>
            <a:pPr>
              <a:buNone/>
            </a:pPr>
            <a:r>
              <a:rPr lang="en-US" sz="800" dirty="0" err="1" smtClean="0"/>
              <a:t>mysql_connect</a:t>
            </a:r>
            <a:r>
              <a:rPr lang="en-US" sz="800" dirty="0" smtClean="0"/>
              <a:t>($</a:t>
            </a:r>
            <a:r>
              <a:rPr lang="en-US" sz="800" dirty="0" err="1" smtClean="0"/>
              <a:t>host,$username,$password</a:t>
            </a:r>
            <a:r>
              <a:rPr lang="en-US" sz="800" dirty="0" smtClean="0"/>
              <a:t>) or die( "Unable to connect");;</a:t>
            </a:r>
          </a:p>
          <a:p>
            <a:pPr>
              <a:buNone/>
            </a:pPr>
            <a:r>
              <a:rPr lang="en-US" sz="800" dirty="0" err="1" smtClean="0"/>
              <a:t>mysql_select_db</a:t>
            </a:r>
            <a:r>
              <a:rPr lang="en-US" sz="800" dirty="0" smtClean="0"/>
              <a:t>($database) or die( "Unable to select database");</a:t>
            </a:r>
          </a:p>
          <a:p>
            <a:pPr>
              <a:buNone/>
            </a:pPr>
            <a:endParaRPr lang="en-US" sz="800" dirty="0" smtClean="0"/>
          </a:p>
          <a:p>
            <a:pPr>
              <a:buNone/>
            </a:pPr>
            <a:endParaRPr lang="en-US" sz="800" dirty="0" smtClean="0"/>
          </a:p>
          <a:p>
            <a:pPr>
              <a:buNone/>
            </a:pPr>
            <a:r>
              <a:rPr lang="en-US" sz="800" dirty="0" smtClean="0"/>
              <a:t>         //Our SQL Query</a:t>
            </a:r>
          </a:p>
          <a:p>
            <a:pPr>
              <a:buNone/>
            </a:pPr>
            <a:r>
              <a:rPr lang="en-US" sz="800" dirty="0" smtClean="0"/>
              <a:t>           $</a:t>
            </a:r>
            <a:r>
              <a:rPr lang="en-US" sz="800" dirty="0" err="1" smtClean="0"/>
              <a:t>sql_query</a:t>
            </a:r>
            <a:r>
              <a:rPr lang="en-US" sz="800" dirty="0" smtClean="0"/>
              <a:t> = "Select </a:t>
            </a:r>
            <a:r>
              <a:rPr lang="en-US" sz="800" dirty="0" err="1" smtClean="0"/>
              <a:t>dname,dnumber,mgrssn,mgrstartdate</a:t>
            </a:r>
            <a:r>
              <a:rPr lang="en-US" sz="800" dirty="0" smtClean="0"/>
              <a:t>  From department Where </a:t>
            </a:r>
            <a:r>
              <a:rPr lang="en-US" sz="800" dirty="0" err="1" smtClean="0"/>
              <a:t>mgrssn</a:t>
            </a:r>
            <a:r>
              <a:rPr lang="en-US" sz="800" dirty="0" smtClean="0"/>
              <a:t> = $</a:t>
            </a:r>
            <a:r>
              <a:rPr lang="en-US" sz="800" dirty="0" err="1" smtClean="0"/>
              <a:t>ssn</a:t>
            </a:r>
            <a:r>
              <a:rPr lang="en-US" sz="800" dirty="0" smtClean="0"/>
              <a:t>";  </a:t>
            </a:r>
          </a:p>
          <a:p>
            <a:pPr>
              <a:buNone/>
            </a:pPr>
            <a:endParaRPr lang="en-US" sz="800" dirty="0" smtClean="0"/>
          </a:p>
          <a:p>
            <a:pPr>
              <a:buNone/>
            </a:pPr>
            <a:r>
              <a:rPr lang="en-US" sz="800" dirty="0" smtClean="0"/>
              <a:t>         //Run our </a:t>
            </a:r>
            <a:r>
              <a:rPr lang="en-US" sz="800" dirty="0" err="1" smtClean="0"/>
              <a:t>sql</a:t>
            </a:r>
            <a:r>
              <a:rPr lang="en-US" sz="800" dirty="0" smtClean="0"/>
              <a:t> query</a:t>
            </a:r>
          </a:p>
          <a:p>
            <a:pPr>
              <a:buNone/>
            </a:pPr>
            <a:r>
              <a:rPr lang="en-US" sz="800" dirty="0" smtClean="0"/>
              <a:t>           $result = </a:t>
            </a:r>
            <a:r>
              <a:rPr lang="en-US" sz="800" dirty="0" err="1" smtClean="0"/>
              <a:t>mysql_query</a:t>
            </a:r>
            <a:r>
              <a:rPr lang="en-US" sz="800" dirty="0" smtClean="0"/>
              <a:t> ($</a:t>
            </a:r>
            <a:r>
              <a:rPr lang="en-US" sz="800" dirty="0" err="1" smtClean="0"/>
              <a:t>sql_query</a:t>
            </a:r>
            <a:r>
              <a:rPr lang="en-US" sz="800" dirty="0" smtClean="0"/>
              <a:t>)  or die(</a:t>
            </a:r>
            <a:r>
              <a:rPr lang="en-US" sz="800" dirty="0" err="1" smtClean="0"/>
              <a:t>mysql_error</a:t>
            </a:r>
            <a:r>
              <a:rPr lang="en-US" sz="800" dirty="0" smtClean="0"/>
              <a:t>()); </a:t>
            </a:r>
            <a:endParaRPr lang="en-US" sz="800" dirty="0"/>
          </a:p>
        </p:txBody>
      </p:sp>
      <p:sp>
        <p:nvSpPr>
          <p:cNvPr id="4" name="Content Placeholder 3"/>
          <p:cNvSpPr>
            <a:spLocks noGrp="1"/>
          </p:cNvSpPr>
          <p:nvPr>
            <p:ph sz="half" idx="2"/>
          </p:nvPr>
        </p:nvSpPr>
        <p:spPr>
          <a:xfrm>
            <a:off x="4648200" y="1295400"/>
            <a:ext cx="4038600" cy="5105400"/>
          </a:xfrm>
        </p:spPr>
        <p:txBody>
          <a:bodyPr>
            <a:noAutofit/>
          </a:bodyPr>
          <a:lstStyle/>
          <a:p>
            <a:pPr>
              <a:buNone/>
            </a:pPr>
            <a:r>
              <a:rPr lang="en-US" sz="800" dirty="0" smtClean="0"/>
              <a:t>//this is where the actual verification happens </a:t>
            </a:r>
          </a:p>
          <a:p>
            <a:pPr>
              <a:buNone/>
            </a:pPr>
            <a:r>
              <a:rPr lang="en-US" sz="800" dirty="0" smtClean="0"/>
              <a:t>    if(</a:t>
            </a:r>
            <a:r>
              <a:rPr lang="en-US" sz="800" dirty="0" err="1" smtClean="0"/>
              <a:t>mysql_num_rows</a:t>
            </a:r>
            <a:r>
              <a:rPr lang="en-US" sz="800" dirty="0" smtClean="0"/>
              <a:t>($result) == 1){ </a:t>
            </a:r>
          </a:p>
          <a:p>
            <a:pPr>
              <a:buNone/>
            </a:pPr>
            <a:r>
              <a:rPr lang="en-US" sz="800" dirty="0" smtClean="0"/>
              <a:t>    //the </a:t>
            </a:r>
            <a:r>
              <a:rPr lang="en-US" sz="800" dirty="0" err="1" smtClean="0"/>
              <a:t>ssn</a:t>
            </a:r>
            <a:r>
              <a:rPr lang="en-US" sz="800" dirty="0" smtClean="0"/>
              <a:t> matches the </a:t>
            </a:r>
            <a:r>
              <a:rPr lang="en-US" sz="800" dirty="0" err="1" smtClean="0"/>
              <a:t>ssn</a:t>
            </a:r>
            <a:r>
              <a:rPr lang="en-US" sz="800" dirty="0" smtClean="0"/>
              <a:t> of a manager of a department </a:t>
            </a:r>
          </a:p>
          <a:p>
            <a:pPr>
              <a:buNone/>
            </a:pPr>
            <a:r>
              <a:rPr lang="en-US" sz="800" dirty="0" smtClean="0"/>
              <a:t>    //move them to the page to which they need to go </a:t>
            </a:r>
          </a:p>
          <a:p>
            <a:pPr>
              <a:buNone/>
            </a:pPr>
            <a:r>
              <a:rPr lang="en-US" sz="800" dirty="0" smtClean="0"/>
              <a:t>    header('Location: menu.php');</a:t>
            </a:r>
          </a:p>
          <a:p>
            <a:pPr>
              <a:buNone/>
            </a:pPr>
            <a:r>
              <a:rPr lang="en-US" sz="800" dirty="0" smtClean="0"/>
              <a:t>       </a:t>
            </a:r>
          </a:p>
          <a:p>
            <a:pPr>
              <a:buNone/>
            </a:pPr>
            <a:r>
              <a:rPr lang="en-US" sz="800" dirty="0" smtClean="0"/>
              <a:t>    }else{ </a:t>
            </a:r>
          </a:p>
          <a:p>
            <a:pPr>
              <a:buNone/>
            </a:pPr>
            <a:r>
              <a:rPr lang="en-US" sz="800" dirty="0" smtClean="0"/>
              <a:t>    $err = 'Incorrect SSN for Manager' ; </a:t>
            </a:r>
          </a:p>
          <a:p>
            <a:pPr>
              <a:buNone/>
            </a:pPr>
            <a:r>
              <a:rPr lang="en-US" sz="800" dirty="0" smtClean="0"/>
              <a:t>    } </a:t>
            </a:r>
          </a:p>
          <a:p>
            <a:pPr>
              <a:buNone/>
            </a:pPr>
            <a:r>
              <a:rPr lang="en-US" sz="800" dirty="0" smtClean="0"/>
              <a:t>    //then just above your login form or where ever you want the error to be displayed you just put in </a:t>
            </a:r>
          </a:p>
          <a:p>
            <a:pPr>
              <a:buNone/>
            </a:pPr>
            <a:r>
              <a:rPr lang="en-US" sz="800" dirty="0" smtClean="0"/>
              <a:t>    echo "$err";</a:t>
            </a:r>
          </a:p>
          <a:p>
            <a:pPr>
              <a:buNone/>
            </a:pPr>
            <a:r>
              <a:rPr lang="en-US" sz="800" dirty="0" smtClean="0"/>
              <a:t>    } </a:t>
            </a:r>
          </a:p>
          <a:p>
            <a:pPr>
              <a:buNone/>
            </a:pPr>
            <a:endParaRPr lang="en-US" sz="800" dirty="0" smtClean="0"/>
          </a:p>
          <a:p>
            <a:pPr>
              <a:buNone/>
            </a:pPr>
            <a:r>
              <a:rPr lang="en-US" sz="800" dirty="0" smtClean="0"/>
              <a:t>echo "&lt;html&gt;"; </a:t>
            </a:r>
          </a:p>
          <a:p>
            <a:pPr>
              <a:buNone/>
            </a:pPr>
            <a:r>
              <a:rPr lang="en-US" sz="800" dirty="0" smtClean="0"/>
              <a:t>echo "&lt;head&gt;"; </a:t>
            </a:r>
          </a:p>
          <a:p>
            <a:pPr>
              <a:buNone/>
            </a:pPr>
            <a:r>
              <a:rPr lang="en-US" sz="800" dirty="0" smtClean="0"/>
              <a:t>echo "&lt;/head&gt;"; </a:t>
            </a:r>
          </a:p>
          <a:p>
            <a:pPr>
              <a:buNone/>
            </a:pPr>
            <a:r>
              <a:rPr lang="en-US" sz="800" dirty="0" smtClean="0"/>
              <a:t>echo "&lt;body&gt;"; </a:t>
            </a:r>
          </a:p>
          <a:p>
            <a:pPr>
              <a:buNone/>
            </a:pPr>
            <a:r>
              <a:rPr lang="en-US" sz="800" dirty="0" smtClean="0"/>
              <a:t>echo "&lt;form action=\"\" method=\"POST\"&gt;"; </a:t>
            </a:r>
          </a:p>
          <a:p>
            <a:pPr>
              <a:buNone/>
            </a:pPr>
            <a:r>
              <a:rPr lang="en-US" sz="800" dirty="0" smtClean="0"/>
              <a:t>echo "&lt;p&gt;Employee Number:";  </a:t>
            </a:r>
          </a:p>
          <a:p>
            <a:pPr>
              <a:buNone/>
            </a:pPr>
            <a:r>
              <a:rPr lang="en-US" sz="800" dirty="0" smtClean="0"/>
              <a:t>echo "&lt;input name=\"</a:t>
            </a:r>
            <a:r>
              <a:rPr lang="en-US" sz="800" dirty="0" err="1" smtClean="0"/>
              <a:t>ssn</a:t>
            </a:r>
            <a:r>
              <a:rPr lang="en-US" sz="800" dirty="0" smtClean="0"/>
              <a:t>\" size=\"9\" </a:t>
            </a:r>
            <a:r>
              <a:rPr lang="en-US" sz="800" dirty="0" err="1" smtClean="0"/>
              <a:t>maxlength</a:t>
            </a:r>
            <a:r>
              <a:rPr lang="en-US" sz="800" dirty="0" smtClean="0"/>
              <a:t>=\"9\"/&gt;"; </a:t>
            </a:r>
          </a:p>
          <a:p>
            <a:pPr>
              <a:buNone/>
            </a:pPr>
            <a:r>
              <a:rPr lang="en-US" sz="800" dirty="0" smtClean="0"/>
              <a:t>echo "&lt;/p&gt;"; </a:t>
            </a:r>
          </a:p>
          <a:p>
            <a:pPr>
              <a:buNone/>
            </a:pPr>
            <a:r>
              <a:rPr lang="en-US" sz="800" dirty="0" smtClean="0"/>
              <a:t>echo "&lt;input type=\"submit\" name=\"login\" value=\"Login\" /&gt;"; </a:t>
            </a:r>
          </a:p>
          <a:p>
            <a:pPr>
              <a:buNone/>
            </a:pPr>
            <a:r>
              <a:rPr lang="en-US" sz="800" dirty="0" smtClean="0"/>
              <a:t>echo "&lt;/form&gt;"; </a:t>
            </a:r>
          </a:p>
          <a:p>
            <a:pPr>
              <a:buNone/>
            </a:pPr>
            <a:r>
              <a:rPr lang="en-US" sz="800" dirty="0" smtClean="0"/>
              <a:t>echo "&lt;/body&gt;"; </a:t>
            </a:r>
          </a:p>
          <a:p>
            <a:pPr>
              <a:buNone/>
            </a:pPr>
            <a:r>
              <a:rPr lang="en-US" sz="800" dirty="0" smtClean="0"/>
              <a:t>echo "&lt;/html&gt;"; </a:t>
            </a:r>
          </a:p>
          <a:p>
            <a:pPr>
              <a:buNone/>
            </a:pPr>
            <a:r>
              <a:rPr lang="en-US" sz="800" dirty="0" smtClean="0"/>
              <a:t>?&gt;</a:t>
            </a:r>
          </a:p>
          <a:p>
            <a:pPr>
              <a:buNone/>
            </a:pPr>
            <a:endParaRPr lang="en-US" sz="800" dirty="0" smtClean="0"/>
          </a:p>
          <a:p>
            <a:pPr>
              <a:buNone/>
            </a:pPr>
            <a:r>
              <a:rPr lang="en-US" sz="800" dirty="0" smtClean="0"/>
              <a:t>&lt;/font&gt;</a:t>
            </a:r>
          </a:p>
          <a:p>
            <a:pPr>
              <a:buNone/>
            </a:pPr>
            <a:r>
              <a:rPr lang="en-US" sz="800" dirty="0" smtClean="0"/>
              <a:t>&lt;/center&gt;</a:t>
            </a:r>
          </a:p>
          <a:p>
            <a:pPr>
              <a:buNone/>
            </a:pPr>
            <a:r>
              <a:rPr lang="en-US" sz="800" dirty="0" smtClean="0"/>
              <a:t>&lt;/body&gt;</a:t>
            </a:r>
          </a:p>
          <a:p>
            <a:pPr>
              <a:buNone/>
            </a:pPr>
            <a:r>
              <a:rPr lang="en-US" sz="800" dirty="0" smtClean="0"/>
              <a:t>&lt;/html&gt;</a:t>
            </a:r>
          </a:p>
          <a:p>
            <a:pPr>
              <a:buNone/>
            </a:pPr>
            <a:endParaRPr lang="en-US" sz="800"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t>Index.php </a:t>
            </a:r>
            <a:endParaRPr lang="en-US" dirty="0"/>
          </a:p>
        </p:txBody>
      </p:sp>
      <p:pic>
        <p:nvPicPr>
          <p:cNvPr id="4" name="Content Placeholder 3"/>
          <p:cNvPicPr>
            <a:picLocks noGrp="1"/>
          </p:cNvPicPr>
          <p:nvPr>
            <p:ph idx="1"/>
          </p:nvPr>
        </p:nvPicPr>
        <p:blipFill>
          <a:blip r:embed="rId2" cstate="print"/>
          <a:srcRect/>
          <a:stretch>
            <a:fillRect/>
          </a:stretch>
        </p:blipFill>
        <p:spPr bwMode="auto">
          <a:xfrm>
            <a:off x="1219200" y="1219200"/>
            <a:ext cx="6705600" cy="5364480"/>
          </a:xfrm>
          <a:prstGeom prst="rect">
            <a:avLst/>
          </a:prstGeom>
          <a:noFill/>
          <a:ln w="9525">
            <a:noFill/>
            <a:miter lim="800000"/>
            <a:headEnd/>
            <a:tailEnd/>
          </a:ln>
        </p:spPr>
      </p:pic>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smtClean="0"/>
              <a:t>File:  menu.php</a:t>
            </a:r>
            <a:endParaRPr lang="en-US" dirty="0"/>
          </a:p>
        </p:txBody>
      </p:sp>
      <p:sp>
        <p:nvSpPr>
          <p:cNvPr id="3" name="Content Placeholder 2"/>
          <p:cNvSpPr>
            <a:spLocks noGrp="1"/>
          </p:cNvSpPr>
          <p:nvPr>
            <p:ph sz="half" idx="1"/>
          </p:nvPr>
        </p:nvSpPr>
        <p:spPr>
          <a:xfrm>
            <a:off x="457200" y="990600"/>
            <a:ext cx="4038600" cy="5410200"/>
          </a:xfrm>
        </p:spPr>
        <p:txBody>
          <a:bodyPr>
            <a:noAutofit/>
          </a:bodyPr>
          <a:lstStyle/>
          <a:p>
            <a:pPr>
              <a:buNone/>
            </a:pPr>
            <a:r>
              <a:rPr lang="en-US" sz="800" dirty="0" smtClean="0"/>
              <a:t>&lt;?</a:t>
            </a:r>
            <a:r>
              <a:rPr lang="en-US" sz="800" dirty="0" err="1" smtClean="0"/>
              <a:t>php</a:t>
            </a:r>
            <a:endParaRPr lang="en-US" sz="800" dirty="0" smtClean="0"/>
          </a:p>
          <a:p>
            <a:pPr>
              <a:buNone/>
            </a:pPr>
            <a:r>
              <a:rPr lang="en-US" sz="800" dirty="0" smtClean="0"/>
              <a:t>//retrieve session data</a:t>
            </a:r>
          </a:p>
          <a:p>
            <a:pPr>
              <a:buNone/>
            </a:pPr>
            <a:r>
              <a:rPr lang="en-US" sz="800" dirty="0" smtClean="0"/>
              <a:t>  </a:t>
            </a:r>
            <a:r>
              <a:rPr lang="en-US" sz="800" dirty="0" err="1" smtClean="0"/>
              <a:t>session_start</a:t>
            </a:r>
            <a:r>
              <a:rPr lang="en-US" sz="800" dirty="0" smtClean="0"/>
              <a:t>();</a:t>
            </a:r>
          </a:p>
          <a:p>
            <a:pPr>
              <a:buNone/>
            </a:pPr>
            <a:r>
              <a:rPr lang="en-US" sz="800" dirty="0" smtClean="0"/>
              <a:t>//echo "Manager SSN is  ". $_SESSION['manager'] . "&lt;</a:t>
            </a:r>
            <a:r>
              <a:rPr lang="en-US" sz="800" dirty="0" err="1" smtClean="0"/>
              <a:t>br</a:t>
            </a:r>
            <a:r>
              <a:rPr lang="en-US" sz="800" dirty="0" smtClean="0"/>
              <a:t> /&gt;";</a:t>
            </a:r>
          </a:p>
          <a:p>
            <a:pPr>
              <a:buNone/>
            </a:pPr>
            <a:r>
              <a:rPr lang="en-US" sz="800" dirty="0" smtClean="0"/>
              <a:t> $</a:t>
            </a:r>
            <a:r>
              <a:rPr lang="en-US" sz="800" dirty="0" err="1" smtClean="0"/>
              <a:t>mgrssn</a:t>
            </a:r>
            <a:r>
              <a:rPr lang="en-US" sz="800" dirty="0" smtClean="0"/>
              <a:t> = $_SESSION['manager'];  </a:t>
            </a:r>
          </a:p>
          <a:p>
            <a:pPr>
              <a:buNone/>
            </a:pPr>
            <a:r>
              <a:rPr lang="en-US" sz="800" dirty="0" smtClean="0"/>
              <a:t>?&gt;</a:t>
            </a:r>
          </a:p>
          <a:p>
            <a:pPr>
              <a:buNone/>
            </a:pPr>
            <a:r>
              <a:rPr lang="en-US" sz="800" dirty="0" smtClean="0"/>
              <a:t>&lt;?</a:t>
            </a:r>
            <a:r>
              <a:rPr lang="en-US" sz="800" dirty="0" err="1" smtClean="0"/>
              <a:t>php</a:t>
            </a:r>
            <a:endParaRPr lang="en-US" sz="800" dirty="0" smtClean="0"/>
          </a:p>
          <a:p>
            <a:pPr>
              <a:buNone/>
            </a:pPr>
            <a:r>
              <a:rPr lang="en-US" sz="800" dirty="0" smtClean="0"/>
              <a:t>include 'dbinfo.php' ; </a:t>
            </a:r>
          </a:p>
          <a:p>
            <a:pPr>
              <a:buNone/>
            </a:pPr>
            <a:r>
              <a:rPr lang="en-US" sz="800" dirty="0" smtClean="0"/>
              <a:t>?&gt;  </a:t>
            </a:r>
          </a:p>
          <a:p>
            <a:pPr>
              <a:buNone/>
            </a:pPr>
            <a:r>
              <a:rPr lang="en-US" sz="800" dirty="0" smtClean="0"/>
              <a:t>&lt;html&gt;</a:t>
            </a:r>
          </a:p>
          <a:p>
            <a:pPr>
              <a:buNone/>
            </a:pPr>
            <a:r>
              <a:rPr lang="en-US" sz="800" dirty="0" smtClean="0"/>
              <a:t>&lt;head&gt;</a:t>
            </a:r>
          </a:p>
          <a:p>
            <a:pPr>
              <a:buNone/>
            </a:pPr>
            <a:r>
              <a:rPr lang="en-US" sz="800" dirty="0" smtClean="0"/>
              <a:t>&lt;title&gt;Corporate Administration System Main Menu   &lt;/title&gt;</a:t>
            </a:r>
          </a:p>
          <a:p>
            <a:pPr>
              <a:buNone/>
            </a:pPr>
            <a:endParaRPr lang="en-US" sz="800" dirty="0" smtClean="0"/>
          </a:p>
          <a:p>
            <a:pPr>
              <a:buNone/>
            </a:pPr>
            <a:r>
              <a:rPr lang="en-US" sz="800" dirty="0" smtClean="0"/>
              <a:t>&lt;body </a:t>
            </a:r>
            <a:r>
              <a:rPr lang="en-US" sz="800" dirty="0" err="1" smtClean="0"/>
              <a:t>bgcolor</a:t>
            </a:r>
            <a:r>
              <a:rPr lang="en-US" sz="800" dirty="0" smtClean="0"/>
              <a:t>="#000000"&gt;</a:t>
            </a:r>
          </a:p>
          <a:p>
            <a:pPr>
              <a:buNone/>
            </a:pPr>
            <a:r>
              <a:rPr lang="en-US" sz="800" dirty="0" smtClean="0"/>
              <a:t>&lt;center&gt;</a:t>
            </a:r>
          </a:p>
          <a:p>
            <a:pPr>
              <a:buNone/>
            </a:pPr>
            <a:r>
              <a:rPr lang="en-US" sz="800" dirty="0" smtClean="0"/>
              <a:t>&lt;font color="#</a:t>
            </a:r>
            <a:r>
              <a:rPr lang="en-US" sz="800" dirty="0" err="1" smtClean="0"/>
              <a:t>ffffff</a:t>
            </a:r>
            <a:r>
              <a:rPr lang="en-US" sz="800" dirty="0" smtClean="0"/>
              <a:t>"&gt;</a:t>
            </a:r>
          </a:p>
          <a:p>
            <a:pPr>
              <a:buNone/>
            </a:pPr>
            <a:r>
              <a:rPr lang="en-US" sz="800" dirty="0" smtClean="0"/>
              <a:t>&lt;/head&gt;</a:t>
            </a:r>
          </a:p>
          <a:p>
            <a:pPr>
              <a:buNone/>
            </a:pPr>
            <a:r>
              <a:rPr lang="en-US" sz="800" dirty="0" smtClean="0"/>
              <a:t>&lt;body&gt;</a:t>
            </a:r>
          </a:p>
          <a:p>
            <a:pPr>
              <a:buNone/>
            </a:pPr>
            <a:r>
              <a:rPr lang="en-US" sz="800" dirty="0" smtClean="0"/>
              <a:t>&lt;p&gt;&lt;b&gt;CORPORATE ADMINISTRATION SYSTEM -- MAIN MENU&lt;/b&gt;&lt;/p&gt;        </a:t>
            </a:r>
          </a:p>
          <a:p>
            <a:pPr>
              <a:buNone/>
            </a:pPr>
            <a:r>
              <a:rPr lang="en-US" sz="800" dirty="0" smtClean="0"/>
              <a:t>&lt;</a:t>
            </a:r>
            <a:r>
              <a:rPr lang="en-US" sz="800" dirty="0" err="1" smtClean="0"/>
              <a:t>br</a:t>
            </a:r>
            <a:r>
              <a:rPr lang="en-US" sz="800" dirty="0" smtClean="0"/>
              <a:t> /&gt;&lt;</a:t>
            </a:r>
            <a:r>
              <a:rPr lang="en-US" sz="800" dirty="0" err="1" smtClean="0"/>
              <a:t>br</a:t>
            </a:r>
            <a:r>
              <a:rPr lang="en-US" sz="800" dirty="0" smtClean="0"/>
              <a:t> /&gt;</a:t>
            </a:r>
          </a:p>
          <a:p>
            <a:pPr>
              <a:buNone/>
            </a:pPr>
            <a:endParaRPr lang="en-US" sz="800" dirty="0" smtClean="0"/>
          </a:p>
          <a:p>
            <a:pPr>
              <a:buNone/>
            </a:pPr>
            <a:r>
              <a:rPr lang="en-US" sz="800" dirty="0" smtClean="0"/>
              <a:t>&lt;!-- ************************************************************* --&gt;  </a:t>
            </a:r>
          </a:p>
          <a:p>
            <a:pPr>
              <a:buNone/>
            </a:pPr>
            <a:r>
              <a:rPr lang="en-US" sz="800" dirty="0" smtClean="0"/>
              <a:t>&lt;?</a:t>
            </a:r>
            <a:r>
              <a:rPr lang="en-US" sz="800" dirty="0" err="1" smtClean="0"/>
              <a:t>php</a:t>
            </a:r>
            <a:endParaRPr lang="en-US" sz="800" dirty="0" smtClean="0"/>
          </a:p>
          <a:p>
            <a:pPr>
              <a:buNone/>
            </a:pPr>
            <a:r>
              <a:rPr lang="en-US" sz="800" dirty="0" err="1" smtClean="0"/>
              <a:t>mysql_connect</a:t>
            </a:r>
            <a:r>
              <a:rPr lang="en-US" sz="800" dirty="0" smtClean="0"/>
              <a:t>($</a:t>
            </a:r>
            <a:r>
              <a:rPr lang="en-US" sz="800" dirty="0" err="1" smtClean="0"/>
              <a:t>host,$username,$password</a:t>
            </a:r>
            <a:r>
              <a:rPr lang="en-US" sz="800" dirty="0" smtClean="0"/>
              <a:t>) or die( "Unable to connect");;</a:t>
            </a:r>
          </a:p>
          <a:p>
            <a:pPr>
              <a:buNone/>
            </a:pPr>
            <a:r>
              <a:rPr lang="en-US" sz="800" dirty="0" err="1" smtClean="0"/>
              <a:t>mysql_select_db</a:t>
            </a:r>
            <a:r>
              <a:rPr lang="en-US" sz="800" dirty="0" smtClean="0"/>
              <a:t>($database) or die( "Unable to select database");</a:t>
            </a:r>
          </a:p>
          <a:p>
            <a:pPr>
              <a:buNone/>
            </a:pPr>
            <a:endParaRPr lang="en-US" sz="800" dirty="0" smtClean="0"/>
          </a:p>
          <a:p>
            <a:pPr>
              <a:buNone/>
            </a:pPr>
            <a:r>
              <a:rPr lang="en-US" sz="800" dirty="0" smtClean="0"/>
              <a:t>         //Our SQL Query           </a:t>
            </a:r>
          </a:p>
          <a:p>
            <a:pPr>
              <a:buNone/>
            </a:pPr>
            <a:r>
              <a:rPr lang="en-US" sz="800" dirty="0" smtClean="0"/>
              <a:t>           $</a:t>
            </a:r>
            <a:r>
              <a:rPr lang="en-US" sz="800" dirty="0" err="1" smtClean="0"/>
              <a:t>sql_query</a:t>
            </a:r>
            <a:r>
              <a:rPr lang="en-US" sz="800" dirty="0" smtClean="0"/>
              <a:t> = "Select </a:t>
            </a:r>
            <a:r>
              <a:rPr lang="en-US" sz="800" dirty="0" err="1" smtClean="0"/>
              <a:t>fname,lname</a:t>
            </a:r>
            <a:r>
              <a:rPr lang="en-US" sz="800" dirty="0" smtClean="0"/>
              <a:t> From employee Where </a:t>
            </a:r>
            <a:r>
              <a:rPr lang="en-US" sz="800" dirty="0" err="1" smtClean="0"/>
              <a:t>ssn</a:t>
            </a:r>
            <a:r>
              <a:rPr lang="en-US" sz="800" dirty="0" smtClean="0"/>
              <a:t> = $</a:t>
            </a:r>
            <a:r>
              <a:rPr lang="en-US" sz="800" dirty="0" err="1" smtClean="0"/>
              <a:t>mgrssn</a:t>
            </a:r>
            <a:r>
              <a:rPr lang="en-US" sz="800" dirty="0" smtClean="0"/>
              <a:t>";</a:t>
            </a:r>
          </a:p>
          <a:p>
            <a:pPr>
              <a:buNone/>
            </a:pPr>
            <a:endParaRPr lang="en-US" sz="800" dirty="0" smtClean="0"/>
          </a:p>
          <a:p>
            <a:pPr>
              <a:buNone/>
            </a:pPr>
            <a:r>
              <a:rPr lang="en-US" sz="800" dirty="0" smtClean="0"/>
              <a:t>         //Run our </a:t>
            </a:r>
            <a:r>
              <a:rPr lang="en-US" sz="800" dirty="0" err="1" smtClean="0"/>
              <a:t>sql</a:t>
            </a:r>
            <a:r>
              <a:rPr lang="en-US" sz="800" dirty="0" smtClean="0"/>
              <a:t> query</a:t>
            </a:r>
          </a:p>
          <a:p>
            <a:pPr>
              <a:buNone/>
            </a:pPr>
            <a:r>
              <a:rPr lang="en-US" sz="800" dirty="0" smtClean="0"/>
              <a:t>           $result = </a:t>
            </a:r>
            <a:r>
              <a:rPr lang="en-US" sz="800" dirty="0" err="1" smtClean="0"/>
              <a:t>mysql_query</a:t>
            </a:r>
            <a:r>
              <a:rPr lang="en-US" sz="800" dirty="0" smtClean="0"/>
              <a:t> ($</a:t>
            </a:r>
            <a:r>
              <a:rPr lang="en-US" sz="800" dirty="0" err="1" smtClean="0"/>
              <a:t>sql_query</a:t>
            </a:r>
            <a:r>
              <a:rPr lang="en-US" sz="800" dirty="0" smtClean="0"/>
              <a:t>)  or die(</a:t>
            </a:r>
            <a:r>
              <a:rPr lang="en-US" sz="800" dirty="0" err="1" smtClean="0"/>
              <a:t>mysql_error</a:t>
            </a:r>
            <a:r>
              <a:rPr lang="en-US" sz="800" dirty="0" smtClean="0"/>
              <a:t>());</a:t>
            </a:r>
          </a:p>
          <a:p>
            <a:pPr>
              <a:buNone/>
            </a:pPr>
            <a:endParaRPr lang="en-US" sz="800" dirty="0" smtClean="0"/>
          </a:p>
          <a:p>
            <a:pPr>
              <a:buNone/>
            </a:pPr>
            <a:r>
              <a:rPr lang="en-US" sz="800" dirty="0" smtClean="0"/>
              <a:t>           $num = </a:t>
            </a:r>
            <a:r>
              <a:rPr lang="en-US" sz="800" dirty="0" err="1" smtClean="0"/>
              <a:t>mysql_numrows</a:t>
            </a:r>
            <a:r>
              <a:rPr lang="en-US" sz="800" dirty="0" smtClean="0"/>
              <a:t>($result);</a:t>
            </a:r>
          </a:p>
          <a:p>
            <a:pPr>
              <a:buNone/>
            </a:pPr>
            <a:endParaRPr lang="en-US" sz="800" dirty="0" smtClean="0"/>
          </a:p>
          <a:p>
            <a:pPr>
              <a:buNone/>
            </a:pPr>
            <a:r>
              <a:rPr lang="en-US" sz="800" dirty="0" smtClean="0"/>
              <a:t>          //Close Database Connection</a:t>
            </a:r>
          </a:p>
          <a:p>
            <a:pPr>
              <a:buNone/>
            </a:pPr>
            <a:r>
              <a:rPr lang="en-US" sz="800" dirty="0" smtClean="0"/>
              <a:t>           </a:t>
            </a:r>
            <a:r>
              <a:rPr lang="en-US" sz="800" dirty="0" err="1" smtClean="0"/>
              <a:t>mysql_close</a:t>
            </a:r>
            <a:r>
              <a:rPr lang="en-US" sz="800" dirty="0" smtClean="0"/>
              <a:t> ();</a:t>
            </a:r>
          </a:p>
          <a:p>
            <a:endParaRPr lang="en-US" sz="800" dirty="0"/>
          </a:p>
        </p:txBody>
      </p:sp>
      <p:sp>
        <p:nvSpPr>
          <p:cNvPr id="4" name="Content Placeholder 3"/>
          <p:cNvSpPr>
            <a:spLocks noGrp="1"/>
          </p:cNvSpPr>
          <p:nvPr>
            <p:ph sz="half" idx="2"/>
          </p:nvPr>
        </p:nvSpPr>
        <p:spPr>
          <a:xfrm>
            <a:off x="4648200" y="1143000"/>
            <a:ext cx="4038600" cy="4983163"/>
          </a:xfrm>
        </p:spPr>
        <p:txBody>
          <a:bodyPr>
            <a:normAutofit fontScale="25000" lnSpcReduction="20000"/>
          </a:bodyPr>
          <a:lstStyle/>
          <a:p>
            <a:pPr>
              <a:buNone/>
            </a:pPr>
            <a:r>
              <a:rPr lang="en-US" sz="3200" dirty="0" smtClean="0"/>
              <a:t>//            echo "The Query returns $num rows &lt;</a:t>
            </a:r>
            <a:r>
              <a:rPr lang="en-US" sz="3200" dirty="0" err="1" smtClean="0"/>
              <a:t>br</a:t>
            </a:r>
            <a:r>
              <a:rPr lang="en-US" sz="3200" dirty="0" smtClean="0"/>
              <a:t>&gt;"  ;</a:t>
            </a:r>
          </a:p>
          <a:p>
            <a:pPr>
              <a:buNone/>
            </a:pPr>
            <a:r>
              <a:rPr lang="en-US" sz="3200" dirty="0" smtClean="0"/>
              <a:t>($</a:t>
            </a:r>
          </a:p>
          <a:p>
            <a:pPr>
              <a:buNone/>
            </a:pPr>
            <a:r>
              <a:rPr lang="en-US" sz="3200" dirty="0" smtClean="0"/>
              <a:t>//         while($row = </a:t>
            </a:r>
            <a:r>
              <a:rPr lang="en-US" sz="3200" dirty="0" err="1" smtClean="0"/>
              <a:t>mysql_fetch_arrayresult</a:t>
            </a:r>
            <a:r>
              <a:rPr lang="en-US" sz="3200" dirty="0" smtClean="0"/>
              <a:t>))</a:t>
            </a:r>
          </a:p>
          <a:p>
            <a:pPr>
              <a:buNone/>
            </a:pPr>
            <a:r>
              <a:rPr lang="en-US" sz="3200" dirty="0" smtClean="0"/>
              <a:t>           $row = </a:t>
            </a:r>
            <a:r>
              <a:rPr lang="en-US" sz="3200" dirty="0" err="1" smtClean="0"/>
              <a:t>mysql_fetch_array</a:t>
            </a:r>
            <a:r>
              <a:rPr lang="en-US" sz="3200" dirty="0" smtClean="0"/>
              <a:t>($result);   </a:t>
            </a:r>
          </a:p>
          <a:p>
            <a:pPr>
              <a:buNone/>
            </a:pPr>
            <a:r>
              <a:rPr lang="en-US" sz="3200" dirty="0" smtClean="0"/>
              <a:t>//           {</a:t>
            </a:r>
          </a:p>
          <a:p>
            <a:pPr>
              <a:buNone/>
            </a:pPr>
            <a:r>
              <a:rPr lang="en-US" sz="3200" dirty="0" smtClean="0"/>
              <a:t>//             echo $row['</a:t>
            </a:r>
            <a:r>
              <a:rPr lang="en-US" sz="3200" dirty="0" err="1" smtClean="0"/>
              <a:t>fname</a:t>
            </a:r>
            <a:r>
              <a:rPr lang="en-US" sz="3200" dirty="0" smtClean="0"/>
              <a:t>'] . " " . $row['</a:t>
            </a:r>
            <a:r>
              <a:rPr lang="en-US" sz="3200" dirty="0" err="1" smtClean="0"/>
              <a:t>lname</a:t>
            </a:r>
            <a:r>
              <a:rPr lang="en-US" sz="3200" dirty="0" smtClean="0"/>
              <a:t>'];</a:t>
            </a:r>
          </a:p>
          <a:p>
            <a:pPr>
              <a:buNone/>
            </a:pPr>
            <a:r>
              <a:rPr lang="en-US" sz="3200" dirty="0" smtClean="0"/>
              <a:t>               $first =  $row['</a:t>
            </a:r>
            <a:r>
              <a:rPr lang="en-US" sz="3200" dirty="0" err="1" smtClean="0"/>
              <a:t>fname</a:t>
            </a:r>
            <a:r>
              <a:rPr lang="en-US" sz="3200" dirty="0" smtClean="0"/>
              <a:t>'];  </a:t>
            </a:r>
          </a:p>
          <a:p>
            <a:pPr>
              <a:buNone/>
            </a:pPr>
            <a:r>
              <a:rPr lang="en-US" sz="3200" dirty="0" smtClean="0"/>
              <a:t>               $last =  $row['</a:t>
            </a:r>
            <a:r>
              <a:rPr lang="en-US" sz="3200" dirty="0" err="1" smtClean="0"/>
              <a:t>lname</a:t>
            </a:r>
            <a:r>
              <a:rPr lang="en-US" sz="3200" dirty="0" smtClean="0"/>
              <a:t>'];</a:t>
            </a:r>
          </a:p>
          <a:p>
            <a:pPr>
              <a:buNone/>
            </a:pPr>
            <a:r>
              <a:rPr lang="en-US" sz="3200" dirty="0" smtClean="0"/>
              <a:t>//             echo "&lt;</a:t>
            </a:r>
            <a:r>
              <a:rPr lang="en-US" sz="3200" dirty="0" err="1" smtClean="0"/>
              <a:t>br</a:t>
            </a:r>
            <a:r>
              <a:rPr lang="en-US" sz="3200" dirty="0" smtClean="0"/>
              <a:t> /&gt;";</a:t>
            </a:r>
          </a:p>
          <a:p>
            <a:pPr>
              <a:buNone/>
            </a:pPr>
            <a:r>
              <a:rPr lang="en-US" sz="3200" dirty="0" smtClean="0"/>
              <a:t>//           }</a:t>
            </a:r>
          </a:p>
          <a:p>
            <a:pPr>
              <a:buNone/>
            </a:pPr>
            <a:endParaRPr lang="en-US" sz="3200" dirty="0" smtClean="0"/>
          </a:p>
          <a:p>
            <a:pPr>
              <a:buNone/>
            </a:pPr>
            <a:r>
              <a:rPr lang="en-US" sz="3200" dirty="0" smtClean="0"/>
              <a:t> ?&gt;</a:t>
            </a:r>
          </a:p>
          <a:p>
            <a:pPr>
              <a:buNone/>
            </a:pPr>
            <a:endParaRPr lang="en-US" sz="3200" dirty="0" smtClean="0"/>
          </a:p>
          <a:p>
            <a:pPr>
              <a:buNone/>
            </a:pPr>
            <a:r>
              <a:rPr lang="en-US" sz="3200" dirty="0" smtClean="0"/>
              <a:t>&lt;!-- ************************************************************* --&gt;  </a:t>
            </a:r>
          </a:p>
          <a:p>
            <a:pPr>
              <a:buNone/>
            </a:pPr>
            <a:endParaRPr lang="en-US" sz="3200" dirty="0" smtClean="0"/>
          </a:p>
          <a:p>
            <a:pPr>
              <a:buNone/>
            </a:pPr>
            <a:r>
              <a:rPr lang="en-US" sz="3200" dirty="0" smtClean="0"/>
              <a:t>&lt;p&gt;WELCOME &lt;font color="#ffff00" face="Arial, Helvetica, sans-serif"&gt;   &lt;?</a:t>
            </a:r>
            <a:r>
              <a:rPr lang="en-US" sz="3200" dirty="0" err="1" smtClean="0"/>
              <a:t>php</a:t>
            </a:r>
            <a:r>
              <a:rPr lang="en-US" sz="3200" dirty="0" smtClean="0"/>
              <a:t> echo   $first." ". $last?&gt; &lt;/font&gt;&lt;/p&gt;      </a:t>
            </a:r>
          </a:p>
          <a:p>
            <a:pPr>
              <a:buNone/>
            </a:pPr>
            <a:r>
              <a:rPr lang="en-US" sz="3200" dirty="0" smtClean="0"/>
              <a:t>&lt;</a:t>
            </a:r>
            <a:r>
              <a:rPr lang="en-US" sz="3200" dirty="0" err="1" smtClean="0"/>
              <a:t>br</a:t>
            </a:r>
            <a:r>
              <a:rPr lang="en-US" sz="3200" dirty="0" smtClean="0"/>
              <a:t> /&gt;&lt;</a:t>
            </a:r>
            <a:r>
              <a:rPr lang="en-US" sz="3200" dirty="0" err="1" smtClean="0"/>
              <a:t>br</a:t>
            </a:r>
            <a:r>
              <a:rPr lang="en-US" sz="3200" dirty="0" smtClean="0"/>
              <a:t> /&gt;</a:t>
            </a:r>
          </a:p>
          <a:p>
            <a:pPr>
              <a:buNone/>
            </a:pPr>
            <a:endParaRPr lang="en-US" sz="3200" dirty="0" smtClean="0"/>
          </a:p>
          <a:p>
            <a:pPr>
              <a:buNone/>
            </a:pPr>
            <a:endParaRPr lang="en-US" sz="3200" dirty="0" smtClean="0"/>
          </a:p>
          <a:p>
            <a:pPr>
              <a:buNone/>
            </a:pPr>
            <a:r>
              <a:rPr lang="en-US" sz="3200" dirty="0" smtClean="0"/>
              <a:t>&lt;p&gt;PLEASE CHOOSE ONE OF THE FOLLOWING OPTIONS:&lt;/p&gt;       </a:t>
            </a:r>
          </a:p>
          <a:p>
            <a:pPr>
              <a:buNone/>
            </a:pPr>
            <a:r>
              <a:rPr lang="en-US" sz="3200" dirty="0" smtClean="0"/>
              <a:t>&lt;</a:t>
            </a:r>
            <a:r>
              <a:rPr lang="en-US" sz="3200" dirty="0" err="1" smtClean="0"/>
              <a:t>br</a:t>
            </a:r>
            <a:r>
              <a:rPr lang="en-US" sz="3200" dirty="0" smtClean="0"/>
              <a:t> /&gt;&lt;</a:t>
            </a:r>
            <a:r>
              <a:rPr lang="en-US" sz="3200" dirty="0" err="1" smtClean="0"/>
              <a:t>br</a:t>
            </a:r>
            <a:r>
              <a:rPr lang="en-US" sz="3200" dirty="0" smtClean="0"/>
              <a:t> /&gt;</a:t>
            </a:r>
          </a:p>
          <a:p>
            <a:pPr>
              <a:buNone/>
            </a:pPr>
            <a:endParaRPr lang="en-US" sz="3200" dirty="0" smtClean="0"/>
          </a:p>
          <a:p>
            <a:pPr>
              <a:buNone/>
            </a:pPr>
            <a:r>
              <a:rPr lang="en-US" sz="3200" dirty="0" smtClean="0"/>
              <a:t>&lt;form action="edQueryData.php" method="post"&gt;</a:t>
            </a:r>
          </a:p>
          <a:p>
            <a:pPr>
              <a:buNone/>
            </a:pPr>
            <a:r>
              <a:rPr lang="en-US" sz="3200" dirty="0" smtClean="0"/>
              <a:t>&lt;!-- Employee Query :&lt;input type="radio" value="Employee" name="</a:t>
            </a:r>
            <a:r>
              <a:rPr lang="en-US" sz="3200" dirty="0" err="1" smtClean="0"/>
              <a:t>qtype</a:t>
            </a:r>
            <a:r>
              <a:rPr lang="en-US" sz="3200" dirty="0" smtClean="0"/>
              <a:t>"&gt;  --&gt;</a:t>
            </a:r>
          </a:p>
          <a:p>
            <a:pPr>
              <a:buNone/>
            </a:pPr>
            <a:r>
              <a:rPr lang="en-US" sz="3200" dirty="0" smtClean="0"/>
              <a:t>Employee Query</a:t>
            </a:r>
          </a:p>
          <a:p>
            <a:pPr>
              <a:buNone/>
            </a:pPr>
            <a:r>
              <a:rPr lang="en-US" sz="3200" dirty="0" smtClean="0"/>
              <a:t>&lt;input type="submit" value="submit" name="submit"&gt;</a:t>
            </a:r>
          </a:p>
          <a:p>
            <a:pPr>
              <a:buNone/>
            </a:pPr>
            <a:r>
              <a:rPr lang="en-US" sz="3200" dirty="0" smtClean="0"/>
              <a:t>&lt;/form&gt;</a:t>
            </a:r>
          </a:p>
          <a:p>
            <a:pPr>
              <a:buNone/>
            </a:pPr>
            <a:endParaRPr lang="en-US" sz="3200" dirty="0" smtClean="0"/>
          </a:p>
          <a:p>
            <a:pPr>
              <a:buNone/>
            </a:pPr>
            <a:r>
              <a:rPr lang="en-US" sz="3200" dirty="0" smtClean="0"/>
              <a:t>&lt;form action="pjQueryData.php" method="post"&gt;</a:t>
            </a:r>
          </a:p>
          <a:p>
            <a:pPr>
              <a:buNone/>
            </a:pPr>
            <a:r>
              <a:rPr lang="en-US" sz="3200" dirty="0" smtClean="0"/>
              <a:t>&lt;!-- Department Query:&lt;input type="radio" value="Department" name="</a:t>
            </a:r>
            <a:r>
              <a:rPr lang="en-US" sz="3200" dirty="0" err="1" smtClean="0"/>
              <a:t>qtype</a:t>
            </a:r>
            <a:r>
              <a:rPr lang="en-US" sz="3200" dirty="0" smtClean="0"/>
              <a:t>"&gt;  --&gt;</a:t>
            </a:r>
          </a:p>
          <a:p>
            <a:pPr>
              <a:buNone/>
            </a:pPr>
            <a:r>
              <a:rPr lang="en-US" sz="3200" dirty="0" smtClean="0"/>
              <a:t>Project Query</a:t>
            </a:r>
          </a:p>
          <a:p>
            <a:pPr>
              <a:buNone/>
            </a:pPr>
            <a:r>
              <a:rPr lang="en-US" sz="3200" dirty="0" smtClean="0"/>
              <a:t>&lt;input type="submit" value="submit" name="submit"&gt;</a:t>
            </a:r>
          </a:p>
          <a:p>
            <a:pPr>
              <a:buNone/>
            </a:pPr>
            <a:r>
              <a:rPr lang="en-US" sz="3200" dirty="0" smtClean="0"/>
              <a:t>&lt;/form&gt;</a:t>
            </a:r>
          </a:p>
          <a:p>
            <a:pPr>
              <a:buNone/>
            </a:pPr>
            <a:endParaRPr lang="en-US" sz="3200" dirty="0" smtClean="0"/>
          </a:p>
          <a:p>
            <a:pPr>
              <a:buNone/>
            </a:pPr>
            <a:r>
              <a:rPr lang="en-US" sz="3200" dirty="0" smtClean="0"/>
              <a:t>&lt;form action="logout.php" method="post"&gt;</a:t>
            </a:r>
          </a:p>
          <a:p>
            <a:pPr>
              <a:buNone/>
            </a:pPr>
            <a:r>
              <a:rPr lang="en-US" sz="3200" dirty="0" smtClean="0"/>
              <a:t>Logout </a:t>
            </a:r>
          </a:p>
          <a:p>
            <a:pPr>
              <a:buNone/>
            </a:pPr>
            <a:r>
              <a:rPr lang="en-US" sz="3200" dirty="0" smtClean="0"/>
              <a:t>&lt;input type="submit" value="submit" name="submit"&gt;</a:t>
            </a:r>
          </a:p>
          <a:p>
            <a:pPr>
              <a:buNone/>
            </a:pPr>
            <a:r>
              <a:rPr lang="en-US" sz="3200" dirty="0" smtClean="0"/>
              <a:t>&lt;/form&gt;</a:t>
            </a:r>
          </a:p>
          <a:p>
            <a:pPr>
              <a:buNone/>
            </a:pP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smtClean="0"/>
              <a:t>Menu.php</a:t>
            </a:r>
            <a:endParaRPr lang="en-US" dirty="0"/>
          </a:p>
        </p:txBody>
      </p:sp>
      <p:pic>
        <p:nvPicPr>
          <p:cNvPr id="4" name="Content Placeholder 3"/>
          <p:cNvPicPr>
            <a:picLocks noGrp="1"/>
          </p:cNvPicPr>
          <p:nvPr>
            <p:ph idx="1"/>
          </p:nvPr>
        </p:nvPicPr>
        <p:blipFill>
          <a:blip r:embed="rId2" cstate="print"/>
          <a:srcRect/>
          <a:stretch>
            <a:fillRect/>
          </a:stretch>
        </p:blipFill>
        <p:spPr bwMode="auto">
          <a:xfrm>
            <a:off x="1371600" y="1143000"/>
            <a:ext cx="6705600" cy="5364480"/>
          </a:xfrm>
          <a:prstGeom prst="rect">
            <a:avLst/>
          </a:prstGeom>
          <a:noFill/>
          <a:ln w="9525">
            <a:noFill/>
            <a:miter lim="800000"/>
            <a:headEnd/>
            <a:tailEnd/>
          </a:ln>
        </p:spPr>
      </p:pic>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smtClean="0"/>
              <a:t>File: edQueryData.php </a:t>
            </a:r>
            <a:endParaRPr lang="en-US" dirty="0"/>
          </a:p>
        </p:txBody>
      </p:sp>
      <p:sp>
        <p:nvSpPr>
          <p:cNvPr id="3" name="Content Placeholder 2"/>
          <p:cNvSpPr>
            <a:spLocks noGrp="1"/>
          </p:cNvSpPr>
          <p:nvPr>
            <p:ph sz="half" idx="1"/>
          </p:nvPr>
        </p:nvSpPr>
        <p:spPr>
          <a:xfrm>
            <a:off x="457200" y="990600"/>
            <a:ext cx="4038600" cy="5410200"/>
          </a:xfrm>
        </p:spPr>
        <p:txBody>
          <a:bodyPr>
            <a:noAutofit/>
          </a:bodyPr>
          <a:lstStyle/>
          <a:p>
            <a:pPr>
              <a:buNone/>
            </a:pPr>
            <a:r>
              <a:rPr lang="en-US" sz="800" dirty="0" smtClean="0"/>
              <a:t> &lt;?</a:t>
            </a:r>
            <a:r>
              <a:rPr lang="en-US" sz="800" dirty="0" err="1" smtClean="0"/>
              <a:t>php</a:t>
            </a:r>
            <a:endParaRPr lang="en-US" sz="800" dirty="0" smtClean="0"/>
          </a:p>
          <a:p>
            <a:pPr>
              <a:buNone/>
            </a:pPr>
            <a:r>
              <a:rPr lang="en-US" sz="800" dirty="0" smtClean="0"/>
              <a:t>//retrieve session data</a:t>
            </a:r>
          </a:p>
          <a:p>
            <a:pPr>
              <a:buNone/>
            </a:pPr>
            <a:r>
              <a:rPr lang="en-US" sz="800" dirty="0" smtClean="0"/>
              <a:t>  </a:t>
            </a:r>
            <a:r>
              <a:rPr lang="en-US" sz="800" dirty="0" err="1" smtClean="0"/>
              <a:t>session_start</a:t>
            </a:r>
            <a:r>
              <a:rPr lang="en-US" sz="800" dirty="0" smtClean="0"/>
              <a:t>();  </a:t>
            </a:r>
          </a:p>
          <a:p>
            <a:pPr>
              <a:buNone/>
            </a:pPr>
            <a:r>
              <a:rPr lang="en-US" sz="800" dirty="0" smtClean="0"/>
              <a:t>//echo "Manager SSN is  ". $_SESSION['manager'] . "&lt;</a:t>
            </a:r>
            <a:r>
              <a:rPr lang="en-US" sz="800" dirty="0" err="1" smtClean="0"/>
              <a:t>br</a:t>
            </a:r>
            <a:r>
              <a:rPr lang="en-US" sz="800" dirty="0" smtClean="0"/>
              <a:t> /&gt;";</a:t>
            </a:r>
          </a:p>
          <a:p>
            <a:pPr>
              <a:buNone/>
            </a:pPr>
            <a:r>
              <a:rPr lang="en-US" sz="800" dirty="0" smtClean="0"/>
              <a:t>?&gt;</a:t>
            </a:r>
          </a:p>
          <a:p>
            <a:pPr>
              <a:buNone/>
            </a:pPr>
            <a:r>
              <a:rPr lang="en-US" sz="800" dirty="0" smtClean="0"/>
              <a:t>&lt;html&gt;</a:t>
            </a:r>
          </a:p>
          <a:p>
            <a:pPr>
              <a:buNone/>
            </a:pPr>
            <a:r>
              <a:rPr lang="en-US" sz="800" dirty="0" smtClean="0"/>
              <a:t>&lt;head&gt;</a:t>
            </a:r>
          </a:p>
          <a:p>
            <a:pPr>
              <a:buNone/>
            </a:pPr>
            <a:r>
              <a:rPr lang="en-US" sz="800" dirty="0" smtClean="0"/>
              <a:t>&lt;title&gt;Enter Data for Employee Query    &lt;/title&gt;</a:t>
            </a:r>
          </a:p>
          <a:p>
            <a:pPr>
              <a:buNone/>
            </a:pPr>
            <a:r>
              <a:rPr lang="en-US" sz="800" dirty="0" smtClean="0"/>
              <a:t>&lt;/head&gt;</a:t>
            </a:r>
          </a:p>
          <a:p>
            <a:pPr>
              <a:buNone/>
            </a:pPr>
            <a:r>
              <a:rPr lang="en-US" sz="800" dirty="0" smtClean="0"/>
              <a:t>&lt;body </a:t>
            </a:r>
            <a:r>
              <a:rPr lang="en-US" sz="800" dirty="0" err="1" smtClean="0"/>
              <a:t>bgcolor</a:t>
            </a:r>
            <a:r>
              <a:rPr lang="en-US" sz="800" dirty="0" smtClean="0"/>
              <a:t>="#000000"&gt;</a:t>
            </a:r>
          </a:p>
          <a:p>
            <a:pPr>
              <a:buNone/>
            </a:pPr>
            <a:r>
              <a:rPr lang="en-US" sz="800" dirty="0" smtClean="0"/>
              <a:t>&lt;center&gt;</a:t>
            </a:r>
          </a:p>
          <a:p>
            <a:pPr>
              <a:buNone/>
            </a:pPr>
            <a:r>
              <a:rPr lang="en-US" sz="800" dirty="0" smtClean="0"/>
              <a:t>&lt;font color="#</a:t>
            </a:r>
            <a:r>
              <a:rPr lang="en-US" sz="800" dirty="0" err="1" smtClean="0"/>
              <a:t>ffffff</a:t>
            </a:r>
            <a:r>
              <a:rPr lang="en-US" sz="800" dirty="0" smtClean="0"/>
              <a:t>"&gt;</a:t>
            </a:r>
          </a:p>
          <a:p>
            <a:pPr>
              <a:buNone/>
            </a:pPr>
            <a:r>
              <a:rPr lang="en-US" sz="800" dirty="0" smtClean="0"/>
              <a:t>&lt;p&gt;RETRIEVE male OR female EMPLOYEES FROM YOUR DEPARTMENT &lt;</a:t>
            </a:r>
            <a:r>
              <a:rPr lang="en-US" sz="800" dirty="0" err="1" smtClean="0"/>
              <a:t>br</a:t>
            </a:r>
            <a:r>
              <a:rPr lang="en-US" sz="800" dirty="0" smtClean="0"/>
              <a:t> /&gt; WHO HAVE DEPENDENTS OF EITHER son OR daughter OR spouse &lt;/p&gt;</a:t>
            </a:r>
          </a:p>
          <a:p>
            <a:pPr>
              <a:buNone/>
            </a:pPr>
            <a:r>
              <a:rPr lang="en-US" sz="800" dirty="0" smtClean="0"/>
              <a:t>&lt;</a:t>
            </a:r>
            <a:r>
              <a:rPr lang="en-US" sz="800" dirty="0" err="1" smtClean="0"/>
              <a:t>br</a:t>
            </a:r>
            <a:r>
              <a:rPr lang="en-US" sz="800" dirty="0" smtClean="0"/>
              <a:t> /&gt;&lt;</a:t>
            </a:r>
            <a:r>
              <a:rPr lang="en-US" sz="800" dirty="0" err="1" smtClean="0"/>
              <a:t>br</a:t>
            </a:r>
            <a:r>
              <a:rPr lang="en-US" sz="800" dirty="0" smtClean="0"/>
              <a:t> /&gt;</a:t>
            </a:r>
          </a:p>
          <a:p>
            <a:pPr>
              <a:buNone/>
            </a:pPr>
            <a:endParaRPr lang="en-US" sz="800" dirty="0" smtClean="0"/>
          </a:p>
          <a:p>
            <a:pPr>
              <a:buNone/>
            </a:pPr>
            <a:r>
              <a:rPr lang="en-US" sz="800" dirty="0" smtClean="0"/>
              <a:t>&lt;!-- Manager SSN is   &lt;?</a:t>
            </a:r>
            <a:r>
              <a:rPr lang="en-US" sz="800" dirty="0" err="1" smtClean="0"/>
              <a:t>php</a:t>
            </a:r>
            <a:r>
              <a:rPr lang="en-US" sz="800" dirty="0" smtClean="0"/>
              <a:t> echo $_SESSION['manager'] ?&gt;   --&gt;            </a:t>
            </a:r>
          </a:p>
          <a:p>
            <a:pPr>
              <a:buNone/>
            </a:pPr>
            <a:endParaRPr lang="en-US" sz="800" dirty="0" smtClean="0"/>
          </a:p>
          <a:p>
            <a:pPr>
              <a:buNone/>
            </a:pPr>
            <a:r>
              <a:rPr lang="en-US" sz="800" dirty="0" smtClean="0"/>
              <a:t>&lt;form action="edQueryResult.php" method="post"&gt;</a:t>
            </a:r>
          </a:p>
          <a:p>
            <a:pPr>
              <a:buNone/>
            </a:pPr>
            <a:r>
              <a:rPr lang="en-US" sz="800" dirty="0" smtClean="0"/>
              <a:t>&lt;!--   &lt;form method="post" action="&lt;?</a:t>
            </a:r>
            <a:r>
              <a:rPr lang="en-US" sz="800" dirty="0" err="1" smtClean="0"/>
              <a:t>php</a:t>
            </a:r>
            <a:r>
              <a:rPr lang="en-US" sz="800" dirty="0" smtClean="0"/>
              <a:t> echo $PHP_SELF;?&gt;"&gt;   --&gt; </a:t>
            </a:r>
          </a:p>
          <a:p>
            <a:pPr>
              <a:buNone/>
            </a:pPr>
            <a:r>
              <a:rPr lang="en-US" sz="800" dirty="0" smtClean="0"/>
              <a:t>Gender:&lt;</a:t>
            </a:r>
            <a:r>
              <a:rPr lang="en-US" sz="800" dirty="0" err="1" smtClean="0"/>
              <a:t>br</a:t>
            </a:r>
            <a:r>
              <a:rPr lang="en-US" sz="800" dirty="0" smtClean="0"/>
              <a:t> /&gt;</a:t>
            </a:r>
          </a:p>
          <a:p>
            <a:pPr>
              <a:buNone/>
            </a:pPr>
            <a:r>
              <a:rPr lang="en-US" sz="800" dirty="0" smtClean="0"/>
              <a:t>Male:&lt;input type="radio" value="M" name="gender"&gt;&lt;</a:t>
            </a:r>
            <a:r>
              <a:rPr lang="en-US" sz="800" dirty="0" err="1" smtClean="0"/>
              <a:t>br</a:t>
            </a:r>
            <a:r>
              <a:rPr lang="en-US" sz="800" dirty="0" smtClean="0"/>
              <a:t> /&gt;</a:t>
            </a:r>
          </a:p>
          <a:p>
            <a:pPr>
              <a:buNone/>
            </a:pPr>
            <a:r>
              <a:rPr lang="en-US" sz="800" dirty="0" smtClean="0"/>
              <a:t>Female:&lt;input type="radio" value="F" name="gender"&gt;&lt;</a:t>
            </a:r>
            <a:r>
              <a:rPr lang="en-US" sz="800" dirty="0" err="1" smtClean="0"/>
              <a:t>br</a:t>
            </a:r>
            <a:r>
              <a:rPr lang="en-US" sz="800" dirty="0" smtClean="0"/>
              <a:t> /&gt;&lt;</a:t>
            </a:r>
            <a:r>
              <a:rPr lang="en-US" sz="800" dirty="0" err="1" smtClean="0"/>
              <a:t>br</a:t>
            </a:r>
            <a:r>
              <a:rPr lang="en-US" sz="800" dirty="0" smtClean="0"/>
              <a:t> /&gt;</a:t>
            </a:r>
          </a:p>
          <a:p>
            <a:pPr>
              <a:buNone/>
            </a:pPr>
            <a:endParaRPr lang="en-US" sz="800" dirty="0" smtClean="0"/>
          </a:p>
          <a:p>
            <a:pPr>
              <a:buNone/>
            </a:pPr>
            <a:r>
              <a:rPr lang="en-US" sz="800" dirty="0" smtClean="0"/>
              <a:t>&lt;!-- &lt;</a:t>
            </a:r>
            <a:r>
              <a:rPr lang="en-US" sz="800" dirty="0" err="1" smtClean="0"/>
              <a:t>textarea</a:t>
            </a:r>
            <a:r>
              <a:rPr lang="en-US" sz="800" dirty="0" smtClean="0"/>
              <a:t> rows="5" cols="20" name="quote" wrap="physical"&gt;Enter your favorite quote!&lt;/</a:t>
            </a:r>
            <a:r>
              <a:rPr lang="en-US" sz="800" dirty="0" err="1" smtClean="0"/>
              <a:t>textarea</a:t>
            </a:r>
            <a:r>
              <a:rPr lang="en-US" sz="800" dirty="0" smtClean="0"/>
              <a:t>&gt;&lt;</a:t>
            </a:r>
            <a:r>
              <a:rPr lang="en-US" sz="800" dirty="0" err="1" smtClean="0"/>
              <a:t>br</a:t>
            </a:r>
            <a:r>
              <a:rPr lang="en-US" sz="800" dirty="0" smtClean="0"/>
              <a:t> /&gt;&lt;</a:t>
            </a:r>
            <a:r>
              <a:rPr lang="en-US" sz="800" dirty="0" err="1" smtClean="0"/>
              <a:t>br</a:t>
            </a:r>
            <a:r>
              <a:rPr lang="en-US" sz="800" dirty="0" smtClean="0"/>
              <a:t> /&gt;  --&gt;</a:t>
            </a:r>
          </a:p>
          <a:p>
            <a:pPr>
              <a:buNone/>
            </a:pPr>
            <a:endParaRPr lang="en-US" sz="800" dirty="0" smtClean="0"/>
          </a:p>
          <a:p>
            <a:pPr>
              <a:buNone/>
            </a:pPr>
            <a:r>
              <a:rPr lang="en-US" sz="800" dirty="0" smtClean="0"/>
              <a:t>Select a Relationship  Type:&lt;</a:t>
            </a:r>
            <a:r>
              <a:rPr lang="en-US" sz="800" dirty="0" err="1" smtClean="0"/>
              <a:t>br</a:t>
            </a:r>
            <a:r>
              <a:rPr lang="en-US" sz="800" dirty="0" smtClean="0"/>
              <a:t> /&gt;</a:t>
            </a:r>
          </a:p>
          <a:p>
            <a:pPr>
              <a:buNone/>
            </a:pPr>
            <a:r>
              <a:rPr lang="en-US" sz="800" dirty="0" smtClean="0"/>
              <a:t>&lt;select name="relations"&gt;</a:t>
            </a:r>
          </a:p>
          <a:p>
            <a:pPr>
              <a:buNone/>
            </a:pPr>
            <a:r>
              <a:rPr lang="en-US" sz="800" dirty="0" smtClean="0"/>
              <a:t>&lt;option value="Son"&gt;Son&lt;/option&gt;</a:t>
            </a:r>
          </a:p>
          <a:p>
            <a:pPr>
              <a:buNone/>
            </a:pPr>
            <a:r>
              <a:rPr lang="en-US" sz="800" dirty="0" smtClean="0"/>
              <a:t>&lt;option value="Daughter"&gt;Daughter&lt;/option&gt;</a:t>
            </a:r>
          </a:p>
          <a:p>
            <a:pPr>
              <a:buNone/>
            </a:pPr>
            <a:r>
              <a:rPr lang="en-US" sz="800" dirty="0" smtClean="0"/>
              <a:t>&lt;option value="Spouse"&gt;Spouse&lt;/option&gt;&lt;/select&gt;&lt;</a:t>
            </a:r>
            <a:r>
              <a:rPr lang="en-US" sz="800" dirty="0" err="1" smtClean="0"/>
              <a:t>br</a:t>
            </a:r>
            <a:r>
              <a:rPr lang="en-US" sz="800" dirty="0" smtClean="0"/>
              <a:t> /&gt;&lt;</a:t>
            </a:r>
            <a:r>
              <a:rPr lang="en-US" sz="800" dirty="0" err="1" smtClean="0"/>
              <a:t>br</a:t>
            </a:r>
            <a:r>
              <a:rPr lang="en-US" sz="800" dirty="0" smtClean="0"/>
              <a:t> /&gt;</a:t>
            </a:r>
          </a:p>
          <a:p>
            <a:pPr>
              <a:buNone/>
            </a:pPr>
            <a:endParaRPr lang="en-US" sz="800" dirty="0" smtClean="0"/>
          </a:p>
          <a:p>
            <a:pPr>
              <a:buNone/>
            </a:pPr>
            <a:r>
              <a:rPr lang="en-US" sz="800" dirty="0" smtClean="0"/>
              <a:t>&lt;input type="submit" value="submit" name="submit"&gt;</a:t>
            </a:r>
          </a:p>
          <a:p>
            <a:pPr>
              <a:buNone/>
            </a:pPr>
            <a:r>
              <a:rPr lang="en-US" sz="800" dirty="0" smtClean="0"/>
              <a:t>&lt;/form&gt;</a:t>
            </a:r>
          </a:p>
        </p:txBody>
      </p:sp>
      <p:sp>
        <p:nvSpPr>
          <p:cNvPr id="4" name="Content Placeholder 3"/>
          <p:cNvSpPr>
            <a:spLocks noGrp="1"/>
          </p:cNvSpPr>
          <p:nvPr>
            <p:ph sz="half" idx="2"/>
          </p:nvPr>
        </p:nvSpPr>
        <p:spPr>
          <a:xfrm>
            <a:off x="4648200" y="1143000"/>
            <a:ext cx="4038600" cy="4983163"/>
          </a:xfrm>
        </p:spPr>
        <p:txBody>
          <a:bodyPr>
            <a:normAutofit/>
          </a:bodyPr>
          <a:lstStyle/>
          <a:p>
            <a:pPr>
              <a:buNone/>
            </a:pPr>
            <a:r>
              <a:rPr lang="en-US" sz="900" dirty="0" smtClean="0"/>
              <a:t>&lt;</a:t>
            </a:r>
            <a:r>
              <a:rPr lang="en-US" sz="900" dirty="0" err="1" smtClean="0"/>
              <a:t>br</a:t>
            </a:r>
            <a:r>
              <a:rPr lang="en-US" sz="900" dirty="0" smtClean="0"/>
              <a:t> /&gt; </a:t>
            </a:r>
          </a:p>
          <a:p>
            <a:pPr>
              <a:buNone/>
            </a:pPr>
            <a:r>
              <a:rPr lang="en-US" sz="900" dirty="0" smtClean="0"/>
              <a:t>&lt;</a:t>
            </a:r>
            <a:r>
              <a:rPr lang="en-US" sz="900" dirty="0" err="1" smtClean="0"/>
              <a:t>br</a:t>
            </a:r>
            <a:r>
              <a:rPr lang="en-US" sz="900" dirty="0" smtClean="0"/>
              <a:t> /&gt; </a:t>
            </a:r>
          </a:p>
          <a:p>
            <a:pPr>
              <a:buNone/>
            </a:pPr>
            <a:r>
              <a:rPr lang="en-US" sz="900" dirty="0" smtClean="0"/>
              <a:t>&lt;</a:t>
            </a:r>
            <a:r>
              <a:rPr lang="en-US" sz="900" dirty="0" err="1" smtClean="0"/>
              <a:t>br</a:t>
            </a:r>
            <a:r>
              <a:rPr lang="en-US" sz="900" dirty="0" smtClean="0"/>
              <a:t> /&gt; </a:t>
            </a:r>
          </a:p>
          <a:p>
            <a:pPr>
              <a:buNone/>
            </a:pPr>
            <a:endParaRPr lang="en-US" sz="900" dirty="0" smtClean="0"/>
          </a:p>
          <a:p>
            <a:pPr>
              <a:buNone/>
            </a:pPr>
            <a:r>
              <a:rPr lang="en-US" sz="900" dirty="0" smtClean="0"/>
              <a:t>&lt;form action="menu.php" method="post"&gt;</a:t>
            </a:r>
          </a:p>
          <a:p>
            <a:pPr>
              <a:buNone/>
            </a:pPr>
            <a:r>
              <a:rPr lang="en-US" sz="900" dirty="0" smtClean="0"/>
              <a:t>  &lt;input type="submit" value=" Return to Main Menu" name="submit"&gt;</a:t>
            </a:r>
          </a:p>
          <a:p>
            <a:pPr>
              <a:buNone/>
            </a:pPr>
            <a:r>
              <a:rPr lang="en-US" sz="900" dirty="0" smtClean="0"/>
              <a:t>&lt;/form&gt;</a:t>
            </a:r>
          </a:p>
          <a:p>
            <a:endParaRPr lang="en-US" dirty="0" smtClean="0"/>
          </a:p>
          <a:p>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smtClean="0"/>
              <a:t>edQueryData.php </a:t>
            </a:r>
            <a:endParaRPr lang="en-US" dirty="0"/>
          </a:p>
        </p:txBody>
      </p:sp>
      <p:pic>
        <p:nvPicPr>
          <p:cNvPr id="4" name="Content Placeholder 3"/>
          <p:cNvPicPr>
            <a:picLocks noGrp="1"/>
          </p:cNvPicPr>
          <p:nvPr>
            <p:ph idx="1"/>
          </p:nvPr>
        </p:nvPicPr>
        <p:blipFill>
          <a:blip r:embed="rId2" cstate="print"/>
          <a:srcRect/>
          <a:stretch>
            <a:fillRect/>
          </a:stretch>
        </p:blipFill>
        <p:spPr bwMode="auto">
          <a:xfrm>
            <a:off x="1371600" y="1143000"/>
            <a:ext cx="6705600" cy="5364480"/>
          </a:xfrm>
          <a:prstGeom prst="rect">
            <a:avLst/>
          </a:prstGeom>
          <a:noFill/>
          <a:ln w="9525">
            <a:noFill/>
            <a:miter lim="800000"/>
            <a:headEnd/>
            <a:tailEnd/>
          </a:ln>
        </p:spPr>
      </p:pic>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lstStyle/>
          <a:p>
            <a:r>
              <a:rPr lang="en-US" dirty="0" smtClean="0"/>
              <a:t>File: edQueryResult.php</a:t>
            </a:r>
            <a:endParaRPr lang="en-US" dirty="0"/>
          </a:p>
        </p:txBody>
      </p:sp>
      <p:sp>
        <p:nvSpPr>
          <p:cNvPr id="3" name="Content Placeholder 2"/>
          <p:cNvSpPr>
            <a:spLocks noGrp="1"/>
          </p:cNvSpPr>
          <p:nvPr>
            <p:ph sz="half" idx="1"/>
          </p:nvPr>
        </p:nvSpPr>
        <p:spPr>
          <a:xfrm>
            <a:off x="457200" y="1219200"/>
            <a:ext cx="3886200" cy="4906963"/>
          </a:xfrm>
        </p:spPr>
        <p:txBody>
          <a:bodyPr>
            <a:normAutofit fontScale="25000" lnSpcReduction="20000"/>
          </a:bodyPr>
          <a:lstStyle/>
          <a:p>
            <a:pPr>
              <a:buNone/>
            </a:pPr>
            <a:r>
              <a:rPr lang="en-US" dirty="0" smtClean="0"/>
              <a:t>&lt;?</a:t>
            </a:r>
            <a:r>
              <a:rPr lang="en-US" dirty="0" err="1" smtClean="0"/>
              <a:t>php</a:t>
            </a:r>
            <a:endParaRPr lang="en-US" dirty="0" smtClean="0"/>
          </a:p>
          <a:p>
            <a:pPr>
              <a:buNone/>
            </a:pPr>
            <a:r>
              <a:rPr lang="en-US" sz="3200" dirty="0" smtClean="0"/>
              <a:t>//retrieve session data    </a:t>
            </a:r>
          </a:p>
          <a:p>
            <a:pPr>
              <a:buNone/>
            </a:pPr>
            <a:r>
              <a:rPr lang="en-US" sz="3200" dirty="0" smtClean="0"/>
              <a:t>  </a:t>
            </a:r>
            <a:r>
              <a:rPr lang="en-US" sz="3200" dirty="0" err="1" smtClean="0"/>
              <a:t>session_start</a:t>
            </a:r>
            <a:r>
              <a:rPr lang="en-US" sz="3200" dirty="0" smtClean="0"/>
              <a:t>();  </a:t>
            </a:r>
          </a:p>
          <a:p>
            <a:pPr>
              <a:buNone/>
            </a:pPr>
            <a:r>
              <a:rPr lang="en-US" sz="3200" dirty="0" smtClean="0"/>
              <a:t>//echo "Manager SSN is  ". $_SESSION['manager'] . "&lt;</a:t>
            </a:r>
            <a:r>
              <a:rPr lang="en-US" sz="3200" dirty="0" err="1" smtClean="0"/>
              <a:t>br</a:t>
            </a:r>
            <a:r>
              <a:rPr lang="en-US" sz="3200" dirty="0" smtClean="0"/>
              <a:t> /&gt;";</a:t>
            </a:r>
          </a:p>
          <a:p>
            <a:pPr>
              <a:buNone/>
            </a:pPr>
            <a:r>
              <a:rPr lang="en-US" sz="3200" dirty="0" smtClean="0"/>
              <a:t> $manager = $_SESSION['manager'];  </a:t>
            </a:r>
          </a:p>
          <a:p>
            <a:pPr>
              <a:buNone/>
            </a:pPr>
            <a:r>
              <a:rPr lang="en-US" sz="3200" dirty="0" smtClean="0"/>
              <a:t>?&gt;</a:t>
            </a:r>
          </a:p>
          <a:p>
            <a:pPr>
              <a:buNone/>
            </a:pPr>
            <a:endParaRPr lang="en-US" sz="3200" dirty="0" smtClean="0"/>
          </a:p>
          <a:p>
            <a:pPr>
              <a:buNone/>
            </a:pPr>
            <a:r>
              <a:rPr lang="en-US" sz="3200" dirty="0" smtClean="0"/>
              <a:t>&lt;?</a:t>
            </a:r>
            <a:r>
              <a:rPr lang="en-US" sz="3200" dirty="0" err="1" smtClean="0"/>
              <a:t>php</a:t>
            </a:r>
            <a:endParaRPr lang="en-US" sz="3200" dirty="0" smtClean="0"/>
          </a:p>
          <a:p>
            <a:pPr>
              <a:buNone/>
            </a:pPr>
            <a:r>
              <a:rPr lang="en-US" sz="3200" dirty="0" smtClean="0"/>
              <a:t>include 'dbinfo.php' ; </a:t>
            </a:r>
          </a:p>
          <a:p>
            <a:pPr>
              <a:buNone/>
            </a:pPr>
            <a:r>
              <a:rPr lang="en-US" sz="3200" dirty="0" smtClean="0"/>
              <a:t>?&gt;  </a:t>
            </a:r>
          </a:p>
          <a:p>
            <a:pPr>
              <a:buNone/>
            </a:pPr>
            <a:endParaRPr lang="en-US" sz="3200" dirty="0" smtClean="0"/>
          </a:p>
          <a:p>
            <a:pPr>
              <a:buNone/>
            </a:pPr>
            <a:r>
              <a:rPr lang="en-US" sz="3200" dirty="0" smtClean="0"/>
              <a:t>&lt;html&gt;</a:t>
            </a:r>
          </a:p>
          <a:p>
            <a:pPr>
              <a:buNone/>
            </a:pPr>
            <a:r>
              <a:rPr lang="en-US" sz="3200" dirty="0" smtClean="0"/>
              <a:t>&lt;head&gt;</a:t>
            </a:r>
          </a:p>
          <a:p>
            <a:pPr>
              <a:buNone/>
            </a:pPr>
            <a:r>
              <a:rPr lang="en-US" sz="3200" dirty="0" smtClean="0"/>
              <a:t>&lt;title&gt;Employee Query Result  &lt;/title&gt;</a:t>
            </a:r>
          </a:p>
          <a:p>
            <a:pPr>
              <a:buNone/>
            </a:pPr>
            <a:r>
              <a:rPr lang="en-US" sz="3200" dirty="0" smtClean="0"/>
              <a:t>&lt;/head&gt;</a:t>
            </a:r>
          </a:p>
          <a:p>
            <a:pPr>
              <a:buNone/>
            </a:pPr>
            <a:endParaRPr lang="en-US" sz="3200" dirty="0" smtClean="0"/>
          </a:p>
          <a:p>
            <a:pPr>
              <a:buNone/>
            </a:pPr>
            <a:r>
              <a:rPr lang="en-US" sz="3200" dirty="0" smtClean="0"/>
              <a:t>&lt;body </a:t>
            </a:r>
            <a:r>
              <a:rPr lang="en-US" sz="3200" dirty="0" err="1" smtClean="0"/>
              <a:t>bgcolor</a:t>
            </a:r>
            <a:r>
              <a:rPr lang="en-US" sz="3200" dirty="0" smtClean="0"/>
              <a:t>="#000000"&gt;</a:t>
            </a:r>
          </a:p>
          <a:p>
            <a:pPr>
              <a:buNone/>
            </a:pPr>
            <a:r>
              <a:rPr lang="en-US" sz="3200" dirty="0" smtClean="0"/>
              <a:t>&lt;center&gt;</a:t>
            </a:r>
          </a:p>
          <a:p>
            <a:pPr>
              <a:buNone/>
            </a:pPr>
            <a:r>
              <a:rPr lang="en-US" sz="3200" dirty="0" smtClean="0"/>
              <a:t>&lt;font color="#</a:t>
            </a:r>
            <a:r>
              <a:rPr lang="en-US" sz="3200" dirty="0" err="1" smtClean="0"/>
              <a:t>ffffff</a:t>
            </a:r>
            <a:r>
              <a:rPr lang="en-US" sz="3200" dirty="0" smtClean="0"/>
              <a:t>"&gt;</a:t>
            </a:r>
          </a:p>
          <a:p>
            <a:pPr>
              <a:buNone/>
            </a:pPr>
            <a:r>
              <a:rPr lang="en-US" sz="3200" dirty="0" smtClean="0"/>
              <a:t>&lt;p&gt;EMPLOYEES FOR YOUR DEPARTMENT QUERY RESULTS &lt;/p&gt;</a:t>
            </a:r>
          </a:p>
          <a:p>
            <a:pPr>
              <a:buNone/>
            </a:pPr>
            <a:r>
              <a:rPr lang="en-US" sz="3200" dirty="0" smtClean="0"/>
              <a:t>&lt;</a:t>
            </a:r>
            <a:r>
              <a:rPr lang="en-US" sz="3200" dirty="0" err="1" smtClean="0"/>
              <a:t>br</a:t>
            </a:r>
            <a:r>
              <a:rPr lang="en-US" sz="3200" dirty="0" smtClean="0"/>
              <a:t> /&gt;&lt;</a:t>
            </a:r>
            <a:r>
              <a:rPr lang="en-US" sz="3200" dirty="0" err="1" smtClean="0"/>
              <a:t>br</a:t>
            </a:r>
            <a:r>
              <a:rPr lang="en-US" sz="3200" dirty="0" smtClean="0"/>
              <a:t> /&gt;</a:t>
            </a:r>
          </a:p>
          <a:p>
            <a:pPr>
              <a:buNone/>
            </a:pPr>
            <a:endParaRPr lang="en-US" sz="3200" dirty="0" smtClean="0"/>
          </a:p>
          <a:p>
            <a:pPr>
              <a:buNone/>
            </a:pPr>
            <a:r>
              <a:rPr lang="en-US" sz="3200" dirty="0" smtClean="0"/>
              <a:t>&lt;!-- Manager SSN is   &lt;?</a:t>
            </a:r>
            <a:r>
              <a:rPr lang="en-US" sz="3200" dirty="0" err="1" smtClean="0"/>
              <a:t>php</a:t>
            </a:r>
            <a:r>
              <a:rPr lang="en-US" sz="3200" dirty="0" smtClean="0"/>
              <a:t> echo $_SESSION['manager'] ?&gt;  --&gt; </a:t>
            </a:r>
          </a:p>
          <a:p>
            <a:pPr>
              <a:buNone/>
            </a:pPr>
            <a:endParaRPr lang="en-US" sz="3200" dirty="0" smtClean="0"/>
          </a:p>
          <a:p>
            <a:pPr>
              <a:buNone/>
            </a:pPr>
            <a:r>
              <a:rPr lang="en-US" sz="3200" dirty="0" smtClean="0"/>
              <a:t>&lt;?</a:t>
            </a:r>
            <a:r>
              <a:rPr lang="en-US" sz="3200" dirty="0" err="1" smtClean="0"/>
              <a:t>php</a:t>
            </a:r>
            <a:endParaRPr lang="en-US" sz="3200" dirty="0" smtClean="0"/>
          </a:p>
          <a:p>
            <a:pPr>
              <a:buNone/>
            </a:pPr>
            <a:endParaRPr lang="en-US" sz="3200" dirty="0" smtClean="0"/>
          </a:p>
          <a:p>
            <a:pPr>
              <a:buNone/>
            </a:pPr>
            <a:r>
              <a:rPr lang="en-US" sz="3200" dirty="0" smtClean="0"/>
              <a:t>$gender = $_POST["gender"];</a:t>
            </a:r>
          </a:p>
          <a:p>
            <a:pPr>
              <a:buNone/>
            </a:pPr>
            <a:r>
              <a:rPr lang="en-US" sz="3200" dirty="0" smtClean="0"/>
              <a:t>$relations = $_POST["relations"];</a:t>
            </a:r>
          </a:p>
          <a:p>
            <a:pPr>
              <a:buNone/>
            </a:pPr>
            <a:endParaRPr lang="en-US" sz="3200" dirty="0" smtClean="0"/>
          </a:p>
          <a:p>
            <a:pPr>
              <a:buNone/>
            </a:pPr>
            <a:r>
              <a:rPr lang="en-US" sz="3200" dirty="0" smtClean="0"/>
              <a:t>if ($gender =="M")</a:t>
            </a:r>
          </a:p>
          <a:p>
            <a:pPr>
              <a:buNone/>
            </a:pPr>
            <a:r>
              <a:rPr lang="en-US" sz="3200" dirty="0" smtClean="0"/>
              <a:t>  $sex = 'Male';  </a:t>
            </a:r>
          </a:p>
          <a:p>
            <a:pPr>
              <a:buNone/>
            </a:pPr>
            <a:r>
              <a:rPr lang="en-US" sz="3200" dirty="0" smtClean="0"/>
              <a:t>else</a:t>
            </a:r>
          </a:p>
          <a:p>
            <a:pPr>
              <a:buNone/>
            </a:pPr>
            <a:r>
              <a:rPr lang="en-US" sz="3200" dirty="0" smtClean="0"/>
              <a:t>  if ($gender =="F")</a:t>
            </a:r>
          </a:p>
          <a:p>
            <a:pPr>
              <a:buNone/>
            </a:pPr>
            <a:r>
              <a:rPr lang="en-US" sz="3200" dirty="0" smtClean="0"/>
              <a:t>    $sex = 'Female';  </a:t>
            </a:r>
          </a:p>
          <a:p>
            <a:pPr>
              <a:buNone/>
            </a:pPr>
            <a:r>
              <a:rPr lang="en-US" sz="3200" dirty="0" smtClean="0"/>
              <a:t>  else</a:t>
            </a:r>
          </a:p>
          <a:p>
            <a:pPr>
              <a:buNone/>
            </a:pPr>
            <a:r>
              <a:rPr lang="en-US" sz="3200" dirty="0" smtClean="0"/>
              <a:t>    $sex = 'All';  </a:t>
            </a:r>
          </a:p>
          <a:p>
            <a:pPr>
              <a:buNone/>
            </a:pPr>
            <a:endParaRPr lang="en-US" sz="3200" dirty="0" smtClean="0"/>
          </a:p>
          <a:p>
            <a:pPr>
              <a:buNone/>
            </a:pPr>
            <a:r>
              <a:rPr lang="en-US" sz="3200" dirty="0" err="1" smtClean="0"/>
              <a:t>mysql_connect</a:t>
            </a:r>
            <a:r>
              <a:rPr lang="en-US" sz="3200" dirty="0" smtClean="0"/>
              <a:t>($</a:t>
            </a:r>
            <a:r>
              <a:rPr lang="en-US" sz="3200" dirty="0" err="1" smtClean="0"/>
              <a:t>host,$username,$password</a:t>
            </a:r>
            <a:r>
              <a:rPr lang="en-US" sz="3200" dirty="0" smtClean="0"/>
              <a:t>) or die( "Unable to connect");;</a:t>
            </a:r>
          </a:p>
          <a:p>
            <a:pPr>
              <a:buNone/>
            </a:pPr>
            <a:r>
              <a:rPr lang="en-US" sz="3200" dirty="0" err="1" smtClean="0"/>
              <a:t>mysql_select_db</a:t>
            </a:r>
            <a:r>
              <a:rPr lang="en-US" sz="3200" dirty="0" smtClean="0"/>
              <a:t>($database) or die( "Unable to select database");</a:t>
            </a:r>
          </a:p>
          <a:p>
            <a:pPr>
              <a:buNone/>
            </a:pPr>
            <a:endParaRPr lang="en-US" sz="3200" dirty="0"/>
          </a:p>
        </p:txBody>
      </p:sp>
      <p:sp>
        <p:nvSpPr>
          <p:cNvPr id="4" name="Content Placeholder 3"/>
          <p:cNvSpPr>
            <a:spLocks noGrp="1"/>
          </p:cNvSpPr>
          <p:nvPr>
            <p:ph sz="half" idx="2"/>
          </p:nvPr>
        </p:nvSpPr>
        <p:spPr>
          <a:xfrm>
            <a:off x="4648200" y="1219201"/>
            <a:ext cx="4038600" cy="3810000"/>
          </a:xfrm>
        </p:spPr>
        <p:txBody>
          <a:bodyPr>
            <a:normAutofit fontScale="25000" lnSpcReduction="20000"/>
          </a:bodyPr>
          <a:lstStyle/>
          <a:p>
            <a:pPr>
              <a:buNone/>
            </a:pPr>
            <a:r>
              <a:rPr lang="en-US" sz="800" dirty="0" smtClean="0"/>
              <a:t> //Our SQL Query</a:t>
            </a:r>
          </a:p>
          <a:p>
            <a:pPr>
              <a:buNone/>
            </a:pPr>
            <a:r>
              <a:rPr lang="en-US" sz="3200" dirty="0" smtClean="0"/>
              <a:t>         if ($sex == 'All') </a:t>
            </a:r>
          </a:p>
          <a:p>
            <a:pPr>
              <a:buNone/>
            </a:pPr>
            <a:r>
              <a:rPr lang="en-US" sz="3200" dirty="0" smtClean="0"/>
              <a:t>             $</a:t>
            </a:r>
            <a:r>
              <a:rPr lang="en-US" sz="3200" dirty="0" err="1" smtClean="0"/>
              <a:t>sql_query</a:t>
            </a:r>
            <a:r>
              <a:rPr lang="en-US" sz="3200" dirty="0" smtClean="0"/>
              <a:t> = "Select </a:t>
            </a:r>
            <a:r>
              <a:rPr lang="en-US" sz="3200" dirty="0" err="1" smtClean="0"/>
              <a:t>fname,lname,address,salary,dno</a:t>
            </a:r>
            <a:r>
              <a:rPr lang="en-US" sz="3200" dirty="0" smtClean="0"/>
              <a:t> From </a:t>
            </a:r>
            <a:r>
              <a:rPr lang="en-US" sz="3200" dirty="0" err="1" smtClean="0"/>
              <a:t>employee,department,dependent</a:t>
            </a:r>
            <a:r>
              <a:rPr lang="en-US" sz="3200" dirty="0" smtClean="0"/>
              <a:t>   </a:t>
            </a:r>
          </a:p>
          <a:p>
            <a:pPr>
              <a:buNone/>
            </a:pPr>
            <a:r>
              <a:rPr lang="en-US" sz="3200" dirty="0" smtClean="0"/>
              <a:t>              Where </a:t>
            </a:r>
            <a:r>
              <a:rPr lang="en-US" sz="3200" dirty="0" err="1" smtClean="0"/>
              <a:t>ssn</a:t>
            </a:r>
            <a:r>
              <a:rPr lang="en-US" sz="3200" dirty="0" smtClean="0"/>
              <a:t> = </a:t>
            </a:r>
            <a:r>
              <a:rPr lang="en-US" sz="3200" dirty="0" err="1" smtClean="0"/>
              <a:t>essn</a:t>
            </a:r>
            <a:r>
              <a:rPr lang="en-US" sz="3200" dirty="0" smtClean="0"/>
              <a:t> And relationship = '$relations' And </a:t>
            </a:r>
            <a:r>
              <a:rPr lang="en-US" sz="3200" dirty="0" err="1" smtClean="0"/>
              <a:t>dno</a:t>
            </a:r>
            <a:r>
              <a:rPr lang="en-US" sz="3200" dirty="0" smtClean="0"/>
              <a:t> = </a:t>
            </a:r>
            <a:r>
              <a:rPr lang="en-US" sz="3200" dirty="0" err="1" smtClean="0"/>
              <a:t>dnumber</a:t>
            </a:r>
            <a:r>
              <a:rPr lang="en-US" sz="3200" dirty="0" smtClean="0"/>
              <a:t> </a:t>
            </a:r>
          </a:p>
          <a:p>
            <a:pPr>
              <a:buNone/>
            </a:pPr>
            <a:r>
              <a:rPr lang="en-US" sz="3200" dirty="0" smtClean="0"/>
              <a:t>               And </a:t>
            </a:r>
            <a:r>
              <a:rPr lang="en-US" sz="3200" dirty="0" err="1" smtClean="0"/>
              <a:t>mgrssn</a:t>
            </a:r>
            <a:r>
              <a:rPr lang="en-US" sz="3200" dirty="0" smtClean="0"/>
              <a:t> =  $manager";   </a:t>
            </a:r>
          </a:p>
          <a:p>
            <a:pPr>
              <a:buNone/>
            </a:pPr>
            <a:r>
              <a:rPr lang="en-US" sz="3200" dirty="0" smtClean="0"/>
              <a:t>         else  </a:t>
            </a:r>
          </a:p>
          <a:p>
            <a:pPr>
              <a:buNone/>
            </a:pPr>
            <a:r>
              <a:rPr lang="en-US" sz="3200" dirty="0" smtClean="0"/>
              <a:t>             $</a:t>
            </a:r>
            <a:r>
              <a:rPr lang="en-US" sz="3200" dirty="0" err="1" smtClean="0"/>
              <a:t>sql_query</a:t>
            </a:r>
            <a:r>
              <a:rPr lang="en-US" sz="3200" dirty="0" smtClean="0"/>
              <a:t> = "Select </a:t>
            </a:r>
            <a:r>
              <a:rPr lang="en-US" sz="3200" dirty="0" err="1" smtClean="0"/>
              <a:t>fname,lname,address,salary,dno</a:t>
            </a:r>
            <a:r>
              <a:rPr lang="en-US" sz="3200" dirty="0" smtClean="0"/>
              <a:t> From </a:t>
            </a:r>
            <a:r>
              <a:rPr lang="en-US" sz="3200" dirty="0" err="1" smtClean="0"/>
              <a:t>employee,department,dependent</a:t>
            </a:r>
            <a:r>
              <a:rPr lang="en-US" sz="3200" dirty="0" smtClean="0"/>
              <a:t>   </a:t>
            </a:r>
          </a:p>
          <a:p>
            <a:pPr>
              <a:buNone/>
            </a:pPr>
            <a:r>
              <a:rPr lang="en-US" sz="3200" dirty="0" smtClean="0"/>
              <a:t>              Where </a:t>
            </a:r>
            <a:r>
              <a:rPr lang="en-US" sz="3200" dirty="0" err="1" smtClean="0"/>
              <a:t>ssn</a:t>
            </a:r>
            <a:r>
              <a:rPr lang="en-US" sz="3200" dirty="0" smtClean="0"/>
              <a:t> = </a:t>
            </a:r>
            <a:r>
              <a:rPr lang="en-US" sz="3200" dirty="0" err="1" smtClean="0"/>
              <a:t>essn</a:t>
            </a:r>
            <a:r>
              <a:rPr lang="en-US" sz="3200" dirty="0" smtClean="0"/>
              <a:t> And employee.sex = '$gender' And relationship = '$relations' And </a:t>
            </a:r>
            <a:r>
              <a:rPr lang="en-US" sz="3200" dirty="0" err="1" smtClean="0"/>
              <a:t>dno</a:t>
            </a:r>
            <a:r>
              <a:rPr lang="en-US" sz="3200" dirty="0" smtClean="0"/>
              <a:t> = </a:t>
            </a:r>
            <a:r>
              <a:rPr lang="en-US" sz="3200" dirty="0" err="1" smtClean="0"/>
              <a:t>dnumber</a:t>
            </a:r>
            <a:r>
              <a:rPr lang="en-US" sz="3200" dirty="0" smtClean="0"/>
              <a:t> </a:t>
            </a:r>
          </a:p>
          <a:p>
            <a:pPr>
              <a:buNone/>
            </a:pPr>
            <a:r>
              <a:rPr lang="en-US" sz="3200" dirty="0" smtClean="0"/>
              <a:t>               And </a:t>
            </a:r>
            <a:r>
              <a:rPr lang="en-US" sz="3200" dirty="0" err="1" smtClean="0"/>
              <a:t>mgrssn</a:t>
            </a:r>
            <a:r>
              <a:rPr lang="en-US" sz="3200" dirty="0" smtClean="0"/>
              <a:t> =  $manager";   </a:t>
            </a:r>
          </a:p>
          <a:p>
            <a:pPr>
              <a:buNone/>
            </a:pPr>
            <a:endParaRPr lang="en-US" sz="3200" dirty="0" smtClean="0"/>
          </a:p>
          <a:p>
            <a:pPr>
              <a:buNone/>
            </a:pPr>
            <a:r>
              <a:rPr lang="en-US" sz="3200" dirty="0" smtClean="0"/>
              <a:t>         //Run our </a:t>
            </a:r>
            <a:r>
              <a:rPr lang="en-US" sz="3200" dirty="0" err="1" smtClean="0"/>
              <a:t>sql</a:t>
            </a:r>
            <a:r>
              <a:rPr lang="en-US" sz="3200" dirty="0" smtClean="0"/>
              <a:t> query</a:t>
            </a:r>
          </a:p>
          <a:p>
            <a:pPr>
              <a:buNone/>
            </a:pPr>
            <a:r>
              <a:rPr lang="en-US" sz="3200" dirty="0" smtClean="0"/>
              <a:t>           $result = </a:t>
            </a:r>
            <a:r>
              <a:rPr lang="en-US" sz="3200" dirty="0" err="1" smtClean="0"/>
              <a:t>mysql_query</a:t>
            </a:r>
            <a:r>
              <a:rPr lang="en-US" sz="3200" dirty="0" smtClean="0"/>
              <a:t> ($</a:t>
            </a:r>
            <a:r>
              <a:rPr lang="en-US" sz="3200" dirty="0" err="1" smtClean="0"/>
              <a:t>sql_query</a:t>
            </a:r>
            <a:r>
              <a:rPr lang="en-US" sz="3200" dirty="0" smtClean="0"/>
              <a:t>)  or die(</a:t>
            </a:r>
            <a:r>
              <a:rPr lang="en-US" sz="3200" dirty="0" err="1" smtClean="0"/>
              <a:t>mysql_error</a:t>
            </a:r>
            <a:r>
              <a:rPr lang="en-US" sz="3200" dirty="0" smtClean="0"/>
              <a:t>());  </a:t>
            </a:r>
          </a:p>
          <a:p>
            <a:pPr>
              <a:buNone/>
            </a:pPr>
            <a:endParaRPr lang="en-US" sz="3200" dirty="0" smtClean="0"/>
          </a:p>
          <a:p>
            <a:pPr>
              <a:buNone/>
            </a:pPr>
            <a:r>
              <a:rPr lang="en-US" sz="3200" dirty="0" smtClean="0"/>
              <a:t>           $num = </a:t>
            </a:r>
            <a:r>
              <a:rPr lang="en-US" sz="3200" dirty="0" err="1" smtClean="0"/>
              <a:t>mysql_numrows</a:t>
            </a:r>
            <a:r>
              <a:rPr lang="en-US" sz="3200" dirty="0" smtClean="0"/>
              <a:t>($result); </a:t>
            </a:r>
          </a:p>
          <a:p>
            <a:pPr>
              <a:buNone/>
            </a:pPr>
            <a:r>
              <a:rPr lang="en-US" sz="3200" dirty="0" smtClean="0"/>
              <a:t> </a:t>
            </a:r>
          </a:p>
          <a:p>
            <a:pPr>
              <a:buNone/>
            </a:pPr>
            <a:r>
              <a:rPr lang="en-US" sz="3200" dirty="0" smtClean="0"/>
              <a:t>          //Close Database Connection</a:t>
            </a:r>
          </a:p>
          <a:p>
            <a:pPr>
              <a:buNone/>
            </a:pPr>
            <a:r>
              <a:rPr lang="en-US" sz="3200" dirty="0" smtClean="0"/>
              <a:t>         //  </a:t>
            </a:r>
            <a:r>
              <a:rPr lang="en-US" sz="3200" dirty="0" err="1" smtClean="0"/>
              <a:t>mysql_close</a:t>
            </a:r>
            <a:r>
              <a:rPr lang="en-US" sz="3200" dirty="0" smtClean="0"/>
              <a:t> ();</a:t>
            </a:r>
          </a:p>
          <a:p>
            <a:pPr>
              <a:buNone/>
            </a:pPr>
            <a:endParaRPr lang="en-US" sz="3200" dirty="0" smtClean="0"/>
          </a:p>
          <a:p>
            <a:pPr>
              <a:buNone/>
            </a:pPr>
            <a:r>
              <a:rPr lang="en-US" sz="3200" dirty="0" smtClean="0"/>
              <a:t>//            echo "The Query returns $num rows &lt;</a:t>
            </a:r>
            <a:r>
              <a:rPr lang="en-US" sz="3200" dirty="0" err="1" smtClean="0"/>
              <a:t>br</a:t>
            </a:r>
            <a:r>
              <a:rPr lang="en-US" sz="3200" dirty="0" smtClean="0"/>
              <a:t>&gt;"  ;</a:t>
            </a:r>
          </a:p>
          <a:p>
            <a:pPr>
              <a:buNone/>
            </a:pPr>
            <a:endParaRPr lang="en-US" sz="3200" dirty="0" smtClean="0"/>
          </a:p>
          <a:p>
            <a:pPr>
              <a:buNone/>
            </a:pPr>
            <a:r>
              <a:rPr lang="en-US" sz="3200" dirty="0" smtClean="0"/>
              <a:t>?&gt;  </a:t>
            </a:r>
          </a:p>
          <a:p>
            <a:pPr>
              <a:buNone/>
            </a:pPr>
            <a:endParaRPr lang="en-US" sz="3200" dirty="0" smtClean="0"/>
          </a:p>
          <a:p>
            <a:pPr>
              <a:buNone/>
            </a:pPr>
            <a:r>
              <a:rPr lang="en-US" sz="3200" dirty="0" smtClean="0"/>
              <a:t>&lt;?</a:t>
            </a:r>
            <a:r>
              <a:rPr lang="en-US" sz="3200" dirty="0" err="1" smtClean="0"/>
              <a:t>php</a:t>
            </a:r>
            <a:r>
              <a:rPr lang="en-US" sz="3200" dirty="0" smtClean="0"/>
              <a:t> </a:t>
            </a:r>
          </a:p>
          <a:p>
            <a:pPr>
              <a:buNone/>
            </a:pPr>
            <a:r>
              <a:rPr lang="en-US" sz="3200" dirty="0" smtClean="0"/>
              <a:t>$</a:t>
            </a:r>
            <a:r>
              <a:rPr lang="en-US" sz="3200" dirty="0" err="1" smtClean="0"/>
              <a:t>dno</a:t>
            </a:r>
            <a:r>
              <a:rPr lang="en-US" sz="3200" dirty="0" smtClean="0"/>
              <a:t>   = </a:t>
            </a:r>
            <a:r>
              <a:rPr lang="en-US" sz="3200" dirty="0" err="1" smtClean="0"/>
              <a:t>mysql_result</a:t>
            </a:r>
            <a:r>
              <a:rPr lang="en-US" sz="3200" dirty="0" smtClean="0"/>
              <a:t>($result,0,"dno");</a:t>
            </a:r>
          </a:p>
          <a:p>
            <a:pPr>
              <a:buNone/>
            </a:pPr>
            <a:r>
              <a:rPr lang="en-US" sz="3200" dirty="0" smtClean="0"/>
              <a:t>?&gt; </a:t>
            </a:r>
            <a:endParaRPr lang="en-US" sz="3200" dirty="0"/>
          </a:p>
        </p:txBody>
      </p:sp>
      <p:sp>
        <p:nvSpPr>
          <p:cNvPr id="6" name="TextBox 5"/>
          <p:cNvSpPr txBox="1"/>
          <p:nvPr/>
        </p:nvSpPr>
        <p:spPr>
          <a:xfrm>
            <a:off x="4343400" y="4876800"/>
            <a:ext cx="4114800" cy="646331"/>
          </a:xfrm>
          <a:prstGeom prst="rect">
            <a:avLst/>
          </a:prstGeom>
          <a:noFill/>
        </p:spPr>
        <p:txBody>
          <a:bodyPr wrap="square" rtlCol="0">
            <a:spAutoFit/>
          </a:bodyPr>
          <a:lstStyle/>
          <a:p>
            <a:r>
              <a:rPr lang="en-US" dirty="0" smtClean="0"/>
              <a:t>Refer to the edQueryResult.php file for the remainder of the code </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What </a:t>
            </a:r>
            <a:r>
              <a:rPr lang="en-US" b="1" dirty="0"/>
              <a:t>is </a:t>
            </a:r>
            <a:r>
              <a:rPr lang="en-US" b="1" dirty="0" err="1"/>
              <a:t>MySQL</a:t>
            </a:r>
            <a:r>
              <a:rPr lang="en-US" b="1" dirty="0"/>
              <a:t>?</a:t>
            </a:r>
            <a:br>
              <a:rPr lang="en-US" b="1" dirty="0"/>
            </a:br>
            <a:endParaRPr lang="en-US" dirty="0"/>
          </a:p>
        </p:txBody>
      </p:sp>
      <p:sp>
        <p:nvSpPr>
          <p:cNvPr id="3" name="Content Placeholder 2"/>
          <p:cNvSpPr>
            <a:spLocks noGrp="1"/>
          </p:cNvSpPr>
          <p:nvPr>
            <p:ph idx="1"/>
          </p:nvPr>
        </p:nvSpPr>
        <p:spPr/>
        <p:txBody>
          <a:bodyPr/>
          <a:lstStyle/>
          <a:p>
            <a:r>
              <a:rPr lang="en-US" dirty="0" err="1"/>
              <a:t>MySQL</a:t>
            </a:r>
            <a:r>
              <a:rPr lang="en-US" dirty="0"/>
              <a:t> is a small database server</a:t>
            </a:r>
          </a:p>
          <a:p>
            <a:r>
              <a:rPr lang="en-US" dirty="0" err="1"/>
              <a:t>MySQL</a:t>
            </a:r>
            <a:r>
              <a:rPr lang="en-US" dirty="0"/>
              <a:t> is ideal for small and medium applications</a:t>
            </a:r>
          </a:p>
          <a:p>
            <a:r>
              <a:rPr lang="en-US" dirty="0" err="1"/>
              <a:t>MySQL</a:t>
            </a:r>
            <a:r>
              <a:rPr lang="en-US" dirty="0"/>
              <a:t> supports standard SQL</a:t>
            </a:r>
          </a:p>
          <a:p>
            <a:r>
              <a:rPr lang="en-US" dirty="0" err="1"/>
              <a:t>MySQL</a:t>
            </a:r>
            <a:r>
              <a:rPr lang="en-US" dirty="0"/>
              <a:t> compiles on a number of platforms</a:t>
            </a:r>
          </a:p>
          <a:p>
            <a:r>
              <a:rPr lang="en-US" dirty="0" err="1"/>
              <a:t>MySQL</a:t>
            </a:r>
            <a:r>
              <a:rPr lang="en-US" dirty="0"/>
              <a:t> is free to download and use</a:t>
            </a:r>
          </a:p>
          <a:p>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762000"/>
          </a:xfrm>
        </p:spPr>
        <p:txBody>
          <a:bodyPr/>
          <a:lstStyle/>
          <a:p>
            <a:r>
              <a:rPr lang="en-US" dirty="0" smtClean="0"/>
              <a:t>File: edQueryResult.php</a:t>
            </a:r>
            <a:endParaRPr lang="en-US" dirty="0"/>
          </a:p>
        </p:txBody>
      </p:sp>
      <p:sp>
        <p:nvSpPr>
          <p:cNvPr id="3" name="Content Placeholder 2"/>
          <p:cNvSpPr>
            <a:spLocks noGrp="1"/>
          </p:cNvSpPr>
          <p:nvPr>
            <p:ph sz="half" idx="1"/>
          </p:nvPr>
        </p:nvSpPr>
        <p:spPr>
          <a:xfrm>
            <a:off x="457200" y="1066800"/>
            <a:ext cx="3886200" cy="5562600"/>
          </a:xfrm>
        </p:spPr>
        <p:txBody>
          <a:bodyPr>
            <a:noAutofit/>
          </a:bodyPr>
          <a:lstStyle/>
          <a:p>
            <a:pPr>
              <a:buNone/>
            </a:pPr>
            <a:r>
              <a:rPr lang="en-US" sz="800" dirty="0" smtClean="0"/>
              <a:t>&lt;b&gt;&lt;font color="#ffff00" face="Arial, Helvetica, sans-serif"&gt; &lt;?</a:t>
            </a:r>
            <a:r>
              <a:rPr lang="en-US" sz="800" dirty="0" err="1" smtClean="0"/>
              <a:t>php</a:t>
            </a:r>
            <a:r>
              <a:rPr lang="en-US" sz="800" dirty="0" smtClean="0"/>
              <a:t> echo $sex; ?&gt; &lt;/font&gt; EMPLOYEES from your department&lt;font color=</a:t>
            </a:r>
          </a:p>
          <a:p>
            <a:pPr>
              <a:buNone/>
            </a:pPr>
            <a:r>
              <a:rPr lang="en-US" sz="800" dirty="0" smtClean="0"/>
              <a:t>"#ffff00" face="Arial, Helvetica, sans-serif"&gt;  &lt;?</a:t>
            </a:r>
            <a:r>
              <a:rPr lang="en-US" sz="800" dirty="0" err="1" smtClean="0"/>
              <a:t>php</a:t>
            </a:r>
            <a:r>
              <a:rPr lang="en-US" sz="800" dirty="0" smtClean="0"/>
              <a:t> echo $</a:t>
            </a:r>
            <a:r>
              <a:rPr lang="en-US" sz="800" dirty="0" err="1" smtClean="0"/>
              <a:t>dno</a:t>
            </a:r>
            <a:r>
              <a:rPr lang="en-US" sz="800" dirty="0" smtClean="0"/>
              <a:t>; ?&gt; &lt;/font&gt;  with Dependent(s) of &lt;font color="#ffff00" face="Arial,</a:t>
            </a:r>
          </a:p>
          <a:p>
            <a:pPr>
              <a:buNone/>
            </a:pPr>
            <a:r>
              <a:rPr lang="en-US" sz="800" dirty="0" smtClean="0"/>
              <a:t> Helvetica, sans-serif"&gt; &lt;?</a:t>
            </a:r>
            <a:r>
              <a:rPr lang="en-US" sz="800" dirty="0" err="1" smtClean="0"/>
              <a:t>php</a:t>
            </a:r>
            <a:r>
              <a:rPr lang="en-US" sz="800" dirty="0" smtClean="0"/>
              <a:t> echo $relations; ?&gt; &lt;/font&gt; &lt;/b&gt;&lt;</a:t>
            </a:r>
            <a:r>
              <a:rPr lang="en-US" sz="800" dirty="0" err="1" smtClean="0"/>
              <a:t>br</a:t>
            </a:r>
            <a:r>
              <a:rPr lang="en-US" sz="800" dirty="0" smtClean="0"/>
              <a:t>&gt;&lt;</a:t>
            </a:r>
            <a:r>
              <a:rPr lang="en-US" sz="800" dirty="0" err="1" smtClean="0"/>
              <a:t>br</a:t>
            </a:r>
            <a:r>
              <a:rPr lang="en-US" sz="800" dirty="0" smtClean="0"/>
              <a:t>&gt;  </a:t>
            </a:r>
          </a:p>
          <a:p>
            <a:pPr>
              <a:buNone/>
            </a:pPr>
            <a:r>
              <a:rPr lang="en-US" sz="800" dirty="0" smtClean="0"/>
              <a:t>&lt;table border="1" </a:t>
            </a:r>
            <a:r>
              <a:rPr lang="en-US" sz="800" dirty="0" err="1" smtClean="0"/>
              <a:t>cellspacing</a:t>
            </a:r>
            <a:r>
              <a:rPr lang="en-US" sz="800" dirty="0" smtClean="0"/>
              <a:t>="2" </a:t>
            </a:r>
            <a:r>
              <a:rPr lang="en-US" sz="800" dirty="0" err="1" smtClean="0"/>
              <a:t>cellpadding</a:t>
            </a:r>
            <a:r>
              <a:rPr lang="en-US" sz="800" dirty="0" smtClean="0"/>
              <a:t>="2"&gt;</a:t>
            </a:r>
          </a:p>
          <a:p>
            <a:pPr>
              <a:buNone/>
            </a:pPr>
            <a:r>
              <a:rPr lang="en-US" sz="800" dirty="0" smtClean="0"/>
              <a:t>&lt;</a:t>
            </a:r>
            <a:r>
              <a:rPr lang="en-US" sz="800" dirty="0" err="1" smtClean="0"/>
              <a:t>tr</a:t>
            </a:r>
            <a:r>
              <a:rPr lang="en-US" sz="800" dirty="0" smtClean="0"/>
              <a:t>&gt;</a:t>
            </a:r>
          </a:p>
          <a:p>
            <a:pPr>
              <a:buNone/>
            </a:pPr>
            <a:r>
              <a:rPr lang="en-US" sz="800" dirty="0" smtClean="0"/>
              <a:t>&lt;</a:t>
            </a:r>
            <a:r>
              <a:rPr lang="en-US" sz="800" dirty="0" err="1" smtClean="0"/>
              <a:t>th</a:t>
            </a:r>
            <a:r>
              <a:rPr lang="en-US" sz="800" dirty="0" smtClean="0"/>
              <a:t>&gt;&lt;font color="#</a:t>
            </a:r>
            <a:r>
              <a:rPr lang="en-US" sz="800" dirty="0" err="1" smtClean="0"/>
              <a:t>ffffff</a:t>
            </a:r>
            <a:r>
              <a:rPr lang="en-US" sz="800" dirty="0" smtClean="0"/>
              <a:t>" face="Arial, Helvetica, sans-serif"&gt;First Name  &lt;/font&gt;&lt;/</a:t>
            </a:r>
            <a:r>
              <a:rPr lang="en-US" sz="800" dirty="0" err="1" smtClean="0"/>
              <a:t>th</a:t>
            </a:r>
            <a:r>
              <a:rPr lang="en-US" sz="800" dirty="0" smtClean="0"/>
              <a:t>&gt;</a:t>
            </a:r>
          </a:p>
          <a:p>
            <a:pPr>
              <a:buNone/>
            </a:pPr>
            <a:r>
              <a:rPr lang="en-US" sz="800" dirty="0" smtClean="0"/>
              <a:t>&lt;</a:t>
            </a:r>
            <a:r>
              <a:rPr lang="en-US" sz="800" dirty="0" err="1" smtClean="0"/>
              <a:t>th</a:t>
            </a:r>
            <a:r>
              <a:rPr lang="en-US" sz="800" dirty="0" smtClean="0"/>
              <a:t>&gt;&lt;font color="#</a:t>
            </a:r>
            <a:r>
              <a:rPr lang="en-US" sz="800" dirty="0" err="1" smtClean="0"/>
              <a:t>ffffff</a:t>
            </a:r>
            <a:r>
              <a:rPr lang="en-US" sz="800" dirty="0" smtClean="0"/>
              <a:t>" face="Arial, Helvetica, sans-serif"&gt;Last Name  &lt;/font&gt;&lt;/</a:t>
            </a:r>
            <a:r>
              <a:rPr lang="en-US" sz="800" dirty="0" err="1" smtClean="0"/>
              <a:t>th</a:t>
            </a:r>
            <a:r>
              <a:rPr lang="en-US" sz="800" dirty="0" smtClean="0"/>
              <a:t>&gt;</a:t>
            </a:r>
          </a:p>
          <a:p>
            <a:pPr>
              <a:buNone/>
            </a:pPr>
            <a:r>
              <a:rPr lang="en-US" sz="800" dirty="0" smtClean="0"/>
              <a:t>&lt;</a:t>
            </a:r>
            <a:r>
              <a:rPr lang="en-US" sz="800" dirty="0" err="1" smtClean="0"/>
              <a:t>th</a:t>
            </a:r>
            <a:r>
              <a:rPr lang="en-US" sz="800" dirty="0" smtClean="0"/>
              <a:t>&gt;&lt;font color="#</a:t>
            </a:r>
            <a:r>
              <a:rPr lang="en-US" sz="800" dirty="0" err="1" smtClean="0"/>
              <a:t>ffffff</a:t>
            </a:r>
            <a:r>
              <a:rPr lang="en-US" sz="800" dirty="0" smtClean="0"/>
              <a:t>" face="Arial, Helvetica, sans-serif"&gt;Address&lt;/font&gt;&lt;/</a:t>
            </a:r>
            <a:r>
              <a:rPr lang="en-US" sz="800" dirty="0" err="1" smtClean="0"/>
              <a:t>th</a:t>
            </a:r>
            <a:r>
              <a:rPr lang="en-US" sz="800" dirty="0" smtClean="0"/>
              <a:t>&gt;</a:t>
            </a:r>
          </a:p>
          <a:p>
            <a:pPr>
              <a:buNone/>
            </a:pPr>
            <a:r>
              <a:rPr lang="en-US" sz="800" dirty="0" smtClean="0"/>
              <a:t>&lt;</a:t>
            </a:r>
            <a:r>
              <a:rPr lang="en-US" sz="800" dirty="0" err="1" smtClean="0"/>
              <a:t>th</a:t>
            </a:r>
            <a:r>
              <a:rPr lang="en-US" sz="800" dirty="0" smtClean="0"/>
              <a:t>&gt;&lt;font color="#</a:t>
            </a:r>
            <a:r>
              <a:rPr lang="en-US" sz="800" dirty="0" err="1" smtClean="0"/>
              <a:t>ffffff</a:t>
            </a:r>
            <a:r>
              <a:rPr lang="en-US" sz="800" dirty="0" smtClean="0"/>
              <a:t>" face="Arial, Helvetica, sans-serif"&gt;Salary&lt;/font&gt;&lt;/</a:t>
            </a:r>
            <a:r>
              <a:rPr lang="en-US" sz="800" dirty="0" err="1" smtClean="0"/>
              <a:t>th</a:t>
            </a:r>
            <a:r>
              <a:rPr lang="en-US" sz="800" dirty="0" smtClean="0"/>
              <a:t>&gt;</a:t>
            </a:r>
          </a:p>
          <a:p>
            <a:pPr>
              <a:buNone/>
            </a:pPr>
            <a:r>
              <a:rPr lang="en-US" sz="800" dirty="0" smtClean="0"/>
              <a:t>&lt;/</a:t>
            </a:r>
            <a:r>
              <a:rPr lang="en-US" sz="800" dirty="0" err="1" smtClean="0"/>
              <a:t>tr</a:t>
            </a:r>
            <a:r>
              <a:rPr lang="en-US" sz="800" dirty="0" smtClean="0"/>
              <a:t>&gt;</a:t>
            </a:r>
          </a:p>
          <a:p>
            <a:pPr>
              <a:buNone/>
            </a:pPr>
            <a:r>
              <a:rPr lang="en-US" sz="800" dirty="0" smtClean="0"/>
              <a:t>&lt;?</a:t>
            </a:r>
            <a:r>
              <a:rPr lang="en-US" sz="800" dirty="0" err="1" smtClean="0"/>
              <a:t>php</a:t>
            </a:r>
            <a:r>
              <a:rPr lang="en-US" sz="800" dirty="0" smtClean="0"/>
              <a:t>   </a:t>
            </a:r>
          </a:p>
          <a:p>
            <a:pPr>
              <a:buNone/>
            </a:pPr>
            <a:r>
              <a:rPr lang="en-US" sz="800" dirty="0" smtClean="0"/>
              <a:t>          $</a:t>
            </a:r>
            <a:r>
              <a:rPr lang="en-US" sz="800" dirty="0" err="1" smtClean="0"/>
              <a:t>i</a:t>
            </a:r>
            <a:r>
              <a:rPr lang="en-US" sz="800" dirty="0" smtClean="0"/>
              <a:t>=0;</a:t>
            </a:r>
          </a:p>
          <a:p>
            <a:pPr>
              <a:buNone/>
            </a:pPr>
            <a:r>
              <a:rPr lang="en-US" sz="800" dirty="0" smtClean="0"/>
              <a:t>          while ($</a:t>
            </a:r>
            <a:r>
              <a:rPr lang="en-US" sz="800" dirty="0" err="1" smtClean="0"/>
              <a:t>i</a:t>
            </a:r>
            <a:r>
              <a:rPr lang="en-US" sz="800" dirty="0" smtClean="0"/>
              <a:t> &lt; $num) {</a:t>
            </a:r>
          </a:p>
          <a:p>
            <a:pPr>
              <a:buNone/>
            </a:pPr>
            <a:r>
              <a:rPr lang="en-US" sz="800" dirty="0" smtClean="0"/>
              <a:t>//         echo "Iteration number $</a:t>
            </a:r>
            <a:r>
              <a:rPr lang="en-US" sz="800" dirty="0" err="1" smtClean="0"/>
              <a:t>i</a:t>
            </a:r>
            <a:r>
              <a:rPr lang="en-US" sz="800" dirty="0" smtClean="0"/>
              <a:t>&lt;</a:t>
            </a:r>
            <a:r>
              <a:rPr lang="en-US" sz="800" dirty="0" err="1" smtClean="0"/>
              <a:t>br</a:t>
            </a:r>
            <a:r>
              <a:rPr lang="en-US" sz="800" dirty="0" smtClean="0"/>
              <a:t>&gt;"  ;</a:t>
            </a:r>
          </a:p>
          <a:p>
            <a:pPr>
              <a:buNone/>
            </a:pPr>
            <a:r>
              <a:rPr lang="en-US" sz="800" dirty="0" smtClean="0"/>
              <a:t>           $first = </a:t>
            </a:r>
            <a:r>
              <a:rPr lang="en-US" sz="800" dirty="0" err="1" smtClean="0"/>
              <a:t>mysql_result</a:t>
            </a:r>
            <a:r>
              <a:rPr lang="en-US" sz="800" dirty="0" smtClean="0"/>
              <a:t>($</a:t>
            </a:r>
            <a:r>
              <a:rPr lang="en-US" sz="800" dirty="0" err="1" smtClean="0"/>
              <a:t>result,$i,"fname</a:t>
            </a:r>
            <a:r>
              <a:rPr lang="en-US" sz="800" dirty="0" smtClean="0"/>
              <a:t>");</a:t>
            </a:r>
          </a:p>
          <a:p>
            <a:pPr>
              <a:buNone/>
            </a:pPr>
            <a:r>
              <a:rPr lang="en-US" sz="800" dirty="0" smtClean="0"/>
              <a:t>           $last  = </a:t>
            </a:r>
            <a:r>
              <a:rPr lang="en-US" sz="800" dirty="0" err="1" smtClean="0"/>
              <a:t>mysql_result</a:t>
            </a:r>
            <a:r>
              <a:rPr lang="en-US" sz="800" dirty="0" smtClean="0"/>
              <a:t>($</a:t>
            </a:r>
            <a:r>
              <a:rPr lang="en-US" sz="800" dirty="0" err="1" smtClean="0"/>
              <a:t>result,$i,"lname</a:t>
            </a:r>
            <a:r>
              <a:rPr lang="en-US" sz="800" dirty="0" smtClean="0"/>
              <a:t>");</a:t>
            </a:r>
          </a:p>
          <a:p>
            <a:pPr>
              <a:buNone/>
            </a:pPr>
            <a:r>
              <a:rPr lang="en-US" sz="800" dirty="0" smtClean="0"/>
              <a:t>           $address= </a:t>
            </a:r>
            <a:r>
              <a:rPr lang="en-US" sz="800" dirty="0" err="1" smtClean="0"/>
              <a:t>mysql_result</a:t>
            </a:r>
            <a:r>
              <a:rPr lang="en-US" sz="800" dirty="0" smtClean="0"/>
              <a:t>($</a:t>
            </a:r>
            <a:r>
              <a:rPr lang="en-US" sz="800" dirty="0" err="1" smtClean="0"/>
              <a:t>result,$i,"address</a:t>
            </a:r>
            <a:r>
              <a:rPr lang="en-US" sz="800" dirty="0" smtClean="0"/>
              <a:t>");</a:t>
            </a:r>
          </a:p>
          <a:p>
            <a:pPr>
              <a:buNone/>
            </a:pPr>
            <a:r>
              <a:rPr lang="en-US" sz="800" dirty="0" smtClean="0"/>
              <a:t>           $salary = </a:t>
            </a:r>
            <a:r>
              <a:rPr lang="en-US" sz="800" dirty="0" err="1" smtClean="0"/>
              <a:t>mysql_result</a:t>
            </a:r>
            <a:r>
              <a:rPr lang="en-US" sz="800" dirty="0" smtClean="0"/>
              <a:t>($</a:t>
            </a:r>
            <a:r>
              <a:rPr lang="en-US" sz="800" dirty="0" err="1" smtClean="0"/>
              <a:t>result,$i,"salary</a:t>
            </a:r>
            <a:r>
              <a:rPr lang="en-US" sz="800" dirty="0" smtClean="0"/>
              <a:t>");</a:t>
            </a:r>
          </a:p>
          <a:p>
            <a:pPr>
              <a:buNone/>
            </a:pPr>
            <a:r>
              <a:rPr lang="en-US" sz="800" dirty="0" smtClean="0"/>
              <a:t> ?&gt;</a:t>
            </a:r>
          </a:p>
          <a:p>
            <a:pPr>
              <a:buNone/>
            </a:pPr>
            <a:r>
              <a:rPr lang="en-US" sz="800" dirty="0" smtClean="0"/>
              <a:t>&lt;</a:t>
            </a:r>
            <a:r>
              <a:rPr lang="en-US" sz="800" dirty="0" err="1" smtClean="0"/>
              <a:t>tr</a:t>
            </a:r>
            <a:r>
              <a:rPr lang="en-US" sz="800" dirty="0" smtClean="0"/>
              <a:t>&gt;</a:t>
            </a:r>
          </a:p>
          <a:p>
            <a:pPr>
              <a:buNone/>
            </a:pPr>
            <a:r>
              <a:rPr lang="en-US" sz="800" dirty="0" smtClean="0"/>
              <a:t>&lt;td&gt;&lt;font color="#</a:t>
            </a:r>
            <a:r>
              <a:rPr lang="en-US" sz="800" dirty="0" err="1" smtClean="0"/>
              <a:t>ffffff</a:t>
            </a:r>
            <a:r>
              <a:rPr lang="en-US" sz="800" dirty="0" smtClean="0"/>
              <a:t>" face="Arial, Helvetica, sans-serif"&gt;&lt;?</a:t>
            </a:r>
            <a:r>
              <a:rPr lang="en-US" sz="800" dirty="0" err="1" smtClean="0"/>
              <a:t>php</a:t>
            </a:r>
            <a:r>
              <a:rPr lang="en-US" sz="800" dirty="0" smtClean="0"/>
              <a:t> echo $first; ?&gt;&lt;/font&gt;&lt;/td&gt;</a:t>
            </a:r>
          </a:p>
          <a:p>
            <a:pPr>
              <a:buNone/>
            </a:pPr>
            <a:r>
              <a:rPr lang="en-US" sz="800" dirty="0" smtClean="0"/>
              <a:t>&lt;td&gt;&lt;font color="#</a:t>
            </a:r>
            <a:r>
              <a:rPr lang="en-US" sz="800" dirty="0" err="1" smtClean="0"/>
              <a:t>ffffff</a:t>
            </a:r>
            <a:r>
              <a:rPr lang="en-US" sz="800" dirty="0" smtClean="0"/>
              <a:t>" face="Arial, Helvetica, sans-serif"&gt;&lt;?</a:t>
            </a:r>
            <a:r>
              <a:rPr lang="en-US" sz="800" dirty="0" err="1" smtClean="0"/>
              <a:t>php</a:t>
            </a:r>
            <a:r>
              <a:rPr lang="en-US" sz="800" dirty="0" smtClean="0"/>
              <a:t> echo $last; ?&gt;&lt;/font&gt;&lt;/td&gt;</a:t>
            </a:r>
          </a:p>
          <a:p>
            <a:pPr>
              <a:buNone/>
            </a:pPr>
            <a:r>
              <a:rPr lang="en-US" sz="800" dirty="0" smtClean="0"/>
              <a:t>&lt;td&gt;&lt;font color="#</a:t>
            </a:r>
            <a:r>
              <a:rPr lang="en-US" sz="800" dirty="0" err="1" smtClean="0"/>
              <a:t>ffffff</a:t>
            </a:r>
            <a:r>
              <a:rPr lang="en-US" sz="800" dirty="0" smtClean="0"/>
              <a:t>" face="Arial, Helvetica, sans-serif"&gt;&lt;?</a:t>
            </a:r>
            <a:r>
              <a:rPr lang="en-US" sz="800" dirty="0" err="1" smtClean="0"/>
              <a:t>php</a:t>
            </a:r>
            <a:r>
              <a:rPr lang="en-US" sz="800" dirty="0" smtClean="0"/>
              <a:t> echo $address; ?&gt;&lt;/font&gt;&lt;/td&gt;</a:t>
            </a:r>
          </a:p>
          <a:p>
            <a:pPr>
              <a:buNone/>
            </a:pPr>
            <a:r>
              <a:rPr lang="en-US" sz="800" dirty="0" smtClean="0"/>
              <a:t>&lt;td&gt;&lt;font color="#</a:t>
            </a:r>
            <a:r>
              <a:rPr lang="en-US" sz="800" dirty="0" err="1" smtClean="0"/>
              <a:t>ffffff</a:t>
            </a:r>
            <a:r>
              <a:rPr lang="en-US" sz="800" dirty="0" smtClean="0"/>
              <a:t>" face="Arial, Helvetica, sans-serif"&gt;&lt;?</a:t>
            </a:r>
            <a:r>
              <a:rPr lang="en-US" sz="800" dirty="0" err="1" smtClean="0"/>
              <a:t>php</a:t>
            </a:r>
            <a:r>
              <a:rPr lang="en-US" sz="800" dirty="0" smtClean="0"/>
              <a:t> echo $salary; ?&gt;&lt;/font&gt;&lt;/td&gt;</a:t>
            </a:r>
          </a:p>
          <a:p>
            <a:pPr>
              <a:buNone/>
            </a:pPr>
            <a:r>
              <a:rPr lang="en-US" sz="800" dirty="0" smtClean="0"/>
              <a:t>&lt;/</a:t>
            </a:r>
            <a:r>
              <a:rPr lang="en-US" sz="800" dirty="0" err="1" smtClean="0"/>
              <a:t>tr</a:t>
            </a:r>
            <a:r>
              <a:rPr lang="en-US" sz="800" dirty="0" smtClean="0"/>
              <a:t>&gt;</a:t>
            </a:r>
          </a:p>
          <a:p>
            <a:pPr>
              <a:buNone/>
            </a:pPr>
            <a:r>
              <a:rPr lang="en-US" sz="800" dirty="0" smtClean="0"/>
              <a:t>&lt;?</a:t>
            </a:r>
            <a:r>
              <a:rPr lang="en-US" sz="800" dirty="0" err="1" smtClean="0"/>
              <a:t>php</a:t>
            </a:r>
            <a:endParaRPr lang="en-US" sz="800" dirty="0" smtClean="0"/>
          </a:p>
          <a:p>
            <a:pPr>
              <a:buNone/>
            </a:pPr>
            <a:r>
              <a:rPr lang="en-US" sz="800" dirty="0" smtClean="0"/>
              <a:t>             $</a:t>
            </a:r>
            <a:r>
              <a:rPr lang="en-US" sz="800" dirty="0" err="1" smtClean="0"/>
              <a:t>i</a:t>
            </a:r>
            <a:r>
              <a:rPr lang="en-US" sz="800" dirty="0" smtClean="0"/>
              <a:t>++;</a:t>
            </a:r>
          </a:p>
          <a:p>
            <a:pPr>
              <a:buNone/>
            </a:pPr>
            <a:r>
              <a:rPr lang="en-US" sz="800" dirty="0" smtClean="0"/>
              <a:t>          }</a:t>
            </a:r>
          </a:p>
          <a:p>
            <a:pPr>
              <a:buNone/>
            </a:pPr>
            <a:r>
              <a:rPr lang="en-US" sz="800" dirty="0" smtClean="0"/>
              <a:t> ?&gt;</a:t>
            </a:r>
          </a:p>
          <a:p>
            <a:pPr>
              <a:buNone/>
            </a:pPr>
            <a:r>
              <a:rPr lang="en-US" sz="800" dirty="0" smtClean="0"/>
              <a:t>&lt;/table&gt;   </a:t>
            </a:r>
          </a:p>
          <a:p>
            <a:pPr>
              <a:buNone/>
            </a:pPr>
            <a:r>
              <a:rPr lang="en-US" sz="800" dirty="0" smtClean="0"/>
              <a:t>&lt;?</a:t>
            </a:r>
            <a:r>
              <a:rPr lang="en-US" sz="800" dirty="0" err="1" smtClean="0"/>
              <a:t>php</a:t>
            </a:r>
            <a:endParaRPr lang="en-US" sz="800" dirty="0"/>
          </a:p>
        </p:txBody>
      </p:sp>
      <p:pic>
        <p:nvPicPr>
          <p:cNvPr id="5" name="Content Placeholder 4"/>
          <p:cNvPicPr>
            <a:picLocks noGrp="1"/>
          </p:cNvPicPr>
          <p:nvPr>
            <p:ph sz="half" idx="2"/>
          </p:nvPr>
        </p:nvPicPr>
        <p:blipFill>
          <a:blip r:embed="rId2" cstate="print"/>
          <a:srcRect/>
          <a:stretch>
            <a:fillRect/>
          </a:stretch>
        </p:blipFill>
        <p:spPr bwMode="auto">
          <a:xfrm>
            <a:off x="4419600" y="1828800"/>
            <a:ext cx="4389120" cy="4096512"/>
          </a:xfrm>
          <a:prstGeom prst="rect">
            <a:avLst/>
          </a:prstGeom>
          <a:noFill/>
          <a:ln w="9525">
            <a:noFill/>
            <a:miter lim="800000"/>
            <a:headEnd/>
            <a:tailEnd/>
          </a:ln>
        </p:spPr>
      </p:pic>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smtClean="0"/>
              <a:t>File: pjQueryData.php</a:t>
            </a:r>
            <a:endParaRPr lang="en-US" dirty="0"/>
          </a:p>
        </p:txBody>
      </p:sp>
      <p:sp>
        <p:nvSpPr>
          <p:cNvPr id="3" name="Content Placeholder 2"/>
          <p:cNvSpPr>
            <a:spLocks noGrp="1"/>
          </p:cNvSpPr>
          <p:nvPr>
            <p:ph sz="half" idx="1"/>
          </p:nvPr>
        </p:nvSpPr>
        <p:spPr>
          <a:xfrm>
            <a:off x="457200" y="1219200"/>
            <a:ext cx="4038600" cy="5181600"/>
          </a:xfrm>
        </p:spPr>
        <p:txBody>
          <a:bodyPr>
            <a:noAutofit/>
          </a:bodyPr>
          <a:lstStyle/>
          <a:p>
            <a:pPr>
              <a:buNone/>
            </a:pPr>
            <a:r>
              <a:rPr lang="en-US" sz="800" dirty="0" smtClean="0"/>
              <a:t>&lt;?</a:t>
            </a:r>
            <a:r>
              <a:rPr lang="en-US" sz="800" dirty="0" err="1" smtClean="0"/>
              <a:t>php</a:t>
            </a:r>
            <a:endParaRPr lang="en-US" sz="800" dirty="0" smtClean="0"/>
          </a:p>
          <a:p>
            <a:pPr>
              <a:buNone/>
            </a:pPr>
            <a:r>
              <a:rPr lang="en-US" sz="800" dirty="0" smtClean="0"/>
              <a:t>include 'dbinfo.php' ; </a:t>
            </a:r>
          </a:p>
          <a:p>
            <a:pPr>
              <a:buNone/>
            </a:pPr>
            <a:r>
              <a:rPr lang="en-US" sz="800" dirty="0" smtClean="0"/>
              <a:t>?&gt;  </a:t>
            </a:r>
          </a:p>
          <a:p>
            <a:pPr>
              <a:buNone/>
            </a:pPr>
            <a:endParaRPr lang="en-US" sz="800" dirty="0" smtClean="0"/>
          </a:p>
          <a:p>
            <a:pPr>
              <a:buNone/>
            </a:pPr>
            <a:r>
              <a:rPr lang="en-US" sz="800" dirty="0" smtClean="0"/>
              <a:t>&lt;?</a:t>
            </a:r>
            <a:r>
              <a:rPr lang="en-US" sz="800" dirty="0" err="1" smtClean="0"/>
              <a:t>php</a:t>
            </a:r>
            <a:endParaRPr lang="en-US" sz="800" dirty="0" smtClean="0"/>
          </a:p>
          <a:p>
            <a:pPr>
              <a:buNone/>
            </a:pPr>
            <a:r>
              <a:rPr lang="en-US" sz="800" dirty="0" smtClean="0"/>
              <a:t>//retrieve session data    </a:t>
            </a:r>
          </a:p>
          <a:p>
            <a:pPr>
              <a:buNone/>
            </a:pPr>
            <a:r>
              <a:rPr lang="en-US" sz="800" dirty="0" smtClean="0"/>
              <a:t>  </a:t>
            </a:r>
            <a:r>
              <a:rPr lang="en-US" sz="800" dirty="0" err="1" smtClean="0"/>
              <a:t>session_start</a:t>
            </a:r>
            <a:r>
              <a:rPr lang="en-US" sz="800" dirty="0" smtClean="0"/>
              <a:t>();  </a:t>
            </a:r>
          </a:p>
          <a:p>
            <a:pPr>
              <a:buNone/>
            </a:pPr>
            <a:r>
              <a:rPr lang="en-US" sz="800" dirty="0" smtClean="0"/>
              <a:t>//echo "Manager SSN is  ". $_SESSION['manager'] . "&lt;</a:t>
            </a:r>
            <a:r>
              <a:rPr lang="en-US" sz="800" dirty="0" err="1" smtClean="0"/>
              <a:t>br</a:t>
            </a:r>
            <a:r>
              <a:rPr lang="en-US" sz="800" dirty="0" smtClean="0"/>
              <a:t> /&gt;";</a:t>
            </a:r>
          </a:p>
          <a:p>
            <a:pPr>
              <a:buNone/>
            </a:pPr>
            <a:r>
              <a:rPr lang="en-US" sz="800" dirty="0" smtClean="0"/>
              <a:t> $manager = $_SESSION['manager'];  </a:t>
            </a:r>
          </a:p>
          <a:p>
            <a:pPr>
              <a:buNone/>
            </a:pPr>
            <a:r>
              <a:rPr lang="en-US" sz="800" dirty="0" smtClean="0"/>
              <a:t>?&gt;</a:t>
            </a:r>
          </a:p>
          <a:p>
            <a:pPr>
              <a:buNone/>
            </a:pPr>
            <a:endParaRPr lang="en-US" sz="800" dirty="0" smtClean="0"/>
          </a:p>
          <a:p>
            <a:pPr>
              <a:buNone/>
            </a:pPr>
            <a:r>
              <a:rPr lang="en-US" sz="800" dirty="0" smtClean="0"/>
              <a:t>&lt;?</a:t>
            </a:r>
            <a:r>
              <a:rPr lang="en-US" sz="800" dirty="0" err="1" smtClean="0"/>
              <a:t>php</a:t>
            </a:r>
            <a:endParaRPr lang="en-US" sz="800" dirty="0" smtClean="0"/>
          </a:p>
          <a:p>
            <a:pPr>
              <a:buNone/>
            </a:pPr>
            <a:endParaRPr lang="en-US" sz="800" dirty="0" smtClean="0"/>
          </a:p>
          <a:p>
            <a:pPr>
              <a:buNone/>
            </a:pPr>
            <a:r>
              <a:rPr lang="en-US" sz="800" dirty="0" err="1" smtClean="0"/>
              <a:t>mysql_connect</a:t>
            </a:r>
            <a:r>
              <a:rPr lang="en-US" sz="800" dirty="0" smtClean="0"/>
              <a:t>($</a:t>
            </a:r>
            <a:r>
              <a:rPr lang="en-US" sz="800" dirty="0" err="1" smtClean="0"/>
              <a:t>host,$username,$password</a:t>
            </a:r>
            <a:r>
              <a:rPr lang="en-US" sz="800" dirty="0" smtClean="0"/>
              <a:t>) or die( "Unable to connect");;</a:t>
            </a:r>
          </a:p>
          <a:p>
            <a:pPr>
              <a:buNone/>
            </a:pPr>
            <a:r>
              <a:rPr lang="en-US" sz="800" dirty="0" err="1" smtClean="0"/>
              <a:t>mysql_select_db</a:t>
            </a:r>
            <a:r>
              <a:rPr lang="en-US" sz="800" dirty="0" smtClean="0"/>
              <a:t>($database) or die( "Unable to select database");</a:t>
            </a:r>
          </a:p>
          <a:p>
            <a:pPr>
              <a:buNone/>
            </a:pPr>
            <a:endParaRPr lang="en-US" sz="800" dirty="0" smtClean="0"/>
          </a:p>
          <a:p>
            <a:pPr>
              <a:buNone/>
            </a:pPr>
            <a:r>
              <a:rPr lang="en-US" sz="800" dirty="0" smtClean="0"/>
              <a:t>         //SQL Query</a:t>
            </a:r>
          </a:p>
          <a:p>
            <a:pPr>
              <a:buNone/>
            </a:pPr>
            <a:r>
              <a:rPr lang="en-US" sz="800" dirty="0" smtClean="0"/>
              <a:t>         $</a:t>
            </a:r>
            <a:r>
              <a:rPr lang="en-US" sz="800" dirty="0" err="1" smtClean="0"/>
              <a:t>sql_query</a:t>
            </a:r>
            <a:r>
              <a:rPr lang="en-US" sz="800" dirty="0" smtClean="0"/>
              <a:t> = "Select Distinct </a:t>
            </a:r>
            <a:r>
              <a:rPr lang="en-US" sz="800" dirty="0" err="1" smtClean="0"/>
              <a:t>plocation</a:t>
            </a:r>
            <a:r>
              <a:rPr lang="en-US" sz="800" dirty="0" smtClean="0"/>
              <a:t> From </a:t>
            </a:r>
            <a:r>
              <a:rPr lang="en-US" sz="800" dirty="0" err="1" smtClean="0"/>
              <a:t>project,department</a:t>
            </a:r>
            <a:r>
              <a:rPr lang="en-US" sz="800" dirty="0" smtClean="0"/>
              <a:t>             </a:t>
            </a:r>
          </a:p>
          <a:p>
            <a:pPr>
              <a:buNone/>
            </a:pPr>
            <a:r>
              <a:rPr lang="en-US" sz="800" dirty="0" smtClean="0"/>
              <a:t>             Where </a:t>
            </a:r>
            <a:r>
              <a:rPr lang="en-US" sz="800" dirty="0" err="1" smtClean="0"/>
              <a:t>dnum</a:t>
            </a:r>
            <a:r>
              <a:rPr lang="en-US" sz="800" dirty="0" smtClean="0"/>
              <a:t> = </a:t>
            </a:r>
            <a:r>
              <a:rPr lang="en-US" sz="800" dirty="0" err="1" smtClean="0"/>
              <a:t>dnumber</a:t>
            </a:r>
            <a:r>
              <a:rPr lang="en-US" sz="800" dirty="0" smtClean="0"/>
              <a:t> And </a:t>
            </a:r>
            <a:r>
              <a:rPr lang="en-US" sz="800" dirty="0" err="1" smtClean="0"/>
              <a:t>mgrssn</a:t>
            </a:r>
            <a:r>
              <a:rPr lang="en-US" sz="800" dirty="0" smtClean="0"/>
              <a:t> =  $manager";</a:t>
            </a:r>
          </a:p>
          <a:p>
            <a:pPr>
              <a:buNone/>
            </a:pPr>
            <a:endParaRPr lang="en-US" sz="800" dirty="0" smtClean="0"/>
          </a:p>
          <a:p>
            <a:pPr>
              <a:buNone/>
            </a:pPr>
            <a:r>
              <a:rPr lang="en-US" sz="800" dirty="0" smtClean="0"/>
              <a:t>         //Run our </a:t>
            </a:r>
            <a:r>
              <a:rPr lang="en-US" sz="800" dirty="0" err="1" smtClean="0"/>
              <a:t>sql</a:t>
            </a:r>
            <a:r>
              <a:rPr lang="en-US" sz="800" dirty="0" smtClean="0"/>
              <a:t> query</a:t>
            </a:r>
          </a:p>
          <a:p>
            <a:pPr>
              <a:buNone/>
            </a:pPr>
            <a:r>
              <a:rPr lang="en-US" sz="800" dirty="0" smtClean="0"/>
              <a:t>           $result = </a:t>
            </a:r>
            <a:r>
              <a:rPr lang="en-US" sz="800" dirty="0" err="1" smtClean="0"/>
              <a:t>mysql_query</a:t>
            </a:r>
            <a:r>
              <a:rPr lang="en-US" sz="800" dirty="0" smtClean="0"/>
              <a:t> ($</a:t>
            </a:r>
            <a:r>
              <a:rPr lang="en-US" sz="800" dirty="0" err="1" smtClean="0"/>
              <a:t>sql_query</a:t>
            </a:r>
            <a:r>
              <a:rPr lang="en-US" sz="800" dirty="0" smtClean="0"/>
              <a:t>)  or die(</a:t>
            </a:r>
            <a:r>
              <a:rPr lang="en-US" sz="800" dirty="0" err="1" smtClean="0"/>
              <a:t>mysql_error</a:t>
            </a:r>
            <a:r>
              <a:rPr lang="en-US" sz="800" dirty="0" smtClean="0"/>
              <a:t>());</a:t>
            </a:r>
          </a:p>
          <a:p>
            <a:pPr>
              <a:buNone/>
            </a:pPr>
            <a:endParaRPr lang="en-US" sz="800" dirty="0" smtClean="0"/>
          </a:p>
          <a:p>
            <a:pPr>
              <a:buNone/>
            </a:pPr>
            <a:r>
              <a:rPr lang="en-US" sz="800" dirty="0" smtClean="0"/>
              <a:t>           $num = </a:t>
            </a:r>
            <a:r>
              <a:rPr lang="en-US" sz="800" dirty="0" err="1" smtClean="0"/>
              <a:t>mysql_numrows</a:t>
            </a:r>
            <a:r>
              <a:rPr lang="en-US" sz="800" dirty="0" smtClean="0"/>
              <a:t>($result);</a:t>
            </a:r>
          </a:p>
          <a:p>
            <a:pPr>
              <a:buNone/>
            </a:pPr>
            <a:endParaRPr lang="en-US" sz="800" dirty="0" smtClean="0"/>
          </a:p>
          <a:p>
            <a:pPr>
              <a:buNone/>
            </a:pPr>
            <a:r>
              <a:rPr lang="en-US" sz="800" dirty="0" smtClean="0"/>
              <a:t>          //Close Database Connection</a:t>
            </a:r>
          </a:p>
          <a:p>
            <a:pPr>
              <a:buNone/>
            </a:pPr>
            <a:r>
              <a:rPr lang="en-US" sz="800" dirty="0" smtClean="0"/>
              <a:t>           </a:t>
            </a:r>
            <a:r>
              <a:rPr lang="en-US" sz="800" dirty="0" err="1" smtClean="0"/>
              <a:t>mysql_close</a:t>
            </a:r>
            <a:r>
              <a:rPr lang="en-US" sz="800" dirty="0" smtClean="0"/>
              <a:t> ();</a:t>
            </a:r>
          </a:p>
          <a:p>
            <a:pPr>
              <a:buNone/>
            </a:pPr>
            <a:endParaRPr lang="en-US" sz="800" dirty="0" smtClean="0"/>
          </a:p>
          <a:p>
            <a:pPr>
              <a:buNone/>
            </a:pPr>
            <a:r>
              <a:rPr lang="en-US" sz="800" dirty="0" smtClean="0"/>
              <a:t>//            echo "The Query returns $num rows &lt;</a:t>
            </a:r>
            <a:r>
              <a:rPr lang="en-US" sz="800" dirty="0" err="1" smtClean="0"/>
              <a:t>br</a:t>
            </a:r>
            <a:r>
              <a:rPr lang="en-US" sz="800" dirty="0" smtClean="0"/>
              <a:t>&gt;"  ;</a:t>
            </a:r>
          </a:p>
          <a:p>
            <a:pPr>
              <a:buNone/>
            </a:pPr>
            <a:r>
              <a:rPr lang="en-US" sz="800" dirty="0" smtClean="0"/>
              <a:t>?&gt;</a:t>
            </a:r>
          </a:p>
          <a:p>
            <a:pPr>
              <a:buNone/>
            </a:pPr>
            <a:endParaRPr lang="en-US" sz="800" dirty="0" smtClean="0"/>
          </a:p>
          <a:p>
            <a:pPr>
              <a:buNone/>
            </a:pPr>
            <a:r>
              <a:rPr lang="en-US" sz="800" dirty="0" smtClean="0"/>
              <a:t>&lt;html&gt;</a:t>
            </a:r>
          </a:p>
          <a:p>
            <a:pPr>
              <a:buNone/>
            </a:pPr>
            <a:r>
              <a:rPr lang="en-US" sz="800" dirty="0" smtClean="0"/>
              <a:t>&lt;head&gt;</a:t>
            </a:r>
          </a:p>
          <a:p>
            <a:pPr>
              <a:buNone/>
            </a:pPr>
            <a:r>
              <a:rPr lang="en-US" sz="800" dirty="0" smtClean="0"/>
              <a:t>&lt;title&gt;Choose Data for Project Query    &lt;/title&gt;</a:t>
            </a:r>
          </a:p>
          <a:p>
            <a:pPr>
              <a:buNone/>
            </a:pPr>
            <a:r>
              <a:rPr lang="en-US" sz="800" dirty="0" smtClean="0"/>
              <a:t>&lt;/head&gt;</a:t>
            </a:r>
          </a:p>
          <a:p>
            <a:pPr>
              <a:buNone/>
            </a:pPr>
            <a:endParaRPr lang="en-US" sz="800" dirty="0" smtClean="0"/>
          </a:p>
          <a:p>
            <a:pPr>
              <a:buNone/>
            </a:pPr>
            <a:endParaRPr lang="en-US" sz="800" dirty="0"/>
          </a:p>
        </p:txBody>
      </p:sp>
      <p:sp>
        <p:nvSpPr>
          <p:cNvPr id="4" name="Content Placeholder 3"/>
          <p:cNvSpPr>
            <a:spLocks noGrp="1"/>
          </p:cNvSpPr>
          <p:nvPr>
            <p:ph sz="half" idx="2"/>
          </p:nvPr>
        </p:nvSpPr>
        <p:spPr>
          <a:xfrm>
            <a:off x="4648200" y="1295400"/>
            <a:ext cx="4038600" cy="4830763"/>
          </a:xfrm>
        </p:spPr>
        <p:txBody>
          <a:bodyPr>
            <a:normAutofit fontScale="25000" lnSpcReduction="20000"/>
          </a:bodyPr>
          <a:lstStyle/>
          <a:p>
            <a:pPr>
              <a:buNone/>
            </a:pPr>
            <a:r>
              <a:rPr lang="en-US" dirty="0" smtClean="0"/>
              <a:t>&lt;html&gt;</a:t>
            </a:r>
          </a:p>
          <a:p>
            <a:pPr>
              <a:buNone/>
            </a:pPr>
            <a:r>
              <a:rPr lang="en-US" sz="3200" dirty="0" smtClean="0"/>
              <a:t>&lt;body </a:t>
            </a:r>
            <a:r>
              <a:rPr lang="en-US" sz="3200" dirty="0" err="1" smtClean="0"/>
              <a:t>bgcolor</a:t>
            </a:r>
            <a:r>
              <a:rPr lang="en-US" sz="3200" dirty="0" smtClean="0"/>
              <a:t>="#000000"&gt;</a:t>
            </a:r>
          </a:p>
          <a:p>
            <a:pPr>
              <a:buNone/>
            </a:pPr>
            <a:r>
              <a:rPr lang="en-US" sz="3200" dirty="0" smtClean="0"/>
              <a:t>&lt;center&gt;</a:t>
            </a:r>
          </a:p>
          <a:p>
            <a:pPr>
              <a:buNone/>
            </a:pPr>
            <a:r>
              <a:rPr lang="en-US" sz="3200" dirty="0" smtClean="0"/>
              <a:t>&lt;font color="#</a:t>
            </a:r>
            <a:r>
              <a:rPr lang="en-US" sz="3200" dirty="0" err="1" smtClean="0"/>
              <a:t>ffffff</a:t>
            </a:r>
            <a:r>
              <a:rPr lang="en-US" sz="3200" dirty="0" smtClean="0"/>
              <a:t>"&gt;</a:t>
            </a:r>
          </a:p>
          <a:p>
            <a:pPr>
              <a:buNone/>
            </a:pPr>
            <a:r>
              <a:rPr lang="en-US" sz="3200" dirty="0" smtClean="0"/>
              <a:t>&lt;p&gt;CHOOSE DATA FOR PROJECT QUERY &lt;/p&gt;</a:t>
            </a:r>
          </a:p>
          <a:p>
            <a:pPr>
              <a:buNone/>
            </a:pPr>
            <a:r>
              <a:rPr lang="en-US" sz="3200" dirty="0" smtClean="0"/>
              <a:t>&lt;</a:t>
            </a:r>
            <a:r>
              <a:rPr lang="en-US" sz="3200" dirty="0" err="1" smtClean="0"/>
              <a:t>br</a:t>
            </a:r>
            <a:r>
              <a:rPr lang="en-US" sz="3200" dirty="0" smtClean="0"/>
              <a:t> /&gt;&lt;</a:t>
            </a:r>
            <a:r>
              <a:rPr lang="en-US" sz="3200" dirty="0" err="1" smtClean="0"/>
              <a:t>br</a:t>
            </a:r>
            <a:r>
              <a:rPr lang="en-US" sz="3200" dirty="0" smtClean="0"/>
              <a:t> /&gt;</a:t>
            </a:r>
          </a:p>
          <a:p>
            <a:pPr>
              <a:buNone/>
            </a:pPr>
            <a:endParaRPr lang="en-US" sz="3200" dirty="0" smtClean="0"/>
          </a:p>
          <a:p>
            <a:pPr>
              <a:buNone/>
            </a:pPr>
            <a:r>
              <a:rPr lang="en-US" sz="3200" dirty="0" smtClean="0"/>
              <a:t>&lt;body&gt;</a:t>
            </a:r>
          </a:p>
          <a:p>
            <a:pPr>
              <a:buNone/>
            </a:pPr>
            <a:r>
              <a:rPr lang="en-US" sz="3200" dirty="0" smtClean="0"/>
              <a:t>&lt;form action="pjQueryResult.php" method="post"&gt;</a:t>
            </a:r>
          </a:p>
          <a:p>
            <a:pPr>
              <a:buNone/>
            </a:pPr>
            <a:endParaRPr lang="en-US" sz="3200" dirty="0" smtClean="0"/>
          </a:p>
          <a:p>
            <a:pPr>
              <a:buNone/>
            </a:pPr>
            <a:r>
              <a:rPr lang="en-US" sz="3200" dirty="0" smtClean="0"/>
              <a:t>&lt;b&gt; Choose Project Cities : &lt;/b&gt;&lt;</a:t>
            </a:r>
            <a:r>
              <a:rPr lang="en-US" sz="3200" dirty="0" err="1" smtClean="0"/>
              <a:t>br</a:t>
            </a:r>
            <a:r>
              <a:rPr lang="en-US" sz="3200" dirty="0" smtClean="0"/>
              <a:t> /&gt;</a:t>
            </a:r>
          </a:p>
          <a:p>
            <a:pPr>
              <a:buNone/>
            </a:pPr>
            <a:endParaRPr lang="en-US" sz="3200" dirty="0" smtClean="0"/>
          </a:p>
          <a:p>
            <a:pPr>
              <a:buNone/>
            </a:pPr>
            <a:r>
              <a:rPr lang="en-US" sz="3200" dirty="0" smtClean="0"/>
              <a:t>&lt;?</a:t>
            </a:r>
            <a:r>
              <a:rPr lang="en-US" sz="3200" dirty="0" err="1" smtClean="0"/>
              <a:t>php</a:t>
            </a:r>
            <a:endParaRPr lang="en-US" sz="3200" dirty="0" smtClean="0"/>
          </a:p>
          <a:p>
            <a:pPr>
              <a:buNone/>
            </a:pPr>
            <a:r>
              <a:rPr lang="en-US" sz="3200" dirty="0" smtClean="0"/>
              <a:t>          $</a:t>
            </a:r>
            <a:r>
              <a:rPr lang="en-US" sz="3200" dirty="0" err="1" smtClean="0"/>
              <a:t>i</a:t>
            </a:r>
            <a:r>
              <a:rPr lang="en-US" sz="3200" dirty="0" smtClean="0"/>
              <a:t>=0;</a:t>
            </a:r>
          </a:p>
          <a:p>
            <a:pPr>
              <a:buNone/>
            </a:pPr>
            <a:r>
              <a:rPr lang="en-US" sz="3200" dirty="0" smtClean="0"/>
              <a:t>          while ($</a:t>
            </a:r>
            <a:r>
              <a:rPr lang="en-US" sz="3200" dirty="0" err="1" smtClean="0"/>
              <a:t>i</a:t>
            </a:r>
            <a:r>
              <a:rPr lang="en-US" sz="3200" dirty="0" smtClean="0"/>
              <a:t> &lt; $num) {</a:t>
            </a:r>
          </a:p>
          <a:p>
            <a:pPr>
              <a:buNone/>
            </a:pPr>
            <a:r>
              <a:rPr lang="en-US" sz="3200" dirty="0" smtClean="0"/>
              <a:t>           $</a:t>
            </a:r>
            <a:r>
              <a:rPr lang="en-US" sz="3200" dirty="0" err="1" smtClean="0"/>
              <a:t>plocation</a:t>
            </a:r>
            <a:r>
              <a:rPr lang="en-US" sz="3200" dirty="0" smtClean="0"/>
              <a:t> = </a:t>
            </a:r>
            <a:r>
              <a:rPr lang="en-US" sz="3200" dirty="0" err="1" smtClean="0"/>
              <a:t>mysql_result</a:t>
            </a:r>
            <a:r>
              <a:rPr lang="en-US" sz="3200" dirty="0" smtClean="0"/>
              <a:t>($</a:t>
            </a:r>
            <a:r>
              <a:rPr lang="en-US" sz="3200" dirty="0" err="1" smtClean="0"/>
              <a:t>result,$i,"plocation</a:t>
            </a:r>
            <a:r>
              <a:rPr lang="en-US" sz="3200" dirty="0" smtClean="0"/>
              <a:t>");</a:t>
            </a:r>
          </a:p>
          <a:p>
            <a:pPr>
              <a:buNone/>
            </a:pPr>
            <a:r>
              <a:rPr lang="en-US" sz="3200" dirty="0" smtClean="0"/>
              <a:t> ?&gt;</a:t>
            </a:r>
          </a:p>
          <a:p>
            <a:pPr>
              <a:buNone/>
            </a:pPr>
            <a:endParaRPr lang="en-US" sz="3200" dirty="0" smtClean="0"/>
          </a:p>
          <a:p>
            <a:pPr>
              <a:buNone/>
            </a:pPr>
            <a:r>
              <a:rPr lang="en-US" sz="3200" dirty="0" smtClean="0"/>
              <a:t>           &lt;?</a:t>
            </a:r>
            <a:r>
              <a:rPr lang="en-US" sz="3200" dirty="0" err="1" smtClean="0"/>
              <a:t>php</a:t>
            </a:r>
            <a:r>
              <a:rPr lang="en-US" sz="3200" dirty="0" smtClean="0"/>
              <a:t> echo $</a:t>
            </a:r>
            <a:r>
              <a:rPr lang="en-US" sz="3200" dirty="0" err="1" smtClean="0"/>
              <a:t>plocation</a:t>
            </a:r>
            <a:r>
              <a:rPr lang="en-US" sz="3200" dirty="0" smtClean="0"/>
              <a:t>; ?&gt;:&lt;input type="checkbox" value= "&lt;?</a:t>
            </a:r>
            <a:r>
              <a:rPr lang="en-US" sz="3200" dirty="0" err="1" smtClean="0"/>
              <a:t>php</a:t>
            </a:r>
            <a:r>
              <a:rPr lang="en-US" sz="3200" dirty="0" smtClean="0"/>
              <a:t> echo $</a:t>
            </a:r>
            <a:r>
              <a:rPr lang="en-US" sz="3200" dirty="0" err="1" smtClean="0"/>
              <a:t>plocation</a:t>
            </a:r>
            <a:r>
              <a:rPr lang="en-US" sz="3200" dirty="0" smtClean="0"/>
              <a:t> ?&gt;" name="</a:t>
            </a:r>
            <a:r>
              <a:rPr lang="en-US" sz="3200" dirty="0" err="1" smtClean="0"/>
              <a:t>ploc</a:t>
            </a:r>
            <a:r>
              <a:rPr lang="en-US" sz="3200" dirty="0" smtClean="0"/>
              <a:t>[]"&gt;&lt;</a:t>
            </a:r>
            <a:r>
              <a:rPr lang="en-US" sz="3200" dirty="0" err="1" smtClean="0"/>
              <a:t>br</a:t>
            </a:r>
            <a:r>
              <a:rPr lang="en-US" sz="3200" dirty="0" smtClean="0"/>
              <a:t> /&gt;</a:t>
            </a:r>
          </a:p>
          <a:p>
            <a:pPr>
              <a:buNone/>
            </a:pPr>
            <a:endParaRPr lang="en-US" sz="3200" dirty="0" smtClean="0"/>
          </a:p>
          <a:p>
            <a:pPr>
              <a:buNone/>
            </a:pPr>
            <a:endParaRPr lang="en-US" sz="3200" dirty="0" smtClean="0"/>
          </a:p>
          <a:p>
            <a:pPr>
              <a:buNone/>
            </a:pPr>
            <a:r>
              <a:rPr lang="en-US" sz="3200" dirty="0" smtClean="0"/>
              <a:t>&lt;?</a:t>
            </a:r>
            <a:r>
              <a:rPr lang="en-US" sz="3200" dirty="0" err="1" smtClean="0"/>
              <a:t>php</a:t>
            </a:r>
            <a:endParaRPr lang="en-US" sz="3200" dirty="0" smtClean="0"/>
          </a:p>
          <a:p>
            <a:pPr>
              <a:buNone/>
            </a:pPr>
            <a:r>
              <a:rPr lang="en-US" sz="3200" dirty="0" smtClean="0"/>
              <a:t>             $</a:t>
            </a:r>
            <a:r>
              <a:rPr lang="en-US" sz="3200" dirty="0" err="1" smtClean="0"/>
              <a:t>i</a:t>
            </a:r>
            <a:r>
              <a:rPr lang="en-US" sz="3200" dirty="0" smtClean="0"/>
              <a:t>++;</a:t>
            </a:r>
          </a:p>
          <a:p>
            <a:pPr>
              <a:buNone/>
            </a:pPr>
            <a:r>
              <a:rPr lang="en-US" sz="3200" dirty="0" smtClean="0"/>
              <a:t>          }</a:t>
            </a:r>
          </a:p>
          <a:p>
            <a:pPr>
              <a:buNone/>
            </a:pPr>
            <a:r>
              <a:rPr lang="en-US" sz="3200" dirty="0" smtClean="0"/>
              <a:t> ?&gt;    </a:t>
            </a:r>
          </a:p>
          <a:p>
            <a:pPr>
              <a:buNone/>
            </a:pPr>
            <a:endParaRPr lang="en-US" sz="3200" dirty="0" smtClean="0"/>
          </a:p>
          <a:p>
            <a:pPr>
              <a:buNone/>
            </a:pPr>
            <a:r>
              <a:rPr lang="en-US" sz="3200" dirty="0" smtClean="0"/>
              <a:t>&lt;input type="submit" value="submit" name="submit"&gt;</a:t>
            </a:r>
          </a:p>
          <a:p>
            <a:pPr>
              <a:buNone/>
            </a:pPr>
            <a:r>
              <a:rPr lang="en-US" sz="3200" dirty="0" smtClean="0"/>
              <a:t>&lt;/form&gt;</a:t>
            </a:r>
          </a:p>
          <a:p>
            <a:pPr>
              <a:buNone/>
            </a:pPr>
            <a:endParaRPr lang="en-US" sz="3200" dirty="0" smtClean="0"/>
          </a:p>
          <a:p>
            <a:pPr>
              <a:buNone/>
            </a:pPr>
            <a:r>
              <a:rPr lang="en-US" sz="3200" dirty="0" smtClean="0"/>
              <a:t>&lt;</a:t>
            </a:r>
            <a:r>
              <a:rPr lang="en-US" sz="3200" dirty="0" err="1" smtClean="0"/>
              <a:t>br</a:t>
            </a:r>
            <a:r>
              <a:rPr lang="en-US" sz="3200" dirty="0" smtClean="0"/>
              <a:t> /&gt; </a:t>
            </a:r>
          </a:p>
          <a:p>
            <a:pPr>
              <a:buNone/>
            </a:pPr>
            <a:r>
              <a:rPr lang="en-US" sz="3200" dirty="0" smtClean="0"/>
              <a:t>&lt;</a:t>
            </a:r>
            <a:r>
              <a:rPr lang="en-US" sz="3200" dirty="0" err="1" smtClean="0"/>
              <a:t>br</a:t>
            </a:r>
            <a:r>
              <a:rPr lang="en-US" sz="3200" dirty="0" smtClean="0"/>
              <a:t> /&gt; </a:t>
            </a:r>
          </a:p>
          <a:p>
            <a:pPr>
              <a:buNone/>
            </a:pPr>
            <a:r>
              <a:rPr lang="en-US" sz="3200" dirty="0" smtClean="0"/>
              <a:t>&lt;</a:t>
            </a:r>
            <a:r>
              <a:rPr lang="en-US" sz="3200" dirty="0" err="1" smtClean="0"/>
              <a:t>br</a:t>
            </a:r>
            <a:r>
              <a:rPr lang="en-US" sz="3200" dirty="0" smtClean="0"/>
              <a:t> /&gt; </a:t>
            </a:r>
          </a:p>
          <a:p>
            <a:pPr>
              <a:buNone/>
            </a:pPr>
            <a:endParaRPr lang="en-US" sz="3200" dirty="0" smtClean="0"/>
          </a:p>
          <a:p>
            <a:pPr>
              <a:buNone/>
            </a:pPr>
            <a:r>
              <a:rPr lang="en-US" sz="3200" dirty="0" smtClean="0"/>
              <a:t>&lt;form action="menu.php" method="post"&gt;</a:t>
            </a:r>
          </a:p>
          <a:p>
            <a:pPr>
              <a:buNone/>
            </a:pPr>
            <a:r>
              <a:rPr lang="en-US" sz="3200" dirty="0" smtClean="0"/>
              <a:t>  &lt;input type="submit" value=" Return to Main Menu" name="submit"&gt;</a:t>
            </a:r>
          </a:p>
          <a:p>
            <a:pPr>
              <a:buNone/>
            </a:pPr>
            <a:r>
              <a:rPr lang="en-US" sz="3200" dirty="0" smtClean="0"/>
              <a:t>&lt;/form&gt;</a:t>
            </a:r>
          </a:p>
          <a:p>
            <a:pPr>
              <a:buNone/>
            </a:pPr>
            <a:endParaRPr lang="en-US" sz="3200"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smtClean="0"/>
              <a:t>pjQueryData.php</a:t>
            </a:r>
            <a:endParaRPr lang="en-US" dirty="0"/>
          </a:p>
        </p:txBody>
      </p:sp>
      <p:pic>
        <p:nvPicPr>
          <p:cNvPr id="4" name="Content Placeholder 3"/>
          <p:cNvPicPr>
            <a:picLocks noGrp="1"/>
          </p:cNvPicPr>
          <p:nvPr>
            <p:ph idx="1"/>
          </p:nvPr>
        </p:nvPicPr>
        <p:blipFill>
          <a:blip r:embed="rId2" cstate="print"/>
          <a:srcRect/>
          <a:stretch>
            <a:fillRect/>
          </a:stretch>
        </p:blipFill>
        <p:spPr bwMode="auto">
          <a:xfrm>
            <a:off x="1295400" y="1219200"/>
            <a:ext cx="6705600" cy="5364480"/>
          </a:xfrm>
          <a:prstGeom prst="rect">
            <a:avLst/>
          </a:prstGeom>
          <a:noFill/>
          <a:ln w="9525">
            <a:noFill/>
            <a:miter lim="800000"/>
            <a:headEnd/>
            <a:tailEnd/>
          </a:ln>
        </p:spPr>
      </p:pic>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t>File: pjQueryResult.php</a:t>
            </a:r>
            <a:endParaRPr lang="en-US" dirty="0"/>
          </a:p>
        </p:txBody>
      </p:sp>
      <p:sp>
        <p:nvSpPr>
          <p:cNvPr id="3" name="Content Placeholder 2"/>
          <p:cNvSpPr>
            <a:spLocks noGrp="1"/>
          </p:cNvSpPr>
          <p:nvPr>
            <p:ph sz="half" idx="1"/>
          </p:nvPr>
        </p:nvSpPr>
        <p:spPr>
          <a:xfrm>
            <a:off x="457200" y="990600"/>
            <a:ext cx="4038600" cy="5334000"/>
          </a:xfrm>
        </p:spPr>
        <p:txBody>
          <a:bodyPr>
            <a:noAutofit/>
          </a:bodyPr>
          <a:lstStyle/>
          <a:p>
            <a:pPr>
              <a:buNone/>
            </a:pPr>
            <a:r>
              <a:rPr lang="en-US" sz="800" dirty="0" smtClean="0"/>
              <a:t>&lt;?</a:t>
            </a:r>
            <a:r>
              <a:rPr lang="en-US" sz="800" dirty="0" err="1" smtClean="0"/>
              <a:t>php</a:t>
            </a:r>
            <a:endParaRPr lang="en-US" sz="800" dirty="0" smtClean="0"/>
          </a:p>
          <a:p>
            <a:pPr>
              <a:buNone/>
            </a:pPr>
            <a:r>
              <a:rPr lang="en-US" sz="800" dirty="0" smtClean="0"/>
              <a:t>//retrieve session data    </a:t>
            </a:r>
          </a:p>
          <a:p>
            <a:pPr>
              <a:buNone/>
            </a:pPr>
            <a:r>
              <a:rPr lang="en-US" sz="800" dirty="0" smtClean="0"/>
              <a:t>  </a:t>
            </a:r>
            <a:r>
              <a:rPr lang="en-US" sz="800" dirty="0" err="1" smtClean="0"/>
              <a:t>session_start</a:t>
            </a:r>
            <a:r>
              <a:rPr lang="en-US" sz="800" dirty="0" smtClean="0"/>
              <a:t>();  </a:t>
            </a:r>
          </a:p>
          <a:p>
            <a:pPr>
              <a:buNone/>
            </a:pPr>
            <a:r>
              <a:rPr lang="en-US" sz="800" dirty="0" smtClean="0"/>
              <a:t>//echo "Manager SSN is  ". $_SESSION['manager'] . "&lt;</a:t>
            </a:r>
            <a:r>
              <a:rPr lang="en-US" sz="800" dirty="0" err="1" smtClean="0"/>
              <a:t>br</a:t>
            </a:r>
            <a:r>
              <a:rPr lang="en-US" sz="800" dirty="0" smtClean="0"/>
              <a:t> /&gt;";</a:t>
            </a:r>
          </a:p>
          <a:p>
            <a:pPr>
              <a:buNone/>
            </a:pPr>
            <a:r>
              <a:rPr lang="en-US" sz="800" dirty="0" smtClean="0"/>
              <a:t> $manager = $_SESSION['manager'];  </a:t>
            </a:r>
          </a:p>
          <a:p>
            <a:pPr>
              <a:buNone/>
            </a:pPr>
            <a:r>
              <a:rPr lang="en-US" sz="800" dirty="0" smtClean="0"/>
              <a:t>?&gt;</a:t>
            </a:r>
          </a:p>
          <a:p>
            <a:pPr>
              <a:buNone/>
            </a:pPr>
            <a:r>
              <a:rPr lang="en-US" sz="800" dirty="0" smtClean="0"/>
              <a:t>&lt;?</a:t>
            </a:r>
            <a:r>
              <a:rPr lang="en-US" sz="800" dirty="0" err="1" smtClean="0"/>
              <a:t>php</a:t>
            </a:r>
            <a:endParaRPr lang="en-US" sz="800" dirty="0" smtClean="0"/>
          </a:p>
          <a:p>
            <a:pPr>
              <a:buNone/>
            </a:pPr>
            <a:r>
              <a:rPr lang="en-US" sz="800" dirty="0" smtClean="0"/>
              <a:t>include 'dbinfo.php' ; </a:t>
            </a:r>
          </a:p>
          <a:p>
            <a:pPr>
              <a:buNone/>
            </a:pPr>
            <a:r>
              <a:rPr lang="en-US" sz="800" dirty="0" smtClean="0"/>
              <a:t>?&gt;  </a:t>
            </a:r>
          </a:p>
          <a:p>
            <a:pPr>
              <a:buNone/>
            </a:pPr>
            <a:r>
              <a:rPr lang="en-US" sz="800" dirty="0" smtClean="0"/>
              <a:t>&lt;html&gt;</a:t>
            </a:r>
          </a:p>
          <a:p>
            <a:pPr>
              <a:buNone/>
            </a:pPr>
            <a:r>
              <a:rPr lang="en-US" sz="800" dirty="0" smtClean="0"/>
              <a:t>&lt;head&gt;</a:t>
            </a:r>
          </a:p>
          <a:p>
            <a:pPr>
              <a:buNone/>
            </a:pPr>
            <a:r>
              <a:rPr lang="en-US" sz="800" dirty="0" smtClean="0"/>
              <a:t>&lt;title&gt;Project Query Result  &lt;/title&gt;</a:t>
            </a:r>
          </a:p>
          <a:p>
            <a:pPr>
              <a:buNone/>
            </a:pPr>
            <a:r>
              <a:rPr lang="en-US" sz="800" dirty="0" smtClean="0"/>
              <a:t>&lt;/head&gt;</a:t>
            </a:r>
          </a:p>
          <a:p>
            <a:pPr>
              <a:buNone/>
            </a:pPr>
            <a:r>
              <a:rPr lang="en-US" sz="800" dirty="0" smtClean="0"/>
              <a:t>&lt;body </a:t>
            </a:r>
            <a:r>
              <a:rPr lang="en-US" sz="800" dirty="0" err="1" smtClean="0"/>
              <a:t>bgcolor</a:t>
            </a:r>
            <a:r>
              <a:rPr lang="en-US" sz="800" dirty="0" smtClean="0"/>
              <a:t>="#000000"&gt;</a:t>
            </a:r>
          </a:p>
          <a:p>
            <a:pPr>
              <a:buNone/>
            </a:pPr>
            <a:r>
              <a:rPr lang="en-US" sz="800" dirty="0" smtClean="0"/>
              <a:t>&lt;center&gt;</a:t>
            </a:r>
          </a:p>
          <a:p>
            <a:pPr>
              <a:buNone/>
            </a:pPr>
            <a:r>
              <a:rPr lang="en-US" sz="800" dirty="0" smtClean="0"/>
              <a:t>&lt;font color="#</a:t>
            </a:r>
            <a:r>
              <a:rPr lang="en-US" sz="800" dirty="0" err="1" smtClean="0"/>
              <a:t>ffffff</a:t>
            </a:r>
            <a:r>
              <a:rPr lang="en-US" sz="800" dirty="0" smtClean="0"/>
              <a:t>"&gt;</a:t>
            </a:r>
          </a:p>
          <a:p>
            <a:pPr>
              <a:buNone/>
            </a:pPr>
            <a:r>
              <a:rPr lang="en-US" sz="800" dirty="0" smtClean="0"/>
              <a:t>&lt;p&gt;PROJECT QUERY RESULT &lt;/p&gt;</a:t>
            </a:r>
          </a:p>
          <a:p>
            <a:pPr>
              <a:buNone/>
            </a:pPr>
            <a:r>
              <a:rPr lang="en-US" sz="800" dirty="0" smtClean="0"/>
              <a:t>&lt;</a:t>
            </a:r>
            <a:r>
              <a:rPr lang="en-US" sz="800" dirty="0" err="1" smtClean="0"/>
              <a:t>br</a:t>
            </a:r>
            <a:r>
              <a:rPr lang="en-US" sz="800" dirty="0" smtClean="0"/>
              <a:t> /&gt;&lt;</a:t>
            </a:r>
            <a:r>
              <a:rPr lang="en-US" sz="800" dirty="0" err="1" smtClean="0"/>
              <a:t>br</a:t>
            </a:r>
            <a:r>
              <a:rPr lang="en-US" sz="800" dirty="0" smtClean="0"/>
              <a:t> /&gt;</a:t>
            </a:r>
          </a:p>
          <a:p>
            <a:pPr>
              <a:buNone/>
            </a:pPr>
            <a:endParaRPr lang="en-US" sz="800" dirty="0" smtClean="0"/>
          </a:p>
          <a:p>
            <a:pPr>
              <a:buNone/>
            </a:pPr>
            <a:r>
              <a:rPr lang="en-US" sz="800" dirty="0" smtClean="0"/>
              <a:t>&lt;p&gt;LOCATIONS CHOSEN: </a:t>
            </a:r>
          </a:p>
          <a:p>
            <a:pPr>
              <a:buNone/>
            </a:pPr>
            <a:r>
              <a:rPr lang="en-US" sz="800" dirty="0" smtClean="0"/>
              <a:t>&lt;?</a:t>
            </a:r>
            <a:r>
              <a:rPr lang="en-US" sz="800" dirty="0" err="1" smtClean="0"/>
              <a:t>php</a:t>
            </a:r>
            <a:endParaRPr lang="en-US" sz="800" dirty="0" smtClean="0"/>
          </a:p>
          <a:p>
            <a:pPr>
              <a:buNone/>
            </a:pPr>
            <a:endParaRPr lang="en-US" sz="800" dirty="0" smtClean="0"/>
          </a:p>
          <a:p>
            <a:pPr>
              <a:buNone/>
            </a:pPr>
            <a:r>
              <a:rPr lang="en-US" sz="800" dirty="0" smtClean="0"/>
              <a:t>$</a:t>
            </a:r>
            <a:r>
              <a:rPr lang="en-US" sz="800" dirty="0" err="1" smtClean="0"/>
              <a:t>ploc</a:t>
            </a:r>
            <a:r>
              <a:rPr lang="en-US" sz="800" dirty="0" smtClean="0"/>
              <a:t> = $_POST["</a:t>
            </a:r>
            <a:r>
              <a:rPr lang="en-US" sz="800" dirty="0" err="1" smtClean="0"/>
              <a:t>ploc</a:t>
            </a:r>
            <a:r>
              <a:rPr lang="en-US" sz="800" dirty="0" smtClean="0"/>
              <a:t>"];</a:t>
            </a:r>
          </a:p>
          <a:p>
            <a:pPr>
              <a:buNone/>
            </a:pPr>
            <a:r>
              <a:rPr lang="en-US" sz="800" dirty="0" smtClean="0"/>
              <a:t>$</a:t>
            </a:r>
            <a:r>
              <a:rPr lang="en-US" sz="800" dirty="0" err="1" smtClean="0"/>
              <a:t>numlocs</a:t>
            </a:r>
            <a:r>
              <a:rPr lang="en-US" sz="800" dirty="0" smtClean="0"/>
              <a:t> = count($</a:t>
            </a:r>
            <a:r>
              <a:rPr lang="en-US" sz="800" dirty="0" err="1" smtClean="0"/>
              <a:t>ploc</a:t>
            </a:r>
            <a:r>
              <a:rPr lang="en-US" sz="800" dirty="0" smtClean="0"/>
              <a:t>);    </a:t>
            </a:r>
          </a:p>
          <a:p>
            <a:pPr>
              <a:buNone/>
            </a:pPr>
            <a:endParaRPr lang="en-US" sz="800" dirty="0" smtClean="0"/>
          </a:p>
          <a:p>
            <a:pPr>
              <a:buNone/>
            </a:pPr>
            <a:r>
              <a:rPr lang="en-US" sz="800" dirty="0" smtClean="0"/>
              <a:t>if ($</a:t>
            </a:r>
            <a:r>
              <a:rPr lang="en-US" sz="800" dirty="0" err="1" smtClean="0"/>
              <a:t>numlocs</a:t>
            </a:r>
            <a:r>
              <a:rPr lang="en-US" sz="800" dirty="0" smtClean="0"/>
              <a:t> &gt; 0) { </a:t>
            </a:r>
          </a:p>
          <a:p>
            <a:pPr>
              <a:buNone/>
            </a:pPr>
            <a:r>
              <a:rPr lang="en-US" sz="800" dirty="0" smtClean="0"/>
              <a:t>$</a:t>
            </a:r>
            <a:r>
              <a:rPr lang="en-US" sz="800" dirty="0" err="1" smtClean="0"/>
              <a:t>i</a:t>
            </a:r>
            <a:r>
              <a:rPr lang="en-US" sz="800" dirty="0" smtClean="0"/>
              <a:t>=0;</a:t>
            </a:r>
          </a:p>
          <a:p>
            <a:pPr>
              <a:buNone/>
            </a:pPr>
            <a:r>
              <a:rPr lang="en-US" sz="800" dirty="0" smtClean="0"/>
              <a:t>while ($</a:t>
            </a:r>
            <a:r>
              <a:rPr lang="en-US" sz="800" dirty="0" err="1" smtClean="0"/>
              <a:t>i</a:t>
            </a:r>
            <a:r>
              <a:rPr lang="en-US" sz="800" dirty="0" smtClean="0"/>
              <a:t> &lt; $</a:t>
            </a:r>
            <a:r>
              <a:rPr lang="en-US" sz="800" dirty="0" err="1" smtClean="0"/>
              <a:t>numlocs</a:t>
            </a:r>
            <a:r>
              <a:rPr lang="en-US" sz="800" dirty="0" smtClean="0"/>
              <a:t>) {</a:t>
            </a:r>
          </a:p>
          <a:p>
            <a:pPr>
              <a:buNone/>
            </a:pPr>
            <a:r>
              <a:rPr lang="en-US" sz="800" dirty="0" smtClean="0"/>
              <a:t>?&gt; </a:t>
            </a:r>
          </a:p>
          <a:p>
            <a:pPr>
              <a:buNone/>
            </a:pPr>
            <a:r>
              <a:rPr lang="en-US" sz="800" dirty="0" smtClean="0"/>
              <a:t>&lt;font color="#ffff00" face="Arial, Helvetica, sans-serif"&gt;   &lt;?</a:t>
            </a:r>
            <a:r>
              <a:rPr lang="en-US" sz="800" dirty="0" err="1" smtClean="0"/>
              <a:t>php</a:t>
            </a:r>
            <a:r>
              <a:rPr lang="en-US" sz="800" dirty="0" smtClean="0"/>
              <a:t> echo  " " . $</a:t>
            </a:r>
            <a:r>
              <a:rPr lang="en-US" sz="800" dirty="0" err="1" smtClean="0"/>
              <a:t>ploc</a:t>
            </a:r>
            <a:r>
              <a:rPr lang="en-US" sz="800" dirty="0" smtClean="0"/>
              <a:t>[$</a:t>
            </a:r>
            <a:r>
              <a:rPr lang="en-US" sz="800" dirty="0" err="1" smtClean="0"/>
              <a:t>i</a:t>
            </a:r>
            <a:r>
              <a:rPr lang="en-US" sz="800" dirty="0" smtClean="0"/>
              <a:t>]; ?&gt; &lt;/font&gt;  </a:t>
            </a:r>
          </a:p>
          <a:p>
            <a:pPr>
              <a:buNone/>
            </a:pPr>
            <a:r>
              <a:rPr lang="en-US" sz="800" dirty="0" smtClean="0"/>
              <a:t>&lt;?</a:t>
            </a:r>
            <a:r>
              <a:rPr lang="en-US" sz="800" dirty="0" err="1" smtClean="0"/>
              <a:t>php</a:t>
            </a:r>
            <a:endParaRPr lang="en-US" sz="800" dirty="0" smtClean="0"/>
          </a:p>
          <a:p>
            <a:pPr>
              <a:buNone/>
            </a:pPr>
            <a:r>
              <a:rPr lang="en-US" sz="800" dirty="0" smtClean="0"/>
              <a:t>   $</a:t>
            </a:r>
            <a:r>
              <a:rPr lang="en-US" sz="800" dirty="0" err="1" smtClean="0"/>
              <a:t>i</a:t>
            </a:r>
            <a:r>
              <a:rPr lang="en-US" sz="800" dirty="0" smtClean="0"/>
              <a:t>++;</a:t>
            </a:r>
          </a:p>
          <a:p>
            <a:pPr>
              <a:buNone/>
            </a:pPr>
            <a:r>
              <a:rPr lang="en-US" sz="800" dirty="0" smtClean="0"/>
              <a:t>   if ($</a:t>
            </a:r>
            <a:r>
              <a:rPr lang="en-US" sz="800" dirty="0" err="1" smtClean="0"/>
              <a:t>i</a:t>
            </a:r>
            <a:r>
              <a:rPr lang="en-US" sz="800" dirty="0" smtClean="0"/>
              <a:t> &lt; $</a:t>
            </a:r>
            <a:r>
              <a:rPr lang="en-US" sz="800" dirty="0" err="1" smtClean="0"/>
              <a:t>numlocs</a:t>
            </a:r>
            <a:r>
              <a:rPr lang="en-US" sz="800" dirty="0" smtClean="0"/>
              <a:t>) { echo ", "; }</a:t>
            </a:r>
          </a:p>
          <a:p>
            <a:pPr>
              <a:buNone/>
            </a:pPr>
            <a:r>
              <a:rPr lang="en-US" sz="800" dirty="0" smtClean="0"/>
              <a:t>}</a:t>
            </a:r>
          </a:p>
          <a:p>
            <a:pPr>
              <a:buNone/>
            </a:pPr>
            <a:r>
              <a:rPr lang="en-US" sz="800" dirty="0" smtClean="0"/>
              <a:t>} </a:t>
            </a:r>
          </a:p>
        </p:txBody>
      </p:sp>
      <p:sp>
        <p:nvSpPr>
          <p:cNvPr id="4" name="Content Placeholder 3"/>
          <p:cNvSpPr>
            <a:spLocks noGrp="1"/>
          </p:cNvSpPr>
          <p:nvPr>
            <p:ph sz="half" idx="2"/>
          </p:nvPr>
        </p:nvSpPr>
        <p:spPr>
          <a:xfrm>
            <a:off x="4648200" y="990600"/>
            <a:ext cx="4038600" cy="5638800"/>
          </a:xfrm>
        </p:spPr>
        <p:txBody>
          <a:bodyPr>
            <a:noAutofit/>
          </a:bodyPr>
          <a:lstStyle/>
          <a:p>
            <a:pPr>
              <a:buNone/>
            </a:pPr>
            <a:r>
              <a:rPr lang="en-US" sz="800" dirty="0" smtClean="0"/>
              <a:t>else {                                </a:t>
            </a:r>
          </a:p>
          <a:p>
            <a:pPr>
              <a:buNone/>
            </a:pPr>
            <a:r>
              <a:rPr lang="en-US" sz="800" dirty="0" smtClean="0"/>
              <a:t>?&gt; </a:t>
            </a:r>
          </a:p>
          <a:p>
            <a:pPr>
              <a:buNone/>
            </a:pPr>
            <a:r>
              <a:rPr lang="en-US" sz="800" dirty="0" smtClean="0"/>
              <a:t>&lt;font color="#ffff00" face="Arial, Helvetica, sans-serif"&gt;   &lt;?</a:t>
            </a:r>
            <a:r>
              <a:rPr lang="en-US" sz="800" dirty="0" err="1" smtClean="0"/>
              <a:t>php</a:t>
            </a:r>
            <a:r>
              <a:rPr lang="en-US" sz="800" dirty="0" smtClean="0"/>
              <a:t> echo  " NONE "; } ?&gt; &lt;/font&gt;  </a:t>
            </a:r>
          </a:p>
          <a:p>
            <a:pPr>
              <a:buNone/>
            </a:pPr>
            <a:r>
              <a:rPr lang="en-US" sz="800" dirty="0" smtClean="0"/>
              <a:t>&lt;/p&gt; </a:t>
            </a:r>
          </a:p>
          <a:p>
            <a:pPr>
              <a:buNone/>
            </a:pPr>
            <a:r>
              <a:rPr lang="en-US" sz="800" dirty="0" smtClean="0"/>
              <a:t>&lt;?</a:t>
            </a:r>
            <a:r>
              <a:rPr lang="en-US" sz="800" dirty="0" err="1" smtClean="0"/>
              <a:t>php</a:t>
            </a:r>
            <a:endParaRPr lang="en-US" sz="800" dirty="0" smtClean="0"/>
          </a:p>
          <a:p>
            <a:pPr>
              <a:buNone/>
            </a:pPr>
            <a:r>
              <a:rPr lang="en-US" sz="800" dirty="0" err="1" smtClean="0"/>
              <a:t>mysql_connect</a:t>
            </a:r>
            <a:r>
              <a:rPr lang="en-US" sz="800" dirty="0" smtClean="0"/>
              <a:t>($</a:t>
            </a:r>
            <a:r>
              <a:rPr lang="en-US" sz="800" dirty="0" err="1" smtClean="0"/>
              <a:t>host,$username,$password</a:t>
            </a:r>
            <a:r>
              <a:rPr lang="en-US" sz="800" dirty="0" smtClean="0"/>
              <a:t>) or die( "Unable to connect");;</a:t>
            </a:r>
          </a:p>
          <a:p>
            <a:pPr>
              <a:buNone/>
            </a:pPr>
            <a:r>
              <a:rPr lang="en-US" sz="800" dirty="0" err="1" smtClean="0"/>
              <a:t>mysql_select_db</a:t>
            </a:r>
            <a:r>
              <a:rPr lang="en-US" sz="800" dirty="0" smtClean="0"/>
              <a:t>($database) or die( "Unable to select database");</a:t>
            </a:r>
          </a:p>
          <a:p>
            <a:pPr>
              <a:buNone/>
            </a:pPr>
            <a:endParaRPr lang="en-US" sz="800" dirty="0" smtClean="0"/>
          </a:p>
          <a:p>
            <a:pPr>
              <a:buNone/>
            </a:pPr>
            <a:r>
              <a:rPr lang="en-US" sz="800" dirty="0" smtClean="0"/>
              <a:t>switch ($</a:t>
            </a:r>
            <a:r>
              <a:rPr lang="en-US" sz="800" dirty="0" err="1" smtClean="0"/>
              <a:t>numlocs</a:t>
            </a:r>
            <a:r>
              <a:rPr lang="en-US" sz="800" dirty="0" smtClean="0"/>
              <a:t>)</a:t>
            </a:r>
          </a:p>
          <a:p>
            <a:pPr>
              <a:buNone/>
            </a:pPr>
            <a:r>
              <a:rPr lang="en-US" sz="800" dirty="0" smtClean="0"/>
              <a:t>{</a:t>
            </a:r>
          </a:p>
          <a:p>
            <a:pPr>
              <a:buNone/>
            </a:pPr>
            <a:r>
              <a:rPr lang="en-US" sz="800" dirty="0" smtClean="0"/>
              <a:t>case 1:</a:t>
            </a:r>
          </a:p>
          <a:p>
            <a:pPr>
              <a:buNone/>
            </a:pPr>
            <a:r>
              <a:rPr lang="en-US" sz="800" dirty="0" smtClean="0"/>
              <a:t>  $</a:t>
            </a:r>
            <a:r>
              <a:rPr lang="en-US" sz="800" dirty="0" err="1" smtClean="0"/>
              <a:t>sql_query</a:t>
            </a:r>
            <a:r>
              <a:rPr lang="en-US" sz="800" dirty="0" smtClean="0"/>
              <a:t> = "Select </a:t>
            </a:r>
            <a:r>
              <a:rPr lang="en-US" sz="800" dirty="0" err="1" smtClean="0"/>
              <a:t>pname,pnumber,plocation,dnum,Count</a:t>
            </a:r>
            <a:r>
              <a:rPr lang="en-US" sz="800" dirty="0" smtClean="0"/>
              <a:t>(*) As </a:t>
            </a:r>
            <a:r>
              <a:rPr lang="en-US" sz="800" dirty="0" err="1" smtClean="0"/>
              <a:t>numemps,Sum</a:t>
            </a:r>
            <a:r>
              <a:rPr lang="en-US" sz="800" dirty="0" smtClean="0"/>
              <a:t>(Hours) As </a:t>
            </a:r>
            <a:r>
              <a:rPr lang="en-US" sz="800" dirty="0" err="1" smtClean="0"/>
              <a:t>tothours</a:t>
            </a:r>
            <a:r>
              <a:rPr lang="en-US" sz="800" dirty="0" smtClean="0"/>
              <a:t> From </a:t>
            </a:r>
            <a:r>
              <a:rPr lang="en-US" sz="800" dirty="0" err="1" smtClean="0"/>
              <a:t>project,department,works_on</a:t>
            </a:r>
            <a:r>
              <a:rPr lang="en-US" sz="800" dirty="0" smtClean="0"/>
              <a:t> Where </a:t>
            </a:r>
            <a:r>
              <a:rPr lang="en-US" sz="800" dirty="0" err="1" smtClean="0"/>
              <a:t>mgrssn</a:t>
            </a:r>
            <a:r>
              <a:rPr lang="en-US" sz="800" dirty="0" smtClean="0"/>
              <a:t> =  $manager  And </a:t>
            </a:r>
            <a:r>
              <a:rPr lang="en-US" sz="800" dirty="0" err="1" smtClean="0"/>
              <a:t>dnumber</a:t>
            </a:r>
            <a:r>
              <a:rPr lang="en-US" sz="800" dirty="0" smtClean="0"/>
              <a:t> = </a:t>
            </a:r>
            <a:r>
              <a:rPr lang="en-US" sz="800" dirty="0" err="1" smtClean="0"/>
              <a:t>dnum</a:t>
            </a:r>
            <a:r>
              <a:rPr lang="en-US" sz="800" dirty="0" smtClean="0"/>
              <a:t> And </a:t>
            </a:r>
            <a:r>
              <a:rPr lang="en-US" sz="800" dirty="0" err="1" smtClean="0"/>
              <a:t>plocation</a:t>
            </a:r>
            <a:r>
              <a:rPr lang="en-US" sz="800" dirty="0" smtClean="0"/>
              <a:t> =  '$</a:t>
            </a:r>
            <a:r>
              <a:rPr lang="en-US" sz="800" dirty="0" err="1" smtClean="0"/>
              <a:t>ploc</a:t>
            </a:r>
            <a:r>
              <a:rPr lang="en-US" sz="800" dirty="0" smtClean="0"/>
              <a:t>[0]' And </a:t>
            </a:r>
            <a:r>
              <a:rPr lang="en-US" sz="800" dirty="0" err="1" smtClean="0"/>
              <a:t>pnumber</a:t>
            </a:r>
            <a:r>
              <a:rPr lang="en-US" sz="800" dirty="0" smtClean="0"/>
              <a:t> = </a:t>
            </a:r>
            <a:r>
              <a:rPr lang="en-US" sz="800" dirty="0" err="1" smtClean="0"/>
              <a:t>pno</a:t>
            </a:r>
            <a:r>
              <a:rPr lang="en-US" sz="800" dirty="0" smtClean="0"/>
              <a:t>  Group By </a:t>
            </a:r>
            <a:r>
              <a:rPr lang="en-US" sz="800" dirty="0" err="1" smtClean="0"/>
              <a:t>pname,pnumber,plocation,dnum</a:t>
            </a:r>
            <a:r>
              <a:rPr lang="en-US" sz="800" dirty="0" smtClean="0"/>
              <a:t>"; </a:t>
            </a:r>
          </a:p>
          <a:p>
            <a:pPr>
              <a:buNone/>
            </a:pPr>
            <a:r>
              <a:rPr lang="en-US" sz="800" dirty="0" smtClean="0"/>
              <a:t>  break;</a:t>
            </a:r>
          </a:p>
          <a:p>
            <a:pPr>
              <a:buNone/>
            </a:pPr>
            <a:r>
              <a:rPr lang="en-US" sz="800" dirty="0" smtClean="0"/>
              <a:t>case 2:</a:t>
            </a:r>
          </a:p>
          <a:p>
            <a:pPr>
              <a:buNone/>
            </a:pPr>
            <a:r>
              <a:rPr lang="en-US" sz="800" dirty="0" smtClean="0"/>
              <a:t>  $</a:t>
            </a:r>
            <a:r>
              <a:rPr lang="en-US" sz="800" dirty="0" err="1" smtClean="0"/>
              <a:t>sql_query</a:t>
            </a:r>
            <a:r>
              <a:rPr lang="en-US" sz="800" dirty="0" smtClean="0"/>
              <a:t> = "Select </a:t>
            </a:r>
            <a:r>
              <a:rPr lang="en-US" sz="800" dirty="0" err="1" smtClean="0"/>
              <a:t>pname,pnumber,plocation,dnum,Count</a:t>
            </a:r>
            <a:r>
              <a:rPr lang="en-US" sz="800" dirty="0" smtClean="0"/>
              <a:t>(*) As </a:t>
            </a:r>
            <a:r>
              <a:rPr lang="en-US" sz="800" dirty="0" err="1" smtClean="0"/>
              <a:t>numemps,Sum</a:t>
            </a:r>
            <a:r>
              <a:rPr lang="en-US" sz="800" dirty="0" smtClean="0"/>
              <a:t>(Hours) As </a:t>
            </a:r>
            <a:r>
              <a:rPr lang="en-US" sz="800" dirty="0" err="1" smtClean="0"/>
              <a:t>tothours</a:t>
            </a:r>
            <a:r>
              <a:rPr lang="en-US" sz="800" dirty="0" smtClean="0"/>
              <a:t> From </a:t>
            </a:r>
            <a:r>
              <a:rPr lang="en-US" sz="800" dirty="0" err="1" smtClean="0"/>
              <a:t>project,department,works_on</a:t>
            </a:r>
            <a:r>
              <a:rPr lang="en-US" sz="800" dirty="0" smtClean="0"/>
              <a:t> Where </a:t>
            </a:r>
            <a:r>
              <a:rPr lang="en-US" sz="800" dirty="0" err="1" smtClean="0"/>
              <a:t>mgrssn</a:t>
            </a:r>
            <a:r>
              <a:rPr lang="en-US" sz="800" dirty="0" smtClean="0"/>
              <a:t> =  $manager  And </a:t>
            </a:r>
            <a:r>
              <a:rPr lang="en-US" sz="800" dirty="0" err="1" smtClean="0"/>
              <a:t>dnumber</a:t>
            </a:r>
            <a:r>
              <a:rPr lang="en-US" sz="800" dirty="0" smtClean="0"/>
              <a:t> = </a:t>
            </a:r>
            <a:r>
              <a:rPr lang="en-US" sz="800" dirty="0" err="1" smtClean="0"/>
              <a:t>dnum</a:t>
            </a:r>
            <a:r>
              <a:rPr lang="en-US" sz="800" dirty="0" smtClean="0"/>
              <a:t> And (</a:t>
            </a:r>
            <a:r>
              <a:rPr lang="en-US" sz="800" dirty="0" err="1" smtClean="0"/>
              <a:t>plocation</a:t>
            </a:r>
            <a:r>
              <a:rPr lang="en-US" sz="800" dirty="0" smtClean="0"/>
              <a:t> =  '$</a:t>
            </a:r>
            <a:r>
              <a:rPr lang="en-US" sz="800" dirty="0" err="1" smtClean="0"/>
              <a:t>ploc</a:t>
            </a:r>
            <a:r>
              <a:rPr lang="en-US" sz="800" dirty="0" smtClean="0"/>
              <a:t>[0]' Or </a:t>
            </a:r>
            <a:r>
              <a:rPr lang="en-US" sz="800" dirty="0" err="1" smtClean="0"/>
              <a:t>plocation</a:t>
            </a:r>
            <a:r>
              <a:rPr lang="en-US" sz="800" dirty="0" smtClean="0"/>
              <a:t> =  '$</a:t>
            </a:r>
            <a:r>
              <a:rPr lang="en-US" sz="800" dirty="0" err="1" smtClean="0"/>
              <a:t>ploc</a:t>
            </a:r>
            <a:r>
              <a:rPr lang="en-US" sz="800" dirty="0" smtClean="0"/>
              <a:t>[1]') And </a:t>
            </a:r>
            <a:r>
              <a:rPr lang="en-US" sz="800" dirty="0" err="1" smtClean="0"/>
              <a:t>pnumber</a:t>
            </a:r>
            <a:r>
              <a:rPr lang="en-US" sz="800" dirty="0" smtClean="0"/>
              <a:t> = </a:t>
            </a:r>
            <a:r>
              <a:rPr lang="en-US" sz="800" dirty="0" err="1" smtClean="0"/>
              <a:t>pno</a:t>
            </a:r>
            <a:r>
              <a:rPr lang="en-US" sz="800" dirty="0" smtClean="0"/>
              <a:t>  Group By </a:t>
            </a:r>
            <a:r>
              <a:rPr lang="en-US" sz="800" dirty="0" err="1" smtClean="0"/>
              <a:t>pname</a:t>
            </a:r>
            <a:r>
              <a:rPr lang="en-US" sz="800" dirty="0" smtClean="0"/>
              <a:t>,</a:t>
            </a:r>
          </a:p>
          <a:p>
            <a:pPr>
              <a:buNone/>
            </a:pPr>
            <a:r>
              <a:rPr lang="en-US" sz="800" dirty="0" err="1" smtClean="0"/>
              <a:t>pnumber,plocation,dnum</a:t>
            </a:r>
            <a:r>
              <a:rPr lang="en-US" sz="800" dirty="0" smtClean="0"/>
              <a:t>"; </a:t>
            </a:r>
          </a:p>
          <a:p>
            <a:pPr>
              <a:buNone/>
            </a:pPr>
            <a:r>
              <a:rPr lang="en-US" sz="800" dirty="0" smtClean="0"/>
              <a:t>  break;</a:t>
            </a:r>
          </a:p>
          <a:p>
            <a:pPr>
              <a:buNone/>
            </a:pPr>
            <a:r>
              <a:rPr lang="en-US" sz="800" dirty="0" smtClean="0"/>
              <a:t>case 3:</a:t>
            </a:r>
          </a:p>
          <a:p>
            <a:pPr>
              <a:buNone/>
            </a:pPr>
            <a:r>
              <a:rPr lang="en-US" sz="800" dirty="0" smtClean="0"/>
              <a:t>  $</a:t>
            </a:r>
            <a:r>
              <a:rPr lang="en-US" sz="800" dirty="0" err="1" smtClean="0"/>
              <a:t>sql_query</a:t>
            </a:r>
            <a:r>
              <a:rPr lang="en-US" sz="800" dirty="0" smtClean="0"/>
              <a:t> = "Select </a:t>
            </a:r>
            <a:r>
              <a:rPr lang="en-US" sz="800" dirty="0" err="1" smtClean="0"/>
              <a:t>pname,pnumber,plocation,dnum,Count</a:t>
            </a:r>
            <a:r>
              <a:rPr lang="en-US" sz="800" dirty="0" smtClean="0"/>
              <a:t>(*) As </a:t>
            </a:r>
            <a:r>
              <a:rPr lang="en-US" sz="800" dirty="0" err="1" smtClean="0"/>
              <a:t>numemps,Sum</a:t>
            </a:r>
            <a:r>
              <a:rPr lang="en-US" sz="800" dirty="0" smtClean="0"/>
              <a:t>(Hours) As </a:t>
            </a:r>
            <a:r>
              <a:rPr lang="en-US" sz="800" dirty="0" err="1" smtClean="0"/>
              <a:t>tothours</a:t>
            </a:r>
            <a:r>
              <a:rPr lang="en-US" sz="800" dirty="0" smtClean="0"/>
              <a:t> From </a:t>
            </a:r>
            <a:r>
              <a:rPr lang="en-US" sz="800" dirty="0" err="1" smtClean="0"/>
              <a:t>project,department,works_on</a:t>
            </a:r>
            <a:r>
              <a:rPr lang="en-US" sz="800" dirty="0" smtClean="0"/>
              <a:t> Where </a:t>
            </a:r>
            <a:r>
              <a:rPr lang="en-US" sz="800" dirty="0" err="1" smtClean="0"/>
              <a:t>mgrssn</a:t>
            </a:r>
            <a:r>
              <a:rPr lang="en-US" sz="800" dirty="0" smtClean="0"/>
              <a:t> =  $manager  And </a:t>
            </a:r>
            <a:r>
              <a:rPr lang="en-US" sz="800" dirty="0" err="1" smtClean="0"/>
              <a:t>dnumber</a:t>
            </a:r>
            <a:r>
              <a:rPr lang="en-US" sz="800" dirty="0" smtClean="0"/>
              <a:t> = </a:t>
            </a:r>
            <a:r>
              <a:rPr lang="en-US" sz="800" dirty="0" err="1" smtClean="0"/>
              <a:t>dnum</a:t>
            </a:r>
            <a:r>
              <a:rPr lang="en-US" sz="800" dirty="0" smtClean="0"/>
              <a:t> And (</a:t>
            </a:r>
            <a:r>
              <a:rPr lang="en-US" sz="800" dirty="0" err="1" smtClean="0"/>
              <a:t>plocation</a:t>
            </a:r>
            <a:r>
              <a:rPr lang="en-US" sz="800" dirty="0" smtClean="0"/>
              <a:t> =  '$</a:t>
            </a:r>
            <a:r>
              <a:rPr lang="en-US" sz="800" dirty="0" err="1" smtClean="0"/>
              <a:t>ploc</a:t>
            </a:r>
            <a:r>
              <a:rPr lang="en-US" sz="800" dirty="0" smtClean="0"/>
              <a:t>[0]' Or </a:t>
            </a:r>
            <a:r>
              <a:rPr lang="en-US" sz="800" dirty="0" err="1" smtClean="0"/>
              <a:t>plocation</a:t>
            </a:r>
            <a:r>
              <a:rPr lang="en-US" sz="800" dirty="0" smtClean="0"/>
              <a:t> =  '$</a:t>
            </a:r>
            <a:r>
              <a:rPr lang="en-US" sz="800" dirty="0" err="1" smtClean="0"/>
              <a:t>ploc</a:t>
            </a:r>
            <a:r>
              <a:rPr lang="en-US" sz="800" dirty="0" smtClean="0"/>
              <a:t>[1]' Or </a:t>
            </a:r>
            <a:r>
              <a:rPr lang="en-US" sz="800" dirty="0" err="1" smtClean="0"/>
              <a:t>plocation</a:t>
            </a:r>
            <a:r>
              <a:rPr lang="en-US" sz="800" dirty="0" smtClean="0"/>
              <a:t> =  '$</a:t>
            </a:r>
            <a:r>
              <a:rPr lang="en-US" sz="800" dirty="0" err="1" smtClean="0"/>
              <a:t>ploc</a:t>
            </a:r>
            <a:r>
              <a:rPr lang="en-US" sz="800" dirty="0" smtClean="0"/>
              <a:t>[2]') And </a:t>
            </a:r>
            <a:r>
              <a:rPr lang="en-US" sz="800" dirty="0" err="1" smtClean="0"/>
              <a:t>pnumber</a:t>
            </a:r>
            <a:r>
              <a:rPr lang="en-US" sz="800" dirty="0" smtClean="0"/>
              <a:t> = </a:t>
            </a:r>
            <a:r>
              <a:rPr lang="en-US" sz="800" dirty="0" err="1" smtClean="0"/>
              <a:t>pno</a:t>
            </a:r>
            <a:r>
              <a:rPr lang="en-US" sz="800" dirty="0" smtClean="0"/>
              <a:t>  Group By </a:t>
            </a:r>
            <a:r>
              <a:rPr lang="en-US" sz="800" dirty="0" err="1" smtClean="0"/>
              <a:t>pname,pnumber,plocation,dnum</a:t>
            </a:r>
            <a:r>
              <a:rPr lang="en-US" sz="800" dirty="0" smtClean="0"/>
              <a:t>"; </a:t>
            </a:r>
          </a:p>
          <a:p>
            <a:pPr>
              <a:buNone/>
            </a:pPr>
            <a:r>
              <a:rPr lang="en-US" sz="800" dirty="0" smtClean="0"/>
              <a:t>  break; </a:t>
            </a:r>
          </a:p>
          <a:p>
            <a:pPr>
              <a:buNone/>
            </a:pPr>
            <a:r>
              <a:rPr lang="en-US" sz="800" dirty="0" smtClean="0"/>
              <a:t>default:</a:t>
            </a:r>
          </a:p>
          <a:p>
            <a:pPr>
              <a:buNone/>
            </a:pPr>
            <a:r>
              <a:rPr lang="en-US" sz="800" dirty="0" smtClean="0"/>
              <a:t>  $</a:t>
            </a:r>
            <a:r>
              <a:rPr lang="en-US" sz="800" dirty="0" err="1" smtClean="0"/>
              <a:t>sql_query</a:t>
            </a:r>
            <a:r>
              <a:rPr lang="en-US" sz="800" dirty="0" smtClean="0"/>
              <a:t> = "Select </a:t>
            </a:r>
            <a:r>
              <a:rPr lang="en-US" sz="800" dirty="0" err="1" smtClean="0"/>
              <a:t>dnum,Count</a:t>
            </a:r>
            <a:r>
              <a:rPr lang="en-US" sz="800" dirty="0" smtClean="0"/>
              <a:t>(*) As </a:t>
            </a:r>
            <a:r>
              <a:rPr lang="en-US" sz="800" dirty="0" err="1" smtClean="0"/>
              <a:t>numemps,Sum</a:t>
            </a:r>
            <a:r>
              <a:rPr lang="en-US" sz="800" dirty="0" smtClean="0"/>
              <a:t>(Hours) As </a:t>
            </a:r>
            <a:r>
              <a:rPr lang="en-US" sz="800" dirty="0" err="1" smtClean="0"/>
              <a:t>tothours</a:t>
            </a:r>
            <a:r>
              <a:rPr lang="en-US" sz="800" dirty="0" smtClean="0"/>
              <a:t> From </a:t>
            </a:r>
            <a:r>
              <a:rPr lang="en-US" sz="800" dirty="0" err="1" smtClean="0"/>
              <a:t>project,department,works_on</a:t>
            </a:r>
            <a:r>
              <a:rPr lang="en-US" sz="800" dirty="0" smtClean="0"/>
              <a:t> Where </a:t>
            </a:r>
            <a:r>
              <a:rPr lang="en-US" sz="800" dirty="0" err="1" smtClean="0"/>
              <a:t>mgrssn</a:t>
            </a:r>
            <a:r>
              <a:rPr lang="en-US" sz="800" dirty="0" smtClean="0"/>
              <a:t> =  $manager  And </a:t>
            </a:r>
            <a:r>
              <a:rPr lang="en-US" sz="800" dirty="0" err="1" smtClean="0"/>
              <a:t>dnumber</a:t>
            </a:r>
            <a:r>
              <a:rPr lang="en-US" sz="800" dirty="0" smtClean="0"/>
              <a:t> = </a:t>
            </a:r>
            <a:r>
              <a:rPr lang="en-US" sz="800" dirty="0" err="1" smtClean="0"/>
              <a:t>dnum</a:t>
            </a:r>
            <a:r>
              <a:rPr lang="en-US" sz="800" dirty="0" smtClean="0"/>
              <a:t> And </a:t>
            </a:r>
            <a:r>
              <a:rPr lang="en-US" sz="800" dirty="0" err="1" smtClean="0"/>
              <a:t>pnumber</a:t>
            </a:r>
            <a:r>
              <a:rPr lang="en-US" sz="800" dirty="0" smtClean="0"/>
              <a:t> = </a:t>
            </a:r>
            <a:r>
              <a:rPr lang="en-US" sz="800" dirty="0" err="1" smtClean="0"/>
              <a:t>pno</a:t>
            </a:r>
            <a:r>
              <a:rPr lang="en-US" sz="800" dirty="0" smtClean="0"/>
              <a:t>  Group By </a:t>
            </a:r>
            <a:r>
              <a:rPr lang="en-US" sz="800" dirty="0" err="1" smtClean="0"/>
              <a:t>dnum</a:t>
            </a:r>
            <a:r>
              <a:rPr lang="en-US" sz="800" dirty="0" smtClean="0"/>
              <a:t>"; </a:t>
            </a:r>
          </a:p>
          <a:p>
            <a:pPr>
              <a:buNone/>
            </a:pPr>
            <a:r>
              <a:rPr lang="en-US" sz="800" dirty="0" smtClean="0"/>
              <a:t>//echo "No Projects chosen   &lt;</a:t>
            </a:r>
            <a:r>
              <a:rPr lang="en-US" sz="800" dirty="0" err="1" smtClean="0"/>
              <a:t>br</a:t>
            </a:r>
            <a:r>
              <a:rPr lang="en-US" sz="800" dirty="0" smtClean="0"/>
              <a:t> /&gt; ";</a:t>
            </a:r>
          </a:p>
          <a:p>
            <a:pPr>
              <a:buNone/>
            </a:pPr>
            <a:r>
              <a:rPr lang="en-US" sz="800" dirty="0" smtClean="0"/>
              <a:t>}</a:t>
            </a:r>
          </a:p>
          <a:p>
            <a:pPr>
              <a:buNone/>
            </a:pPr>
            <a:r>
              <a:rPr lang="en-US" sz="800" dirty="0" smtClean="0"/>
              <a:t>$result = </a:t>
            </a:r>
            <a:r>
              <a:rPr lang="en-US" sz="800" dirty="0" err="1" smtClean="0"/>
              <a:t>mysql_query</a:t>
            </a:r>
            <a:r>
              <a:rPr lang="en-US" sz="800" dirty="0" smtClean="0"/>
              <a:t> ($</a:t>
            </a:r>
            <a:r>
              <a:rPr lang="en-US" sz="800" dirty="0" err="1" smtClean="0"/>
              <a:t>sql_query</a:t>
            </a:r>
            <a:r>
              <a:rPr lang="en-US" sz="800" dirty="0" smtClean="0"/>
              <a:t>) or die(</a:t>
            </a:r>
            <a:r>
              <a:rPr lang="en-US" sz="800" dirty="0" err="1" smtClean="0"/>
              <a:t>mysql_error</a:t>
            </a:r>
            <a:r>
              <a:rPr lang="en-US" sz="800" dirty="0" smtClean="0"/>
              <a:t>());  </a:t>
            </a:r>
          </a:p>
          <a:p>
            <a:pPr>
              <a:buNone/>
            </a:pPr>
            <a:r>
              <a:rPr lang="en-US" sz="800" dirty="0" smtClean="0"/>
              <a:t>$num = </a:t>
            </a:r>
            <a:r>
              <a:rPr lang="en-US" sz="800" dirty="0" err="1" smtClean="0"/>
              <a:t>mysql_numrows</a:t>
            </a:r>
            <a:r>
              <a:rPr lang="en-US" sz="800" dirty="0" smtClean="0"/>
              <a:t>($result);  </a:t>
            </a:r>
          </a:p>
          <a:p>
            <a:pPr>
              <a:buNone/>
            </a:pPr>
            <a:r>
              <a:rPr lang="en-US" sz="800" dirty="0" err="1" smtClean="0"/>
              <a:t>mysql_close</a:t>
            </a:r>
            <a:r>
              <a:rPr lang="en-US" sz="800" dirty="0" smtClean="0"/>
              <a:t> ();</a:t>
            </a:r>
          </a:p>
          <a:p>
            <a:pPr>
              <a:buNone/>
            </a:pPr>
            <a:r>
              <a:rPr lang="en-US" sz="800" dirty="0" smtClean="0"/>
              <a:t>?&gt; </a:t>
            </a:r>
            <a:endParaRPr lang="en-US" sz="800"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smtClean="0"/>
              <a:t>File:pjQueryResult.php</a:t>
            </a:r>
            <a:endParaRPr lang="en-US" dirty="0"/>
          </a:p>
        </p:txBody>
      </p:sp>
      <p:sp>
        <p:nvSpPr>
          <p:cNvPr id="3" name="Content Placeholder 2"/>
          <p:cNvSpPr>
            <a:spLocks noGrp="1"/>
          </p:cNvSpPr>
          <p:nvPr>
            <p:ph sz="half" idx="1"/>
          </p:nvPr>
        </p:nvSpPr>
        <p:spPr>
          <a:xfrm>
            <a:off x="457200" y="1143000"/>
            <a:ext cx="4038600" cy="4983163"/>
          </a:xfrm>
        </p:spPr>
        <p:txBody>
          <a:bodyPr>
            <a:noAutofit/>
          </a:bodyPr>
          <a:lstStyle/>
          <a:p>
            <a:pPr>
              <a:buNone/>
            </a:pPr>
            <a:r>
              <a:rPr lang="en-US" sz="800" dirty="0" smtClean="0"/>
              <a:t>&lt;</a:t>
            </a:r>
            <a:r>
              <a:rPr lang="en-US" sz="800" dirty="0" err="1" smtClean="0"/>
              <a:t>br</a:t>
            </a:r>
            <a:r>
              <a:rPr lang="en-US" sz="800" dirty="0" smtClean="0"/>
              <a:t>&gt;&lt;</a:t>
            </a:r>
            <a:r>
              <a:rPr lang="en-US" sz="800" dirty="0" err="1" smtClean="0"/>
              <a:t>br</a:t>
            </a:r>
            <a:r>
              <a:rPr lang="en-US" sz="800" dirty="0" smtClean="0"/>
              <a:t>&gt;&lt;</a:t>
            </a:r>
            <a:r>
              <a:rPr lang="en-US" sz="800" dirty="0" err="1" smtClean="0"/>
              <a:t>br</a:t>
            </a:r>
            <a:r>
              <a:rPr lang="en-US" sz="800" dirty="0" smtClean="0"/>
              <a:t>&gt;&lt;</a:t>
            </a:r>
            <a:r>
              <a:rPr lang="en-US" sz="800" dirty="0" err="1" smtClean="0"/>
              <a:t>br</a:t>
            </a:r>
            <a:r>
              <a:rPr lang="en-US" sz="800" dirty="0" smtClean="0"/>
              <a:t>&gt;   </a:t>
            </a:r>
          </a:p>
          <a:p>
            <a:pPr>
              <a:buNone/>
            </a:pPr>
            <a:r>
              <a:rPr lang="en-US" sz="800" dirty="0" smtClean="0"/>
              <a:t>&lt;?</a:t>
            </a:r>
            <a:r>
              <a:rPr lang="en-US" sz="800" dirty="0" err="1" smtClean="0"/>
              <a:t>php</a:t>
            </a:r>
            <a:r>
              <a:rPr lang="en-US" sz="800" dirty="0" smtClean="0"/>
              <a:t> </a:t>
            </a:r>
          </a:p>
          <a:p>
            <a:pPr>
              <a:buNone/>
            </a:pPr>
            <a:r>
              <a:rPr lang="en-US" sz="800" dirty="0" smtClean="0"/>
              <a:t>if ($</a:t>
            </a:r>
            <a:r>
              <a:rPr lang="en-US" sz="800" dirty="0" err="1" smtClean="0"/>
              <a:t>numlocs</a:t>
            </a:r>
            <a:r>
              <a:rPr lang="en-US" sz="800" dirty="0" smtClean="0"/>
              <a:t> &gt; 0) { </a:t>
            </a:r>
          </a:p>
          <a:p>
            <a:pPr>
              <a:buNone/>
            </a:pPr>
            <a:r>
              <a:rPr lang="en-US" sz="800" dirty="0" smtClean="0"/>
              <a:t>?&gt;</a:t>
            </a:r>
          </a:p>
          <a:p>
            <a:pPr>
              <a:buNone/>
            </a:pPr>
            <a:r>
              <a:rPr lang="en-US" sz="800" dirty="0" smtClean="0"/>
              <a:t>&lt;b&gt;Project Query Result &lt;/b&gt;&lt;</a:t>
            </a:r>
            <a:r>
              <a:rPr lang="en-US" sz="800" dirty="0" err="1" smtClean="0"/>
              <a:t>br</a:t>
            </a:r>
            <a:r>
              <a:rPr lang="en-US" sz="800" dirty="0" smtClean="0"/>
              <a:t>&gt;&lt;</a:t>
            </a:r>
            <a:r>
              <a:rPr lang="en-US" sz="800" dirty="0" err="1" smtClean="0"/>
              <a:t>br</a:t>
            </a:r>
            <a:r>
              <a:rPr lang="en-US" sz="800" dirty="0" smtClean="0"/>
              <a:t>&gt;  </a:t>
            </a:r>
          </a:p>
          <a:p>
            <a:pPr>
              <a:buNone/>
            </a:pPr>
            <a:r>
              <a:rPr lang="en-US" sz="800" dirty="0" smtClean="0"/>
              <a:t>&lt;table border="1" </a:t>
            </a:r>
            <a:r>
              <a:rPr lang="en-US" sz="800" dirty="0" err="1" smtClean="0"/>
              <a:t>cellspacing</a:t>
            </a:r>
            <a:r>
              <a:rPr lang="en-US" sz="800" dirty="0" smtClean="0"/>
              <a:t>="2" </a:t>
            </a:r>
            <a:r>
              <a:rPr lang="en-US" sz="800" dirty="0" err="1" smtClean="0"/>
              <a:t>cellpadding</a:t>
            </a:r>
            <a:r>
              <a:rPr lang="en-US" sz="800" dirty="0" smtClean="0"/>
              <a:t>="2"&gt;</a:t>
            </a:r>
          </a:p>
          <a:p>
            <a:pPr>
              <a:buNone/>
            </a:pPr>
            <a:r>
              <a:rPr lang="en-US" sz="800" dirty="0" smtClean="0"/>
              <a:t>&lt;</a:t>
            </a:r>
            <a:r>
              <a:rPr lang="en-US" sz="800" dirty="0" err="1" smtClean="0"/>
              <a:t>tr</a:t>
            </a:r>
            <a:r>
              <a:rPr lang="en-US" sz="800" dirty="0" smtClean="0"/>
              <a:t>&gt;</a:t>
            </a:r>
          </a:p>
          <a:p>
            <a:pPr>
              <a:buNone/>
            </a:pPr>
            <a:r>
              <a:rPr lang="en-US" sz="800" dirty="0" smtClean="0"/>
              <a:t>&lt;</a:t>
            </a:r>
            <a:r>
              <a:rPr lang="en-US" sz="800" dirty="0" err="1" smtClean="0"/>
              <a:t>th</a:t>
            </a:r>
            <a:r>
              <a:rPr lang="en-US" sz="800" dirty="0" smtClean="0"/>
              <a:t>&gt;&lt;font color="#</a:t>
            </a:r>
            <a:r>
              <a:rPr lang="en-US" sz="800" dirty="0" err="1" smtClean="0"/>
              <a:t>ffffff</a:t>
            </a:r>
            <a:r>
              <a:rPr lang="en-US" sz="800" dirty="0" smtClean="0"/>
              <a:t>" face="Arial, Helvetica, sans-serif"&gt;Project Name  &lt;/font&gt;&lt;/</a:t>
            </a:r>
            <a:r>
              <a:rPr lang="en-US" sz="800" dirty="0" err="1" smtClean="0"/>
              <a:t>th</a:t>
            </a:r>
            <a:r>
              <a:rPr lang="en-US" sz="800" dirty="0" smtClean="0"/>
              <a:t>&gt;</a:t>
            </a:r>
          </a:p>
          <a:p>
            <a:pPr>
              <a:buNone/>
            </a:pPr>
            <a:r>
              <a:rPr lang="en-US" sz="800" dirty="0" smtClean="0"/>
              <a:t>&lt;</a:t>
            </a:r>
            <a:r>
              <a:rPr lang="en-US" sz="800" dirty="0" err="1" smtClean="0"/>
              <a:t>th</a:t>
            </a:r>
            <a:r>
              <a:rPr lang="en-US" sz="800" dirty="0" smtClean="0"/>
              <a:t>&gt;&lt;font color="#</a:t>
            </a:r>
            <a:r>
              <a:rPr lang="en-US" sz="800" dirty="0" err="1" smtClean="0"/>
              <a:t>ffffff</a:t>
            </a:r>
            <a:r>
              <a:rPr lang="en-US" sz="800" dirty="0" smtClean="0"/>
              <a:t>" face="Arial, Helvetica, sans-serif"&gt;</a:t>
            </a:r>
            <a:r>
              <a:rPr lang="en-US" sz="800" dirty="0" err="1" smtClean="0"/>
              <a:t>ProjectNumber</a:t>
            </a:r>
            <a:r>
              <a:rPr lang="en-US" sz="800" dirty="0" smtClean="0"/>
              <a:t> &lt;/font&gt;&lt;/</a:t>
            </a:r>
            <a:r>
              <a:rPr lang="en-US" sz="800" dirty="0" err="1" smtClean="0"/>
              <a:t>th</a:t>
            </a:r>
            <a:r>
              <a:rPr lang="en-US" sz="800" dirty="0" smtClean="0"/>
              <a:t>&gt;</a:t>
            </a:r>
          </a:p>
          <a:p>
            <a:pPr>
              <a:buNone/>
            </a:pPr>
            <a:r>
              <a:rPr lang="en-US" sz="800" dirty="0" smtClean="0"/>
              <a:t>&lt;</a:t>
            </a:r>
            <a:r>
              <a:rPr lang="en-US" sz="800" dirty="0" err="1" smtClean="0"/>
              <a:t>th</a:t>
            </a:r>
            <a:r>
              <a:rPr lang="en-US" sz="800" dirty="0" smtClean="0"/>
              <a:t>&gt;&lt;font color="#</a:t>
            </a:r>
            <a:r>
              <a:rPr lang="en-US" sz="800" dirty="0" err="1" smtClean="0"/>
              <a:t>ffffff</a:t>
            </a:r>
            <a:r>
              <a:rPr lang="en-US" sz="800" dirty="0" smtClean="0"/>
              <a:t>" face="Arial, Helvetica, sans-serif"&gt;Location    &lt;/font&gt;&lt;/</a:t>
            </a:r>
            <a:r>
              <a:rPr lang="en-US" sz="800" dirty="0" err="1" smtClean="0"/>
              <a:t>th</a:t>
            </a:r>
            <a:r>
              <a:rPr lang="en-US" sz="800" dirty="0" smtClean="0"/>
              <a:t>&gt;</a:t>
            </a:r>
          </a:p>
          <a:p>
            <a:pPr>
              <a:buNone/>
            </a:pPr>
            <a:r>
              <a:rPr lang="en-US" sz="800" dirty="0" smtClean="0"/>
              <a:t>&lt;</a:t>
            </a:r>
            <a:r>
              <a:rPr lang="en-US" sz="800" dirty="0" err="1" smtClean="0"/>
              <a:t>th</a:t>
            </a:r>
            <a:r>
              <a:rPr lang="en-US" sz="800" dirty="0" smtClean="0"/>
              <a:t>&gt;&lt;font color="#</a:t>
            </a:r>
            <a:r>
              <a:rPr lang="en-US" sz="800" dirty="0" err="1" smtClean="0"/>
              <a:t>ffffff</a:t>
            </a:r>
            <a:r>
              <a:rPr lang="en-US" sz="800" dirty="0" smtClean="0"/>
              <a:t>" face="Arial, Helvetica, sans-serif"&gt;Department Number  &lt;/font&gt;&lt;/</a:t>
            </a:r>
            <a:r>
              <a:rPr lang="en-US" sz="800" dirty="0" err="1" smtClean="0"/>
              <a:t>th</a:t>
            </a:r>
            <a:r>
              <a:rPr lang="en-US" sz="800" dirty="0" smtClean="0"/>
              <a:t>&gt;</a:t>
            </a:r>
          </a:p>
          <a:p>
            <a:pPr>
              <a:buNone/>
            </a:pPr>
            <a:r>
              <a:rPr lang="en-US" sz="800" dirty="0" smtClean="0"/>
              <a:t>&lt;</a:t>
            </a:r>
            <a:r>
              <a:rPr lang="en-US" sz="800" dirty="0" err="1" smtClean="0"/>
              <a:t>th</a:t>
            </a:r>
            <a:r>
              <a:rPr lang="en-US" sz="800" dirty="0" smtClean="0"/>
              <a:t>&gt;&lt;font color="#</a:t>
            </a:r>
            <a:r>
              <a:rPr lang="en-US" sz="800" dirty="0" err="1" smtClean="0"/>
              <a:t>ffffff</a:t>
            </a:r>
            <a:r>
              <a:rPr lang="en-US" sz="800" dirty="0" smtClean="0"/>
              <a:t>" face="Arial, Helvetica, sans-serif"&gt;Number of Employees &lt;/font&gt;&lt;/</a:t>
            </a:r>
            <a:r>
              <a:rPr lang="en-US" sz="800" dirty="0" err="1" smtClean="0"/>
              <a:t>th</a:t>
            </a:r>
            <a:r>
              <a:rPr lang="en-US" sz="800" dirty="0" smtClean="0"/>
              <a:t>&gt;</a:t>
            </a:r>
          </a:p>
          <a:p>
            <a:pPr>
              <a:buNone/>
            </a:pPr>
            <a:r>
              <a:rPr lang="en-US" sz="800" dirty="0" smtClean="0"/>
              <a:t>&lt;</a:t>
            </a:r>
            <a:r>
              <a:rPr lang="en-US" sz="800" dirty="0" err="1" smtClean="0"/>
              <a:t>th</a:t>
            </a:r>
            <a:r>
              <a:rPr lang="en-US" sz="800" dirty="0" smtClean="0"/>
              <a:t>&gt;&lt;font color="#</a:t>
            </a:r>
            <a:r>
              <a:rPr lang="en-US" sz="800" dirty="0" err="1" smtClean="0"/>
              <a:t>ffffff</a:t>
            </a:r>
            <a:r>
              <a:rPr lang="en-US" sz="800" dirty="0" smtClean="0"/>
              <a:t>" face="Arial, Helvetica, sans-serif"&gt;Total Number of Hours  &lt;/font&gt;&lt;/</a:t>
            </a:r>
            <a:r>
              <a:rPr lang="en-US" sz="800" dirty="0" err="1" smtClean="0"/>
              <a:t>th</a:t>
            </a:r>
            <a:r>
              <a:rPr lang="en-US" sz="800" dirty="0" smtClean="0"/>
              <a:t>&gt;</a:t>
            </a:r>
          </a:p>
          <a:p>
            <a:pPr>
              <a:buNone/>
            </a:pPr>
            <a:r>
              <a:rPr lang="en-US" sz="800" dirty="0" smtClean="0"/>
              <a:t>&lt;/</a:t>
            </a:r>
            <a:r>
              <a:rPr lang="en-US" sz="800" dirty="0" err="1" smtClean="0"/>
              <a:t>tr</a:t>
            </a:r>
            <a:r>
              <a:rPr lang="en-US" sz="800" dirty="0" smtClean="0"/>
              <a:t>&gt;</a:t>
            </a:r>
          </a:p>
          <a:p>
            <a:pPr>
              <a:buNone/>
            </a:pPr>
            <a:r>
              <a:rPr lang="en-US" sz="800" dirty="0" smtClean="0"/>
              <a:t>&lt;?</a:t>
            </a:r>
            <a:r>
              <a:rPr lang="en-US" sz="800" dirty="0" err="1" smtClean="0"/>
              <a:t>php</a:t>
            </a:r>
            <a:r>
              <a:rPr lang="en-US" sz="800" dirty="0" smtClean="0"/>
              <a:t>   </a:t>
            </a:r>
          </a:p>
          <a:p>
            <a:pPr>
              <a:buNone/>
            </a:pPr>
            <a:r>
              <a:rPr lang="en-US" sz="800" dirty="0" smtClean="0"/>
              <a:t>          $</a:t>
            </a:r>
            <a:r>
              <a:rPr lang="en-US" sz="800" dirty="0" err="1" smtClean="0"/>
              <a:t>i</a:t>
            </a:r>
            <a:r>
              <a:rPr lang="en-US" sz="800" dirty="0" smtClean="0"/>
              <a:t>=0;</a:t>
            </a:r>
          </a:p>
          <a:p>
            <a:pPr>
              <a:buNone/>
            </a:pPr>
            <a:r>
              <a:rPr lang="en-US" sz="800" dirty="0" smtClean="0"/>
              <a:t>          while ($</a:t>
            </a:r>
            <a:r>
              <a:rPr lang="en-US" sz="800" dirty="0" err="1" smtClean="0"/>
              <a:t>i</a:t>
            </a:r>
            <a:r>
              <a:rPr lang="en-US" sz="800" dirty="0" smtClean="0"/>
              <a:t> &lt; $num) {</a:t>
            </a:r>
          </a:p>
          <a:p>
            <a:pPr>
              <a:buNone/>
            </a:pPr>
            <a:r>
              <a:rPr lang="en-US" sz="800" dirty="0" smtClean="0"/>
              <a:t>           $</a:t>
            </a:r>
            <a:r>
              <a:rPr lang="en-US" sz="800" dirty="0" err="1" smtClean="0"/>
              <a:t>pname</a:t>
            </a:r>
            <a:r>
              <a:rPr lang="en-US" sz="800" dirty="0" smtClean="0"/>
              <a:t> = </a:t>
            </a:r>
            <a:r>
              <a:rPr lang="en-US" sz="800" dirty="0" err="1" smtClean="0"/>
              <a:t>mysql_result</a:t>
            </a:r>
            <a:r>
              <a:rPr lang="en-US" sz="800" dirty="0" smtClean="0"/>
              <a:t>($</a:t>
            </a:r>
            <a:r>
              <a:rPr lang="en-US" sz="800" dirty="0" err="1" smtClean="0"/>
              <a:t>result,$i,"pname</a:t>
            </a:r>
            <a:r>
              <a:rPr lang="en-US" sz="800" dirty="0" smtClean="0"/>
              <a:t>");</a:t>
            </a:r>
          </a:p>
          <a:p>
            <a:pPr>
              <a:buNone/>
            </a:pPr>
            <a:r>
              <a:rPr lang="en-US" sz="800" dirty="0" smtClean="0"/>
              <a:t>           $</a:t>
            </a:r>
            <a:r>
              <a:rPr lang="en-US" sz="800" dirty="0" err="1" smtClean="0"/>
              <a:t>pnumber</a:t>
            </a:r>
            <a:r>
              <a:rPr lang="en-US" sz="800" dirty="0" smtClean="0"/>
              <a:t>  = </a:t>
            </a:r>
            <a:r>
              <a:rPr lang="en-US" sz="800" dirty="0" err="1" smtClean="0"/>
              <a:t>mysql_result</a:t>
            </a:r>
            <a:r>
              <a:rPr lang="en-US" sz="800" dirty="0" smtClean="0"/>
              <a:t>($</a:t>
            </a:r>
            <a:r>
              <a:rPr lang="en-US" sz="800" dirty="0" err="1" smtClean="0"/>
              <a:t>result,$i,"pnumber</a:t>
            </a:r>
            <a:r>
              <a:rPr lang="en-US" sz="800" dirty="0" smtClean="0"/>
              <a:t>");</a:t>
            </a:r>
          </a:p>
          <a:p>
            <a:pPr>
              <a:buNone/>
            </a:pPr>
            <a:r>
              <a:rPr lang="en-US" sz="800" dirty="0" smtClean="0"/>
              <a:t>           $</a:t>
            </a:r>
            <a:r>
              <a:rPr lang="en-US" sz="800" dirty="0" err="1" smtClean="0"/>
              <a:t>plocation</a:t>
            </a:r>
            <a:r>
              <a:rPr lang="en-US" sz="800" dirty="0" smtClean="0"/>
              <a:t> = </a:t>
            </a:r>
            <a:r>
              <a:rPr lang="en-US" sz="800" dirty="0" err="1" smtClean="0"/>
              <a:t>mysql_result</a:t>
            </a:r>
            <a:r>
              <a:rPr lang="en-US" sz="800" dirty="0" smtClean="0"/>
              <a:t>($</a:t>
            </a:r>
            <a:r>
              <a:rPr lang="en-US" sz="800" dirty="0" err="1" smtClean="0"/>
              <a:t>result,$i,"plocation</a:t>
            </a:r>
            <a:r>
              <a:rPr lang="en-US" sz="800" dirty="0" smtClean="0"/>
              <a:t>");</a:t>
            </a:r>
          </a:p>
          <a:p>
            <a:pPr>
              <a:buNone/>
            </a:pPr>
            <a:r>
              <a:rPr lang="en-US" sz="800" dirty="0" smtClean="0"/>
              <a:t>           $</a:t>
            </a:r>
            <a:r>
              <a:rPr lang="en-US" sz="800" dirty="0" err="1" smtClean="0"/>
              <a:t>dnum</a:t>
            </a:r>
            <a:r>
              <a:rPr lang="en-US" sz="800" dirty="0" smtClean="0"/>
              <a:t>  = </a:t>
            </a:r>
            <a:r>
              <a:rPr lang="en-US" sz="800" dirty="0" err="1" smtClean="0"/>
              <a:t>mysql_result</a:t>
            </a:r>
            <a:r>
              <a:rPr lang="en-US" sz="800" dirty="0" smtClean="0"/>
              <a:t>($</a:t>
            </a:r>
            <a:r>
              <a:rPr lang="en-US" sz="800" dirty="0" err="1" smtClean="0"/>
              <a:t>result,$i,"dnum</a:t>
            </a:r>
            <a:r>
              <a:rPr lang="en-US" sz="800" dirty="0" smtClean="0"/>
              <a:t>");</a:t>
            </a:r>
          </a:p>
          <a:p>
            <a:pPr>
              <a:buNone/>
            </a:pPr>
            <a:r>
              <a:rPr lang="en-US" sz="800" dirty="0" smtClean="0"/>
              <a:t>           $</a:t>
            </a:r>
            <a:r>
              <a:rPr lang="en-US" sz="800" dirty="0" err="1" smtClean="0"/>
              <a:t>numemps</a:t>
            </a:r>
            <a:r>
              <a:rPr lang="en-US" sz="800" dirty="0" smtClean="0"/>
              <a:t>  = </a:t>
            </a:r>
            <a:r>
              <a:rPr lang="en-US" sz="800" dirty="0" err="1" smtClean="0"/>
              <a:t>mysql_result</a:t>
            </a:r>
            <a:r>
              <a:rPr lang="en-US" sz="800" dirty="0" smtClean="0"/>
              <a:t>($</a:t>
            </a:r>
            <a:r>
              <a:rPr lang="en-US" sz="800" dirty="0" err="1" smtClean="0"/>
              <a:t>result,$i,"numemps</a:t>
            </a:r>
            <a:r>
              <a:rPr lang="en-US" sz="800" dirty="0" smtClean="0"/>
              <a:t>");</a:t>
            </a:r>
          </a:p>
          <a:p>
            <a:pPr>
              <a:buNone/>
            </a:pPr>
            <a:r>
              <a:rPr lang="en-US" sz="800" dirty="0" smtClean="0"/>
              <a:t>           $</a:t>
            </a:r>
            <a:r>
              <a:rPr lang="en-US" sz="800" dirty="0" err="1" smtClean="0"/>
              <a:t>tothours</a:t>
            </a:r>
            <a:r>
              <a:rPr lang="en-US" sz="800" dirty="0" smtClean="0"/>
              <a:t> = </a:t>
            </a:r>
            <a:r>
              <a:rPr lang="en-US" sz="800" dirty="0" err="1" smtClean="0"/>
              <a:t>mysql_result</a:t>
            </a:r>
            <a:r>
              <a:rPr lang="en-US" sz="800" dirty="0" smtClean="0"/>
              <a:t>($</a:t>
            </a:r>
            <a:r>
              <a:rPr lang="en-US" sz="800" dirty="0" err="1" smtClean="0"/>
              <a:t>result,$i,"tothours</a:t>
            </a:r>
            <a:r>
              <a:rPr lang="en-US" sz="800" dirty="0" smtClean="0"/>
              <a:t>");</a:t>
            </a:r>
          </a:p>
          <a:p>
            <a:pPr>
              <a:buNone/>
            </a:pPr>
            <a:endParaRPr lang="en-US" sz="800" dirty="0" smtClean="0"/>
          </a:p>
          <a:p>
            <a:pPr>
              <a:buNone/>
            </a:pPr>
            <a:r>
              <a:rPr lang="en-US" sz="800" dirty="0" smtClean="0"/>
              <a:t> ?&gt;</a:t>
            </a:r>
          </a:p>
          <a:p>
            <a:pPr>
              <a:buNone/>
            </a:pPr>
            <a:r>
              <a:rPr lang="en-US" sz="800" dirty="0" smtClean="0"/>
              <a:t>&lt;</a:t>
            </a:r>
            <a:r>
              <a:rPr lang="en-US" sz="800" dirty="0" err="1" smtClean="0"/>
              <a:t>tr</a:t>
            </a:r>
            <a:r>
              <a:rPr lang="en-US" sz="800" dirty="0" smtClean="0"/>
              <a:t>&gt;</a:t>
            </a:r>
          </a:p>
          <a:p>
            <a:pPr>
              <a:buNone/>
            </a:pPr>
            <a:r>
              <a:rPr lang="en-US" sz="800" dirty="0" smtClean="0"/>
              <a:t>&lt;td&gt;&lt;font color="#</a:t>
            </a:r>
            <a:r>
              <a:rPr lang="en-US" sz="800" dirty="0" err="1" smtClean="0"/>
              <a:t>ffffff</a:t>
            </a:r>
            <a:r>
              <a:rPr lang="en-US" sz="800" dirty="0" smtClean="0"/>
              <a:t>" face="Arial, Helvetica, sans-serif"&gt;&lt;?</a:t>
            </a:r>
            <a:r>
              <a:rPr lang="en-US" sz="800" dirty="0" err="1" smtClean="0"/>
              <a:t>php</a:t>
            </a:r>
            <a:r>
              <a:rPr lang="en-US" sz="800" dirty="0" smtClean="0"/>
              <a:t> echo $</a:t>
            </a:r>
            <a:r>
              <a:rPr lang="en-US" sz="800" dirty="0" err="1" smtClean="0"/>
              <a:t>pname</a:t>
            </a:r>
            <a:r>
              <a:rPr lang="en-US" sz="800" dirty="0" smtClean="0"/>
              <a:t>; ?&gt;&lt;/font&gt;&lt;/td&gt;</a:t>
            </a:r>
          </a:p>
          <a:p>
            <a:pPr>
              <a:buNone/>
            </a:pPr>
            <a:r>
              <a:rPr lang="en-US" sz="800" dirty="0" smtClean="0"/>
              <a:t>&lt;td&gt;&lt;font color="#</a:t>
            </a:r>
            <a:r>
              <a:rPr lang="en-US" sz="800" dirty="0" err="1" smtClean="0"/>
              <a:t>ffffff</a:t>
            </a:r>
            <a:r>
              <a:rPr lang="en-US" sz="800" dirty="0" smtClean="0"/>
              <a:t>" face="Arial, Helvetica, sans-serif"&gt;&lt;?</a:t>
            </a:r>
            <a:r>
              <a:rPr lang="en-US" sz="800" dirty="0" err="1" smtClean="0"/>
              <a:t>php</a:t>
            </a:r>
            <a:r>
              <a:rPr lang="en-US" sz="800" dirty="0" smtClean="0"/>
              <a:t> echo $</a:t>
            </a:r>
            <a:r>
              <a:rPr lang="en-US" sz="800" dirty="0" err="1" smtClean="0"/>
              <a:t>pnumber</a:t>
            </a:r>
            <a:r>
              <a:rPr lang="en-US" sz="800" dirty="0" smtClean="0"/>
              <a:t>; ?&gt;&lt;/font&gt;&lt;/td&gt;</a:t>
            </a:r>
          </a:p>
          <a:p>
            <a:pPr>
              <a:buNone/>
            </a:pPr>
            <a:r>
              <a:rPr lang="en-US" sz="800" dirty="0" smtClean="0"/>
              <a:t>&lt;td&gt;&lt;font color="#</a:t>
            </a:r>
            <a:r>
              <a:rPr lang="en-US" sz="800" dirty="0" err="1" smtClean="0"/>
              <a:t>ffffff</a:t>
            </a:r>
            <a:r>
              <a:rPr lang="en-US" sz="800" dirty="0" smtClean="0"/>
              <a:t>" face="Arial, Helvetica, sans-serif"&gt;&lt;?</a:t>
            </a:r>
            <a:r>
              <a:rPr lang="en-US" sz="800" dirty="0" err="1" smtClean="0"/>
              <a:t>php</a:t>
            </a:r>
            <a:r>
              <a:rPr lang="en-US" sz="800" dirty="0" smtClean="0"/>
              <a:t> echo $</a:t>
            </a:r>
            <a:r>
              <a:rPr lang="en-US" sz="800" dirty="0" err="1" smtClean="0"/>
              <a:t>plocation</a:t>
            </a:r>
            <a:r>
              <a:rPr lang="en-US" sz="800" dirty="0" smtClean="0"/>
              <a:t>; ?&gt;&lt;/font&gt;&lt;/td&gt;</a:t>
            </a:r>
          </a:p>
        </p:txBody>
      </p:sp>
      <p:sp>
        <p:nvSpPr>
          <p:cNvPr id="4" name="Content Placeholder 3"/>
          <p:cNvSpPr>
            <a:spLocks noGrp="1"/>
          </p:cNvSpPr>
          <p:nvPr>
            <p:ph sz="half" idx="2"/>
          </p:nvPr>
        </p:nvSpPr>
        <p:spPr>
          <a:xfrm>
            <a:off x="4648200" y="1066800"/>
            <a:ext cx="4038600" cy="5059363"/>
          </a:xfrm>
        </p:spPr>
        <p:txBody>
          <a:bodyPr>
            <a:noAutofit/>
          </a:bodyPr>
          <a:lstStyle/>
          <a:p>
            <a:pPr>
              <a:buNone/>
            </a:pPr>
            <a:r>
              <a:rPr lang="en-US" sz="800" dirty="0" smtClean="0"/>
              <a:t>&lt;td&gt;&lt;font color="#</a:t>
            </a:r>
            <a:r>
              <a:rPr lang="en-US" sz="800" dirty="0" err="1" smtClean="0"/>
              <a:t>ffffff</a:t>
            </a:r>
            <a:r>
              <a:rPr lang="en-US" sz="800" dirty="0" smtClean="0"/>
              <a:t>" face="Arial, Helvetica, sans-serif"&gt;&lt;?</a:t>
            </a:r>
            <a:r>
              <a:rPr lang="en-US" sz="800" dirty="0" err="1" smtClean="0"/>
              <a:t>php</a:t>
            </a:r>
            <a:r>
              <a:rPr lang="en-US" sz="800" dirty="0" smtClean="0"/>
              <a:t> echo $</a:t>
            </a:r>
            <a:r>
              <a:rPr lang="en-US" sz="800" dirty="0" err="1" smtClean="0"/>
              <a:t>dnum</a:t>
            </a:r>
            <a:r>
              <a:rPr lang="en-US" sz="800" dirty="0" smtClean="0"/>
              <a:t>; ?&gt;&lt;/font&gt;&lt;/td&gt;</a:t>
            </a:r>
          </a:p>
          <a:p>
            <a:pPr>
              <a:buNone/>
            </a:pPr>
            <a:r>
              <a:rPr lang="en-US" sz="800" dirty="0" smtClean="0"/>
              <a:t>&lt;td&gt;&lt;font color="#</a:t>
            </a:r>
            <a:r>
              <a:rPr lang="en-US" sz="800" dirty="0" err="1" smtClean="0"/>
              <a:t>ffffff</a:t>
            </a:r>
            <a:r>
              <a:rPr lang="en-US" sz="800" dirty="0" smtClean="0"/>
              <a:t>" face="Arial, Helvetica, sans-serif"&gt;&lt;?</a:t>
            </a:r>
            <a:r>
              <a:rPr lang="en-US" sz="800" dirty="0" err="1" smtClean="0"/>
              <a:t>php</a:t>
            </a:r>
            <a:r>
              <a:rPr lang="en-US" sz="800" dirty="0" smtClean="0"/>
              <a:t> echo $</a:t>
            </a:r>
            <a:r>
              <a:rPr lang="en-US" sz="800" dirty="0" err="1" smtClean="0"/>
              <a:t>numemps</a:t>
            </a:r>
            <a:r>
              <a:rPr lang="en-US" sz="800" dirty="0" smtClean="0"/>
              <a:t>; ?&gt;&lt;/font&gt;&lt;/td&gt;</a:t>
            </a:r>
          </a:p>
          <a:p>
            <a:pPr>
              <a:buNone/>
            </a:pPr>
            <a:r>
              <a:rPr lang="en-US" sz="800" dirty="0" smtClean="0"/>
              <a:t>&lt;td&gt;&lt;font color="#</a:t>
            </a:r>
            <a:r>
              <a:rPr lang="en-US" sz="800" dirty="0" err="1" smtClean="0"/>
              <a:t>ffffff</a:t>
            </a:r>
            <a:r>
              <a:rPr lang="en-US" sz="800" dirty="0" smtClean="0"/>
              <a:t>" face="Arial, Helvetica, sans-serif"&gt;&lt;?</a:t>
            </a:r>
            <a:r>
              <a:rPr lang="en-US" sz="800" dirty="0" err="1" smtClean="0"/>
              <a:t>php</a:t>
            </a:r>
            <a:r>
              <a:rPr lang="en-US" sz="800" dirty="0" smtClean="0"/>
              <a:t> echo $</a:t>
            </a:r>
            <a:r>
              <a:rPr lang="en-US" sz="800" dirty="0" err="1" smtClean="0"/>
              <a:t>tothours</a:t>
            </a:r>
            <a:r>
              <a:rPr lang="en-US" sz="800" dirty="0" smtClean="0"/>
              <a:t>; ?&gt;&lt;/font&gt;&lt;/td&gt;</a:t>
            </a:r>
          </a:p>
          <a:p>
            <a:pPr>
              <a:buNone/>
            </a:pPr>
            <a:r>
              <a:rPr lang="en-US" sz="800" dirty="0" smtClean="0"/>
              <a:t>&lt;/</a:t>
            </a:r>
            <a:r>
              <a:rPr lang="en-US" sz="800" dirty="0" err="1" smtClean="0"/>
              <a:t>tr</a:t>
            </a:r>
            <a:r>
              <a:rPr lang="en-US" sz="800" dirty="0" smtClean="0"/>
              <a:t>&gt;</a:t>
            </a:r>
          </a:p>
          <a:p>
            <a:pPr>
              <a:buNone/>
            </a:pPr>
            <a:endParaRPr lang="en-US" sz="800" dirty="0" smtClean="0"/>
          </a:p>
          <a:p>
            <a:pPr>
              <a:buNone/>
            </a:pPr>
            <a:endParaRPr lang="en-US" sz="800" dirty="0" smtClean="0"/>
          </a:p>
          <a:p>
            <a:pPr>
              <a:buNone/>
            </a:pPr>
            <a:r>
              <a:rPr lang="en-US" sz="800" dirty="0" smtClean="0"/>
              <a:t>&lt;?</a:t>
            </a:r>
            <a:r>
              <a:rPr lang="en-US" sz="800" dirty="0" err="1" smtClean="0"/>
              <a:t>php</a:t>
            </a:r>
            <a:endParaRPr lang="en-US" sz="800" dirty="0" smtClean="0"/>
          </a:p>
          <a:p>
            <a:pPr>
              <a:buNone/>
            </a:pPr>
            <a:r>
              <a:rPr lang="en-US" sz="800" dirty="0" smtClean="0"/>
              <a:t>             $</a:t>
            </a:r>
            <a:r>
              <a:rPr lang="en-US" sz="800" dirty="0" err="1" smtClean="0"/>
              <a:t>i</a:t>
            </a:r>
            <a:r>
              <a:rPr lang="en-US" sz="800" dirty="0" smtClean="0"/>
              <a:t>++;</a:t>
            </a:r>
          </a:p>
          <a:p>
            <a:pPr>
              <a:buNone/>
            </a:pPr>
            <a:r>
              <a:rPr lang="en-US" sz="800" dirty="0" smtClean="0"/>
              <a:t>          }</a:t>
            </a:r>
          </a:p>
          <a:p>
            <a:pPr>
              <a:buNone/>
            </a:pPr>
            <a:r>
              <a:rPr lang="en-US" sz="800" dirty="0" smtClean="0"/>
              <a:t> ?&gt;</a:t>
            </a:r>
          </a:p>
          <a:p>
            <a:pPr>
              <a:buNone/>
            </a:pPr>
            <a:endParaRPr lang="en-US" sz="800" dirty="0" smtClean="0"/>
          </a:p>
          <a:p>
            <a:pPr>
              <a:buNone/>
            </a:pPr>
            <a:r>
              <a:rPr lang="en-US" sz="800" dirty="0" smtClean="0"/>
              <a:t>&lt;/table&gt;    </a:t>
            </a:r>
          </a:p>
          <a:p>
            <a:pPr>
              <a:buNone/>
            </a:pPr>
            <a:endParaRPr lang="en-US" sz="800" dirty="0" smtClean="0"/>
          </a:p>
          <a:p>
            <a:pPr>
              <a:buNone/>
            </a:pPr>
            <a:r>
              <a:rPr lang="en-US" sz="800" dirty="0" smtClean="0"/>
              <a:t>&lt;?</a:t>
            </a:r>
            <a:r>
              <a:rPr lang="en-US" sz="800" dirty="0" err="1" smtClean="0"/>
              <a:t>php</a:t>
            </a:r>
            <a:r>
              <a:rPr lang="en-US" sz="800" dirty="0" smtClean="0"/>
              <a:t> </a:t>
            </a:r>
          </a:p>
          <a:p>
            <a:pPr>
              <a:buNone/>
            </a:pPr>
            <a:r>
              <a:rPr lang="en-US" sz="800" dirty="0" smtClean="0"/>
              <a:t>} </a:t>
            </a:r>
          </a:p>
          <a:p>
            <a:pPr>
              <a:buNone/>
            </a:pPr>
            <a:endParaRPr lang="en-US" sz="800" dirty="0" smtClean="0"/>
          </a:p>
          <a:p>
            <a:pPr>
              <a:buNone/>
            </a:pPr>
            <a:r>
              <a:rPr lang="en-US" sz="800" dirty="0" smtClean="0"/>
              <a:t>else { </a:t>
            </a:r>
          </a:p>
          <a:p>
            <a:pPr>
              <a:buNone/>
            </a:pPr>
            <a:endParaRPr lang="en-US" sz="800" dirty="0" smtClean="0"/>
          </a:p>
          <a:p>
            <a:pPr>
              <a:buNone/>
            </a:pPr>
            <a:r>
              <a:rPr lang="en-US" sz="800" dirty="0" smtClean="0"/>
              <a:t>?&gt; </a:t>
            </a:r>
          </a:p>
          <a:p>
            <a:pPr>
              <a:buNone/>
            </a:pPr>
            <a:endParaRPr lang="en-US" sz="800" dirty="0" smtClean="0"/>
          </a:p>
          <a:p>
            <a:pPr>
              <a:buNone/>
            </a:pPr>
            <a:r>
              <a:rPr lang="en-US" sz="800" dirty="0" smtClean="0"/>
              <a:t>&lt;b&gt;Project Query Result Summary &lt;/b&gt;&lt;</a:t>
            </a:r>
            <a:r>
              <a:rPr lang="en-US" sz="800" dirty="0" err="1" smtClean="0"/>
              <a:t>br</a:t>
            </a:r>
            <a:r>
              <a:rPr lang="en-US" sz="800" dirty="0" smtClean="0"/>
              <a:t>&gt;&lt;</a:t>
            </a:r>
            <a:r>
              <a:rPr lang="en-US" sz="800" dirty="0" err="1" smtClean="0"/>
              <a:t>br</a:t>
            </a:r>
            <a:r>
              <a:rPr lang="en-US" sz="800" dirty="0" smtClean="0"/>
              <a:t>&gt;  </a:t>
            </a:r>
          </a:p>
          <a:p>
            <a:pPr>
              <a:buNone/>
            </a:pPr>
            <a:endParaRPr lang="en-US" sz="800" dirty="0" smtClean="0"/>
          </a:p>
          <a:p>
            <a:pPr>
              <a:buNone/>
            </a:pPr>
            <a:r>
              <a:rPr lang="en-US" sz="800" dirty="0" smtClean="0"/>
              <a:t>&lt;table border="1" </a:t>
            </a:r>
            <a:r>
              <a:rPr lang="en-US" sz="800" dirty="0" err="1" smtClean="0"/>
              <a:t>cellspacing</a:t>
            </a:r>
            <a:r>
              <a:rPr lang="en-US" sz="800" dirty="0" smtClean="0"/>
              <a:t>="2" </a:t>
            </a:r>
            <a:r>
              <a:rPr lang="en-US" sz="800" dirty="0" err="1" smtClean="0"/>
              <a:t>cellpadding</a:t>
            </a:r>
            <a:r>
              <a:rPr lang="en-US" sz="800" dirty="0" smtClean="0"/>
              <a:t>="2"&gt;</a:t>
            </a:r>
          </a:p>
          <a:p>
            <a:pPr>
              <a:buNone/>
            </a:pPr>
            <a:r>
              <a:rPr lang="en-US" sz="800" dirty="0" smtClean="0"/>
              <a:t>&lt;</a:t>
            </a:r>
            <a:r>
              <a:rPr lang="en-US" sz="800" dirty="0" err="1" smtClean="0"/>
              <a:t>tr</a:t>
            </a:r>
            <a:r>
              <a:rPr lang="en-US" sz="800" dirty="0" smtClean="0"/>
              <a:t>&gt;</a:t>
            </a:r>
          </a:p>
          <a:p>
            <a:pPr>
              <a:buNone/>
            </a:pPr>
            <a:r>
              <a:rPr lang="en-US" sz="800" dirty="0" smtClean="0"/>
              <a:t>&lt;</a:t>
            </a:r>
            <a:r>
              <a:rPr lang="en-US" sz="800" dirty="0" err="1" smtClean="0"/>
              <a:t>th</a:t>
            </a:r>
            <a:r>
              <a:rPr lang="en-US" sz="800" dirty="0" smtClean="0"/>
              <a:t>&gt;&lt;font color="#</a:t>
            </a:r>
            <a:r>
              <a:rPr lang="en-US" sz="800" dirty="0" err="1" smtClean="0"/>
              <a:t>ffffff</a:t>
            </a:r>
            <a:r>
              <a:rPr lang="en-US" sz="800" dirty="0" smtClean="0"/>
              <a:t>" face="Arial, Helvetica, sans-serif"&gt;Department Number  &lt;/font&gt;&lt;/</a:t>
            </a:r>
            <a:r>
              <a:rPr lang="en-US" sz="800" dirty="0" err="1" smtClean="0"/>
              <a:t>th</a:t>
            </a:r>
            <a:r>
              <a:rPr lang="en-US" sz="800" dirty="0" smtClean="0"/>
              <a:t>&gt;</a:t>
            </a:r>
          </a:p>
          <a:p>
            <a:pPr>
              <a:buNone/>
            </a:pPr>
            <a:r>
              <a:rPr lang="en-US" sz="800" dirty="0" smtClean="0"/>
              <a:t>&lt;</a:t>
            </a:r>
            <a:r>
              <a:rPr lang="en-US" sz="800" dirty="0" err="1" smtClean="0"/>
              <a:t>th</a:t>
            </a:r>
            <a:r>
              <a:rPr lang="en-US" sz="800" dirty="0" smtClean="0"/>
              <a:t>&gt;&lt;font color="#</a:t>
            </a:r>
            <a:r>
              <a:rPr lang="en-US" sz="800" dirty="0" err="1" smtClean="0"/>
              <a:t>ffffff</a:t>
            </a:r>
            <a:r>
              <a:rPr lang="en-US" sz="800" dirty="0" smtClean="0"/>
              <a:t>" face="Arial, Helvetica, sans-serif"&gt;Number of Employees &lt;/font&gt;&lt;/</a:t>
            </a:r>
            <a:r>
              <a:rPr lang="en-US" sz="800" dirty="0" err="1" smtClean="0"/>
              <a:t>th</a:t>
            </a:r>
            <a:r>
              <a:rPr lang="en-US" sz="800" dirty="0" smtClean="0"/>
              <a:t>&gt;</a:t>
            </a:r>
          </a:p>
          <a:p>
            <a:pPr>
              <a:buNone/>
            </a:pPr>
            <a:r>
              <a:rPr lang="en-US" sz="800" dirty="0" smtClean="0"/>
              <a:t>&lt;</a:t>
            </a:r>
            <a:r>
              <a:rPr lang="en-US" sz="800" dirty="0" err="1" smtClean="0"/>
              <a:t>th</a:t>
            </a:r>
            <a:r>
              <a:rPr lang="en-US" sz="800" dirty="0" smtClean="0"/>
              <a:t>&gt;&lt;font color="#</a:t>
            </a:r>
            <a:r>
              <a:rPr lang="en-US" sz="800" dirty="0" err="1" smtClean="0"/>
              <a:t>ffffff</a:t>
            </a:r>
            <a:r>
              <a:rPr lang="en-US" sz="800" dirty="0" smtClean="0"/>
              <a:t>" face="Arial, Helvetica, sans-serif"&gt;Total Number of Hours  &lt;/font&gt;&lt;/</a:t>
            </a:r>
            <a:r>
              <a:rPr lang="en-US" sz="800" dirty="0" err="1" smtClean="0"/>
              <a:t>th</a:t>
            </a:r>
            <a:r>
              <a:rPr lang="en-US" sz="800" dirty="0" smtClean="0"/>
              <a:t>&gt;</a:t>
            </a:r>
          </a:p>
          <a:p>
            <a:pPr>
              <a:buNone/>
            </a:pPr>
            <a:r>
              <a:rPr lang="en-US" sz="800" dirty="0" smtClean="0"/>
              <a:t>&lt;/</a:t>
            </a:r>
            <a:r>
              <a:rPr lang="en-US" sz="800" dirty="0" err="1" smtClean="0"/>
              <a:t>tr</a:t>
            </a:r>
            <a:r>
              <a:rPr lang="en-US" sz="800" dirty="0" smtClean="0"/>
              <a:t>&gt;</a:t>
            </a:r>
          </a:p>
          <a:p>
            <a:pPr>
              <a:buNone/>
            </a:pPr>
            <a:endParaRPr lang="en-US" sz="800" dirty="0" smtClean="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 pjQueryResult.php</a:t>
            </a:r>
            <a:endParaRPr lang="en-US" dirty="0"/>
          </a:p>
        </p:txBody>
      </p:sp>
      <p:sp>
        <p:nvSpPr>
          <p:cNvPr id="3" name="Content Placeholder 2"/>
          <p:cNvSpPr>
            <a:spLocks noGrp="1"/>
          </p:cNvSpPr>
          <p:nvPr>
            <p:ph sz="half" idx="1"/>
          </p:nvPr>
        </p:nvSpPr>
        <p:spPr>
          <a:xfrm>
            <a:off x="457200" y="1600200"/>
            <a:ext cx="3733800" cy="4525963"/>
          </a:xfrm>
        </p:spPr>
        <p:txBody>
          <a:bodyPr>
            <a:normAutofit fontScale="92500" lnSpcReduction="20000"/>
          </a:bodyPr>
          <a:lstStyle/>
          <a:p>
            <a:pPr>
              <a:buNone/>
            </a:pPr>
            <a:r>
              <a:rPr lang="en-US" sz="900" dirty="0" smtClean="0"/>
              <a:t>&lt;?</a:t>
            </a:r>
            <a:r>
              <a:rPr lang="en-US" sz="900" dirty="0" err="1" smtClean="0"/>
              <a:t>php</a:t>
            </a:r>
            <a:r>
              <a:rPr lang="en-US" sz="900" dirty="0" smtClean="0"/>
              <a:t>   </a:t>
            </a:r>
          </a:p>
          <a:p>
            <a:pPr>
              <a:buNone/>
            </a:pPr>
            <a:r>
              <a:rPr lang="en-US" sz="900" dirty="0" smtClean="0"/>
              <a:t>          $</a:t>
            </a:r>
            <a:r>
              <a:rPr lang="en-US" sz="900" dirty="0" err="1" smtClean="0"/>
              <a:t>i</a:t>
            </a:r>
            <a:r>
              <a:rPr lang="en-US" sz="900" dirty="0" smtClean="0"/>
              <a:t>=0;</a:t>
            </a:r>
          </a:p>
          <a:p>
            <a:pPr>
              <a:buNone/>
            </a:pPr>
            <a:r>
              <a:rPr lang="en-US" sz="900" dirty="0" smtClean="0"/>
              <a:t>          while ($</a:t>
            </a:r>
            <a:r>
              <a:rPr lang="en-US" sz="900" dirty="0" err="1" smtClean="0"/>
              <a:t>i</a:t>
            </a:r>
            <a:r>
              <a:rPr lang="en-US" sz="900" dirty="0" smtClean="0"/>
              <a:t> &lt; $num) {</a:t>
            </a:r>
          </a:p>
          <a:p>
            <a:pPr>
              <a:buNone/>
            </a:pPr>
            <a:endParaRPr lang="en-US" sz="900" dirty="0" smtClean="0"/>
          </a:p>
          <a:p>
            <a:pPr>
              <a:buNone/>
            </a:pPr>
            <a:r>
              <a:rPr lang="en-US" sz="900" dirty="0" smtClean="0"/>
              <a:t>           $</a:t>
            </a:r>
            <a:r>
              <a:rPr lang="en-US" sz="900" dirty="0" err="1" smtClean="0"/>
              <a:t>dnum</a:t>
            </a:r>
            <a:r>
              <a:rPr lang="en-US" sz="900" dirty="0" smtClean="0"/>
              <a:t>  = </a:t>
            </a:r>
            <a:r>
              <a:rPr lang="en-US" sz="900" dirty="0" err="1" smtClean="0"/>
              <a:t>mysql_result</a:t>
            </a:r>
            <a:r>
              <a:rPr lang="en-US" sz="900" dirty="0" smtClean="0"/>
              <a:t>($</a:t>
            </a:r>
            <a:r>
              <a:rPr lang="en-US" sz="900" dirty="0" err="1" smtClean="0"/>
              <a:t>result,$i,"dnum</a:t>
            </a:r>
            <a:r>
              <a:rPr lang="en-US" sz="900" dirty="0" smtClean="0"/>
              <a:t>");</a:t>
            </a:r>
          </a:p>
          <a:p>
            <a:pPr>
              <a:buNone/>
            </a:pPr>
            <a:r>
              <a:rPr lang="en-US" sz="900" dirty="0" smtClean="0"/>
              <a:t>           $</a:t>
            </a:r>
            <a:r>
              <a:rPr lang="en-US" sz="900" dirty="0" err="1" smtClean="0"/>
              <a:t>numemps</a:t>
            </a:r>
            <a:r>
              <a:rPr lang="en-US" sz="900" dirty="0" smtClean="0"/>
              <a:t>  = </a:t>
            </a:r>
            <a:r>
              <a:rPr lang="en-US" sz="900" dirty="0" err="1" smtClean="0"/>
              <a:t>mysql_result</a:t>
            </a:r>
            <a:r>
              <a:rPr lang="en-US" sz="900" dirty="0" smtClean="0"/>
              <a:t>($</a:t>
            </a:r>
            <a:r>
              <a:rPr lang="en-US" sz="900" dirty="0" err="1" smtClean="0"/>
              <a:t>result,$i,"numemps</a:t>
            </a:r>
            <a:r>
              <a:rPr lang="en-US" sz="900" dirty="0" smtClean="0"/>
              <a:t>");</a:t>
            </a:r>
          </a:p>
          <a:p>
            <a:pPr>
              <a:buNone/>
            </a:pPr>
            <a:r>
              <a:rPr lang="en-US" sz="900" dirty="0" smtClean="0"/>
              <a:t>           $</a:t>
            </a:r>
            <a:r>
              <a:rPr lang="en-US" sz="900" dirty="0" err="1" smtClean="0"/>
              <a:t>tothours</a:t>
            </a:r>
            <a:r>
              <a:rPr lang="en-US" sz="900" dirty="0" smtClean="0"/>
              <a:t> = </a:t>
            </a:r>
            <a:r>
              <a:rPr lang="en-US" sz="900" dirty="0" err="1" smtClean="0"/>
              <a:t>mysql_result</a:t>
            </a:r>
            <a:r>
              <a:rPr lang="en-US" sz="900" dirty="0" smtClean="0"/>
              <a:t>($</a:t>
            </a:r>
            <a:r>
              <a:rPr lang="en-US" sz="900" dirty="0" err="1" smtClean="0"/>
              <a:t>result,$i,"tothours</a:t>
            </a:r>
            <a:r>
              <a:rPr lang="en-US" sz="900" dirty="0" smtClean="0"/>
              <a:t>");</a:t>
            </a:r>
          </a:p>
          <a:p>
            <a:pPr>
              <a:buNone/>
            </a:pPr>
            <a:endParaRPr lang="en-US" sz="900" dirty="0" smtClean="0"/>
          </a:p>
          <a:p>
            <a:pPr>
              <a:buNone/>
            </a:pPr>
            <a:r>
              <a:rPr lang="en-US" sz="900" dirty="0" smtClean="0"/>
              <a:t> ?&gt;</a:t>
            </a:r>
          </a:p>
          <a:p>
            <a:pPr>
              <a:buNone/>
            </a:pPr>
            <a:endParaRPr lang="en-US" sz="900" dirty="0" smtClean="0"/>
          </a:p>
          <a:p>
            <a:pPr>
              <a:buNone/>
            </a:pPr>
            <a:r>
              <a:rPr lang="en-US" sz="900" dirty="0" smtClean="0"/>
              <a:t>&lt;</a:t>
            </a:r>
            <a:r>
              <a:rPr lang="en-US" sz="900" dirty="0" err="1" smtClean="0"/>
              <a:t>tr</a:t>
            </a:r>
            <a:r>
              <a:rPr lang="en-US" sz="900" dirty="0" smtClean="0"/>
              <a:t>&gt;</a:t>
            </a:r>
          </a:p>
          <a:p>
            <a:pPr>
              <a:buNone/>
            </a:pPr>
            <a:r>
              <a:rPr lang="en-US" sz="900" dirty="0" smtClean="0"/>
              <a:t>&lt;td&gt;&lt;font color="#</a:t>
            </a:r>
            <a:r>
              <a:rPr lang="en-US" sz="900" dirty="0" err="1" smtClean="0"/>
              <a:t>ffffff</a:t>
            </a:r>
            <a:r>
              <a:rPr lang="en-US" sz="900" dirty="0" smtClean="0"/>
              <a:t>" face="Arial, Helvetica, sans-serif"&gt;&lt;?</a:t>
            </a:r>
            <a:r>
              <a:rPr lang="en-US" sz="900" dirty="0" err="1" smtClean="0"/>
              <a:t>php</a:t>
            </a:r>
            <a:r>
              <a:rPr lang="en-US" sz="900" dirty="0" smtClean="0"/>
              <a:t> echo $</a:t>
            </a:r>
            <a:r>
              <a:rPr lang="en-US" sz="900" dirty="0" err="1" smtClean="0"/>
              <a:t>dnum</a:t>
            </a:r>
            <a:r>
              <a:rPr lang="en-US" sz="900" dirty="0" smtClean="0"/>
              <a:t>; ?&gt;&lt;/font&gt;&lt;/td&gt;</a:t>
            </a:r>
          </a:p>
          <a:p>
            <a:pPr>
              <a:buNone/>
            </a:pPr>
            <a:r>
              <a:rPr lang="en-US" sz="900" dirty="0" smtClean="0"/>
              <a:t>&lt;td&gt;&lt;font color="#</a:t>
            </a:r>
            <a:r>
              <a:rPr lang="en-US" sz="900" dirty="0" err="1" smtClean="0"/>
              <a:t>ffffff</a:t>
            </a:r>
            <a:r>
              <a:rPr lang="en-US" sz="900" dirty="0" smtClean="0"/>
              <a:t>" face="Arial, Helvetica, sans-serif"&gt;&lt;?</a:t>
            </a:r>
            <a:r>
              <a:rPr lang="en-US" sz="900" dirty="0" err="1" smtClean="0"/>
              <a:t>php</a:t>
            </a:r>
            <a:r>
              <a:rPr lang="en-US" sz="900" dirty="0" smtClean="0"/>
              <a:t> echo $</a:t>
            </a:r>
            <a:r>
              <a:rPr lang="en-US" sz="900" dirty="0" err="1" smtClean="0"/>
              <a:t>numemps</a:t>
            </a:r>
            <a:r>
              <a:rPr lang="en-US" sz="900" dirty="0" smtClean="0"/>
              <a:t>; ?&gt;&lt;/font&gt;&lt;/td&gt;</a:t>
            </a:r>
          </a:p>
          <a:p>
            <a:pPr>
              <a:buNone/>
            </a:pPr>
            <a:r>
              <a:rPr lang="en-US" sz="900" dirty="0" smtClean="0"/>
              <a:t>&lt;td&gt;&lt;font color="#</a:t>
            </a:r>
            <a:r>
              <a:rPr lang="en-US" sz="900" dirty="0" err="1" smtClean="0"/>
              <a:t>ffffff</a:t>
            </a:r>
            <a:r>
              <a:rPr lang="en-US" sz="900" dirty="0" smtClean="0"/>
              <a:t>" face="Arial, Helvetica, sans-serif"&gt;&lt;?</a:t>
            </a:r>
            <a:r>
              <a:rPr lang="en-US" sz="900" dirty="0" err="1" smtClean="0"/>
              <a:t>php</a:t>
            </a:r>
            <a:r>
              <a:rPr lang="en-US" sz="900" dirty="0" smtClean="0"/>
              <a:t> echo $</a:t>
            </a:r>
            <a:r>
              <a:rPr lang="en-US" sz="900" dirty="0" err="1" smtClean="0"/>
              <a:t>tothours</a:t>
            </a:r>
            <a:r>
              <a:rPr lang="en-US" sz="900" dirty="0" smtClean="0"/>
              <a:t>; ?&gt;&lt;/font&gt;&lt;/td&gt;</a:t>
            </a:r>
          </a:p>
          <a:p>
            <a:pPr>
              <a:buNone/>
            </a:pPr>
            <a:r>
              <a:rPr lang="en-US" sz="900" dirty="0" smtClean="0"/>
              <a:t>&lt;/</a:t>
            </a:r>
            <a:r>
              <a:rPr lang="en-US" sz="900" dirty="0" err="1" smtClean="0"/>
              <a:t>tr</a:t>
            </a:r>
            <a:r>
              <a:rPr lang="en-US" sz="900" dirty="0" smtClean="0"/>
              <a:t>&gt;</a:t>
            </a:r>
          </a:p>
          <a:p>
            <a:pPr>
              <a:buNone/>
            </a:pPr>
            <a:endParaRPr lang="en-US" sz="900" dirty="0" smtClean="0"/>
          </a:p>
          <a:p>
            <a:pPr>
              <a:buNone/>
            </a:pPr>
            <a:r>
              <a:rPr lang="en-US" sz="900" dirty="0" smtClean="0"/>
              <a:t>&lt;?</a:t>
            </a:r>
            <a:r>
              <a:rPr lang="en-US" sz="900" dirty="0" err="1" smtClean="0"/>
              <a:t>php</a:t>
            </a:r>
            <a:endParaRPr lang="en-US" sz="900" dirty="0" smtClean="0"/>
          </a:p>
          <a:p>
            <a:pPr>
              <a:buNone/>
            </a:pPr>
            <a:r>
              <a:rPr lang="en-US" sz="900" dirty="0" smtClean="0"/>
              <a:t>             $</a:t>
            </a:r>
            <a:r>
              <a:rPr lang="en-US" sz="900" dirty="0" err="1" smtClean="0"/>
              <a:t>i</a:t>
            </a:r>
            <a:r>
              <a:rPr lang="en-US" sz="900" dirty="0" smtClean="0"/>
              <a:t>++;</a:t>
            </a:r>
          </a:p>
          <a:p>
            <a:pPr>
              <a:buNone/>
            </a:pPr>
            <a:r>
              <a:rPr lang="en-US" sz="900" dirty="0" smtClean="0"/>
              <a:t>          }</a:t>
            </a:r>
          </a:p>
          <a:p>
            <a:pPr>
              <a:buNone/>
            </a:pPr>
            <a:r>
              <a:rPr lang="en-US" sz="900" dirty="0" smtClean="0"/>
              <a:t> ?&gt;</a:t>
            </a:r>
          </a:p>
          <a:p>
            <a:pPr>
              <a:buNone/>
            </a:pPr>
            <a:endParaRPr lang="en-US" sz="900" dirty="0" smtClean="0"/>
          </a:p>
          <a:p>
            <a:pPr>
              <a:buNone/>
            </a:pPr>
            <a:r>
              <a:rPr lang="en-US" sz="900" dirty="0" smtClean="0"/>
              <a:t>&lt;/table&gt;    </a:t>
            </a:r>
          </a:p>
          <a:p>
            <a:pPr>
              <a:buNone/>
            </a:pPr>
            <a:endParaRPr lang="en-US" sz="900" dirty="0" smtClean="0"/>
          </a:p>
          <a:p>
            <a:pPr>
              <a:buNone/>
            </a:pPr>
            <a:r>
              <a:rPr lang="en-US" sz="900" dirty="0" smtClean="0"/>
              <a:t>&lt;?</a:t>
            </a:r>
            <a:r>
              <a:rPr lang="en-US" sz="900" dirty="0" err="1" smtClean="0"/>
              <a:t>php</a:t>
            </a:r>
            <a:endParaRPr lang="en-US" sz="900" dirty="0" smtClean="0"/>
          </a:p>
          <a:p>
            <a:pPr>
              <a:buNone/>
            </a:pPr>
            <a:r>
              <a:rPr lang="en-US" sz="900" dirty="0" smtClean="0"/>
              <a:t>} </a:t>
            </a:r>
          </a:p>
          <a:p>
            <a:pPr>
              <a:buNone/>
            </a:pPr>
            <a:r>
              <a:rPr lang="en-US" sz="900" dirty="0" smtClean="0"/>
              <a:t> ?&gt;</a:t>
            </a:r>
          </a:p>
          <a:p>
            <a:pPr>
              <a:buNone/>
            </a:pPr>
            <a:endParaRPr lang="en-US" sz="900" dirty="0" smtClean="0"/>
          </a:p>
          <a:p>
            <a:pPr>
              <a:buNone/>
            </a:pPr>
            <a:r>
              <a:rPr lang="en-US" sz="900" dirty="0" smtClean="0"/>
              <a:t>&lt;</a:t>
            </a:r>
            <a:r>
              <a:rPr lang="en-US" sz="900" dirty="0" err="1" smtClean="0"/>
              <a:t>br</a:t>
            </a:r>
            <a:r>
              <a:rPr lang="en-US" sz="900" dirty="0" smtClean="0"/>
              <a:t>&gt;&lt;</a:t>
            </a:r>
            <a:r>
              <a:rPr lang="en-US" sz="900" dirty="0" err="1" smtClean="0"/>
              <a:t>br</a:t>
            </a:r>
            <a:r>
              <a:rPr lang="en-US" sz="900" dirty="0" smtClean="0"/>
              <a:t>&gt; </a:t>
            </a:r>
          </a:p>
          <a:p>
            <a:pPr>
              <a:buNone/>
            </a:pPr>
            <a:endParaRPr lang="en-US" sz="900" dirty="0" smtClean="0"/>
          </a:p>
          <a:p>
            <a:pPr>
              <a:buNone/>
            </a:pPr>
            <a:r>
              <a:rPr lang="en-US" sz="900" dirty="0" smtClean="0"/>
              <a:t>&lt;form action="pjQueryData.php" method="post"&gt;</a:t>
            </a:r>
          </a:p>
          <a:p>
            <a:pPr>
              <a:buNone/>
            </a:pPr>
            <a:r>
              <a:rPr lang="en-US" sz="900" dirty="0" smtClean="0"/>
              <a:t>  &lt;input type="submit" value="Return to Project Query" name="submit"&gt;</a:t>
            </a:r>
          </a:p>
          <a:p>
            <a:pPr>
              <a:buNone/>
            </a:pPr>
            <a:r>
              <a:rPr lang="en-US" sz="900" dirty="0" smtClean="0"/>
              <a:t>&lt;/form&gt;</a:t>
            </a:r>
          </a:p>
          <a:p>
            <a:endParaRPr lang="en-US" dirty="0" smtClean="0"/>
          </a:p>
          <a:p>
            <a:endParaRPr lang="en-US" dirty="0"/>
          </a:p>
        </p:txBody>
      </p:sp>
      <p:pic>
        <p:nvPicPr>
          <p:cNvPr id="5" name="Content Placeholder 4"/>
          <p:cNvPicPr>
            <a:picLocks noGrp="1"/>
          </p:cNvPicPr>
          <p:nvPr>
            <p:ph sz="half" idx="2"/>
          </p:nvPr>
        </p:nvPicPr>
        <p:blipFill>
          <a:blip r:embed="rId3" cstate="print"/>
          <a:srcRect/>
          <a:stretch>
            <a:fillRect/>
          </a:stretch>
        </p:blipFill>
        <p:spPr bwMode="auto">
          <a:xfrm>
            <a:off x="4343400" y="1905000"/>
            <a:ext cx="4511040" cy="4291584"/>
          </a:xfrm>
          <a:prstGeom prst="rect">
            <a:avLst/>
          </a:prstGeom>
          <a:noFill/>
          <a:ln w="9525">
            <a:noFill/>
            <a:miter lim="800000"/>
            <a:headEnd/>
            <a:tailEnd/>
          </a:ln>
        </p:spPr>
      </p:pic>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 logout.php</a:t>
            </a:r>
            <a:endParaRPr lang="en-US" dirty="0"/>
          </a:p>
        </p:txBody>
      </p:sp>
      <p:sp>
        <p:nvSpPr>
          <p:cNvPr id="3" name="Content Placeholder 2"/>
          <p:cNvSpPr>
            <a:spLocks noGrp="1"/>
          </p:cNvSpPr>
          <p:nvPr>
            <p:ph sz="half" idx="1"/>
          </p:nvPr>
        </p:nvSpPr>
        <p:spPr>
          <a:xfrm>
            <a:off x="457200" y="1600200"/>
            <a:ext cx="3429000" cy="4525963"/>
          </a:xfrm>
        </p:spPr>
        <p:txBody>
          <a:bodyPr>
            <a:normAutofit/>
          </a:bodyPr>
          <a:lstStyle/>
          <a:p>
            <a:pPr>
              <a:buNone/>
            </a:pPr>
            <a:r>
              <a:rPr lang="en-US" sz="800" dirty="0" smtClean="0"/>
              <a:t>&lt;html&gt;</a:t>
            </a:r>
          </a:p>
          <a:p>
            <a:pPr>
              <a:buNone/>
            </a:pPr>
            <a:r>
              <a:rPr lang="en-US" sz="800" dirty="0" smtClean="0"/>
              <a:t>&lt;head&gt;</a:t>
            </a:r>
          </a:p>
          <a:p>
            <a:pPr>
              <a:buNone/>
            </a:pPr>
            <a:r>
              <a:rPr lang="en-US" sz="800" dirty="0" smtClean="0"/>
              <a:t>&lt;title&gt;Corporate Administration </a:t>
            </a:r>
            <a:r>
              <a:rPr lang="en-US" sz="800" dirty="0" err="1" smtClean="0"/>
              <a:t>Ssytem</a:t>
            </a:r>
            <a:r>
              <a:rPr lang="en-US" sz="800" dirty="0" smtClean="0"/>
              <a:t> Logout &lt;/title&gt;</a:t>
            </a:r>
          </a:p>
          <a:p>
            <a:pPr>
              <a:buNone/>
            </a:pPr>
            <a:r>
              <a:rPr lang="en-US" sz="800" dirty="0" smtClean="0"/>
              <a:t>&lt;/head&gt;</a:t>
            </a:r>
          </a:p>
          <a:p>
            <a:pPr>
              <a:buNone/>
            </a:pPr>
            <a:endParaRPr lang="en-US" sz="800" dirty="0" smtClean="0"/>
          </a:p>
          <a:p>
            <a:pPr>
              <a:buNone/>
            </a:pPr>
            <a:endParaRPr lang="en-US" sz="800" dirty="0" smtClean="0"/>
          </a:p>
          <a:p>
            <a:pPr>
              <a:buNone/>
            </a:pPr>
            <a:r>
              <a:rPr lang="en-US" sz="800" dirty="0" smtClean="0"/>
              <a:t>&lt;body </a:t>
            </a:r>
            <a:r>
              <a:rPr lang="en-US" sz="800" dirty="0" err="1" smtClean="0"/>
              <a:t>bgcolor</a:t>
            </a:r>
            <a:r>
              <a:rPr lang="en-US" sz="800" dirty="0" smtClean="0"/>
              <a:t>="#000000"&gt;</a:t>
            </a:r>
          </a:p>
          <a:p>
            <a:pPr>
              <a:buNone/>
            </a:pPr>
            <a:r>
              <a:rPr lang="en-US" sz="800" dirty="0" smtClean="0"/>
              <a:t>&lt;center&gt;</a:t>
            </a:r>
          </a:p>
          <a:p>
            <a:pPr>
              <a:buNone/>
            </a:pPr>
            <a:r>
              <a:rPr lang="en-US" sz="800" dirty="0" smtClean="0"/>
              <a:t>&lt;font color="#</a:t>
            </a:r>
            <a:r>
              <a:rPr lang="en-US" sz="800" dirty="0" err="1" smtClean="0"/>
              <a:t>ffffff</a:t>
            </a:r>
            <a:r>
              <a:rPr lang="en-US" sz="800" dirty="0" smtClean="0"/>
              <a:t>"&gt;</a:t>
            </a:r>
          </a:p>
          <a:p>
            <a:pPr>
              <a:buNone/>
            </a:pPr>
            <a:r>
              <a:rPr lang="en-US" sz="800" dirty="0" smtClean="0"/>
              <a:t>&lt;p&gt;CORPORATE ADMINISTRATION SYSTEM LOGOUT &lt;/p&gt;</a:t>
            </a:r>
          </a:p>
          <a:p>
            <a:pPr>
              <a:buNone/>
            </a:pPr>
            <a:r>
              <a:rPr lang="en-US" sz="800" dirty="0" smtClean="0"/>
              <a:t>&lt;</a:t>
            </a:r>
            <a:r>
              <a:rPr lang="en-US" sz="800" dirty="0" err="1" smtClean="0"/>
              <a:t>br</a:t>
            </a:r>
            <a:r>
              <a:rPr lang="en-US" sz="800" dirty="0" smtClean="0"/>
              <a:t> /&gt;&lt;</a:t>
            </a:r>
            <a:r>
              <a:rPr lang="en-US" sz="800" dirty="0" err="1" smtClean="0"/>
              <a:t>br</a:t>
            </a:r>
            <a:r>
              <a:rPr lang="en-US" sz="800" dirty="0" smtClean="0"/>
              <a:t> /&gt;</a:t>
            </a:r>
          </a:p>
          <a:p>
            <a:pPr>
              <a:buNone/>
            </a:pPr>
            <a:r>
              <a:rPr lang="en-US" sz="800" dirty="0" smtClean="0"/>
              <a:t>&lt;b&gt;&lt;p&gt;Thank you for using the Corporate Administration System&lt;/p&gt;&lt;/b&gt;</a:t>
            </a:r>
          </a:p>
          <a:p>
            <a:pPr>
              <a:buNone/>
            </a:pPr>
            <a:r>
              <a:rPr lang="en-US" sz="800" dirty="0" smtClean="0"/>
              <a:t>&lt;</a:t>
            </a:r>
            <a:r>
              <a:rPr lang="en-US" sz="800" dirty="0" err="1" smtClean="0"/>
              <a:t>br</a:t>
            </a:r>
            <a:r>
              <a:rPr lang="en-US" sz="800" dirty="0" smtClean="0"/>
              <a:t> /&gt;&lt;</a:t>
            </a:r>
            <a:r>
              <a:rPr lang="en-US" sz="800" dirty="0" err="1" smtClean="0"/>
              <a:t>br</a:t>
            </a:r>
            <a:r>
              <a:rPr lang="en-US" sz="800" dirty="0" smtClean="0"/>
              <a:t> /&gt;</a:t>
            </a:r>
          </a:p>
          <a:p>
            <a:endParaRPr lang="en-US" dirty="0" smtClean="0"/>
          </a:p>
          <a:p>
            <a:endParaRPr lang="en-US" dirty="0"/>
          </a:p>
        </p:txBody>
      </p:sp>
      <p:pic>
        <p:nvPicPr>
          <p:cNvPr id="5" name="Content Placeholder 4"/>
          <p:cNvPicPr>
            <a:picLocks noGrp="1"/>
          </p:cNvPicPr>
          <p:nvPr>
            <p:ph sz="half" idx="2"/>
          </p:nvPr>
        </p:nvPicPr>
        <p:blipFill>
          <a:blip r:embed="rId2" cstate="print"/>
          <a:srcRect/>
          <a:stretch>
            <a:fillRect/>
          </a:stretch>
        </p:blipFill>
        <p:spPr bwMode="auto">
          <a:xfrm>
            <a:off x="4267200" y="1524000"/>
            <a:ext cx="4511040" cy="4291584"/>
          </a:xfrm>
          <a:prstGeom prst="rect">
            <a:avLst/>
          </a:prstGeom>
          <a:noFill/>
          <a:ln w="9525">
            <a:noFill/>
            <a:miter lim="800000"/>
            <a:headEnd/>
            <a:tailEnd/>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325</TotalTime>
  <Words>6115</Words>
  <Application>Microsoft Office PowerPoint</Application>
  <PresentationFormat>On-screen Show (4:3)</PresentationFormat>
  <Paragraphs>853</Paragraphs>
  <Slides>96</Slides>
  <Notes>1</Notes>
  <HiddenSlides>0</HiddenSlides>
  <MMClips>0</MMClips>
  <ScaleCrop>false</ScaleCrop>
  <HeadingPairs>
    <vt:vector size="4" baseType="variant">
      <vt:variant>
        <vt:lpstr>Theme</vt:lpstr>
      </vt:variant>
      <vt:variant>
        <vt:i4>1</vt:i4>
      </vt:variant>
      <vt:variant>
        <vt:lpstr>Slide Titles</vt:lpstr>
      </vt:variant>
      <vt:variant>
        <vt:i4>96</vt:i4>
      </vt:variant>
    </vt:vector>
  </HeadingPairs>
  <TitlesOfParts>
    <vt:vector size="97" baseType="lpstr">
      <vt:lpstr>Office Theme</vt:lpstr>
      <vt:lpstr>Introduction to PHP</vt:lpstr>
      <vt:lpstr>Three Tier Web Applications </vt:lpstr>
      <vt:lpstr> Dynamic websites </vt:lpstr>
      <vt:lpstr> Server-Side Scripting </vt:lpstr>
      <vt:lpstr> Server-Side Scripting &amp; Databases </vt:lpstr>
      <vt:lpstr> What is PHP? </vt:lpstr>
      <vt:lpstr> What is PHP? </vt:lpstr>
      <vt:lpstr> What is PHP? </vt:lpstr>
      <vt:lpstr> What is MySQL? </vt:lpstr>
      <vt:lpstr> Syntax, Variables &amp; Strings </vt:lpstr>
      <vt:lpstr> Basic PHP Syntax </vt:lpstr>
      <vt:lpstr> Basic PHP Syntax </vt:lpstr>
      <vt:lpstr> PHP Variables </vt:lpstr>
      <vt:lpstr> PHP Variables </vt:lpstr>
      <vt:lpstr> PHP is a Loosely Typed Language </vt:lpstr>
      <vt:lpstr> Variable Naming Rules </vt:lpstr>
      <vt:lpstr> Strings In PHP </vt:lpstr>
      <vt:lpstr>Strings In PHP</vt:lpstr>
      <vt:lpstr> Strings In PHP </vt:lpstr>
      <vt:lpstr> Using the strlen() function </vt:lpstr>
      <vt:lpstr> Using the strpos() function </vt:lpstr>
      <vt:lpstr> Complete PHP String Reference </vt:lpstr>
      <vt:lpstr> PHP Operators - Arithmetic Operators </vt:lpstr>
      <vt:lpstr> PHP Operators - Assignment Operators </vt:lpstr>
      <vt:lpstr> PHP Operators - Comparison Operators </vt:lpstr>
      <vt:lpstr> PHP Operators - Logical Operators </vt:lpstr>
      <vt:lpstr> Conditional Statements </vt:lpstr>
      <vt:lpstr> The If...Else Statement  </vt:lpstr>
      <vt:lpstr> The ElseIf Statement  </vt:lpstr>
      <vt:lpstr>The Switch Statement - Syntax</vt:lpstr>
      <vt:lpstr> The Switch Statement - Example </vt:lpstr>
      <vt:lpstr> Arrays &amp; Loops </vt:lpstr>
      <vt:lpstr> Numeric Arrays </vt:lpstr>
      <vt:lpstr> Numeric Arrays </vt:lpstr>
      <vt:lpstr>Arrays – Examples </vt:lpstr>
      <vt:lpstr> Associative Arrays </vt:lpstr>
      <vt:lpstr>Associative Arrays - Example</vt:lpstr>
      <vt:lpstr> Multidimensional Arrays </vt:lpstr>
      <vt:lpstr> Multidimensional Arrays </vt:lpstr>
      <vt:lpstr> Multidimensional Arrays </vt:lpstr>
      <vt:lpstr> Multidimensional Arrays </vt:lpstr>
      <vt:lpstr> PHP Looping </vt:lpstr>
      <vt:lpstr> The while Statement </vt:lpstr>
      <vt:lpstr> The do...while Statement </vt:lpstr>
      <vt:lpstr> The for Statement </vt:lpstr>
      <vt:lpstr>The foreach Statement</vt:lpstr>
      <vt:lpstr> The foreach Statement </vt:lpstr>
      <vt:lpstr> PHP Functions </vt:lpstr>
      <vt:lpstr>Creating PHP functions</vt:lpstr>
      <vt:lpstr> Create a PHP Function </vt:lpstr>
      <vt:lpstr> Use a PHP Function </vt:lpstr>
      <vt:lpstr> PHP Functions - Adding parameters </vt:lpstr>
      <vt:lpstr>PHP Functions - Adding parameters</vt:lpstr>
      <vt:lpstr> PHP Functions - Return values </vt:lpstr>
      <vt:lpstr> PHP Forms &amp; User Input </vt:lpstr>
      <vt:lpstr> Form Example </vt:lpstr>
      <vt:lpstr> Form Example </vt:lpstr>
      <vt:lpstr> Form Validation </vt:lpstr>
      <vt:lpstr> $_GET &amp; $_POST </vt:lpstr>
      <vt:lpstr> The $_GET Variable </vt:lpstr>
      <vt:lpstr> The $_GET Variable </vt:lpstr>
      <vt:lpstr> Why Use $_GET </vt:lpstr>
      <vt:lpstr> The $_POST Variable </vt:lpstr>
      <vt:lpstr> The $_POST Variable </vt:lpstr>
      <vt:lpstr> Why Use $_POST </vt:lpstr>
      <vt:lpstr> The $_REQUEST Variable </vt:lpstr>
      <vt:lpstr> Cookies &amp; Sessions </vt:lpstr>
      <vt:lpstr> How to Create a Cookie? </vt:lpstr>
      <vt:lpstr> How to Create a Cookie? </vt:lpstr>
      <vt:lpstr> How to Retrieve a Cookie Value? </vt:lpstr>
      <vt:lpstr> How to Retrieve a Cookie Value? </vt:lpstr>
      <vt:lpstr> How to Delete a Cookie? </vt:lpstr>
      <vt:lpstr> PHP Session Variables </vt:lpstr>
      <vt:lpstr> Starting a PHP Session </vt:lpstr>
      <vt:lpstr> Storing a Session Variable </vt:lpstr>
      <vt:lpstr> Storing a Session Variable </vt:lpstr>
      <vt:lpstr> Destroying a Session </vt:lpstr>
      <vt:lpstr> The PHP Date() Function </vt:lpstr>
      <vt:lpstr> Format the Date </vt:lpstr>
      <vt:lpstr> Format the Date </vt:lpstr>
      <vt:lpstr> Adding a Timestamp </vt:lpstr>
      <vt:lpstr>Company Database Example Application </vt:lpstr>
      <vt:lpstr>File: index.php </vt:lpstr>
      <vt:lpstr>Index.php </vt:lpstr>
      <vt:lpstr>File:  menu.php</vt:lpstr>
      <vt:lpstr>Menu.php</vt:lpstr>
      <vt:lpstr>File: edQueryData.php </vt:lpstr>
      <vt:lpstr>edQueryData.php </vt:lpstr>
      <vt:lpstr>File: edQueryResult.php</vt:lpstr>
      <vt:lpstr>File: edQueryResult.php</vt:lpstr>
      <vt:lpstr>File: pjQueryData.php</vt:lpstr>
      <vt:lpstr>pjQueryData.php</vt:lpstr>
      <vt:lpstr>File: pjQueryResult.php</vt:lpstr>
      <vt:lpstr>File:pjQueryResult.php</vt:lpstr>
      <vt:lpstr>File: pjQueryResult.php</vt:lpstr>
      <vt:lpstr>File: logout.php</vt:lpstr>
    </vt:vector>
  </TitlesOfParts>
  <Company>Georgia Institute of Technology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PHP</dc:title>
  <dc:creator>edwardo</dc:creator>
  <cp:lastModifiedBy>edwardo</cp:lastModifiedBy>
  <cp:revision>53</cp:revision>
  <dcterms:created xsi:type="dcterms:W3CDTF">2012-10-10T19:56:23Z</dcterms:created>
  <dcterms:modified xsi:type="dcterms:W3CDTF">2012-11-01T14:46:37Z</dcterms:modified>
</cp:coreProperties>
</file>