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7" r:id="rId2"/>
  </p:sldMasterIdLst>
  <p:notesMasterIdLst>
    <p:notesMasterId r:id="rId29"/>
  </p:notesMasterIdLst>
  <p:handoutMasterIdLst>
    <p:handoutMasterId r:id="rId30"/>
  </p:handoutMasterIdLst>
  <p:sldIdLst>
    <p:sldId id="4753" r:id="rId3"/>
    <p:sldId id="4754" r:id="rId4"/>
    <p:sldId id="4755" r:id="rId5"/>
    <p:sldId id="4665" r:id="rId6"/>
    <p:sldId id="4789" r:id="rId7"/>
    <p:sldId id="4776" r:id="rId8"/>
    <p:sldId id="4790" r:id="rId9"/>
    <p:sldId id="4756" r:id="rId10"/>
    <p:sldId id="4777" r:id="rId11"/>
    <p:sldId id="4778" r:id="rId12"/>
    <p:sldId id="4780" r:id="rId13"/>
    <p:sldId id="4792" r:id="rId14"/>
    <p:sldId id="4781" r:id="rId15"/>
    <p:sldId id="4791" r:id="rId16"/>
    <p:sldId id="4782" r:id="rId17"/>
    <p:sldId id="4760" r:id="rId18"/>
    <p:sldId id="4715" r:id="rId19"/>
    <p:sldId id="4785" r:id="rId20"/>
    <p:sldId id="4784" r:id="rId21"/>
    <p:sldId id="4786" r:id="rId22"/>
    <p:sldId id="4794" r:id="rId23"/>
    <p:sldId id="4761" r:id="rId24"/>
    <p:sldId id="4751" r:id="rId25"/>
    <p:sldId id="4787" r:id="rId26"/>
    <p:sldId id="4788" r:id="rId27"/>
    <p:sldId id="4762" r:id="rId28"/>
  </p:sldIdLst>
  <p:sldSz cx="12858750" cy="7232650"/>
  <p:notesSz cx="6858000" cy="9144000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">
          <p15:clr>
            <a:srgbClr val="A4A3A4"/>
          </p15:clr>
        </p15:guide>
        <p15:guide id="2" orient="horz" pos="4183">
          <p15:clr>
            <a:srgbClr val="A4A3A4"/>
          </p15:clr>
        </p15:guide>
        <p15:guide id="3" pos="4045">
          <p15:clr>
            <a:srgbClr val="A4A3A4"/>
          </p15:clr>
        </p15:guide>
        <p15:guide id="4" pos="557">
          <p15:clr>
            <a:srgbClr val="A4A3A4"/>
          </p15:clr>
        </p15:guide>
        <p15:guide id="5" pos="7497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CEAED"/>
    <a:srgbClr val="A79FAA"/>
    <a:srgbClr val="FBDBC6"/>
    <a:srgbClr val="FABAAE"/>
    <a:srgbClr val="CECED0"/>
    <a:srgbClr val="ABCAC5"/>
    <a:srgbClr val="FAECDF"/>
    <a:srgbClr val="F9EDDF"/>
    <a:srgbClr val="677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96314" autoAdjust="0"/>
  </p:normalViewPr>
  <p:slideViewPr>
    <p:cSldViewPr>
      <p:cViewPr varScale="1">
        <p:scale>
          <a:sx n="89" d="100"/>
          <a:sy n="89" d="100"/>
        </p:scale>
        <p:origin x="230" y="72"/>
      </p:cViewPr>
      <p:guideLst>
        <p:guide orient="horz" pos="315"/>
        <p:guide orient="horz" pos="4183"/>
        <p:guide pos="4045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2022/4/25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071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80"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 sz="230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2022/4/25</a:t>
            </a:fld>
            <a:endParaRPr lang="zh-CN" altLang="en-US" sz="23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80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80"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z="230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 sz="23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72791" y="711422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lIns="114803" tIns="57401" rIns="114803" bIns="5740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80"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 sz="230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2022/4/25</a:t>
            </a:fld>
            <a:endParaRPr lang="zh-CN" altLang="en-US" sz="23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80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80"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z="230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 sz="23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1148080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30" indent="-430530" algn="l" defTabSz="1148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815" indent="-358775" algn="l" defTabSz="11480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100" indent="-287020" algn="l" defTabSz="1148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140" indent="-287020" algn="l" defTabSz="11480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180" indent="-287020" algn="l" defTabSz="1148080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220" indent="-287020" algn="l" defTabSz="1148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260" indent="-287020" algn="l" defTabSz="1148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300" indent="-287020" algn="l" defTabSz="1148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340" indent="-287020" algn="l" defTabSz="1148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8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40" algn="l" defTabSz="114808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80" algn="l" defTabSz="114808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120" algn="l" defTabSz="114808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160" algn="l" defTabSz="114808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200" algn="l" defTabSz="114808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240" algn="l" defTabSz="114808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280" algn="l" defTabSz="114808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320" algn="l" defTabSz="114808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 rot="10800000" flipV="1">
            <a:off x="8733557" y="5056740"/>
            <a:ext cx="5614682" cy="209460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3773268" y="3610254"/>
            <a:ext cx="5312212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详细介绍</a:t>
            </a: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357152" y="2520250"/>
            <a:ext cx="8144445" cy="83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水果识别系统</a:t>
            </a:r>
          </a:p>
        </p:txBody>
      </p:sp>
      <p:sp>
        <p:nvSpPr>
          <p:cNvPr id="52" name="任意多边形: 形状 51"/>
          <p:cNvSpPr/>
          <p:nvPr/>
        </p:nvSpPr>
        <p:spPr>
          <a:xfrm rot="10800000">
            <a:off x="0" y="-13522"/>
            <a:ext cx="5514330" cy="2057171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任意多边形: 形状 53"/>
          <p:cNvSpPr/>
          <p:nvPr/>
        </p:nvSpPr>
        <p:spPr>
          <a:xfrm rot="10800000">
            <a:off x="3117007" y="-5171"/>
            <a:ext cx="4245681" cy="131206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10800000" flipV="1">
            <a:off x="6573582" y="5798754"/>
            <a:ext cx="4251263" cy="140402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81103" y="4342694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B9040221    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石鑫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21400" y="4342694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B9040222    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朱志超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39928" y="4979868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B9040223    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邝树伟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610178" y="5005304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B9040224    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邵汶颉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48092" y="4288202"/>
            <a:ext cx="50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49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 bldLvl="0" animBg="1"/>
      <p:bldP spid="3" grpId="0"/>
      <p:bldP spid="3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32"/>
          <p:cNvSpPr txBox="1"/>
          <p:nvPr/>
        </p:nvSpPr>
        <p:spPr>
          <a:xfrm>
            <a:off x="1239520" y="2032000"/>
            <a:ext cx="9892665" cy="166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我们使用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tf.keras.preprocessing.image_dataset_from_directory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直接从指定的目录中加载数据集并统一处理为指定的大小，代码如下：</a:t>
            </a:r>
            <a:b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</a:b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8" name="Text Placeholder 33"/>
          <p:cNvSpPr txBox="1"/>
          <p:nvPr/>
        </p:nvSpPr>
        <p:spPr>
          <a:xfrm>
            <a:off x="1239446" y="1373196"/>
            <a:ext cx="274701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数据加载</a:t>
            </a:r>
          </a:p>
        </p:txBody>
      </p:sp>
      <p:sp>
        <p:nvSpPr>
          <p:cNvPr id="45" name="TextBox 8"/>
          <p:cNvSpPr txBox="1"/>
          <p:nvPr/>
        </p:nvSpPr>
        <p:spPr>
          <a:xfrm>
            <a:off x="555171" y="408724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模型训练</a:t>
            </a:r>
          </a:p>
        </p:txBody>
      </p:sp>
      <p:sp>
        <p:nvSpPr>
          <p:cNvPr id="48" name="任意多边形: 形状 47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2612951" y="3400301"/>
            <a:ext cx="7632848" cy="35774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8" b="35916"/>
          <a:stretch>
            <a:fillRect/>
          </a:stretch>
        </p:blipFill>
        <p:spPr>
          <a:xfrm>
            <a:off x="3188762" y="3400503"/>
            <a:ext cx="6609891" cy="3577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32"/>
          <p:cNvSpPr txBox="1"/>
          <p:nvPr/>
        </p:nvSpPr>
        <p:spPr>
          <a:xfrm>
            <a:off x="1244799" y="2320181"/>
            <a:ext cx="2747010" cy="3877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模型的构建方面我们借助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keras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来完成，只需要将需要的层叠加到一起，并指明我们所需的优化器和损失函数即可</a:t>
            </a:r>
            <a:br>
              <a:rPr lang="zh-CN" altLang="en-US" sz="2400" dirty="0"/>
            </a:b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8" name="Text Placeholder 33"/>
          <p:cNvSpPr txBox="1"/>
          <p:nvPr/>
        </p:nvSpPr>
        <p:spPr>
          <a:xfrm>
            <a:off x="1244799" y="1511304"/>
            <a:ext cx="27470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模型构建</a:t>
            </a:r>
          </a:p>
        </p:txBody>
      </p:sp>
      <p:sp>
        <p:nvSpPr>
          <p:cNvPr id="45" name="TextBox 8"/>
          <p:cNvSpPr txBox="1"/>
          <p:nvPr/>
        </p:nvSpPr>
        <p:spPr>
          <a:xfrm>
            <a:off x="554868" y="448095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模型训练</a:t>
            </a:r>
          </a:p>
        </p:txBody>
      </p:sp>
      <p:sp>
        <p:nvSpPr>
          <p:cNvPr id="48" name="任意多边形: 形状 47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11" y="755752"/>
            <a:ext cx="6624736" cy="59091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32"/>
          <p:cNvSpPr txBox="1"/>
          <p:nvPr/>
        </p:nvSpPr>
        <p:spPr>
          <a:xfrm>
            <a:off x="1245584" y="2527296"/>
            <a:ext cx="5325953" cy="42086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、输入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224x224x3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的图片，经过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个卷积核的两次卷积后，采用一次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pooling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。经过第一次卷积后，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有（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3x3x3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）个可训练参数</a:t>
            </a:r>
            <a:b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、之后又经过两次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的卷积核卷积之后，采用一次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pooling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、再经过三次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的卷积核的卷积之后，采用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pooling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、重复两次三个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的卷积核卷积之后再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pooling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、进行一次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Flatten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，将二维转为一维</a:t>
            </a:r>
            <a:b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、三次全连接层，提取特征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 Placeholder 33"/>
          <p:cNvSpPr txBox="1"/>
          <p:nvPr/>
        </p:nvSpPr>
        <p:spPr>
          <a:xfrm>
            <a:off x="1244799" y="1511304"/>
            <a:ext cx="27470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模型构建</a:t>
            </a:r>
          </a:p>
        </p:txBody>
      </p:sp>
      <p:sp>
        <p:nvSpPr>
          <p:cNvPr id="45" name="TextBox 8"/>
          <p:cNvSpPr txBox="1"/>
          <p:nvPr/>
        </p:nvSpPr>
        <p:spPr>
          <a:xfrm>
            <a:off x="554868" y="448095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模型训练</a:t>
            </a:r>
          </a:p>
        </p:txBody>
      </p:sp>
      <p:sp>
        <p:nvSpPr>
          <p:cNvPr id="48" name="任意多边形: 形状 47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407" y="2608213"/>
            <a:ext cx="5811775" cy="3412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32"/>
          <p:cNvSpPr txBox="1"/>
          <p:nvPr/>
        </p:nvSpPr>
        <p:spPr>
          <a:xfrm>
            <a:off x="1244799" y="2320181"/>
            <a:ext cx="3259224" cy="4182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训练的主流程中，先加载数据，再加载模型，最后将数据送入模型中进行训练，使用的是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model.fit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函数，可以自由指定训练的轮数，最终模型会保存在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models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目录下，训练过程中的可视化结果会保存在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reuslts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目录下</a:t>
            </a:r>
            <a:b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</a:b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8" name="Text Placeholder 33"/>
          <p:cNvSpPr txBox="1"/>
          <p:nvPr/>
        </p:nvSpPr>
        <p:spPr>
          <a:xfrm>
            <a:off x="1244799" y="1511304"/>
            <a:ext cx="27470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模型训练</a:t>
            </a:r>
          </a:p>
        </p:txBody>
      </p:sp>
      <p:sp>
        <p:nvSpPr>
          <p:cNvPr id="45" name="TextBox 8"/>
          <p:cNvSpPr txBox="1"/>
          <p:nvPr/>
        </p:nvSpPr>
        <p:spPr>
          <a:xfrm>
            <a:off x="643726" y="408724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模型训练</a:t>
            </a:r>
          </a:p>
        </p:txBody>
      </p:sp>
      <p:sp>
        <p:nvSpPr>
          <p:cNvPr id="48" name="任意多边形: 形状 47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845199" y="1816125"/>
            <a:ext cx="7632848" cy="396044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9" b="39258"/>
          <a:stretch>
            <a:fillRect/>
          </a:stretch>
        </p:blipFill>
        <p:spPr>
          <a:xfrm>
            <a:off x="4845199" y="2173384"/>
            <a:ext cx="7632848" cy="3115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3"/>
          <p:cNvSpPr txBox="1"/>
          <p:nvPr/>
        </p:nvSpPr>
        <p:spPr>
          <a:xfrm>
            <a:off x="1730480" y="6399912"/>
            <a:ext cx="1597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1. Alex Net</a:t>
            </a:r>
          </a:p>
        </p:txBody>
      </p:sp>
      <p:sp>
        <p:nvSpPr>
          <p:cNvPr id="45" name="TextBox 8"/>
          <p:cNvSpPr txBox="1"/>
          <p:nvPr/>
        </p:nvSpPr>
        <p:spPr>
          <a:xfrm>
            <a:off x="554868" y="448095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模型训练</a:t>
            </a:r>
          </a:p>
        </p:txBody>
      </p:sp>
      <p:sp>
        <p:nvSpPr>
          <p:cNvPr id="48" name="任意多边形: 形状 47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678" y="2780325"/>
            <a:ext cx="3091841" cy="309184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0" y="2752229"/>
            <a:ext cx="3334313" cy="333431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33" y="2775236"/>
            <a:ext cx="3213055" cy="321305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 Placeholder 33"/>
          <p:cNvSpPr txBox="1"/>
          <p:nvPr/>
        </p:nvSpPr>
        <p:spPr>
          <a:xfrm>
            <a:off x="5630410" y="6339304"/>
            <a:ext cx="1597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2. VGG</a:t>
            </a:r>
          </a:p>
        </p:txBody>
      </p:sp>
      <p:sp>
        <p:nvSpPr>
          <p:cNvPr id="15" name="Text Placeholder 33"/>
          <p:cNvSpPr txBox="1"/>
          <p:nvPr/>
        </p:nvSpPr>
        <p:spPr>
          <a:xfrm>
            <a:off x="9669735" y="6232375"/>
            <a:ext cx="218877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3. 2X2 CNN</a:t>
            </a:r>
          </a:p>
        </p:txBody>
      </p:sp>
      <p:sp>
        <p:nvSpPr>
          <p:cNvPr id="16" name="Text Placeholder 33"/>
          <p:cNvSpPr txBox="1"/>
          <p:nvPr/>
        </p:nvSpPr>
        <p:spPr>
          <a:xfrm>
            <a:off x="4989215" y="1312069"/>
            <a:ext cx="321305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Loss </a:t>
            </a: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曲线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32"/>
          <p:cNvSpPr txBox="1"/>
          <p:nvPr/>
        </p:nvSpPr>
        <p:spPr>
          <a:xfrm>
            <a:off x="1244799" y="2320181"/>
            <a:ext cx="2747010" cy="1042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br>
              <a:rPr lang="zh-CN" altLang="en-US" sz="2400" dirty="0"/>
            </a:b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8" name="Text Placeholder 33"/>
          <p:cNvSpPr txBox="1"/>
          <p:nvPr/>
        </p:nvSpPr>
        <p:spPr>
          <a:xfrm>
            <a:off x="1244799" y="1511304"/>
            <a:ext cx="27470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模型测试</a:t>
            </a:r>
          </a:p>
        </p:txBody>
      </p:sp>
      <p:sp>
        <p:nvSpPr>
          <p:cNvPr id="45" name="TextBox 8"/>
          <p:cNvSpPr txBox="1"/>
          <p:nvPr/>
        </p:nvSpPr>
        <p:spPr>
          <a:xfrm>
            <a:off x="554868" y="448095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模型训练</a:t>
            </a:r>
          </a:p>
        </p:txBody>
      </p:sp>
      <p:sp>
        <p:nvSpPr>
          <p:cNvPr id="48" name="任意多边形: 形状 47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604839" y="4209747"/>
            <a:ext cx="9721080" cy="259228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4534" y="2176165"/>
            <a:ext cx="6912768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         模型测试和模型训练基本一致，只是在模型加载的部分，直接调用保存好的模型即可，不在进行模型参数的调整，以</a:t>
            </a:r>
            <a:r>
              <a:rPr lang="en-US" altLang="zh-CN" sz="1800" dirty="0" err="1">
                <a:solidFill>
                  <a:schemeClr val="bg1">
                    <a:lumMod val="65000"/>
                  </a:schemeClr>
                </a:solidFill>
              </a:rPr>
              <a:t>cnn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模型的测试为例，首先</a:t>
            </a:r>
            <a:r>
              <a:rPr lang="zh-CN" altLang="en-US" sz="1800" b="1" dirty="0">
                <a:solidFill>
                  <a:schemeClr val="bg1">
                    <a:lumMod val="65000"/>
                  </a:schemeClr>
                </a:solidFill>
              </a:rPr>
              <a:t>加载数据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，然后</a:t>
            </a:r>
            <a:r>
              <a:rPr lang="zh-CN" altLang="en-US" sz="1800" b="1" dirty="0">
                <a:solidFill>
                  <a:schemeClr val="bg1">
                    <a:lumMod val="65000"/>
                  </a:schemeClr>
                </a:solidFill>
              </a:rPr>
              <a:t>加载模型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，最后使用</a:t>
            </a:r>
            <a:r>
              <a:rPr lang="en-US" altLang="zh-CN" sz="1800" dirty="0" err="1">
                <a:solidFill>
                  <a:schemeClr val="bg1">
                    <a:lumMod val="65000"/>
                  </a:schemeClr>
                </a:solidFill>
              </a:rPr>
              <a:t>model.evaluate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方法对模型</a:t>
            </a:r>
            <a:r>
              <a:rPr lang="zh-CN" altLang="en-US" sz="1800" b="1" dirty="0">
                <a:solidFill>
                  <a:schemeClr val="bg1">
                    <a:lumMod val="65000"/>
                  </a:schemeClr>
                </a:solidFill>
              </a:rPr>
              <a:t>进行测试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，绘制热力图反映各类水果识别概率。</a:t>
            </a:r>
            <a:b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</a:br>
            <a:endParaRPr lang="zh-CN" altLang="en-US" sz="18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87" y="4209747"/>
            <a:ext cx="8928992" cy="259228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6B307DA-29D8-4E34-AD87-C308E89DE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307" y="755752"/>
            <a:ext cx="4063683" cy="3384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 rot="10800000" flipV="1">
            <a:off x="4917207" y="1694015"/>
            <a:ext cx="3662190" cy="185864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rot="10800000" flipV="1">
            <a:off x="4110529" y="2388401"/>
            <a:ext cx="2475538" cy="1164263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98559" y="2170675"/>
            <a:ext cx="3683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96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3877730" y="4776677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269135" y="3908847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部分代码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69135" y="4856497"/>
            <a:ext cx="1383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数据集加载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3542" y="4856497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模型构建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269135" y="5230929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展示训练过程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6413542" y="5230929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显示训练过程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"/>
          <p:cNvSpPr>
            <a:spLocks noChangeArrowheads="1"/>
          </p:cNvSpPr>
          <p:nvPr/>
        </p:nvSpPr>
        <p:spPr bwMode="auto">
          <a:xfrm>
            <a:off x="5038058" y="1764351"/>
            <a:ext cx="2754535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0" name="TextBox 3"/>
          <p:cNvSpPr>
            <a:spLocks noChangeArrowheads="1"/>
          </p:cNvSpPr>
          <p:nvPr/>
        </p:nvSpPr>
        <p:spPr bwMode="auto">
          <a:xfrm>
            <a:off x="867276" y="4847534"/>
            <a:ext cx="275378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1" name="TextBox 3"/>
          <p:cNvSpPr>
            <a:spLocks noChangeArrowheads="1"/>
          </p:cNvSpPr>
          <p:nvPr/>
        </p:nvSpPr>
        <p:spPr bwMode="auto">
          <a:xfrm>
            <a:off x="9209588" y="4847534"/>
            <a:ext cx="2836361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2" name="矩形 32"/>
          <p:cNvSpPr/>
          <p:nvPr/>
        </p:nvSpPr>
        <p:spPr>
          <a:xfrm flipH="1">
            <a:off x="4415256" y="304029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32"/>
          <p:cNvSpPr/>
          <p:nvPr/>
        </p:nvSpPr>
        <p:spPr>
          <a:xfrm>
            <a:off x="3391426" y="600605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32"/>
          <p:cNvSpPr/>
          <p:nvPr/>
        </p:nvSpPr>
        <p:spPr>
          <a:xfrm rot="16200000">
            <a:off x="8553966" y="4064786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619395" y="486805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部分代码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任意多边形: 形状 28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972" y="1975557"/>
            <a:ext cx="7416824" cy="48028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文本框 3"/>
          <p:cNvSpPr txBox="1"/>
          <p:nvPr/>
        </p:nvSpPr>
        <p:spPr>
          <a:xfrm>
            <a:off x="1427979" y="131599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数据集加载代码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"/>
          <p:cNvSpPr>
            <a:spLocks noChangeArrowheads="1"/>
          </p:cNvSpPr>
          <p:nvPr/>
        </p:nvSpPr>
        <p:spPr bwMode="auto">
          <a:xfrm>
            <a:off x="5038058" y="1764351"/>
            <a:ext cx="2754535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0" name="TextBox 3"/>
          <p:cNvSpPr>
            <a:spLocks noChangeArrowheads="1"/>
          </p:cNvSpPr>
          <p:nvPr/>
        </p:nvSpPr>
        <p:spPr bwMode="auto">
          <a:xfrm>
            <a:off x="867276" y="4847534"/>
            <a:ext cx="275378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1" name="TextBox 3"/>
          <p:cNvSpPr>
            <a:spLocks noChangeArrowheads="1"/>
          </p:cNvSpPr>
          <p:nvPr/>
        </p:nvSpPr>
        <p:spPr bwMode="auto">
          <a:xfrm>
            <a:off x="9209588" y="4847534"/>
            <a:ext cx="2836361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2" name="矩形 32"/>
          <p:cNvSpPr/>
          <p:nvPr/>
        </p:nvSpPr>
        <p:spPr>
          <a:xfrm flipH="1">
            <a:off x="4415256" y="304029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32"/>
          <p:cNvSpPr/>
          <p:nvPr/>
        </p:nvSpPr>
        <p:spPr>
          <a:xfrm>
            <a:off x="3391426" y="600605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32"/>
          <p:cNvSpPr/>
          <p:nvPr/>
        </p:nvSpPr>
        <p:spPr>
          <a:xfrm rot="16200000">
            <a:off x="8553966" y="4064786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622952" y="443430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部分代码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任意多边形: 形状 28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27979" y="131599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模型构建代码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467" y="2400231"/>
            <a:ext cx="8571693" cy="4120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"/>
          <p:cNvSpPr>
            <a:spLocks noChangeArrowheads="1"/>
          </p:cNvSpPr>
          <p:nvPr/>
        </p:nvSpPr>
        <p:spPr bwMode="auto">
          <a:xfrm>
            <a:off x="5038058" y="1764351"/>
            <a:ext cx="2754535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0" name="TextBox 3"/>
          <p:cNvSpPr>
            <a:spLocks noChangeArrowheads="1"/>
          </p:cNvSpPr>
          <p:nvPr/>
        </p:nvSpPr>
        <p:spPr bwMode="auto">
          <a:xfrm>
            <a:off x="867276" y="4847534"/>
            <a:ext cx="275378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1" name="TextBox 3"/>
          <p:cNvSpPr>
            <a:spLocks noChangeArrowheads="1"/>
          </p:cNvSpPr>
          <p:nvPr/>
        </p:nvSpPr>
        <p:spPr bwMode="auto">
          <a:xfrm>
            <a:off x="9209588" y="4847534"/>
            <a:ext cx="2836361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2" name="矩形 32"/>
          <p:cNvSpPr/>
          <p:nvPr/>
        </p:nvSpPr>
        <p:spPr>
          <a:xfrm flipH="1">
            <a:off x="4415256" y="304029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32"/>
          <p:cNvSpPr/>
          <p:nvPr/>
        </p:nvSpPr>
        <p:spPr>
          <a:xfrm>
            <a:off x="3391426" y="600605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32"/>
          <p:cNvSpPr/>
          <p:nvPr/>
        </p:nvSpPr>
        <p:spPr>
          <a:xfrm rot="16200000">
            <a:off x="8553966" y="4064786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668735" y="53159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部分代码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任意多边形: 形状 28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7581" y="1682444"/>
            <a:ext cx="615553" cy="36830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展示训练过程曲线代码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024" y="1024039"/>
            <a:ext cx="7703098" cy="56773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4802856" y="1240061"/>
            <a:ext cx="3077903" cy="11079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4692249" y="2413962"/>
            <a:ext cx="3299115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sz="3600" b="1" dirty="0">
              <a:solidFill>
                <a:srgbClr val="A79F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2531817" y="3277473"/>
            <a:ext cx="2466406" cy="84582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en-US" altLang="zh-CN" sz="4400" dirty="0">
                <a:solidFill>
                  <a:srgbClr val="A79FAA"/>
                </a:solidFill>
                <a:cs typeface="+mn-ea"/>
                <a:sym typeface="+mn-lt"/>
              </a:rPr>
              <a:t>1. </a:t>
            </a:r>
            <a:r>
              <a:rPr lang="en-US" altLang="zh-CN" sz="2800" dirty="0">
                <a:solidFill>
                  <a:srgbClr val="A79FAA"/>
                </a:solidFill>
                <a:cs typeface="+mn-ea"/>
                <a:sym typeface="+mn-lt"/>
              </a:rPr>
              <a:t> </a:t>
            </a:r>
            <a:r>
              <a:rPr lang="zh-CN" altLang="en-US" sz="2800" dirty="0">
                <a:solidFill>
                  <a:srgbClr val="A79FAA"/>
                </a:solidFill>
                <a:cs typeface="+mn-ea"/>
                <a:sym typeface="+mn-lt"/>
              </a:rPr>
              <a:t>系统概述</a:t>
            </a:r>
            <a:endParaRPr lang="en-US" altLang="zh-CN" sz="2800" dirty="0">
              <a:solidFill>
                <a:srgbClr val="A79FAA"/>
              </a:solidFill>
              <a:cs typeface="+mn-ea"/>
              <a:sym typeface="+mn-lt"/>
            </a:endParaRPr>
          </a:p>
          <a:p>
            <a:endParaRPr lang="zh-CN" altLang="en-US" sz="1100" dirty="0">
              <a:solidFill>
                <a:srgbClr val="A79FAA"/>
              </a:solidFill>
              <a:cs typeface="+mn-ea"/>
              <a:sym typeface="+mn-lt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2613097" y="4378338"/>
            <a:ext cx="2466406" cy="6769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US" altLang="zh-CN" sz="4400" dirty="0">
                <a:solidFill>
                  <a:srgbClr val="A79FAA"/>
                </a:solidFill>
                <a:cs typeface="+mn-ea"/>
                <a:sym typeface="+mn-lt"/>
              </a:rPr>
              <a:t>3.</a:t>
            </a:r>
            <a:r>
              <a:rPr lang="en-US" altLang="zh-CN" sz="2800" dirty="0">
                <a:solidFill>
                  <a:srgbClr val="A79FAA"/>
                </a:solidFill>
                <a:cs typeface="+mn-ea"/>
                <a:sym typeface="+mn-lt"/>
              </a:rPr>
              <a:t>  </a:t>
            </a:r>
            <a:r>
              <a:rPr lang="zh-CN" altLang="en-US" sz="2800" dirty="0">
                <a:solidFill>
                  <a:srgbClr val="A79FAA"/>
                </a:solidFill>
                <a:cs typeface="+mn-ea"/>
                <a:sym typeface="+mn-lt"/>
              </a:rPr>
              <a:t>部分代码</a:t>
            </a: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7880759" y="3361928"/>
            <a:ext cx="2466406" cy="6769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US" altLang="zh-CN" sz="4400" dirty="0">
                <a:solidFill>
                  <a:srgbClr val="A79FAA"/>
                </a:solidFill>
                <a:cs typeface="+mn-ea"/>
                <a:sym typeface="+mn-lt"/>
              </a:rPr>
              <a:t>2. </a:t>
            </a:r>
            <a:r>
              <a:rPr lang="zh-CN" altLang="en-US" sz="2800" dirty="0">
                <a:solidFill>
                  <a:srgbClr val="A79FAA"/>
                </a:solidFill>
                <a:cs typeface="+mn-ea"/>
                <a:sym typeface="+mn-lt"/>
              </a:rPr>
              <a:t>模型训练</a:t>
            </a:r>
            <a:r>
              <a:rPr lang="en-US" altLang="zh-CN" sz="1100" dirty="0">
                <a:solidFill>
                  <a:srgbClr val="A79FAA"/>
                </a:solidFill>
                <a:cs typeface="+mn-ea"/>
                <a:sym typeface="+mn-lt"/>
              </a:rPr>
              <a:t> </a:t>
            </a:r>
            <a:endParaRPr lang="zh-CN" altLang="en-US" sz="1100" dirty="0">
              <a:solidFill>
                <a:srgbClr val="A79FAA"/>
              </a:solidFill>
              <a:cs typeface="+mn-ea"/>
              <a:sym typeface="+mn-lt"/>
            </a:endParaRPr>
          </a:p>
        </p:txBody>
      </p:sp>
      <p:sp>
        <p:nvSpPr>
          <p:cNvPr id="16" name="MH_Entry_4"/>
          <p:cNvSpPr/>
          <p:nvPr>
            <p:custDataLst>
              <p:tags r:id="rId6"/>
            </p:custDataLst>
          </p:nvPr>
        </p:nvSpPr>
        <p:spPr>
          <a:xfrm>
            <a:off x="7880759" y="4292612"/>
            <a:ext cx="2466406" cy="84582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US" altLang="zh-CN" sz="4400" dirty="0">
                <a:solidFill>
                  <a:srgbClr val="A79FAA"/>
                </a:solidFill>
                <a:cs typeface="+mn-ea"/>
                <a:sym typeface="+mn-lt"/>
              </a:rPr>
              <a:t>4. </a:t>
            </a:r>
            <a:r>
              <a:rPr lang="zh-CN" altLang="en-US" sz="2800" dirty="0">
                <a:solidFill>
                  <a:srgbClr val="A79FAA"/>
                </a:solidFill>
                <a:cs typeface="+mn-ea"/>
                <a:sym typeface="+mn-lt"/>
              </a:rPr>
              <a:t>效果展示</a:t>
            </a:r>
            <a:endParaRPr lang="en-US" altLang="zh-CN" sz="2800" dirty="0">
              <a:solidFill>
                <a:srgbClr val="A79FAA"/>
              </a:solidFill>
              <a:cs typeface="+mn-ea"/>
              <a:sym typeface="+mn-lt"/>
            </a:endParaRPr>
          </a:p>
          <a:p>
            <a:pPr lvl="0"/>
            <a:endParaRPr lang="zh-CN" altLang="en-US" sz="1100" dirty="0">
              <a:solidFill>
                <a:srgbClr val="A79FAA"/>
              </a:solidFill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3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"/>
          <p:cNvSpPr>
            <a:spLocks noChangeArrowheads="1"/>
          </p:cNvSpPr>
          <p:nvPr/>
        </p:nvSpPr>
        <p:spPr bwMode="auto">
          <a:xfrm>
            <a:off x="5038058" y="1764351"/>
            <a:ext cx="2754535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0" name="TextBox 3"/>
          <p:cNvSpPr>
            <a:spLocks noChangeArrowheads="1"/>
          </p:cNvSpPr>
          <p:nvPr/>
        </p:nvSpPr>
        <p:spPr bwMode="auto">
          <a:xfrm>
            <a:off x="867276" y="4847534"/>
            <a:ext cx="275378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1" name="TextBox 3"/>
          <p:cNvSpPr>
            <a:spLocks noChangeArrowheads="1"/>
          </p:cNvSpPr>
          <p:nvPr/>
        </p:nvSpPr>
        <p:spPr bwMode="auto">
          <a:xfrm>
            <a:off x="9209588" y="4847534"/>
            <a:ext cx="2836361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2" name="矩形 32"/>
          <p:cNvSpPr/>
          <p:nvPr/>
        </p:nvSpPr>
        <p:spPr>
          <a:xfrm flipH="1">
            <a:off x="4415256" y="304029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32"/>
          <p:cNvSpPr/>
          <p:nvPr/>
        </p:nvSpPr>
        <p:spPr>
          <a:xfrm>
            <a:off x="3391426" y="600605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32"/>
          <p:cNvSpPr/>
          <p:nvPr/>
        </p:nvSpPr>
        <p:spPr>
          <a:xfrm rot="16200000">
            <a:off x="8553966" y="4064786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668735" y="52125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部分代码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任意多边形: 形状 28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27979" y="131599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显示训练过程代码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855" y="1995545"/>
            <a:ext cx="9853514" cy="5105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"/>
          <p:cNvSpPr>
            <a:spLocks noChangeArrowheads="1"/>
          </p:cNvSpPr>
          <p:nvPr/>
        </p:nvSpPr>
        <p:spPr bwMode="auto">
          <a:xfrm>
            <a:off x="5038058" y="1764351"/>
            <a:ext cx="2754535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0" name="TextBox 3"/>
          <p:cNvSpPr>
            <a:spLocks noChangeArrowheads="1"/>
          </p:cNvSpPr>
          <p:nvPr/>
        </p:nvSpPr>
        <p:spPr bwMode="auto">
          <a:xfrm>
            <a:off x="867276" y="4847534"/>
            <a:ext cx="275378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1" name="TextBox 3"/>
          <p:cNvSpPr>
            <a:spLocks noChangeArrowheads="1"/>
          </p:cNvSpPr>
          <p:nvPr/>
        </p:nvSpPr>
        <p:spPr bwMode="auto">
          <a:xfrm>
            <a:off x="9209588" y="4847534"/>
            <a:ext cx="2836361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2" name="矩形 32"/>
          <p:cNvSpPr/>
          <p:nvPr/>
        </p:nvSpPr>
        <p:spPr>
          <a:xfrm flipH="1">
            <a:off x="4415256" y="304029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32"/>
          <p:cNvSpPr/>
          <p:nvPr/>
        </p:nvSpPr>
        <p:spPr>
          <a:xfrm>
            <a:off x="3391426" y="600605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32"/>
          <p:cNvSpPr/>
          <p:nvPr/>
        </p:nvSpPr>
        <p:spPr>
          <a:xfrm rot="16200000">
            <a:off x="8553966" y="4064786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668735" y="52125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部分代码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任意多边形: 形状 28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27979" y="131599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模型测试代码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9307E6-0250-4A4E-875A-C83D4A217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084" y="2154077"/>
            <a:ext cx="9030483" cy="38027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2036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4917207" y="1694015"/>
            <a:ext cx="3662190" cy="185864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4110529" y="2388401"/>
            <a:ext cx="2475538" cy="1164263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98559" y="2170675"/>
            <a:ext cx="3683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96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3877730" y="4776677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269135" y="3908847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效果展示</a:t>
            </a:r>
          </a:p>
        </p:txBody>
      </p:sp>
      <p:sp>
        <p:nvSpPr>
          <p:cNvPr id="31" name="TextBox 11"/>
          <p:cNvSpPr txBox="1"/>
          <p:nvPr/>
        </p:nvSpPr>
        <p:spPr>
          <a:xfrm>
            <a:off x="4269135" y="485649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首页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6413542" y="4856497"/>
            <a:ext cx="9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测试页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extBox 11"/>
          <p:cNvSpPr txBox="1"/>
          <p:nvPr/>
        </p:nvSpPr>
        <p:spPr>
          <a:xfrm>
            <a:off x="4269135" y="5230929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上传图片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6413542" y="5230929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结果展示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62294" y="5681027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视频展示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8"/>
          <p:cNvSpPr txBox="1"/>
          <p:nvPr/>
        </p:nvSpPr>
        <p:spPr>
          <a:xfrm>
            <a:off x="668735" y="53159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效果展示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11" y="1168053"/>
            <a:ext cx="3528392" cy="51125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99" y="1168053"/>
            <a:ext cx="3306341" cy="511256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4814" y="1600101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首页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645399" y="1528093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测试页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8"/>
          <p:cNvSpPr txBox="1"/>
          <p:nvPr/>
        </p:nvSpPr>
        <p:spPr>
          <a:xfrm>
            <a:off x="740743" y="474355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效果展示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330" y="1427744"/>
            <a:ext cx="3162742" cy="45514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75" y="1209145"/>
            <a:ext cx="2741914" cy="481435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6767" y="1888133"/>
            <a:ext cx="615553" cy="27936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上传图片页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481555" y="1672109"/>
            <a:ext cx="615553" cy="27936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结果展示页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8"/>
          <p:cNvSpPr txBox="1"/>
          <p:nvPr/>
        </p:nvSpPr>
        <p:spPr>
          <a:xfrm>
            <a:off x="707569" y="592065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效果展示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40943" y="176928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展示视频</a:t>
            </a:r>
          </a:p>
        </p:txBody>
      </p:sp>
      <p:pic>
        <p:nvPicPr>
          <p:cNvPr id="3" name="QQ录屏20220425000341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85159" y="838286"/>
            <a:ext cx="3611880" cy="6233160"/>
          </a:xfrm>
          <a:prstGeom prst="rect">
            <a:avLst/>
          </a:prstGeom>
          <a:ln w="107950" cap="rnd">
            <a:solidFill>
              <a:srgbClr val="C8C6BD"/>
            </a:solidFill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171450" prst="hardEdge"/>
            <a:extrusionClr>
              <a:srgbClr val="FFFFFF"/>
            </a:extrusion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/>
        </p:nvSpPr>
        <p:spPr>
          <a:xfrm rot="10800000">
            <a:off x="0" y="-13522"/>
            <a:ext cx="5514330" cy="2057171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936987" y="3154660"/>
            <a:ext cx="698477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感 谢 您 的 观 看</a:t>
            </a:r>
            <a:endParaRPr lang="en-US" altLang="zh-CN" sz="6000" dirty="0">
              <a:solidFill>
                <a:srgbClr val="A79F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任意多边形: 形状 24"/>
          <p:cNvSpPr/>
          <p:nvPr/>
        </p:nvSpPr>
        <p:spPr>
          <a:xfrm rot="10800000">
            <a:off x="3117007" y="-5171"/>
            <a:ext cx="4245681" cy="131206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任意多边形: 形状 25"/>
          <p:cNvSpPr/>
          <p:nvPr/>
        </p:nvSpPr>
        <p:spPr>
          <a:xfrm rot="10800000" flipV="1">
            <a:off x="4917207" y="5128495"/>
            <a:ext cx="5614682" cy="209460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8607487" y="5819074"/>
            <a:ext cx="4251263" cy="140402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 rot="10800000" flipV="1">
            <a:off x="4917207" y="1694015"/>
            <a:ext cx="3662190" cy="185864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rot="10800000" flipV="1">
            <a:off x="4110529" y="2388401"/>
            <a:ext cx="2475538" cy="1164263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98559" y="2170675"/>
            <a:ext cx="3683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96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3877730" y="4776677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073555" y="3903767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系统概述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69135" y="4856497"/>
            <a:ext cx="11671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相关技术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3542" y="4856497"/>
            <a:ext cx="11671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具备功能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4257737" y="5273501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神经网络模型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  <p:bldP spid="11" grpId="0"/>
      <p:bldP spid="12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3"/>
          <p:cNvSpPr txBox="1"/>
          <p:nvPr/>
        </p:nvSpPr>
        <p:spPr>
          <a:xfrm>
            <a:off x="1388815" y="1822577"/>
            <a:ext cx="27470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项目流程图</a:t>
            </a:r>
            <a:endParaRPr lang="en-US" altLang="en-AU" sz="36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554868" y="448095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系统概述</a:t>
            </a:r>
          </a:p>
        </p:txBody>
      </p:sp>
      <p:sp>
        <p:nvSpPr>
          <p:cNvPr id="48" name="任意多边形: 形状 47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" y="2406289"/>
            <a:ext cx="12774208" cy="48404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exagon 23"/>
          <p:cNvSpPr/>
          <p:nvPr/>
        </p:nvSpPr>
        <p:spPr>
          <a:xfrm>
            <a:off x="9343790" y="2343801"/>
            <a:ext cx="1765093" cy="1521633"/>
          </a:xfrm>
          <a:prstGeom prst="hexagon">
            <a:avLst/>
          </a:pr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sp>
        <p:nvSpPr>
          <p:cNvPr id="25" name="Hexagon 24"/>
          <p:cNvSpPr/>
          <p:nvPr/>
        </p:nvSpPr>
        <p:spPr>
          <a:xfrm>
            <a:off x="7797268" y="1600171"/>
            <a:ext cx="1765093" cy="1521633"/>
          </a:xfrm>
          <a:prstGeom prst="hexagon">
            <a:avLst/>
          </a:prstGeom>
          <a:solidFill>
            <a:srgbClr val="FBDBC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sp>
        <p:nvSpPr>
          <p:cNvPr id="33" name="Hexagon 32"/>
          <p:cNvSpPr/>
          <p:nvPr/>
        </p:nvSpPr>
        <p:spPr>
          <a:xfrm>
            <a:off x="9338542" y="4051314"/>
            <a:ext cx="1765093" cy="1521633"/>
          </a:xfrm>
          <a:prstGeom prst="hexagon">
            <a:avLst/>
          </a:prstGeom>
          <a:solidFill>
            <a:srgbClr val="FABAA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sp>
        <p:nvSpPr>
          <p:cNvPr id="34" name="Hexagon 33"/>
          <p:cNvSpPr/>
          <p:nvPr/>
        </p:nvSpPr>
        <p:spPr>
          <a:xfrm>
            <a:off x="6231301" y="2343801"/>
            <a:ext cx="1765093" cy="1521633"/>
          </a:xfrm>
          <a:prstGeom prst="hexagon">
            <a:avLst/>
          </a:prstGeom>
          <a:solidFill>
            <a:srgbClr val="A79FA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sp>
        <p:nvSpPr>
          <p:cNvPr id="35" name="Hexagon 34"/>
          <p:cNvSpPr/>
          <p:nvPr/>
        </p:nvSpPr>
        <p:spPr>
          <a:xfrm>
            <a:off x="6240191" y="4051314"/>
            <a:ext cx="1765093" cy="1521633"/>
          </a:xfrm>
          <a:prstGeom prst="hexagon">
            <a:avLst/>
          </a:prstGeom>
          <a:solidFill>
            <a:srgbClr val="FBDBC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sp>
        <p:nvSpPr>
          <p:cNvPr id="37" name="Hexagon 36"/>
          <p:cNvSpPr/>
          <p:nvPr/>
        </p:nvSpPr>
        <p:spPr>
          <a:xfrm>
            <a:off x="7817212" y="4811883"/>
            <a:ext cx="1765093" cy="1521633"/>
          </a:xfrm>
          <a:prstGeom prst="hexagon">
            <a:avLst/>
          </a:prstGeom>
          <a:solidFill>
            <a:srgbClr val="A79FA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81021" y="3190160"/>
            <a:ext cx="7258711" cy="1531416"/>
            <a:chOff x="731020" y="1944143"/>
            <a:chExt cx="7290108" cy="1538041"/>
          </a:xfrm>
          <a:solidFill>
            <a:schemeClr val="bg1"/>
          </a:solidFill>
        </p:grpSpPr>
        <p:grpSp>
          <p:nvGrpSpPr>
            <p:cNvPr id="3" name="Group 2"/>
            <p:cNvGrpSpPr/>
            <p:nvPr/>
          </p:nvGrpSpPr>
          <p:grpSpPr>
            <a:xfrm>
              <a:off x="3145192" y="1953970"/>
              <a:ext cx="1772728" cy="1528214"/>
              <a:chOff x="3145192" y="1953970"/>
              <a:chExt cx="1772728" cy="1528214"/>
            </a:xfrm>
            <a:grpFill/>
          </p:grpSpPr>
          <p:sp>
            <p:nvSpPr>
              <p:cNvPr id="23" name="Hexagon 22"/>
              <p:cNvSpPr/>
              <p:nvPr/>
            </p:nvSpPr>
            <p:spPr>
              <a:xfrm>
                <a:off x="3145192" y="1953970"/>
                <a:ext cx="1772728" cy="1528214"/>
              </a:xfrm>
              <a:prstGeom prst="hexagon">
                <a:avLst/>
              </a:prstGeom>
              <a:solidFill>
                <a:srgbClr val="ABCAC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1275">
                  <a:cs typeface="+mn-ea"/>
                  <a:sym typeface="+mn-lt"/>
                </a:endParaRPr>
              </a:p>
            </p:txBody>
          </p:sp>
          <p:sp>
            <p:nvSpPr>
              <p:cNvPr id="40" name="Freeform 13"/>
              <p:cNvSpPr>
                <a:spLocks noEditPoints="1"/>
              </p:cNvSpPr>
              <p:nvPr/>
            </p:nvSpPr>
            <p:spPr bwMode="auto">
              <a:xfrm>
                <a:off x="3676028" y="2509633"/>
                <a:ext cx="664606" cy="397235"/>
              </a:xfrm>
              <a:custGeom>
                <a:avLst/>
                <a:gdLst>
                  <a:gd name="T0" fmla="*/ 226 w 256"/>
                  <a:gd name="T1" fmla="*/ 131 h 154"/>
                  <a:gd name="T2" fmla="*/ 226 w 256"/>
                  <a:gd name="T3" fmla="*/ 130 h 154"/>
                  <a:gd name="T4" fmla="*/ 226 w 256"/>
                  <a:gd name="T5" fmla="*/ 10 h 154"/>
                  <a:gd name="T6" fmla="*/ 217 w 256"/>
                  <a:gd name="T7" fmla="*/ 0 h 154"/>
                  <a:gd name="T8" fmla="*/ 38 w 256"/>
                  <a:gd name="T9" fmla="*/ 0 h 154"/>
                  <a:gd name="T10" fmla="*/ 29 w 256"/>
                  <a:gd name="T11" fmla="*/ 10 h 154"/>
                  <a:gd name="T12" fmla="*/ 29 w 256"/>
                  <a:gd name="T13" fmla="*/ 130 h 154"/>
                  <a:gd name="T14" fmla="*/ 29 w 256"/>
                  <a:gd name="T15" fmla="*/ 131 h 154"/>
                  <a:gd name="T16" fmla="*/ 0 w 256"/>
                  <a:gd name="T17" fmla="*/ 138 h 154"/>
                  <a:gd name="T18" fmla="*/ 3 w 256"/>
                  <a:gd name="T19" fmla="*/ 154 h 154"/>
                  <a:gd name="T20" fmla="*/ 253 w 256"/>
                  <a:gd name="T21" fmla="*/ 154 h 154"/>
                  <a:gd name="T22" fmla="*/ 256 w 256"/>
                  <a:gd name="T23" fmla="*/ 138 h 154"/>
                  <a:gd name="T24" fmla="*/ 226 w 256"/>
                  <a:gd name="T25" fmla="*/ 131 h 154"/>
                  <a:gd name="T26" fmla="*/ 207 w 256"/>
                  <a:gd name="T27" fmla="*/ 119 h 154"/>
                  <a:gd name="T28" fmla="*/ 48 w 256"/>
                  <a:gd name="T29" fmla="*/ 119 h 154"/>
                  <a:gd name="T30" fmla="*/ 48 w 256"/>
                  <a:gd name="T31" fmla="*/ 20 h 154"/>
                  <a:gd name="T32" fmla="*/ 207 w 256"/>
                  <a:gd name="T33" fmla="*/ 20 h 154"/>
                  <a:gd name="T34" fmla="*/ 207 w 256"/>
                  <a:gd name="T35" fmla="*/ 119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154">
                    <a:moveTo>
                      <a:pt x="226" y="131"/>
                    </a:moveTo>
                    <a:cubicBezTo>
                      <a:pt x="226" y="131"/>
                      <a:pt x="226" y="131"/>
                      <a:pt x="226" y="130"/>
                    </a:cubicBezTo>
                    <a:cubicBezTo>
                      <a:pt x="226" y="10"/>
                      <a:pt x="226" y="10"/>
                      <a:pt x="226" y="10"/>
                    </a:cubicBezTo>
                    <a:cubicBezTo>
                      <a:pt x="226" y="5"/>
                      <a:pt x="222" y="0"/>
                      <a:pt x="217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3" y="0"/>
                      <a:pt x="29" y="5"/>
                      <a:pt x="29" y="10"/>
                    </a:cubicBezTo>
                    <a:cubicBezTo>
                      <a:pt x="29" y="130"/>
                      <a:pt x="29" y="130"/>
                      <a:pt x="29" y="130"/>
                    </a:cubicBezTo>
                    <a:cubicBezTo>
                      <a:pt x="29" y="131"/>
                      <a:pt x="29" y="131"/>
                      <a:pt x="29" y="13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3" y="154"/>
                      <a:pt x="3" y="154"/>
                      <a:pt x="3" y="154"/>
                    </a:cubicBezTo>
                    <a:cubicBezTo>
                      <a:pt x="253" y="154"/>
                      <a:pt x="253" y="154"/>
                      <a:pt x="253" y="154"/>
                    </a:cubicBezTo>
                    <a:cubicBezTo>
                      <a:pt x="256" y="138"/>
                      <a:pt x="256" y="138"/>
                      <a:pt x="256" y="138"/>
                    </a:cubicBezTo>
                    <a:lnTo>
                      <a:pt x="226" y="131"/>
                    </a:lnTo>
                    <a:close/>
                    <a:moveTo>
                      <a:pt x="207" y="119"/>
                    </a:moveTo>
                    <a:cubicBezTo>
                      <a:pt x="48" y="119"/>
                      <a:pt x="48" y="119"/>
                      <a:pt x="48" y="119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07" y="20"/>
                      <a:pt x="207" y="20"/>
                      <a:pt x="207" y="20"/>
                    </a:cubicBezTo>
                    <a:lnTo>
                      <a:pt x="207" y="1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046" tIns="45523" rIns="91046" bIns="45523" numCol="1" anchor="t" anchorCtr="0" compatLnSpc="1"/>
              <a:lstStyle/>
              <a:p>
                <a:pPr>
                  <a:lnSpc>
                    <a:spcPct val="150000"/>
                  </a:lnSpc>
                </a:pPr>
                <a:endParaRPr lang="en-US" sz="1275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731020" y="2460800"/>
              <a:ext cx="311889" cy="464415"/>
            </a:xfrm>
            <a:custGeom>
              <a:avLst/>
              <a:gdLst>
                <a:gd name="T0" fmla="*/ 201 w 202"/>
                <a:gd name="T1" fmla="*/ 138 h 300"/>
                <a:gd name="T2" fmla="*/ 2 w 202"/>
                <a:gd name="T3" fmla="*/ 138 h 300"/>
                <a:gd name="T4" fmla="*/ 0 w 202"/>
                <a:gd name="T5" fmla="*/ 173 h 300"/>
                <a:gd name="T6" fmla="*/ 101 w 202"/>
                <a:gd name="T7" fmla="*/ 300 h 300"/>
                <a:gd name="T8" fmla="*/ 201 w 202"/>
                <a:gd name="T9" fmla="*/ 173 h 300"/>
                <a:gd name="T10" fmla="*/ 201 w 202"/>
                <a:gd name="T11" fmla="*/ 138 h 300"/>
                <a:gd name="T12" fmla="*/ 113 w 202"/>
                <a:gd name="T13" fmla="*/ 0 h 300"/>
                <a:gd name="T14" fmla="*/ 113 w 202"/>
                <a:gd name="T15" fmla="*/ 115 h 300"/>
                <a:gd name="T16" fmla="*/ 200 w 202"/>
                <a:gd name="T17" fmla="*/ 115 h 300"/>
                <a:gd name="T18" fmla="*/ 113 w 202"/>
                <a:gd name="T19" fmla="*/ 0 h 300"/>
                <a:gd name="T20" fmla="*/ 89 w 202"/>
                <a:gd name="T21" fmla="*/ 0 h 300"/>
                <a:gd name="T22" fmla="*/ 2 w 202"/>
                <a:gd name="T23" fmla="*/ 115 h 300"/>
                <a:gd name="T24" fmla="*/ 89 w 202"/>
                <a:gd name="T25" fmla="*/ 115 h 300"/>
                <a:gd name="T26" fmla="*/ 89 w 202"/>
                <a:gd name="T2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300">
                  <a:moveTo>
                    <a:pt x="201" y="138"/>
                  </a:moveTo>
                  <a:cubicBezTo>
                    <a:pt x="2" y="138"/>
                    <a:pt x="2" y="138"/>
                    <a:pt x="2" y="138"/>
                  </a:cubicBezTo>
                  <a:cubicBezTo>
                    <a:pt x="1" y="152"/>
                    <a:pt x="0" y="159"/>
                    <a:pt x="0" y="173"/>
                  </a:cubicBezTo>
                  <a:cubicBezTo>
                    <a:pt x="0" y="247"/>
                    <a:pt x="0" y="300"/>
                    <a:pt x="101" y="300"/>
                  </a:cubicBezTo>
                  <a:cubicBezTo>
                    <a:pt x="201" y="300"/>
                    <a:pt x="201" y="247"/>
                    <a:pt x="201" y="173"/>
                  </a:cubicBezTo>
                  <a:cubicBezTo>
                    <a:pt x="201" y="159"/>
                    <a:pt x="202" y="152"/>
                    <a:pt x="201" y="138"/>
                  </a:cubicBezTo>
                  <a:close/>
                  <a:moveTo>
                    <a:pt x="113" y="0"/>
                  </a:moveTo>
                  <a:cubicBezTo>
                    <a:pt x="113" y="115"/>
                    <a:pt x="113" y="115"/>
                    <a:pt x="113" y="115"/>
                  </a:cubicBezTo>
                  <a:cubicBezTo>
                    <a:pt x="200" y="115"/>
                    <a:pt x="200" y="115"/>
                    <a:pt x="200" y="115"/>
                  </a:cubicBezTo>
                  <a:cubicBezTo>
                    <a:pt x="192" y="55"/>
                    <a:pt x="173" y="3"/>
                    <a:pt x="113" y="0"/>
                  </a:cubicBezTo>
                  <a:close/>
                  <a:moveTo>
                    <a:pt x="89" y="0"/>
                  </a:moveTo>
                  <a:cubicBezTo>
                    <a:pt x="21" y="2"/>
                    <a:pt x="8" y="55"/>
                    <a:pt x="2" y="115"/>
                  </a:cubicBezTo>
                  <a:cubicBezTo>
                    <a:pt x="89" y="115"/>
                    <a:pt x="89" y="115"/>
                    <a:pt x="89" y="115"/>
                  </a:cubicBezTo>
                  <a:lnTo>
                    <a:pt x="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046" tIns="45523" rIns="91046" bIns="45523" numCol="1" anchor="t" anchorCtr="0" compatLnSpc="1"/>
            <a:lstStyle/>
            <a:p>
              <a:pPr>
                <a:lnSpc>
                  <a:spcPct val="150000"/>
                </a:lnSpc>
              </a:pPr>
              <a:endParaRPr lang="en-US" sz="1275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248400" y="1944143"/>
              <a:ext cx="1772728" cy="1528214"/>
              <a:chOff x="6248400" y="1944143"/>
              <a:chExt cx="1772728" cy="1528214"/>
            </a:xfrm>
            <a:grpFill/>
          </p:grpSpPr>
          <p:sp>
            <p:nvSpPr>
              <p:cNvPr id="61" name="Hexagon 60"/>
              <p:cNvSpPr/>
              <p:nvPr/>
            </p:nvSpPr>
            <p:spPr>
              <a:xfrm>
                <a:off x="6248400" y="1944143"/>
                <a:ext cx="1772728" cy="1528214"/>
              </a:xfrm>
              <a:prstGeom prst="hexagon">
                <a:avLst/>
              </a:prstGeom>
              <a:solidFill>
                <a:srgbClr val="ABCAC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1275" dirty="0">
                  <a:cs typeface="+mn-ea"/>
                  <a:sym typeface="+mn-lt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6930594" y="2443673"/>
                <a:ext cx="422683" cy="479107"/>
                <a:chOff x="6109895" y="1540361"/>
                <a:chExt cx="133147" cy="150921"/>
              </a:xfrm>
              <a:grpFill/>
            </p:grpSpPr>
            <p:sp>
              <p:nvSpPr>
                <p:cNvPr id="43" name="Freeform 143"/>
                <p:cNvSpPr>
                  <a:spLocks noEditPoints="1"/>
                </p:cNvSpPr>
                <p:nvPr/>
              </p:nvSpPr>
              <p:spPr bwMode="auto">
                <a:xfrm>
                  <a:off x="6130176" y="1540361"/>
                  <a:ext cx="92585" cy="92585"/>
                </a:xfrm>
                <a:custGeom>
                  <a:avLst/>
                  <a:gdLst>
                    <a:gd name="T0" fmla="*/ 77 w 154"/>
                    <a:gd name="T1" fmla="*/ 0 h 155"/>
                    <a:gd name="T2" fmla="*/ 0 w 154"/>
                    <a:gd name="T3" fmla="*/ 78 h 155"/>
                    <a:gd name="T4" fmla="*/ 77 w 154"/>
                    <a:gd name="T5" fmla="*/ 155 h 155"/>
                    <a:gd name="T6" fmla="*/ 154 w 154"/>
                    <a:gd name="T7" fmla="*/ 78 h 155"/>
                    <a:gd name="T8" fmla="*/ 77 w 154"/>
                    <a:gd name="T9" fmla="*/ 0 h 155"/>
                    <a:gd name="T10" fmla="*/ 81 w 154"/>
                    <a:gd name="T11" fmla="*/ 139 h 155"/>
                    <a:gd name="T12" fmla="*/ 26 w 154"/>
                    <a:gd name="T13" fmla="*/ 101 h 155"/>
                    <a:gd name="T14" fmla="*/ 136 w 154"/>
                    <a:gd name="T15" fmla="*/ 101 h 155"/>
                    <a:gd name="T16" fmla="*/ 81 w 154"/>
                    <a:gd name="T17" fmla="*/ 139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4" h="155">
                      <a:moveTo>
                        <a:pt x="77" y="0"/>
                      </a:moveTo>
                      <a:cubicBezTo>
                        <a:pt x="34" y="0"/>
                        <a:pt x="0" y="35"/>
                        <a:pt x="0" y="78"/>
                      </a:cubicBezTo>
                      <a:cubicBezTo>
                        <a:pt x="0" y="120"/>
                        <a:pt x="34" y="155"/>
                        <a:pt x="77" y="155"/>
                      </a:cubicBezTo>
                      <a:cubicBezTo>
                        <a:pt x="120" y="155"/>
                        <a:pt x="154" y="120"/>
                        <a:pt x="154" y="78"/>
                      </a:cubicBezTo>
                      <a:cubicBezTo>
                        <a:pt x="154" y="35"/>
                        <a:pt x="120" y="0"/>
                        <a:pt x="77" y="0"/>
                      </a:cubicBezTo>
                      <a:close/>
                      <a:moveTo>
                        <a:pt x="81" y="139"/>
                      </a:moveTo>
                      <a:cubicBezTo>
                        <a:pt x="58" y="139"/>
                        <a:pt x="37" y="124"/>
                        <a:pt x="26" y="101"/>
                      </a:cubicBezTo>
                      <a:cubicBezTo>
                        <a:pt x="136" y="101"/>
                        <a:pt x="136" y="101"/>
                        <a:pt x="136" y="101"/>
                      </a:cubicBezTo>
                      <a:cubicBezTo>
                        <a:pt x="124" y="124"/>
                        <a:pt x="104" y="139"/>
                        <a:pt x="81" y="1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046" tIns="45523" rIns="91046" bIns="45523" numCol="1" anchor="t" anchorCtr="0" compatLnSpc="1"/>
                <a:lstStyle/>
                <a:p>
                  <a:pPr>
                    <a:lnSpc>
                      <a:spcPct val="150000"/>
                    </a:lnSpc>
                  </a:pPr>
                  <a:endParaRPr lang="en-US" sz="1275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146"/>
                <p:cNvSpPr/>
                <p:nvPr/>
              </p:nvSpPr>
              <p:spPr bwMode="auto">
                <a:xfrm>
                  <a:off x="6109895" y="1650721"/>
                  <a:ext cx="133147" cy="40561"/>
                </a:xfrm>
                <a:custGeom>
                  <a:avLst/>
                  <a:gdLst>
                    <a:gd name="T0" fmla="*/ 158 w 222"/>
                    <a:gd name="T1" fmla="*/ 0 h 67"/>
                    <a:gd name="T2" fmla="*/ 111 w 222"/>
                    <a:gd name="T3" fmla="*/ 12 h 67"/>
                    <a:gd name="T4" fmla="*/ 64 w 222"/>
                    <a:gd name="T5" fmla="*/ 0 h 67"/>
                    <a:gd name="T6" fmla="*/ 0 w 222"/>
                    <a:gd name="T7" fmla="*/ 67 h 67"/>
                    <a:gd name="T8" fmla="*/ 222 w 222"/>
                    <a:gd name="T9" fmla="*/ 67 h 67"/>
                    <a:gd name="T10" fmla="*/ 158 w 222"/>
                    <a:gd name="T11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2" h="67">
                      <a:moveTo>
                        <a:pt x="158" y="0"/>
                      </a:moveTo>
                      <a:cubicBezTo>
                        <a:pt x="144" y="7"/>
                        <a:pt x="128" y="12"/>
                        <a:pt x="111" y="12"/>
                      </a:cubicBezTo>
                      <a:cubicBezTo>
                        <a:pt x="94" y="12"/>
                        <a:pt x="78" y="7"/>
                        <a:pt x="64" y="0"/>
                      </a:cubicBezTo>
                      <a:cubicBezTo>
                        <a:pt x="34" y="8"/>
                        <a:pt x="11" y="26"/>
                        <a:pt x="0" y="67"/>
                      </a:cubicBezTo>
                      <a:cubicBezTo>
                        <a:pt x="222" y="67"/>
                        <a:pt x="222" y="67"/>
                        <a:pt x="222" y="67"/>
                      </a:cubicBezTo>
                      <a:cubicBezTo>
                        <a:pt x="211" y="26"/>
                        <a:pt x="188" y="8"/>
                        <a:pt x="158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046" tIns="45523" rIns="91046" bIns="45523" numCol="1" anchor="t" anchorCtr="0" compatLnSpc="1"/>
                <a:lstStyle/>
                <a:p>
                  <a:pPr>
                    <a:lnSpc>
                      <a:spcPct val="150000"/>
                    </a:lnSpc>
                  </a:pPr>
                  <a:endParaRPr lang="en-US" sz="1275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7" name="Text Placeholder 32"/>
          <p:cNvSpPr txBox="1"/>
          <p:nvPr/>
        </p:nvSpPr>
        <p:spPr>
          <a:xfrm>
            <a:off x="908050" y="2343785"/>
            <a:ext cx="4808855" cy="3519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tensorflow是由google出品的深度学习框架，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2.x版本的tensorflow对代码进行了重构，使用起来更加简洁方便。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本系统使用tensorflow训练了一个两层卷积两层池化的卷积神经网络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和一个基于迁移学习的mobilnet网络，</a:t>
            </a:r>
          </a:p>
        </p:txBody>
      </p:sp>
      <p:sp>
        <p:nvSpPr>
          <p:cNvPr id="28" name="Text Placeholder 33"/>
          <p:cNvSpPr txBox="1"/>
          <p:nvPr/>
        </p:nvSpPr>
        <p:spPr>
          <a:xfrm>
            <a:off x="956310" y="1528445"/>
            <a:ext cx="274701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altLang="en-AU" sz="36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Tensorflow</a:t>
            </a:r>
          </a:p>
        </p:txBody>
      </p:sp>
      <p:sp>
        <p:nvSpPr>
          <p:cNvPr id="45" name="TextBox 8"/>
          <p:cNvSpPr txBox="1"/>
          <p:nvPr/>
        </p:nvSpPr>
        <p:spPr>
          <a:xfrm>
            <a:off x="554868" y="448095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系统概述</a:t>
            </a:r>
          </a:p>
        </p:txBody>
      </p:sp>
      <p:sp>
        <p:nvSpPr>
          <p:cNvPr id="48" name="任意多边形: 形状 47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Freeform 127"/>
          <p:cNvSpPr/>
          <p:nvPr/>
        </p:nvSpPr>
        <p:spPr bwMode="auto">
          <a:xfrm>
            <a:off x="9953528" y="2860730"/>
            <a:ext cx="473879" cy="522147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Freeform 175"/>
          <p:cNvSpPr>
            <a:spLocks noEditPoints="1"/>
          </p:cNvSpPr>
          <p:nvPr/>
        </p:nvSpPr>
        <p:spPr bwMode="auto">
          <a:xfrm>
            <a:off x="8456400" y="5382278"/>
            <a:ext cx="417633" cy="420973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33" grpId="0" bldLvl="0" animBg="1"/>
      <p:bldP spid="34" grpId="0" bldLvl="0" animBg="1"/>
      <p:bldP spid="35" grpId="0" bldLvl="0" animBg="1"/>
      <p:bldP spid="37" grpId="0" bldLvl="0" animBg="1"/>
      <p:bldP spid="27" grpId="0"/>
      <p:bldP spid="28" grpId="0"/>
      <p:bldP spid="50" grpId="0" bldLvl="0" animBg="1"/>
      <p:bldP spid="5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32"/>
          <p:cNvSpPr txBox="1"/>
          <p:nvPr/>
        </p:nvSpPr>
        <p:spPr>
          <a:xfrm>
            <a:off x="523402" y="2533064"/>
            <a:ext cx="6463634" cy="3844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1.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Keras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遵循减少认知困难的最佳实践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: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它提供一致且简单的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API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，它将常见用例所需的用户操作数量降至最低，并且在用户错误时提供清晰和可操作的反馈。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2.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Keras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与底层深度学习语言（特别是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TensorFlow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）集成在一起，所以它可以让你实现任何你可以用基础语言编写的东西。特别是，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tf.keras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作为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Keras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 API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可以与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TensorFlow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工作流无缝集成。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3.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Keras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被工业界和学术界广泛采用</a:t>
            </a:r>
          </a:p>
        </p:txBody>
      </p:sp>
      <p:sp>
        <p:nvSpPr>
          <p:cNvPr id="28" name="Text Placeholder 33"/>
          <p:cNvSpPr txBox="1"/>
          <p:nvPr/>
        </p:nvSpPr>
        <p:spPr>
          <a:xfrm>
            <a:off x="4701183" y="1384077"/>
            <a:ext cx="27470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altLang="zh-CN" sz="3600" dirty="0" err="1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Keras</a:t>
            </a:r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 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简绍</a:t>
            </a:r>
          </a:p>
        </p:txBody>
      </p:sp>
      <p:sp>
        <p:nvSpPr>
          <p:cNvPr id="45" name="TextBox 8"/>
          <p:cNvSpPr txBox="1"/>
          <p:nvPr/>
        </p:nvSpPr>
        <p:spPr>
          <a:xfrm>
            <a:off x="554868" y="448095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系统概述</a:t>
            </a:r>
          </a:p>
        </p:txBody>
      </p:sp>
      <p:sp>
        <p:nvSpPr>
          <p:cNvPr id="48" name="任意多边形: 形状 47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808" y="2511464"/>
            <a:ext cx="5337711" cy="360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32"/>
          <p:cNvSpPr txBox="1"/>
          <p:nvPr/>
        </p:nvSpPr>
        <p:spPr>
          <a:xfrm>
            <a:off x="1388815" y="2939092"/>
            <a:ext cx="4808855" cy="1433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对输入图片中的的水果进行训练。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可识别图像的种类，例如可以识别是水果，例如苹果，香蕉，梨。</a:t>
            </a:r>
          </a:p>
        </p:txBody>
      </p:sp>
      <p:sp>
        <p:nvSpPr>
          <p:cNvPr id="28" name="Text Placeholder 33"/>
          <p:cNvSpPr txBox="1"/>
          <p:nvPr/>
        </p:nvSpPr>
        <p:spPr>
          <a:xfrm>
            <a:off x="1403660" y="1888133"/>
            <a:ext cx="274701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具备功能</a:t>
            </a:r>
          </a:p>
        </p:txBody>
      </p:sp>
      <p:sp>
        <p:nvSpPr>
          <p:cNvPr id="45" name="TextBox 8"/>
          <p:cNvSpPr txBox="1"/>
          <p:nvPr/>
        </p:nvSpPr>
        <p:spPr>
          <a:xfrm>
            <a:off x="554868" y="448095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系统概述</a:t>
            </a:r>
          </a:p>
        </p:txBody>
      </p:sp>
      <p:sp>
        <p:nvSpPr>
          <p:cNvPr id="48" name="任意多边形: 形状 47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149465" y="1456055"/>
            <a:ext cx="2160270" cy="1656080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7221463" y="3472205"/>
            <a:ext cx="2160270" cy="1800200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9704838" y="1443685"/>
            <a:ext cx="2160270" cy="1800200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9704838" y="3460139"/>
            <a:ext cx="2160270" cy="180020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4917207" y="1694015"/>
            <a:ext cx="3662190" cy="185864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4110529" y="2388401"/>
            <a:ext cx="2475538" cy="1164263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98559" y="2170675"/>
            <a:ext cx="3683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96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3877730" y="4776677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269135" y="3908847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模型训练</a:t>
            </a:r>
          </a:p>
        </p:txBody>
      </p:sp>
      <p:sp>
        <p:nvSpPr>
          <p:cNvPr id="31" name="TextBox 11"/>
          <p:cNvSpPr txBox="1"/>
          <p:nvPr/>
        </p:nvSpPr>
        <p:spPr>
          <a:xfrm>
            <a:off x="4269135" y="4856497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数据加载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6413542" y="4856497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模型加载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extBox 11"/>
          <p:cNvSpPr txBox="1"/>
          <p:nvPr/>
        </p:nvSpPr>
        <p:spPr>
          <a:xfrm>
            <a:off x="4269135" y="5230929"/>
            <a:ext cx="179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模型训练和保存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32"/>
          <p:cNvSpPr txBox="1"/>
          <p:nvPr/>
        </p:nvSpPr>
        <p:spPr>
          <a:xfrm>
            <a:off x="3471545" y="2176145"/>
            <a:ext cx="5241290" cy="461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我们首先将数据分为训练集和测试集和验证集</a:t>
            </a:r>
          </a:p>
        </p:txBody>
      </p:sp>
      <p:sp>
        <p:nvSpPr>
          <p:cNvPr id="28" name="Text Placeholder 33"/>
          <p:cNvSpPr txBox="1"/>
          <p:nvPr/>
        </p:nvSpPr>
        <p:spPr>
          <a:xfrm>
            <a:off x="1403660" y="1473413"/>
            <a:ext cx="274701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数据划分</a:t>
            </a:r>
          </a:p>
        </p:txBody>
      </p:sp>
      <p:sp>
        <p:nvSpPr>
          <p:cNvPr id="45" name="TextBox 8"/>
          <p:cNvSpPr txBox="1"/>
          <p:nvPr/>
        </p:nvSpPr>
        <p:spPr>
          <a:xfrm>
            <a:off x="554868" y="448095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模型训练</a:t>
            </a:r>
          </a:p>
        </p:txBody>
      </p:sp>
      <p:sp>
        <p:nvSpPr>
          <p:cNvPr id="48" name="任意多边形: 形状 47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3248311" y="2856317"/>
            <a:ext cx="5688632" cy="151934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363" y="2856952"/>
            <a:ext cx="5014395" cy="1519341"/>
          </a:xfrm>
          <a:prstGeom prst="rect">
            <a:avLst/>
          </a:prstGeom>
        </p:spPr>
      </p:pic>
      <p:sp>
        <p:nvSpPr>
          <p:cNvPr id="18" name="Text Placeholder 32"/>
          <p:cNvSpPr txBox="1"/>
          <p:nvPr/>
        </p:nvSpPr>
        <p:spPr>
          <a:xfrm>
            <a:off x="1821210" y="4657059"/>
            <a:ext cx="9379105" cy="4072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打开之后按照文件目录存放相应的照片，比如苹果目录下存放的是苹果的照片。</a:t>
            </a:r>
          </a:p>
        </p:txBody>
      </p:sp>
      <p:sp>
        <p:nvSpPr>
          <p:cNvPr id="19" name="矩形: 圆角 18"/>
          <p:cNvSpPr/>
          <p:nvPr/>
        </p:nvSpPr>
        <p:spPr>
          <a:xfrm>
            <a:off x="3333425" y="5344542"/>
            <a:ext cx="5688632" cy="151934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931" y="5344542"/>
            <a:ext cx="4932960" cy="1519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PASSING_SCORE" val="100.000000"/>
  <p:tag name="ISPRING_FIRST_PUBLISH" val="1"/>
  <p:tag name="ISPRING_PRESENTATION_TITLE" val="极简半圆工作总结PPT模板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C:\Users\隔壁王哥\Desktop\6.6\5682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3CF8F"/>
      </a:accent1>
      <a:accent2>
        <a:srgbClr val="595959"/>
      </a:accent2>
      <a:accent3>
        <a:srgbClr val="83CF8F"/>
      </a:accent3>
      <a:accent4>
        <a:srgbClr val="595959"/>
      </a:accent4>
      <a:accent5>
        <a:srgbClr val="83CF8F"/>
      </a:accent5>
      <a:accent6>
        <a:srgbClr val="595959"/>
      </a:accent6>
      <a:hlink>
        <a:srgbClr val="83CF8F"/>
      </a:hlink>
      <a:folHlink>
        <a:srgbClr val="595959"/>
      </a:folHlink>
    </a:clrScheme>
    <a:fontScheme name="1rwnie5m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2191</Words>
  <Application>Microsoft Office PowerPoint</Application>
  <PresentationFormat>自定义</PresentationFormat>
  <Paragraphs>154</Paragraphs>
  <Slides>26</Slides>
  <Notes>26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Neris Thin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简洁莫兰迪</dc:title>
  <dc:creator/>
  <cp:keywords>www.1ppt.com</cp:keywords>
  <dc:description>www.1ppt.com</dc:description>
  <cp:lastModifiedBy/>
  <cp:revision>8</cp:revision>
  <dcterms:created xsi:type="dcterms:W3CDTF">2021-05-26T00:22:00Z</dcterms:created>
  <dcterms:modified xsi:type="dcterms:W3CDTF">2022-04-24T16:40:46Z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2966739645A14DBF83E4210C3E986967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eyJoZGlkIjoiOGE1MDgyZTA2NDE2MjQ5ZGI3ZjBlODY5NzY4N2QxNTAifQ==</vt:lpwstr>
  </property>
</Properties>
</file>