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26.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34.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charts/chart6.xml" ContentType="application/vnd.openxmlformats-officedocument.drawingml.chart+xml"/>
  <Override PartName="/ppt/charts/chart5.xml" ContentType="application/vnd.openxmlformats-officedocument.drawingml.chart+xml"/>
  <Override PartName="/ppt/charts/chart4.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charts/chart1.xml" ContentType="application/vnd.openxmlformats-officedocument.drawingml.chart+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3.xml" ContentType="application/vnd.openxmlformats-officedocument.presentationml.slideLayout+xml"/>
  <Override PartName="/ppt/slideLayouts/slideLayout15.xml" ContentType="application/vnd.openxmlformats-officedocument.presentationml.slideLayout+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4.jpeg" ContentType="image/jpeg"/>
  <Override PartName="/ppt/media/image20.jpeg" ContentType="image/jpeg"/>
  <Override PartName="/ppt/media/image19.png" ContentType="image/png"/>
  <Override PartName="/ppt/media/image13.jpeg" ContentType="image/jpeg"/>
  <Override PartName="/ppt/media/image23.png" ContentType="image/png"/>
  <Override PartName="/ppt/media/image12.png" ContentType="image/png"/>
  <Override PartName="/ppt/media/image11.png" ContentType="image/png"/>
  <Override PartName="/ppt/media/image22.jpeg" ContentType="image/jpeg"/>
  <Override PartName="/ppt/media/image9.png" ContentType="image/png"/>
  <Override PartName="/ppt/media/image15.png" ContentType="image/png"/>
  <Override PartName="/ppt/media/image8.png" ContentType="image/png"/>
  <Override PartName="/ppt/media/image21.png" ContentType="image/png"/>
  <Override PartName="/ppt/media/image18.gif" ContentType="image/gif"/>
  <Override PartName="/ppt/media/image7.jpeg" ContentType="image/jpeg"/>
  <Override PartName="/ppt/media/image6.png" ContentType="image/png"/>
  <Override PartName="/ppt/media/image10.jpeg" ContentType="image/jpeg"/>
  <Override PartName="/ppt/media/image5.png" ContentType="image/png"/>
  <Override PartName="/ppt/media/image17.png" ContentType="image/png"/>
  <Override PartName="/ppt/media/image4.jpeg" ContentType="image/jpeg"/>
  <Override PartName="/ppt/media/image14.png" ContentType="image/png"/>
  <Override PartName="/ppt/media/image16.png" ContentType="image/png"/>
  <Override PartName="/ppt/media/image3.png" ContentType="image/png"/>
  <Override PartName="/ppt/media/image2.png" ContentType="image/png"/>
  <Override PartName="/ppt/media/image1.jpeg" ContentType="image/jpeg"/>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
</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Full Checking</c:v>
                </c:pt>
              </c:strCache>
            </c:strRef>
          </c:tx>
          <c:spPr>
            <a:solidFill>
              <a:srgbClr val="007ccc"/>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0</c:f>
              <c:numCache>
                <c:formatCode>General</c:formatCode>
                <c:ptCount val="11"/>
                <c:pt idx="0">
                  <c:v>51.16</c:v>
                </c:pt>
                <c:pt idx="1">
                  <c:v>2.2</c:v>
                </c:pt>
                <c:pt idx="2">
                  <c:v>30.68</c:v>
                </c:pt>
                <c:pt idx="3">
                  <c:v>67.88</c:v>
                </c:pt>
                <c:pt idx="4">
                  <c:v>78.6</c:v>
                </c:pt>
                <c:pt idx="5">
                  <c:v>51.83</c:v>
                </c:pt>
                <c:pt idx="6">
                  <c:v>47.47</c:v>
                </c:pt>
                <c:pt idx="7">
                  <c:v>76.01</c:v>
                </c:pt>
                <c:pt idx="8">
                  <c:v>70.58</c:v>
                </c:pt>
                <c:pt idx="9">
                  <c:v>111.84</c:v>
                </c:pt>
                <c:pt idx="10">
                  <c:v>66.66</c:v>
                </c:pt>
              </c:numCache>
            </c:numRef>
          </c:val>
        </c:ser>
        <c:ser>
          <c:idx val="1"/>
          <c:order val="1"/>
          <c:tx>
            <c:strRef>
              <c:f>label 1</c:f>
              <c:strCache>
                <c:ptCount val="1"/>
                <c:pt idx="0">
                  <c:v>Store Only Checking</c:v>
                </c:pt>
              </c:strCache>
            </c:strRef>
          </c:tx>
          <c:spPr>
            <a:solidFill>
              <a:srgbClr val="ff6161"/>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1</c:f>
              <c:numCache>
                <c:formatCode>General</c:formatCode>
                <c:ptCount val="11"/>
                <c:pt idx="0">
                  <c:v>12.93</c:v>
                </c:pt>
                <c:pt idx="1">
                  <c:v>1.71</c:v>
                </c:pt>
                <c:pt idx="2">
                  <c:v>10.79</c:v>
                </c:pt>
                <c:pt idx="3">
                  <c:v>13.5</c:v>
                </c:pt>
                <c:pt idx="4">
                  <c:v>6.15</c:v>
                </c:pt>
                <c:pt idx="5">
                  <c:v>17.61</c:v>
                </c:pt>
                <c:pt idx="6">
                  <c:v>3.81</c:v>
                </c:pt>
                <c:pt idx="7">
                  <c:v>26.49</c:v>
                </c:pt>
                <c:pt idx="8">
                  <c:v>3.38</c:v>
                </c:pt>
                <c:pt idx="9">
                  <c:v>18.45</c:v>
                </c:pt>
                <c:pt idx="10">
                  <c:v>21.53</c:v>
                </c:pt>
              </c:numCache>
            </c:numRef>
          </c:val>
        </c:ser>
        <c:gapWidth val="150"/>
        <c:axId val="35393851"/>
        <c:axId val="29913381"/>
      </c:barChart>
      <c:catAx>
        <c:axId val="35393851"/>
        <c:scaling>
          <c:orientation val="minMax"/>
        </c:scaling>
        <c:delete val="0"/>
        <c:axPos val="b"/>
        <c:majorTickMark val="out"/>
        <c:minorTickMark val="none"/>
        <c:tickLblPos val="nextTo"/>
        <c:spPr>
          <a:ln w="9360">
            <a:solidFill>
              <a:srgbClr val="878787"/>
            </a:solidFill>
            <a:round/>
          </a:ln>
        </c:spPr>
        <c:crossAx val="29913381"/>
        <c:crosses val="autoZero"/>
        <c:auto val="1"/>
        <c:lblAlgn val="ctr"/>
        <c:lblOffset val="100"/>
      </c:catAx>
      <c:valAx>
        <c:axId val="29913381"/>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35393851"/>
        <c:crossesAt val="0"/>
      </c:valAx>
      <c:spPr>
        <a:solidFill>
          <a:srgbClr val="ffffff"/>
        </a:solidFill>
        <a:ln>
          <a:noFill/>
        </a:ln>
      </c:spPr>
    </c:plotArea>
    <c:legend>
      <c:legendPos val="t"/>
      <c:overlay val="0"/>
      <c:spPr>
        <a:noFill/>
        <a:ln>
          <a:noFill/>
        </a:ln>
      </c:spPr>
    </c:legend>
    <c:plotVisOnly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Hash table</c:v>
                </c:pt>
              </c:strCache>
            </c:strRef>
          </c:tx>
          <c:spPr>
            <a:solidFill>
              <a:srgbClr val="007ccc"/>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0</c:f>
              <c:numCache>
                <c:formatCode>General</c:formatCode>
                <c:ptCount val="11"/>
                <c:pt idx="0">
                  <c:v>20.73</c:v>
                </c:pt>
                <c:pt idx="1">
                  <c:v>7.9</c:v>
                </c:pt>
                <c:pt idx="2">
                  <c:v>0.12</c:v>
                </c:pt>
                <c:pt idx="3">
                  <c:v>8.72</c:v>
                </c:pt>
                <c:pt idx="4">
                  <c:v>141.67</c:v>
                </c:pt>
                <c:pt idx="5">
                  <c:v>202.36</c:v>
                </c:pt>
                <c:pt idx="6">
                  <c:v>18.54</c:v>
                </c:pt>
                <c:pt idx="7">
                  <c:v>2.53</c:v>
                </c:pt>
                <c:pt idx="8">
                  <c:v>299.62</c:v>
                </c:pt>
                <c:pt idx="9">
                  <c:v>256.53</c:v>
                </c:pt>
                <c:pt idx="10">
                  <c:v>87.34</c:v>
                </c:pt>
              </c:numCache>
            </c:numRef>
          </c:val>
        </c:ser>
        <c:ser>
          <c:idx val="1"/>
          <c:order val="1"/>
          <c:tx>
            <c:strRef>
              <c:f>label 1</c:f>
              <c:strCache>
                <c:ptCount val="1"/>
                <c:pt idx="0">
                  <c:v>Shadow space</c:v>
                </c:pt>
              </c:strCache>
            </c:strRef>
          </c:tx>
          <c:spPr>
            <a:solidFill>
              <a:srgbClr val="ff6161"/>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1</c:f>
              <c:numCache>
                <c:formatCode>General</c:formatCode>
                <c:ptCount val="11"/>
                <c:pt idx="0">
                  <c:v>20.73</c:v>
                </c:pt>
                <c:pt idx="1">
                  <c:v>6.77</c:v>
                </c:pt>
                <c:pt idx="2">
                  <c:v>0.12</c:v>
                </c:pt>
                <c:pt idx="3">
                  <c:v>7.39</c:v>
                </c:pt>
                <c:pt idx="4">
                  <c:v>94.77</c:v>
                </c:pt>
                <c:pt idx="5">
                  <c:v>136.36</c:v>
                </c:pt>
                <c:pt idx="6">
                  <c:v>12.48</c:v>
                </c:pt>
                <c:pt idx="7">
                  <c:v>2.02</c:v>
                </c:pt>
                <c:pt idx="8">
                  <c:v>199.75</c:v>
                </c:pt>
                <c:pt idx="9">
                  <c:v>189.61</c:v>
                </c:pt>
                <c:pt idx="10">
                  <c:v>64.21</c:v>
                </c:pt>
              </c:numCache>
            </c:numRef>
          </c:val>
        </c:ser>
        <c:gapWidth val="150"/>
        <c:axId val="98018520"/>
        <c:axId val="97519412"/>
      </c:barChart>
      <c:catAx>
        <c:axId val="98018520"/>
        <c:scaling>
          <c:orientation val="minMax"/>
        </c:scaling>
        <c:delete val="0"/>
        <c:axPos val="b"/>
        <c:majorTickMark val="out"/>
        <c:minorTickMark val="none"/>
        <c:tickLblPos val="nextTo"/>
        <c:spPr>
          <a:ln w="9360">
            <a:solidFill>
              <a:srgbClr val="878787"/>
            </a:solidFill>
            <a:round/>
          </a:ln>
        </c:spPr>
        <c:crossAx val="97519412"/>
        <c:crosses val="autoZero"/>
        <c:auto val="1"/>
        <c:lblAlgn val="ctr"/>
        <c:lblOffset val="100"/>
      </c:catAx>
      <c:valAx>
        <c:axId val="97519412"/>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98018520"/>
        <c:crossesAt val="0"/>
      </c:valAx>
      <c:spPr>
        <a:solidFill>
          <a:srgbClr val="ffffff"/>
        </a:solidFill>
        <a:ln>
          <a:noFill/>
        </a:ln>
      </c:spPr>
    </c:plotArea>
    <c:legend>
      <c:legendPos val="t"/>
      <c:overlay val="0"/>
      <c:spPr>
        <a:noFill/>
        <a:ln>
          <a:noFill/>
        </a:ln>
      </c:spPr>
    </c:legend>
    <c:plotVisOnly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sz="2000">
                <a:solidFill>
                  <a:srgbClr val="000000"/>
                </a:solidFill>
                <a:latin typeface="Arial"/>
              </a:rPr>
              <a:t>Memory references that load/store a pointer</a:t>
            </a:r>
          </a:p>
        </c:rich>
      </c:tx>
      <c:layout/>
    </c:title>
    <c:plotArea>
      <c:layout/>
      <c:barChart>
        <c:barDir val="col"/>
        <c:grouping val="clustered"/>
        <c:ser>
          <c:idx val="0"/>
          <c:order val="0"/>
          <c:tx>
            <c:strRef>
              <c:f>label 0</c:f>
              <c:strCache>
                <c:ptCount val="1"/>
                <c:pt idx="0">
                  <c:v>Memory references that load/store a pointer</c:v>
                </c:pt>
              </c:strCache>
            </c:strRef>
          </c:tx>
          <c:spPr>
            <a:solidFill>
              <a:srgbClr val="000000"/>
            </a:solidFill>
            <a:ln>
              <a:noFill/>
            </a:ln>
          </c:spPr>
          <c:cat>
            <c:strRef>
              <c:f>categories</c:f>
              <c:strCache>
                <c:ptCount val="23"/>
                <c:pt idx="0">
                  <c:v>go </c:v>
                </c:pt>
                <c:pt idx="1">
                  <c:v>lbm </c:v>
                </c:pt>
                <c:pt idx="2">
                  <c:v>gzip </c:v>
                </c:pt>
                <c:pt idx="3">
                  <c:v>hmmer </c:v>
                </c:pt>
                <c:pt idx="4">
                  <c:v>compress </c:v>
                </c:pt>
                <c:pt idx="5">
                  <c:v>bzip2 </c:v>
                </c:pt>
                <c:pt idx="6">
                  <c:v>ijpeg </c:v>
                </c:pt>
                <c:pt idx="7">
                  <c:v>crafty </c:v>
                </c:pt>
                <c:pt idx="8">
                  <c:v>sjeng </c:v>
                </c:pt>
                <c:pt idx="9">
                  <c:v>mesa </c:v>
                </c:pt>
                <c:pt idx="10">
                  <c:v>sphinx </c:v>
                </c:pt>
                <c:pt idx="11">
                  <c:v>bh </c:v>
                </c:pt>
                <c:pt idx="12">
                  <c:v>vpr </c:v>
                </c:pt>
                <c:pt idx="13">
                  <c:v>art </c:v>
                </c:pt>
                <c:pt idx="14">
                  <c:v>tsp </c:v>
                </c:pt>
                <c:pt idx="15">
                  <c:v>libquant </c:v>
                </c:pt>
                <c:pt idx="16">
                  <c:v>perimeter </c:v>
                </c:pt>
                <c:pt idx="17">
                  <c:v>equake </c:v>
                </c:pt>
                <c:pt idx="18">
                  <c:v>bisort </c:v>
                </c:pt>
                <c:pt idx="19">
                  <c:v>mst </c:v>
                </c:pt>
                <c:pt idx="20">
                  <c:v>li </c:v>
                </c:pt>
                <c:pt idx="21">
                  <c:v>em3d </c:v>
                </c:pt>
                <c:pt idx="22">
                  <c:v>treeadd </c:v>
                </c:pt>
              </c:strCache>
            </c:strRef>
          </c:cat>
          <c:val>
            <c:numRef>
              <c:f>0</c:f>
              <c:numCache>
                <c:formatCode>General</c:formatCode>
                <c:ptCount val="23"/>
                <c:pt idx="0">
                  <c:v>0</c:v>
                </c:pt>
                <c:pt idx="1">
                  <c:v>1.05458237796E-005</c:v>
                </c:pt>
                <c:pt idx="2">
                  <c:v>0.0823889629411</c:v>
                </c:pt>
                <c:pt idx="3">
                  <c:v>0.403466402358</c:v>
                </c:pt>
                <c:pt idx="4">
                  <c:v>0.636061397314</c:v>
                </c:pt>
                <c:pt idx="5">
                  <c:v>1.48475338286</c:v>
                </c:pt>
                <c:pt idx="6">
                  <c:v>2.19268919735</c:v>
                </c:pt>
                <c:pt idx="7">
                  <c:v>2.62980103679</c:v>
                </c:pt>
                <c:pt idx="8">
                  <c:v>3.02122248678</c:v>
                </c:pt>
                <c:pt idx="9">
                  <c:v>6.66292930996997</c:v>
                </c:pt>
                <c:pt idx="10">
                  <c:v>7.65051546351996</c:v>
                </c:pt>
                <c:pt idx="11">
                  <c:v>9.26118807513</c:v>
                </c:pt>
                <c:pt idx="12">
                  <c:v>21.3217860437</c:v>
                </c:pt>
                <c:pt idx="13">
                  <c:v>21.3765116252</c:v>
                </c:pt>
                <c:pt idx="14">
                  <c:v>23.9800463720998</c:v>
                </c:pt>
                <c:pt idx="15">
                  <c:v>29.6252005899999</c:v>
                </c:pt>
                <c:pt idx="16">
                  <c:v>31.1117998483</c:v>
                </c:pt>
                <c:pt idx="17">
                  <c:v>40.4622705253</c:v>
                </c:pt>
                <c:pt idx="18">
                  <c:v>57.3782995512997</c:v>
                </c:pt>
                <c:pt idx="19">
                  <c:v>61.7955647923</c:v>
                </c:pt>
                <c:pt idx="20">
                  <c:v>63.1747990287</c:v>
                </c:pt>
                <c:pt idx="21">
                  <c:v>64.1404507304</c:v>
                </c:pt>
                <c:pt idx="22">
                  <c:v>66.6666687136993</c:v>
                </c:pt>
              </c:numCache>
            </c:numRef>
          </c:val>
        </c:ser>
        <c:gapWidth val="150"/>
        <c:axId val="65996813"/>
        <c:axId val="64728488"/>
      </c:barChart>
      <c:catAx>
        <c:axId val="65996813"/>
        <c:scaling>
          <c:orientation val="minMax"/>
        </c:scaling>
        <c:delete val="0"/>
        <c:axPos val="b"/>
        <c:majorTickMark val="out"/>
        <c:minorTickMark val="none"/>
        <c:tickLblPos val="nextTo"/>
        <c:spPr>
          <a:ln w="9360">
            <a:solidFill>
              <a:srgbClr val="878787"/>
            </a:solidFill>
            <a:round/>
          </a:ln>
        </c:spPr>
        <c:crossAx val="64728488"/>
        <c:crosses val="autoZero"/>
        <c:auto val="1"/>
        <c:lblAlgn val="ctr"/>
        <c:lblOffset val="100"/>
      </c:catAx>
      <c:valAx>
        <c:axId val="64728488"/>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65996813"/>
        <c:crossesAt val="0"/>
      </c:valAx>
      <c:spPr>
        <a:solidFill>
          <a:srgbClr val="ffffff"/>
        </a:solidFill>
        <a:ln>
          <a:noFill/>
        </a:ln>
      </c:spPr>
    </c:plotArea>
    <c:plotVisOnly val="1"/>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Runtime overhead</c:v>
                </c:pt>
              </c:strCache>
            </c:strRef>
          </c:tx>
          <c:spPr>
            <a:solidFill>
              <a:srgbClr val="007ccc"/>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0</c:f>
              <c:numCache>
                <c:formatCode>General</c:formatCode>
                <c:ptCount val="11"/>
                <c:pt idx="0">
                  <c:v>51.16</c:v>
                </c:pt>
                <c:pt idx="1">
                  <c:v>2.2</c:v>
                </c:pt>
                <c:pt idx="2">
                  <c:v>30.68</c:v>
                </c:pt>
                <c:pt idx="3">
                  <c:v>67.88</c:v>
                </c:pt>
                <c:pt idx="4">
                  <c:v>78.7</c:v>
                </c:pt>
                <c:pt idx="5">
                  <c:v>51.83</c:v>
                </c:pt>
                <c:pt idx="6">
                  <c:v>47.47</c:v>
                </c:pt>
                <c:pt idx="7">
                  <c:v>76.01</c:v>
                </c:pt>
                <c:pt idx="8">
                  <c:v>70.58</c:v>
                </c:pt>
                <c:pt idx="9">
                  <c:v>111.84</c:v>
                </c:pt>
                <c:pt idx="10">
                  <c:v>66.66</c:v>
                </c:pt>
              </c:numCache>
            </c:numRef>
          </c:val>
        </c:ser>
        <c:ser>
          <c:idx val="1"/>
          <c:order val="1"/>
          <c:tx>
            <c:strRef>
              <c:f>label 1</c:f>
              <c:strCache>
                <c:ptCount val="1"/>
                <c:pt idx="0">
                  <c:v>Instruction overhead</c:v>
                </c:pt>
              </c:strCache>
            </c:strRef>
          </c:tx>
          <c:spPr>
            <a:solidFill>
              <a:srgbClr val="92d050"/>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1</c:f>
              <c:numCache>
                <c:formatCode>General</c:formatCode>
                <c:ptCount val="11"/>
                <c:pt idx="0">
                  <c:v>147.350000000001</c:v>
                </c:pt>
                <c:pt idx="1">
                  <c:v>82.4</c:v>
                </c:pt>
                <c:pt idx="2">
                  <c:v>101.11</c:v>
                </c:pt>
                <c:pt idx="3">
                  <c:v>79.68</c:v>
                </c:pt>
                <c:pt idx="4">
                  <c:v>165.37</c:v>
                </c:pt>
                <c:pt idx="5">
                  <c:v>143.18</c:v>
                </c:pt>
                <c:pt idx="6">
                  <c:v>136.1</c:v>
                </c:pt>
                <c:pt idx="7">
                  <c:v>168.07</c:v>
                </c:pt>
                <c:pt idx="8">
                  <c:v>136.21</c:v>
                </c:pt>
                <c:pt idx="9">
                  <c:v>185.23</c:v>
                </c:pt>
                <c:pt idx="10">
                  <c:v>133.42</c:v>
                </c:pt>
              </c:numCache>
            </c:numRef>
          </c:val>
        </c:ser>
        <c:gapWidth val="150"/>
        <c:axId val="18382517"/>
        <c:axId val="75772582"/>
      </c:barChart>
      <c:catAx>
        <c:axId val="18382517"/>
        <c:scaling>
          <c:orientation val="minMax"/>
        </c:scaling>
        <c:delete val="0"/>
        <c:axPos val="b"/>
        <c:majorTickMark val="out"/>
        <c:minorTickMark val="none"/>
        <c:tickLblPos val="nextTo"/>
        <c:spPr>
          <a:ln w="9360">
            <a:solidFill>
              <a:srgbClr val="878787"/>
            </a:solidFill>
            <a:round/>
          </a:ln>
        </c:spPr>
        <c:crossAx val="75772582"/>
        <c:crosses val="autoZero"/>
        <c:auto val="1"/>
        <c:lblAlgn val="ctr"/>
        <c:lblOffset val="100"/>
      </c:catAx>
      <c:valAx>
        <c:axId val="75772582"/>
        <c:scaling>
          <c:orientation val="minMax"/>
          <c:max val="250"/>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18382517"/>
        <c:crossesAt val="0"/>
      </c:valAx>
      <c:spPr>
        <a:solidFill>
          <a:srgbClr val="ffffff"/>
        </a:solidFill>
        <a:ln>
          <a:noFill/>
        </a:ln>
      </c:spPr>
    </c:plotArea>
    <c:legend>
      <c:legendPos val="t"/>
      <c:overlay val="0"/>
      <c:spPr>
        <a:noFill/>
        <a:ln>
          <a:noFill/>
        </a:ln>
      </c:spPr>
    </c:legend>
    <c:plotVisOnly val="1"/>
  </c:chart>
  <c:spPr>
    <a:no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Hash table</c:v>
                </c:pt>
              </c:strCache>
            </c:strRef>
          </c:tx>
          <c:spPr>
            <a:solidFill>
              <a:srgbClr val="007ccc"/>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0</c:f>
              <c:numCache>
                <c:formatCode>General</c:formatCode>
                <c:ptCount val="11"/>
                <c:pt idx="0">
                  <c:v>12.45</c:v>
                </c:pt>
                <c:pt idx="1">
                  <c:v>2.17</c:v>
                </c:pt>
                <c:pt idx="2">
                  <c:v>11.63</c:v>
                </c:pt>
                <c:pt idx="3">
                  <c:v>19.47</c:v>
                </c:pt>
                <c:pt idx="4">
                  <c:v>29.11</c:v>
                </c:pt>
                <c:pt idx="5">
                  <c:v>40.11</c:v>
                </c:pt>
                <c:pt idx="6">
                  <c:v>35.19</c:v>
                </c:pt>
                <c:pt idx="7">
                  <c:v>72.14</c:v>
                </c:pt>
                <c:pt idx="8">
                  <c:v>87.31</c:v>
                </c:pt>
                <c:pt idx="9">
                  <c:v>165.89</c:v>
                </c:pt>
                <c:pt idx="10">
                  <c:v>54.3</c:v>
                </c:pt>
              </c:numCache>
            </c:numRef>
          </c:val>
        </c:ser>
        <c:ser>
          <c:idx val="1"/>
          <c:order val="1"/>
          <c:tx>
            <c:strRef>
              <c:f>label 1</c:f>
              <c:strCache>
                <c:ptCount val="1"/>
                <c:pt idx="0">
                  <c:v>Shadow space</c:v>
                </c:pt>
              </c:strCache>
            </c:strRef>
          </c:tx>
          <c:spPr>
            <a:solidFill>
              <a:srgbClr val="ff6161"/>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1</c:f>
              <c:numCache>
                <c:formatCode>General</c:formatCode>
                <c:ptCount val="11"/>
                <c:pt idx="0">
                  <c:v>12.93</c:v>
                </c:pt>
                <c:pt idx="1">
                  <c:v>1.71</c:v>
                </c:pt>
                <c:pt idx="2">
                  <c:v>10.79</c:v>
                </c:pt>
                <c:pt idx="3">
                  <c:v>13.5</c:v>
                </c:pt>
                <c:pt idx="4">
                  <c:v>6.15</c:v>
                </c:pt>
                <c:pt idx="5">
                  <c:v>17.61</c:v>
                </c:pt>
                <c:pt idx="6">
                  <c:v>3.81</c:v>
                </c:pt>
                <c:pt idx="7">
                  <c:v>26.49</c:v>
                </c:pt>
                <c:pt idx="8">
                  <c:v>3.38</c:v>
                </c:pt>
                <c:pt idx="9">
                  <c:v>18.45</c:v>
                </c:pt>
                <c:pt idx="10">
                  <c:v>21.53</c:v>
                </c:pt>
              </c:numCache>
            </c:numRef>
          </c:val>
        </c:ser>
        <c:gapWidth val="150"/>
        <c:axId val="27940417"/>
        <c:axId val="63884751"/>
      </c:barChart>
      <c:catAx>
        <c:axId val="27940417"/>
        <c:scaling>
          <c:orientation val="minMax"/>
        </c:scaling>
        <c:delete val="0"/>
        <c:axPos val="b"/>
        <c:majorTickMark val="out"/>
        <c:minorTickMark val="none"/>
        <c:tickLblPos val="nextTo"/>
        <c:spPr>
          <a:ln w="9360">
            <a:solidFill>
              <a:srgbClr val="878787"/>
            </a:solidFill>
            <a:round/>
          </a:ln>
        </c:spPr>
        <c:crossAx val="63884751"/>
        <c:crosses val="autoZero"/>
        <c:auto val="1"/>
        <c:lblAlgn val="ctr"/>
        <c:lblOffset val="100"/>
      </c:catAx>
      <c:valAx>
        <c:axId val="63884751"/>
        <c:scaling>
          <c:orientation val="minMax"/>
          <c:max val="250"/>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27940417"/>
        <c:crossesAt val="0"/>
      </c:valAx>
      <c:spPr>
        <a:solidFill>
          <a:srgbClr val="ffffff"/>
        </a:solidFill>
        <a:ln>
          <a:noFill/>
        </a:ln>
      </c:spPr>
    </c:plotArea>
    <c:legend>
      <c:legendPos val="t"/>
      <c:overlay val="0"/>
      <c:spPr>
        <a:noFill/>
        <a:ln>
          <a:noFill/>
        </a:ln>
      </c:spPr>
    </c:legend>
    <c:plotVisOnly val="1"/>
  </c:chart>
  <c:spPr>
    <a:noFill/>
    <a:ln>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Hash table</c:v>
                </c:pt>
              </c:strCache>
            </c:strRef>
          </c:tx>
          <c:spPr>
            <a:solidFill>
              <a:srgbClr val="007ccc"/>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0</c:f>
              <c:numCache>
                <c:formatCode>General</c:formatCode>
                <c:ptCount val="11"/>
                <c:pt idx="0">
                  <c:v>51.36</c:v>
                </c:pt>
                <c:pt idx="1">
                  <c:v>2.18</c:v>
                </c:pt>
                <c:pt idx="2">
                  <c:v>30.88</c:v>
                </c:pt>
                <c:pt idx="3">
                  <c:v>76.12</c:v>
                </c:pt>
                <c:pt idx="4">
                  <c:v>90.69</c:v>
                </c:pt>
                <c:pt idx="5">
                  <c:v>78.88</c:v>
                </c:pt>
                <c:pt idx="6">
                  <c:v>76.36</c:v>
                </c:pt>
                <c:pt idx="7">
                  <c:v>135</c:v>
                </c:pt>
                <c:pt idx="8">
                  <c:v>110.22</c:v>
                </c:pt>
                <c:pt idx="9">
                  <c:v>215.65</c:v>
                </c:pt>
                <c:pt idx="10">
                  <c:v>92.69</c:v>
                </c:pt>
              </c:numCache>
            </c:numRef>
          </c:val>
        </c:ser>
        <c:ser>
          <c:idx val="1"/>
          <c:order val="1"/>
          <c:tx>
            <c:strRef>
              <c:f>label 1</c:f>
              <c:strCache>
                <c:ptCount val="1"/>
                <c:pt idx="0">
                  <c:v>Shadow space</c:v>
                </c:pt>
              </c:strCache>
            </c:strRef>
          </c:tx>
          <c:spPr>
            <a:solidFill>
              <a:srgbClr val="ff6161"/>
            </a:solidFill>
            <a:ln>
              <a:noFill/>
            </a:ln>
          </c:spPr>
          <c:cat>
            <c:strRef>
              <c:f>categories</c:f>
              <c:strCache>
                <c:ptCount val="11"/>
                <c:pt idx="0">
                  <c:v>go</c:v>
                </c:pt>
                <c:pt idx="1">
                  <c:v>lbm</c:v>
                </c:pt>
                <c:pt idx="2">
                  <c:v>compress</c:v>
                </c:pt>
                <c:pt idx="3">
                  <c:v>crafty</c:v>
                </c:pt>
                <c:pt idx="4">
                  <c:v>sphinx</c:v>
                </c:pt>
                <c:pt idx="5">
                  <c:v>vpr</c:v>
                </c:pt>
                <c:pt idx="6">
                  <c:v>art</c:v>
                </c:pt>
                <c:pt idx="7">
                  <c:v>libquant</c:v>
                </c:pt>
                <c:pt idx="8">
                  <c:v>mst</c:v>
                </c:pt>
                <c:pt idx="9">
                  <c:v>em3d</c:v>
                </c:pt>
                <c:pt idx="10">
                  <c:v>mean</c:v>
                </c:pt>
              </c:strCache>
            </c:strRef>
          </c:cat>
          <c:val>
            <c:numRef>
              <c:f>1</c:f>
              <c:numCache>
                <c:formatCode>General</c:formatCode>
                <c:ptCount val="11"/>
                <c:pt idx="0">
                  <c:v>51.16</c:v>
                </c:pt>
                <c:pt idx="1">
                  <c:v>2.2</c:v>
                </c:pt>
                <c:pt idx="2">
                  <c:v>30.68</c:v>
                </c:pt>
                <c:pt idx="3">
                  <c:v>67.88</c:v>
                </c:pt>
                <c:pt idx="4">
                  <c:v>78.6</c:v>
                </c:pt>
                <c:pt idx="5">
                  <c:v>51.83</c:v>
                </c:pt>
                <c:pt idx="6">
                  <c:v>47.47</c:v>
                </c:pt>
                <c:pt idx="7">
                  <c:v>76.01</c:v>
                </c:pt>
                <c:pt idx="8">
                  <c:v>70.58</c:v>
                </c:pt>
                <c:pt idx="9">
                  <c:v>111.84</c:v>
                </c:pt>
                <c:pt idx="10">
                  <c:v>66.66</c:v>
                </c:pt>
              </c:numCache>
            </c:numRef>
          </c:val>
        </c:ser>
        <c:gapWidth val="150"/>
        <c:axId val="4717323"/>
        <c:axId val="55619431"/>
      </c:barChart>
      <c:catAx>
        <c:axId val="4717323"/>
        <c:scaling>
          <c:orientation val="minMax"/>
        </c:scaling>
        <c:delete val="0"/>
        <c:axPos val="b"/>
        <c:majorTickMark val="out"/>
        <c:minorTickMark val="none"/>
        <c:tickLblPos val="nextTo"/>
        <c:spPr>
          <a:ln w="9360">
            <a:solidFill>
              <a:srgbClr val="878787"/>
            </a:solidFill>
            <a:round/>
          </a:ln>
        </c:spPr>
        <c:crossAx val="55619431"/>
        <c:crosses val="autoZero"/>
        <c:auto val="1"/>
        <c:lblAlgn val="ctr"/>
        <c:lblOffset val="100"/>
      </c:catAx>
      <c:valAx>
        <c:axId val="55619431"/>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4717323"/>
        <c:crossesAt val="0"/>
      </c:valAx>
      <c:spPr>
        <a:solidFill>
          <a:srgbClr val="ffffff"/>
        </a:solidFill>
        <a:ln>
          <a:noFill/>
        </a:ln>
      </c:spPr>
    </c:plotArea>
    <c:legend>
      <c:legendPos val="t"/>
      <c:overlay val="0"/>
      <c:spPr>
        <a:noFill/>
        <a:ln>
          <a:noFill/>
        </a:ln>
      </c:spPr>
    </c:legend>
    <c:plotVisOnly val="1"/>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93"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94"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95"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96" name="PlaceHolder 5"/>
          <p:cNvSpPr>
            <a:spLocks noGrp="1"/>
          </p:cNvSpPr>
          <p:nvPr>
            <p:ph type="sldNum"/>
          </p:nvPr>
        </p:nvSpPr>
        <p:spPr>
          <a:xfrm>
            <a:off x="4399200" y="9555480"/>
            <a:ext cx="3372840" cy="502560"/>
          </a:xfrm>
          <a:prstGeom prst="rect">
            <a:avLst/>
          </a:prstGeom>
        </p:spPr>
        <p:txBody>
          <a:bodyPr lIns="0" rIns="0" tIns="0" bIns="0" anchor="b"/>
          <a:p>
            <a:pPr algn="r"/>
            <a:fld id="{F587E785-A97B-4548-97A0-2627D915CD3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1" name="TextShape 1"/>
          <p:cNvSpPr txBox="1"/>
          <p:nvPr/>
        </p:nvSpPr>
        <p:spPr>
          <a:xfrm>
            <a:off x="3886200" y="8686800"/>
            <a:ext cx="2971440" cy="456840"/>
          </a:xfrm>
          <a:prstGeom prst="rect">
            <a:avLst/>
          </a:prstGeom>
        </p:spPr>
        <p:txBody>
          <a:bodyPr anchor="b"/>
          <a:p>
            <a:pPr algn="r">
              <a:lnSpc>
                <a:spcPct val="100000"/>
              </a:lnSpc>
            </a:pPr>
            <a:fld id="{F4891A52-A073-4358-A20B-864D111912C5}" type="slidenum">
              <a:rPr lang="en-US" sz="1200">
                <a:latin typeface="Times New Roman"/>
              </a:rPr>
              <a:t>&lt;number&gt;</a:t>
            </a:fld>
            <a:endParaRPr/>
          </a:p>
        </p:txBody>
      </p:sp>
      <p:sp>
        <p:nvSpPr>
          <p:cNvPr id="652" name="PlaceHolder 2"/>
          <p:cNvSpPr>
            <a:spLocks noGrp="1"/>
          </p:cNvSpPr>
          <p:nvPr>
            <p:ph type="body"/>
          </p:nvPr>
        </p:nvSpPr>
        <p:spPr>
          <a:xfrm>
            <a:off x="914400" y="4343400"/>
            <a:ext cx="5028840" cy="4114440"/>
          </a:xfrm>
          <a:prstGeom prst="rect">
            <a:avLst/>
          </a:prstGeom>
        </p:spPr>
        <p:txBody>
          <a:bodyPr/>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914400" y="4343400"/>
            <a:ext cx="5028840" cy="4114440"/>
          </a:xfrm>
          <a:prstGeom prst="rect">
            <a:avLst/>
          </a:prstGeom>
        </p:spPr>
        <p:txBody>
          <a:bodyPr/>
          <a:p>
            <a:r>
              <a:rPr lang="en-US" sz="2000">
                <a:latin typeface="Arial"/>
              </a:rPr>
              <a:t>As we have seen, object based approaches don’t change the memory layout of the program, thus are highly compatible</a:t>
            </a:r>
            <a:endParaRPr/>
          </a:p>
          <a:p>
            <a:r>
              <a:rPr lang="en-US" sz="2000">
                <a:latin typeface="Arial"/>
              </a:rPr>
              <a:t>On the other hand, they involve expensive range lookups and as they donot track subobjects, they cannot handle subobject overflows</a:t>
            </a:r>
            <a:endParaRPr/>
          </a:p>
          <a:p>
            <a:endParaRPr/>
          </a:p>
          <a:p>
            <a:r>
              <a:rPr lang="en-US" sz="2000">
                <a:latin typeface="Arial"/>
              </a:rPr>
              <a:t>Fat pointers are capable of detecting sub-object overflows and don’t involve range lookups.</a:t>
            </a:r>
            <a:endParaRPr/>
          </a:p>
          <a:p>
            <a:r>
              <a:rPr lang="en-US" sz="2000">
                <a:latin typeface="Arial"/>
              </a:rPr>
              <a:t>However they change the memory layout as they increase the size of the pointer. Thus it has low source compatibility.</a:t>
            </a:r>
            <a:endParaRPr/>
          </a:p>
          <a:p>
            <a:endParaRPr/>
          </a:p>
          <a:p>
            <a:r>
              <a:rPr lang="en-US" sz="2000">
                <a:latin typeface="Arial"/>
              </a:rPr>
              <a:t>There has been a recent proposal from our group, HardBound. It used hardware acceleration to reduce the overhead with pointer based approach and overcomes the compatiblity problem. However, it requires whole new hardware. </a:t>
            </a:r>
            <a:endParaRPr/>
          </a:p>
          <a:p>
            <a:endParaRPr/>
          </a:p>
          <a:p>
            <a:r>
              <a:rPr lang="en-US" sz="2000">
                <a:latin typeface="Arial"/>
              </a:rPr>
              <a:t>In this effort, we investigate, whether it is possible to achieve spatial safety without hardware support and mitigate the problems with other approaches.</a:t>
            </a:r>
            <a:endParaRPr/>
          </a:p>
        </p:txBody>
      </p:sp>
      <p:sp>
        <p:nvSpPr>
          <p:cNvPr id="670" name="TextShape 2"/>
          <p:cNvSpPr txBox="1"/>
          <p:nvPr/>
        </p:nvSpPr>
        <p:spPr>
          <a:xfrm>
            <a:off x="3886200" y="8686800"/>
            <a:ext cx="2971440" cy="456840"/>
          </a:xfrm>
          <a:prstGeom prst="rect">
            <a:avLst/>
          </a:prstGeom>
        </p:spPr>
        <p:txBody>
          <a:bodyPr anchor="b"/>
          <a:p>
            <a:pPr>
              <a:lnSpc>
                <a:spcPct val="100000"/>
              </a:lnSpc>
            </a:pPr>
            <a:fld id="{2EB1E825-6896-4048-A8EF-0C8B916E0DC0}" type="slidenum">
              <a:rPr lang="en-US" sz="1200">
                <a:solidFill>
                  <a:srgbClr val="000000"/>
                </a:solidFill>
                <a:latin typeface="Arial"/>
                <a:ea typeface="ＭＳ Ｐゴシック"/>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914400" y="4343400"/>
            <a:ext cx="5028840" cy="4114440"/>
          </a:xfrm>
          <a:prstGeom prst="rect">
            <a:avLst/>
          </a:prstGeom>
        </p:spPr>
        <p:txBody>
          <a:bodyPr/>
          <a:p>
            <a:r>
              <a:rPr lang="en-US" sz="2000">
                <a:latin typeface="Arial"/>
              </a:rPr>
              <a:t>We have the banking application as before. In a fat pointer approach, base and bound corresponding to the pointer was present with the pointer.  SoftBound moves the metadata to a disjoint metadata space. Whenever a pointer is stored, the base and bound of the pointer is also stored in the disjoint metadata space. Here we use the address of the pointer,  to store the base and bound into the metadata space. Here the pointer id is at address 38 and we store base and bound in the disjoint metadata corresponding to address 38. When the pointer id is loaded, the base and bound is looked at location corresponding to address 38 in the disjoint metadata space. Pointer p which is register allocated also has base and bound propagated to them. As before with fat pointers, we check all dereferences, with the corresponding base and bound. As long as the user inputs just 3 characters everything is fine.</a:t>
            </a:r>
            <a:endParaRPr/>
          </a:p>
        </p:txBody>
      </p:sp>
      <p:sp>
        <p:nvSpPr>
          <p:cNvPr id="672" name="TextShape 2"/>
          <p:cNvSpPr txBox="1"/>
          <p:nvPr/>
        </p:nvSpPr>
        <p:spPr>
          <a:xfrm>
            <a:off x="3886200" y="8686800"/>
            <a:ext cx="2971440" cy="456840"/>
          </a:xfrm>
          <a:prstGeom prst="rect">
            <a:avLst/>
          </a:prstGeom>
        </p:spPr>
        <p:txBody>
          <a:bodyPr anchor="b"/>
          <a:p>
            <a:pPr>
              <a:lnSpc>
                <a:spcPct val="100000"/>
              </a:lnSpc>
            </a:pPr>
            <a:fld id="{D33D721C-AFA9-4C95-968A-F72723637CDF}" type="slidenum">
              <a:rPr lang="en-US" sz="1200">
                <a:solidFill>
                  <a:srgbClr val="000000"/>
                </a:solidFill>
                <a:latin typeface="Arial"/>
                <a:ea typeface="ＭＳ Ｐゴシック"/>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914400" y="4343400"/>
            <a:ext cx="5028840" cy="4114440"/>
          </a:xfrm>
          <a:prstGeom prst="rect">
            <a:avLst/>
          </a:prstGeom>
        </p:spPr>
        <p:txBody>
          <a:bodyPr/>
          <a:p>
            <a:r>
              <a:rPr lang="en-US" sz="2000">
                <a:latin typeface="Arial"/>
              </a:rPr>
              <a:t>Since SoftBound associates metadata with pointers, it’s a pointer based approach.</a:t>
            </a:r>
            <a:endParaRPr/>
          </a:p>
          <a:p>
            <a:r>
              <a:rPr lang="en-US" sz="2000">
                <a:latin typeface="Arial"/>
              </a:rPr>
              <a:t>Since the metadata is disjoint, memory layout of the program is not changed.</a:t>
            </a:r>
            <a:endParaRPr/>
          </a:p>
          <a:p>
            <a:r>
              <a:rPr lang="en-US" sz="2000">
                <a:latin typeface="Arial"/>
              </a:rPr>
              <a:t>Arbitrary casts cannot modify the disjoint metadata. Hence softbound, does not need extra metadata to protect the metadata which is otherwise the case</a:t>
            </a:r>
            <a:endParaRPr/>
          </a:p>
        </p:txBody>
      </p:sp>
      <p:sp>
        <p:nvSpPr>
          <p:cNvPr id="674" name="TextShape 2"/>
          <p:cNvSpPr txBox="1"/>
          <p:nvPr/>
        </p:nvSpPr>
        <p:spPr>
          <a:xfrm>
            <a:off x="3886200" y="8686800"/>
            <a:ext cx="2971440" cy="456840"/>
          </a:xfrm>
          <a:prstGeom prst="rect">
            <a:avLst/>
          </a:prstGeom>
        </p:spPr>
        <p:txBody>
          <a:bodyPr anchor="b"/>
          <a:p>
            <a:pPr>
              <a:lnSpc>
                <a:spcPct val="100000"/>
              </a:lnSpc>
            </a:pPr>
            <a:fld id="{8492B84F-8EC0-40E6-8449-4BF20ED78ED3}" type="slidenum">
              <a:rPr lang="en-US" sz="1200">
                <a:solidFill>
                  <a:srgbClr val="000000"/>
                </a:solidFill>
                <a:latin typeface="Arial"/>
                <a:ea typeface="ＭＳ Ｐゴシック"/>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914400" y="4343400"/>
            <a:ext cx="5028840" cy="4114440"/>
          </a:xfrm>
          <a:prstGeom prst="rect">
            <a:avLst/>
          </a:prstGeom>
        </p:spPr>
        <p:txBody>
          <a:bodyPr/>
          <a:p>
            <a:r>
              <a:rPr lang="en-US" sz="2000">
                <a:latin typeface="Arial"/>
              </a:rPr>
              <a:t>Now that we have seen how softbound is implemented, the rest of the discusses the guarantees provided by softbound, its effectiveness in detecting violations,  source code compatibility and performance evaluation</a:t>
            </a:r>
            <a:endParaRPr/>
          </a:p>
        </p:txBody>
      </p:sp>
      <p:sp>
        <p:nvSpPr>
          <p:cNvPr id="676" name="TextShape 2"/>
          <p:cNvSpPr txBox="1"/>
          <p:nvPr/>
        </p:nvSpPr>
        <p:spPr>
          <a:xfrm>
            <a:off x="3886200" y="8686800"/>
            <a:ext cx="2971440" cy="456840"/>
          </a:xfrm>
          <a:prstGeom prst="rect">
            <a:avLst/>
          </a:prstGeom>
        </p:spPr>
        <p:txBody>
          <a:bodyPr anchor="b"/>
          <a:p>
            <a:pPr>
              <a:lnSpc>
                <a:spcPct val="100000"/>
              </a:lnSpc>
            </a:pPr>
            <a:fld id="{D68CF0D7-F50F-470F-A061-BB6AD53B24E3}" type="slidenum">
              <a:rPr lang="en-US" sz="1200">
                <a:solidFill>
                  <a:srgbClr val="000000"/>
                </a:solidFill>
                <a:latin typeface="Arial"/>
                <a:ea typeface="ＭＳ Ｐゴシック"/>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914400" y="4343400"/>
            <a:ext cx="5028840" cy="4114440"/>
          </a:xfrm>
          <a:prstGeom prst="rect">
            <a:avLst/>
          </a:prstGeom>
        </p:spPr>
        <p:txBody>
          <a:bodyPr/>
          <a:p>
            <a:r>
              <a:rPr lang="en-US" sz="2000">
                <a:latin typeface="Arial"/>
              </a:rPr>
              <a:t>Now that we have seen, that SoftBound metadata is on the side, lets see how we can organize it.</a:t>
            </a:r>
            <a:endParaRPr/>
          </a:p>
          <a:p>
            <a:r>
              <a:rPr lang="en-US" sz="2000">
                <a:latin typeface="Arial"/>
              </a:rPr>
              <a:t>We can organize the metadata as a simple hash table. </a:t>
            </a:r>
            <a:endParaRPr/>
          </a:p>
          <a:p>
            <a:r>
              <a:rPr lang="en-US" sz="2000">
                <a:latin typeface="Arial"/>
              </a:rPr>
              <a:t>…</a:t>
            </a:r>
            <a:r>
              <a:rPr lang="en-US" sz="2000">
                <a:latin typeface="Arial"/>
              </a:rPr>
              <a:t>.</a:t>
            </a:r>
            <a:endParaRPr/>
          </a:p>
          <a:p>
            <a:endParaRPr/>
          </a:p>
          <a:p>
            <a:r>
              <a:rPr lang="en-US" sz="2000">
                <a:latin typeface="Arial"/>
              </a:rPr>
              <a:t>Another alternative to the hash table would be to size the hash table sufficiently large, so that we can ensure there are no collisions, we can such an organization shadow space. This eliminates the tag field and tag checking.</a:t>
            </a:r>
            <a:endParaRPr/>
          </a:p>
        </p:txBody>
      </p:sp>
      <p:sp>
        <p:nvSpPr>
          <p:cNvPr id="678" name="TextShape 2"/>
          <p:cNvSpPr txBox="1"/>
          <p:nvPr/>
        </p:nvSpPr>
        <p:spPr>
          <a:xfrm>
            <a:off x="3886200" y="8686800"/>
            <a:ext cx="2971440" cy="456840"/>
          </a:xfrm>
          <a:prstGeom prst="rect">
            <a:avLst/>
          </a:prstGeom>
        </p:spPr>
        <p:txBody>
          <a:bodyPr anchor="b"/>
          <a:p>
            <a:pPr>
              <a:lnSpc>
                <a:spcPct val="100000"/>
              </a:lnSpc>
            </a:pPr>
            <a:fld id="{0A652881-B517-4690-B705-2F4E72E4C321}" type="slidenum">
              <a:rPr lang="en-US" sz="1200">
                <a:solidFill>
                  <a:srgbClr val="000000"/>
                </a:solidFill>
                <a:latin typeface="Arial"/>
                <a:ea typeface="ＭＳ Ｐゴシック"/>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9" name="PlaceHolder 1"/>
          <p:cNvSpPr>
            <a:spLocks noGrp="1"/>
          </p:cNvSpPr>
          <p:nvPr>
            <p:ph type="body"/>
          </p:nvPr>
        </p:nvSpPr>
        <p:spPr>
          <a:xfrm>
            <a:off x="914400" y="4343400"/>
            <a:ext cx="5028840" cy="4114440"/>
          </a:xfrm>
          <a:prstGeom prst="rect">
            <a:avLst/>
          </a:prstGeom>
        </p:spPr>
        <p:txBody>
          <a:bodyPr/>
          <a:p>
            <a:r>
              <a:rPr lang="en-US" sz="2000">
                <a:latin typeface="Arial"/>
              </a:rPr>
              <a:t>Whenever a pointer is dereferenced, it is checked. Here pointer p is dereferenced. As with every pointer, p has its base  and bound.</a:t>
            </a:r>
            <a:endParaRPr/>
          </a:p>
          <a:p>
            <a:r>
              <a:rPr lang="en-US" sz="2000">
                <a:latin typeface="Arial"/>
              </a:rPr>
              <a:t>Dereference check essentially checks if pointer p is less than the base or is greater than the bound , then it aborts the program.</a:t>
            </a:r>
            <a:endParaRPr/>
          </a:p>
          <a:p>
            <a:r>
              <a:rPr lang="en-US" sz="2000">
                <a:latin typeface="Arial"/>
              </a:rPr>
              <a:t>We use the size of dereference which is atmost the size of the machine word, to prevent a pointer to a character from reading an integer</a:t>
            </a:r>
            <a:endParaRPr/>
          </a:p>
          <a:p>
            <a:r>
              <a:rPr lang="en-US" sz="2000">
                <a:latin typeface="Arial"/>
              </a:rPr>
              <a:t>This is essentially five x86 instructions</a:t>
            </a:r>
            <a:endParaRPr/>
          </a:p>
        </p:txBody>
      </p:sp>
      <p:sp>
        <p:nvSpPr>
          <p:cNvPr id="680" name="TextShape 2"/>
          <p:cNvSpPr txBox="1"/>
          <p:nvPr/>
        </p:nvSpPr>
        <p:spPr>
          <a:xfrm>
            <a:off x="3886200" y="8686800"/>
            <a:ext cx="2971440" cy="456840"/>
          </a:xfrm>
          <a:prstGeom prst="rect">
            <a:avLst/>
          </a:prstGeom>
        </p:spPr>
        <p:txBody>
          <a:bodyPr anchor="b"/>
          <a:p>
            <a:pPr>
              <a:lnSpc>
                <a:spcPct val="100000"/>
              </a:lnSpc>
            </a:pPr>
            <a:fld id="{00731417-1E86-4A75-A096-135869DCD369}" type="slidenum">
              <a:rPr lang="en-US" sz="1200">
                <a:solidFill>
                  <a:srgbClr val="000000"/>
                </a:solidFill>
                <a:latin typeface="Arial"/>
                <a:ea typeface="ＭＳ Ｐゴシック"/>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914400" y="4343400"/>
            <a:ext cx="5028840" cy="4114440"/>
          </a:xfrm>
          <a:prstGeom prst="rect">
            <a:avLst/>
          </a:prstGeom>
        </p:spPr>
        <p:txBody>
          <a:bodyPr/>
          <a:p>
            <a:r>
              <a:rPr lang="en-US" sz="2000">
                <a:latin typeface="Arial"/>
              </a:rPr>
              <a:t>Pointer can be created in two ways. Heap objects are created using malloc If the returned pointer is non null, then we set the base to be the pointer and bound to be pointer plus the size.</a:t>
            </a:r>
            <a:endParaRPr/>
          </a:p>
          <a:p>
            <a:endParaRPr/>
          </a:p>
          <a:p>
            <a:r>
              <a:rPr lang="en-US" sz="2000">
                <a:latin typeface="Arial"/>
              </a:rPr>
              <a:t>With global and stack objects, the size of the object is known statically. Base and bound is set appropriately</a:t>
            </a:r>
            <a:endParaRPr/>
          </a:p>
          <a:p>
            <a:endParaRPr/>
          </a:p>
        </p:txBody>
      </p:sp>
      <p:sp>
        <p:nvSpPr>
          <p:cNvPr id="682" name="TextShape 2"/>
          <p:cNvSpPr txBox="1"/>
          <p:nvPr/>
        </p:nvSpPr>
        <p:spPr>
          <a:xfrm>
            <a:off x="3886200" y="8686800"/>
            <a:ext cx="2971440" cy="456840"/>
          </a:xfrm>
          <a:prstGeom prst="rect">
            <a:avLst/>
          </a:prstGeom>
        </p:spPr>
        <p:txBody>
          <a:bodyPr anchor="b"/>
          <a:p>
            <a:pPr>
              <a:lnSpc>
                <a:spcPct val="100000"/>
              </a:lnSpc>
            </a:pPr>
            <a:fld id="{20596E5B-1E15-494F-AECF-7E41D246520E}" type="slidenum">
              <a:rPr lang="en-US" sz="1200">
                <a:solidFill>
                  <a:srgbClr val="000000"/>
                </a:solidFill>
                <a:latin typeface="Arial"/>
                <a:ea typeface="ＭＳ Ｐゴシック"/>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3" name="PlaceHolder 1"/>
          <p:cNvSpPr>
            <a:spLocks noGrp="1"/>
          </p:cNvSpPr>
          <p:nvPr>
            <p:ph type="body"/>
          </p:nvPr>
        </p:nvSpPr>
        <p:spPr>
          <a:xfrm>
            <a:off x="914400" y="4343400"/>
            <a:ext cx="5028840" cy="4114440"/>
          </a:xfrm>
          <a:prstGeom prst="rect">
            <a:avLst/>
          </a:prstGeom>
        </p:spPr>
        <p:txBody>
          <a:bodyPr/>
          <a:p>
            <a:r>
              <a:rPr lang="en-US" sz="2000">
                <a:latin typeface="Arial"/>
              </a:rPr>
              <a:t>On pointer assignments, casts. The base and bound is propagated without any modification</a:t>
            </a:r>
            <a:endParaRPr/>
          </a:p>
          <a:p>
            <a:r>
              <a:rPr lang="en-US" sz="2000">
                <a:latin typeface="Arial"/>
              </a:rPr>
              <a:t>On a load or a store of a pointer, the base and bound is loaded or stored from the disjoint metadata space</a:t>
            </a:r>
            <a:endParaRPr/>
          </a:p>
          <a:p>
            <a:endParaRPr/>
          </a:p>
        </p:txBody>
      </p:sp>
      <p:sp>
        <p:nvSpPr>
          <p:cNvPr id="684" name="TextShape 2"/>
          <p:cNvSpPr txBox="1"/>
          <p:nvPr/>
        </p:nvSpPr>
        <p:spPr>
          <a:xfrm>
            <a:off x="3886200" y="8686800"/>
            <a:ext cx="2971440" cy="456840"/>
          </a:xfrm>
          <a:prstGeom prst="rect">
            <a:avLst/>
          </a:prstGeom>
        </p:spPr>
        <p:txBody>
          <a:bodyPr anchor="b"/>
          <a:p>
            <a:pPr>
              <a:lnSpc>
                <a:spcPct val="100000"/>
              </a:lnSpc>
            </a:pPr>
            <a:fld id="{01B5E1ED-9D21-4B4C-8056-786D4DA5F16E}" type="slidenum">
              <a:rPr lang="en-US" sz="1200">
                <a:solidFill>
                  <a:srgbClr val="000000"/>
                </a:solidFill>
                <a:latin typeface="Arial"/>
                <a:ea typeface="ＭＳ Ｐゴシック"/>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5" name="PlaceHolder 1"/>
          <p:cNvSpPr>
            <a:spLocks noGrp="1"/>
          </p:cNvSpPr>
          <p:nvPr>
            <p:ph type="body"/>
          </p:nvPr>
        </p:nvSpPr>
        <p:spPr>
          <a:xfrm>
            <a:off x="914400" y="4343400"/>
            <a:ext cx="5028840" cy="4114440"/>
          </a:xfrm>
          <a:prstGeom prst="rect">
            <a:avLst/>
          </a:prstGeom>
        </p:spPr>
        <p:txBody>
          <a:bodyPr/>
          <a:p>
            <a:r>
              <a:rPr lang="en-US" sz="2000">
                <a:latin typeface="Arial"/>
              </a:rPr>
              <a:t>What should we do when we create a pointer to a structure field. Similar to the bank account example. We are creating a pointer to the accountID. Should the bounds be that of the entire structure or should it be bounds of the field. </a:t>
            </a:r>
            <a:endParaRPr/>
          </a:p>
          <a:p>
            <a:endParaRPr/>
          </a:p>
          <a:p>
            <a:r>
              <a:rPr lang="en-US" sz="2000">
                <a:latin typeface="Arial"/>
              </a:rPr>
              <a:t>Programmer intent is generally ambiguous and provides optional shrinking of bounds</a:t>
            </a:r>
            <a:endParaRPr/>
          </a:p>
          <a:p>
            <a:endParaRPr/>
          </a:p>
        </p:txBody>
      </p:sp>
      <p:sp>
        <p:nvSpPr>
          <p:cNvPr id="686" name="TextShape 2"/>
          <p:cNvSpPr txBox="1"/>
          <p:nvPr/>
        </p:nvSpPr>
        <p:spPr>
          <a:xfrm>
            <a:off x="3886200" y="8686800"/>
            <a:ext cx="2971440" cy="456840"/>
          </a:xfrm>
          <a:prstGeom prst="rect">
            <a:avLst/>
          </a:prstGeom>
        </p:spPr>
        <p:txBody>
          <a:bodyPr anchor="b"/>
          <a:p>
            <a:pPr>
              <a:lnSpc>
                <a:spcPct val="100000"/>
              </a:lnSpc>
            </a:pPr>
            <a:fld id="{10F60DED-E539-4F1E-84E1-948AC09AA865}" type="slidenum">
              <a:rPr lang="en-US" sz="1200">
                <a:solidFill>
                  <a:srgbClr val="000000"/>
                </a:solidFill>
                <a:latin typeface="Arial"/>
                <a:ea typeface="ＭＳ Ｐゴシック"/>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914400" y="4343400"/>
            <a:ext cx="5028840" cy="4114440"/>
          </a:xfrm>
          <a:prstGeom prst="rect">
            <a:avLst/>
          </a:prstGeom>
        </p:spPr>
        <p:txBody>
          <a:bodyPr/>
          <a:p>
            <a:endParaRPr/>
          </a:p>
        </p:txBody>
      </p:sp>
      <p:sp>
        <p:nvSpPr>
          <p:cNvPr id="688" name="TextShape 2"/>
          <p:cNvSpPr txBox="1"/>
          <p:nvPr/>
        </p:nvSpPr>
        <p:spPr>
          <a:xfrm>
            <a:off x="3886200" y="8686800"/>
            <a:ext cx="2971440" cy="456840"/>
          </a:xfrm>
          <a:prstGeom prst="rect">
            <a:avLst/>
          </a:prstGeom>
        </p:spPr>
        <p:txBody>
          <a:bodyPr anchor="b"/>
          <a:p>
            <a:pPr>
              <a:lnSpc>
                <a:spcPct val="100000"/>
              </a:lnSpc>
            </a:pPr>
            <a:fld id="{A4D792D5-2A1A-4705-986F-25ADAC4597F5}" type="slidenum">
              <a:rPr lang="en-US" sz="1200">
                <a:solidFill>
                  <a:srgbClr val="000000"/>
                </a:solidFill>
                <a:latin typeface="Arial"/>
                <a:ea typeface="ＭＳ Ｐゴシック"/>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3" name="PlaceHolder 1"/>
          <p:cNvSpPr>
            <a:spLocks noGrp="1"/>
          </p:cNvSpPr>
          <p:nvPr>
            <p:ph type="body"/>
          </p:nvPr>
        </p:nvSpPr>
        <p:spPr>
          <a:xfrm>
            <a:off x="914400" y="4343400"/>
            <a:ext cx="5028840" cy="4114440"/>
          </a:xfrm>
          <a:prstGeom prst="rect">
            <a:avLst/>
          </a:prstGeom>
        </p:spPr>
        <p:txBody>
          <a:bodyPr/>
          <a:p>
            <a:endParaRPr/>
          </a:p>
        </p:txBody>
      </p:sp>
      <p:sp>
        <p:nvSpPr>
          <p:cNvPr id="654" name="TextShape 2"/>
          <p:cNvSpPr txBox="1"/>
          <p:nvPr/>
        </p:nvSpPr>
        <p:spPr>
          <a:xfrm>
            <a:off x="3886200" y="8686800"/>
            <a:ext cx="2971440" cy="456840"/>
          </a:xfrm>
          <a:prstGeom prst="rect">
            <a:avLst/>
          </a:prstGeom>
        </p:spPr>
        <p:txBody>
          <a:bodyPr anchor="b"/>
          <a:p>
            <a:pPr>
              <a:lnSpc>
                <a:spcPct val="100000"/>
              </a:lnSpc>
            </a:pPr>
            <a:fld id="{33394D52-03A6-4643-8DD3-ECE6AE50ADB9}" type="slidenum">
              <a:rPr lang="en-US" sz="1200">
                <a:solidFill>
                  <a:srgbClr val="000000"/>
                </a:solidFill>
                <a:latin typeface="Arial"/>
                <a:ea typeface="ＭＳ Ｐゴシック"/>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9" name="PlaceHolder 1"/>
          <p:cNvSpPr>
            <a:spLocks noGrp="1"/>
          </p:cNvSpPr>
          <p:nvPr>
            <p:ph type="body"/>
          </p:nvPr>
        </p:nvSpPr>
        <p:spPr>
          <a:xfrm>
            <a:off x="914400" y="4343400"/>
            <a:ext cx="5028840" cy="4114440"/>
          </a:xfrm>
          <a:prstGeom prst="rect">
            <a:avLst/>
          </a:prstGeom>
        </p:spPr>
        <p:txBody>
          <a:bodyPr/>
          <a:p>
            <a:endParaRPr/>
          </a:p>
        </p:txBody>
      </p:sp>
      <p:sp>
        <p:nvSpPr>
          <p:cNvPr id="690" name="TextShape 2"/>
          <p:cNvSpPr txBox="1"/>
          <p:nvPr/>
        </p:nvSpPr>
        <p:spPr>
          <a:xfrm>
            <a:off x="3886200" y="8686800"/>
            <a:ext cx="2971440" cy="456840"/>
          </a:xfrm>
          <a:prstGeom prst="rect">
            <a:avLst/>
          </a:prstGeom>
        </p:spPr>
        <p:txBody>
          <a:bodyPr anchor="b"/>
          <a:p>
            <a:pPr>
              <a:lnSpc>
                <a:spcPct val="100000"/>
              </a:lnSpc>
            </a:pPr>
            <a:fld id="{CBFD6791-E8E6-4C73-9AFA-EE82FC559B00}" type="slidenum">
              <a:rPr lang="en-US" sz="1200">
                <a:solidFill>
                  <a:srgbClr val="000000"/>
                </a:solidFill>
                <a:latin typeface="Arial"/>
                <a:ea typeface="ＭＳ Ｐゴシック"/>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1" name="PlaceHolder 1"/>
          <p:cNvSpPr>
            <a:spLocks noGrp="1"/>
          </p:cNvSpPr>
          <p:nvPr>
            <p:ph type="body"/>
          </p:nvPr>
        </p:nvSpPr>
        <p:spPr>
          <a:xfrm>
            <a:off x="914400" y="4343400"/>
            <a:ext cx="5028840" cy="4114440"/>
          </a:xfrm>
          <a:prstGeom prst="rect">
            <a:avLst/>
          </a:prstGeom>
        </p:spPr>
        <p:txBody>
          <a:bodyPr/>
          <a:p>
            <a:endParaRPr/>
          </a:p>
        </p:txBody>
      </p:sp>
      <p:sp>
        <p:nvSpPr>
          <p:cNvPr id="692" name="TextShape 2"/>
          <p:cNvSpPr txBox="1"/>
          <p:nvPr/>
        </p:nvSpPr>
        <p:spPr>
          <a:xfrm>
            <a:off x="3886200" y="8686800"/>
            <a:ext cx="2971440" cy="456840"/>
          </a:xfrm>
          <a:prstGeom prst="rect">
            <a:avLst/>
          </a:prstGeom>
        </p:spPr>
        <p:txBody>
          <a:bodyPr anchor="b"/>
          <a:p>
            <a:pPr>
              <a:lnSpc>
                <a:spcPct val="100000"/>
              </a:lnSpc>
            </a:pPr>
            <a:fld id="{9A6DFD4E-43AD-417B-A08C-4D188CD8B101}" type="slidenum">
              <a:rPr lang="en-US" sz="1200">
                <a:solidFill>
                  <a:srgbClr val="000000"/>
                </a:solidFill>
                <a:latin typeface="Arial"/>
                <a:ea typeface="ＭＳ Ｐゴシック"/>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914400" y="4343400"/>
            <a:ext cx="5028840" cy="4114440"/>
          </a:xfrm>
          <a:prstGeom prst="rect">
            <a:avLst/>
          </a:prstGeom>
        </p:spPr>
        <p:txBody>
          <a:bodyPr/>
          <a:p>
            <a:r>
              <a:rPr lang="en-US" sz="2000">
                <a:latin typeface="Arial"/>
              </a:rPr>
              <a:t>why bounds checking is hard, hard to typecheck, why is it hard to propagate metadata</a:t>
            </a:r>
            <a:endParaRPr/>
          </a:p>
        </p:txBody>
      </p:sp>
      <p:sp>
        <p:nvSpPr>
          <p:cNvPr id="694" name="TextShape 2"/>
          <p:cNvSpPr txBox="1"/>
          <p:nvPr/>
        </p:nvSpPr>
        <p:spPr>
          <a:xfrm>
            <a:off x="3886200" y="8686800"/>
            <a:ext cx="2971440" cy="456840"/>
          </a:xfrm>
          <a:prstGeom prst="rect">
            <a:avLst/>
          </a:prstGeom>
        </p:spPr>
        <p:txBody>
          <a:bodyPr anchor="b"/>
          <a:p>
            <a:pPr>
              <a:lnSpc>
                <a:spcPct val="100000"/>
              </a:lnSpc>
            </a:pPr>
            <a:fld id="{D683B9AA-8537-4BB9-9F05-282FD175F1AA}" type="slidenum">
              <a:rPr lang="en-US" sz="1200">
                <a:solidFill>
                  <a:srgbClr val="000000"/>
                </a:solidFill>
                <a:latin typeface="Arial"/>
                <a:ea typeface="ＭＳ Ｐゴシック"/>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5" name="PlaceHolder 1"/>
          <p:cNvSpPr>
            <a:spLocks noGrp="1"/>
          </p:cNvSpPr>
          <p:nvPr>
            <p:ph type="body"/>
          </p:nvPr>
        </p:nvSpPr>
        <p:spPr>
          <a:xfrm>
            <a:off x="914400" y="4343400"/>
            <a:ext cx="5028840" cy="4114440"/>
          </a:xfrm>
          <a:prstGeom prst="rect">
            <a:avLst/>
          </a:prstGeom>
        </p:spPr>
        <p:txBody>
          <a:bodyPr/>
          <a:p>
            <a:r>
              <a:rPr lang="en-US" sz="2000">
                <a:latin typeface="Arial"/>
              </a:rPr>
              <a:t>work on this</a:t>
            </a:r>
            <a:endParaRPr/>
          </a:p>
          <a:p>
            <a:endParaRPr/>
          </a:p>
        </p:txBody>
      </p:sp>
      <p:sp>
        <p:nvSpPr>
          <p:cNvPr id="696" name="TextShape 2"/>
          <p:cNvSpPr txBox="1"/>
          <p:nvPr/>
        </p:nvSpPr>
        <p:spPr>
          <a:xfrm>
            <a:off x="3886200" y="8686800"/>
            <a:ext cx="2971440" cy="456840"/>
          </a:xfrm>
          <a:prstGeom prst="rect">
            <a:avLst/>
          </a:prstGeom>
        </p:spPr>
        <p:txBody>
          <a:bodyPr anchor="b"/>
          <a:p>
            <a:pPr>
              <a:lnSpc>
                <a:spcPct val="100000"/>
              </a:lnSpc>
            </a:pPr>
            <a:fld id="{4769FA6A-6B5E-4410-AEA0-5BF4EEEDC8F8}" type="slidenum">
              <a:rPr lang="en-US" sz="1200">
                <a:solidFill>
                  <a:srgbClr val="000000"/>
                </a:solidFill>
                <a:latin typeface="Arial"/>
                <a:ea typeface="ＭＳ Ｐゴシック"/>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7" name="PlaceHolder 1"/>
          <p:cNvSpPr>
            <a:spLocks noGrp="1"/>
          </p:cNvSpPr>
          <p:nvPr>
            <p:ph type="body"/>
          </p:nvPr>
        </p:nvSpPr>
        <p:spPr>
          <a:xfrm>
            <a:off x="914400" y="4343400"/>
            <a:ext cx="5028840" cy="4114440"/>
          </a:xfrm>
          <a:prstGeom prst="rect">
            <a:avLst/>
          </a:prstGeom>
        </p:spPr>
        <p:txBody>
          <a:bodyPr/>
          <a:p>
            <a:endParaRPr/>
          </a:p>
        </p:txBody>
      </p:sp>
      <p:sp>
        <p:nvSpPr>
          <p:cNvPr id="698" name="TextShape 2"/>
          <p:cNvSpPr txBox="1"/>
          <p:nvPr/>
        </p:nvSpPr>
        <p:spPr>
          <a:xfrm>
            <a:off x="3886200" y="8686800"/>
            <a:ext cx="2971440" cy="456840"/>
          </a:xfrm>
          <a:prstGeom prst="rect">
            <a:avLst/>
          </a:prstGeom>
        </p:spPr>
        <p:txBody>
          <a:bodyPr anchor="b"/>
          <a:p>
            <a:pPr>
              <a:lnSpc>
                <a:spcPct val="100000"/>
              </a:lnSpc>
            </a:pPr>
            <a:fld id="{8B5D7B25-D8C0-4D63-9CA3-37267812F47D}" type="slidenum">
              <a:rPr lang="en-US" sz="1200">
                <a:solidFill>
                  <a:srgbClr val="000000"/>
                </a:solidFill>
                <a:latin typeface="Arial"/>
                <a:ea typeface="ＭＳ Ｐゴシック"/>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5" name="PlaceHolder 1"/>
          <p:cNvSpPr>
            <a:spLocks noGrp="1"/>
          </p:cNvSpPr>
          <p:nvPr>
            <p:ph type="body"/>
          </p:nvPr>
        </p:nvSpPr>
        <p:spPr>
          <a:xfrm>
            <a:off x="914400" y="4343400"/>
            <a:ext cx="5028840" cy="4114440"/>
          </a:xfrm>
          <a:prstGeom prst="rect">
            <a:avLst/>
          </a:prstGeom>
        </p:spPr>
        <p:txBody>
          <a:bodyPr/>
          <a:p>
            <a:endParaRPr/>
          </a:p>
        </p:txBody>
      </p:sp>
      <p:sp>
        <p:nvSpPr>
          <p:cNvPr id="656" name="TextShape 2"/>
          <p:cNvSpPr txBox="1"/>
          <p:nvPr/>
        </p:nvSpPr>
        <p:spPr>
          <a:xfrm>
            <a:off x="3886200" y="8686800"/>
            <a:ext cx="2971440" cy="456840"/>
          </a:xfrm>
          <a:prstGeom prst="rect">
            <a:avLst/>
          </a:prstGeom>
        </p:spPr>
        <p:txBody>
          <a:bodyPr anchor="b"/>
          <a:p>
            <a:pPr>
              <a:lnSpc>
                <a:spcPct val="100000"/>
              </a:lnSpc>
            </a:pPr>
            <a:fld id="{42ED7F69-7A96-4222-BE1D-E41F02989D3C}" type="slidenum">
              <a:rPr lang="en-US" sz="1200">
                <a:solidFill>
                  <a:srgbClr val="000000"/>
                </a:solidFill>
                <a:latin typeface="Arial"/>
                <a:ea typeface="ＭＳ Ｐゴシック"/>
              </a:rPr>
              <a:t>&lt;number&gt;</a:t>
            </a:fld>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914400" y="4343400"/>
            <a:ext cx="5028840" cy="4114440"/>
          </a:xfrm>
          <a:prstGeom prst="rect">
            <a:avLst/>
          </a:prstGeom>
        </p:spPr>
        <p:txBody>
          <a:bodyPr/>
          <a:p>
            <a:endParaRPr/>
          </a:p>
        </p:txBody>
      </p:sp>
      <p:sp>
        <p:nvSpPr>
          <p:cNvPr id="700" name="TextShape 2"/>
          <p:cNvSpPr txBox="1"/>
          <p:nvPr/>
        </p:nvSpPr>
        <p:spPr>
          <a:xfrm>
            <a:off x="3886200" y="8686800"/>
            <a:ext cx="2971440" cy="456840"/>
          </a:xfrm>
          <a:prstGeom prst="rect">
            <a:avLst/>
          </a:prstGeom>
        </p:spPr>
        <p:txBody>
          <a:bodyPr anchor="b"/>
          <a:p>
            <a:pPr>
              <a:lnSpc>
                <a:spcPct val="100000"/>
              </a:lnSpc>
            </a:pPr>
            <a:fld id="{0F66D4E8-2A5B-4662-98B3-9ED38577420E}" type="slidenum">
              <a:rPr lang="en-US" sz="1200">
                <a:solidFill>
                  <a:srgbClr val="000000"/>
                </a:solidFill>
                <a:latin typeface="Arial"/>
                <a:ea typeface="ＭＳ Ｐゴシック"/>
              </a:rPr>
              <a:t>&lt;number&gt;</a:t>
            </a:fld>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1" name="PlaceHolder 1"/>
          <p:cNvSpPr>
            <a:spLocks noGrp="1"/>
          </p:cNvSpPr>
          <p:nvPr>
            <p:ph type="body"/>
          </p:nvPr>
        </p:nvSpPr>
        <p:spPr>
          <a:xfrm>
            <a:off x="914400" y="4343400"/>
            <a:ext cx="5028840" cy="4114440"/>
          </a:xfrm>
          <a:prstGeom prst="rect">
            <a:avLst/>
          </a:prstGeom>
        </p:spPr>
        <p:txBody>
          <a:bodyPr/>
          <a:p>
            <a:endParaRPr/>
          </a:p>
        </p:txBody>
      </p:sp>
      <p:sp>
        <p:nvSpPr>
          <p:cNvPr id="702" name="TextShape 2"/>
          <p:cNvSpPr txBox="1"/>
          <p:nvPr/>
        </p:nvSpPr>
        <p:spPr>
          <a:xfrm>
            <a:off x="3886200" y="8686800"/>
            <a:ext cx="2971440" cy="456840"/>
          </a:xfrm>
          <a:prstGeom prst="rect">
            <a:avLst/>
          </a:prstGeom>
        </p:spPr>
        <p:txBody>
          <a:bodyPr anchor="b"/>
          <a:p>
            <a:pPr>
              <a:lnSpc>
                <a:spcPct val="100000"/>
              </a:lnSpc>
            </a:pPr>
            <a:fld id="{A3965933-92AC-42B4-8EB7-4660723928AD}" type="slidenum">
              <a:rPr lang="en-US" sz="1200">
                <a:solidFill>
                  <a:srgbClr val="000000"/>
                </a:solidFill>
                <a:latin typeface="Arial"/>
                <a:ea typeface="ＭＳ Ｐゴシック"/>
              </a:rPr>
              <a:t>&lt;number&gt;</a:t>
            </a:fld>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3" name="PlaceHolder 1"/>
          <p:cNvSpPr>
            <a:spLocks noGrp="1"/>
          </p:cNvSpPr>
          <p:nvPr>
            <p:ph type="body"/>
          </p:nvPr>
        </p:nvSpPr>
        <p:spPr>
          <a:xfrm>
            <a:off x="914400" y="4343400"/>
            <a:ext cx="5028840" cy="4114440"/>
          </a:xfrm>
          <a:prstGeom prst="rect">
            <a:avLst/>
          </a:prstGeom>
        </p:spPr>
        <p:txBody>
          <a:bodyPr/>
          <a:p>
            <a:r>
              <a:rPr lang="en-US" sz="2000">
                <a:latin typeface="Arial"/>
              </a:rPr>
              <a:t>64-bit x86, Similar results on Opteron and Core i7</a:t>
            </a:r>
            <a:endParaRPr/>
          </a:p>
          <a:p>
            <a:endParaRPr/>
          </a:p>
          <a:p>
            <a:endParaRPr/>
          </a:p>
        </p:txBody>
      </p:sp>
      <p:sp>
        <p:nvSpPr>
          <p:cNvPr id="704" name="TextShape 2"/>
          <p:cNvSpPr txBox="1"/>
          <p:nvPr/>
        </p:nvSpPr>
        <p:spPr>
          <a:xfrm>
            <a:off x="3886200" y="8686800"/>
            <a:ext cx="2971440" cy="456840"/>
          </a:xfrm>
          <a:prstGeom prst="rect">
            <a:avLst/>
          </a:prstGeom>
        </p:spPr>
        <p:txBody>
          <a:bodyPr anchor="b"/>
          <a:p>
            <a:pPr>
              <a:lnSpc>
                <a:spcPct val="100000"/>
              </a:lnSpc>
            </a:pPr>
            <a:fld id="{9338DB33-E2A0-443B-87E6-A2567DF2DCE7}" type="slidenum">
              <a:rPr lang="en-US" sz="1200">
                <a:solidFill>
                  <a:srgbClr val="000000"/>
                </a:solidFill>
                <a:latin typeface="Arial"/>
                <a:ea typeface="ＭＳ Ｐゴシック"/>
              </a:rPr>
              <a:t>&lt;number&gt;</a:t>
            </a:fld>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914400" y="4343400"/>
            <a:ext cx="5028840" cy="4114440"/>
          </a:xfrm>
          <a:prstGeom prst="rect">
            <a:avLst/>
          </a:prstGeom>
        </p:spPr>
        <p:txBody>
          <a:bodyPr/>
          <a:p>
            <a:r>
              <a:rPr lang="en-US" sz="2000">
                <a:latin typeface="Arial"/>
              </a:rPr>
              <a:t>Our tool operates within a compiler. Pointers are identify using the type information in the IR.</a:t>
            </a:r>
            <a:endParaRPr/>
          </a:p>
          <a:p>
            <a:r>
              <a:rPr lang="en-US" sz="2000">
                <a:latin typeface="Arial"/>
              </a:rPr>
              <a:t>Every pointer has metadata either in memory or as temporaries</a:t>
            </a:r>
            <a:endParaRPr/>
          </a:p>
          <a:p>
            <a:r>
              <a:rPr lang="en-US" sz="2000">
                <a:latin typeface="Arial"/>
              </a:rPr>
              <a:t>Every pointer dereference is checked.</a:t>
            </a:r>
            <a:endParaRPr/>
          </a:p>
          <a:p>
            <a:r>
              <a:rPr lang="en-US" sz="2000">
                <a:latin typeface="Arial"/>
              </a:rPr>
              <a:t>Metadata is propagated at pointer creation, pointer assignments, load/store of a pointer, functions with pointer arguments and pointer return</a:t>
            </a:r>
            <a:endParaRPr/>
          </a:p>
        </p:txBody>
      </p:sp>
      <p:sp>
        <p:nvSpPr>
          <p:cNvPr id="706" name="TextShape 2"/>
          <p:cNvSpPr txBox="1"/>
          <p:nvPr/>
        </p:nvSpPr>
        <p:spPr>
          <a:xfrm>
            <a:off x="3886200" y="8686800"/>
            <a:ext cx="2971440" cy="456840"/>
          </a:xfrm>
          <a:prstGeom prst="rect">
            <a:avLst/>
          </a:prstGeom>
        </p:spPr>
        <p:txBody>
          <a:bodyPr anchor="b"/>
          <a:p>
            <a:pPr>
              <a:lnSpc>
                <a:spcPct val="100000"/>
              </a:lnSpc>
            </a:pPr>
            <a:fld id="{1CB4B2F8-C6E9-43CB-B1EF-1C3B9621851B}" type="slidenum">
              <a:rPr lang="en-US" sz="1200">
                <a:solidFill>
                  <a:srgbClr val="000000"/>
                </a:solidFill>
                <a:latin typeface="Arial"/>
                <a:ea typeface="ＭＳ Ｐゴシック"/>
              </a:rPr>
              <a:t>&lt;number&gt;</a:t>
            </a:fld>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7" name="PlaceHolder 1"/>
          <p:cNvSpPr>
            <a:spLocks noGrp="1"/>
          </p:cNvSpPr>
          <p:nvPr>
            <p:ph type="body"/>
          </p:nvPr>
        </p:nvSpPr>
        <p:spPr>
          <a:xfrm>
            <a:off x="914400" y="4343400"/>
            <a:ext cx="5028840" cy="4114440"/>
          </a:xfrm>
          <a:prstGeom prst="rect">
            <a:avLst/>
          </a:prstGeom>
        </p:spPr>
        <p:txBody>
          <a:bodyPr/>
          <a:p>
            <a:endParaRPr/>
          </a:p>
          <a:p>
            <a:endParaRPr/>
          </a:p>
          <a:p>
            <a:endParaRPr/>
          </a:p>
        </p:txBody>
      </p:sp>
      <p:sp>
        <p:nvSpPr>
          <p:cNvPr id="708" name="TextShape 2"/>
          <p:cNvSpPr txBox="1"/>
          <p:nvPr/>
        </p:nvSpPr>
        <p:spPr>
          <a:xfrm>
            <a:off x="3886200" y="8686800"/>
            <a:ext cx="2971440" cy="456840"/>
          </a:xfrm>
          <a:prstGeom prst="rect">
            <a:avLst/>
          </a:prstGeom>
        </p:spPr>
        <p:txBody>
          <a:bodyPr anchor="b"/>
          <a:p>
            <a:pPr>
              <a:lnSpc>
                <a:spcPct val="100000"/>
              </a:lnSpc>
            </a:pPr>
            <a:fld id="{8D241507-46A1-42EE-AF99-51427B2CBBAD}" type="slidenum">
              <a:rPr lang="en-US" sz="1200">
                <a:solidFill>
                  <a:srgbClr val="000000"/>
                </a:solidFill>
                <a:latin typeface="Arial"/>
                <a:ea typeface="ＭＳ Ｐゴシック"/>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914400" y="4343400"/>
            <a:ext cx="5028840" cy="4114440"/>
          </a:xfrm>
          <a:prstGeom prst="rect">
            <a:avLst/>
          </a:prstGeom>
        </p:spPr>
        <p:txBody>
          <a:bodyPr/>
          <a:p>
            <a:r>
              <a:rPr lang="en-US" sz="2000">
                <a:latin typeface="Arial"/>
              </a:rPr>
              <a:t>To prevent buffer overruns, we propose SoftBound. </a:t>
            </a:r>
            <a:endParaRPr/>
          </a:p>
          <a:p>
            <a:r>
              <a:rPr lang="en-US" sz="2000">
                <a:latin typeface="Arial"/>
              </a:rPr>
              <a:t>SoftBound is a compiler transformation to provide complete spatial safety for C. </a:t>
            </a:r>
            <a:endParaRPr/>
          </a:p>
          <a:p>
            <a:r>
              <a:rPr lang="en-US" sz="2000">
                <a:latin typeface="Arial"/>
              </a:rPr>
              <a:t>SoftBound is inspired by  harbound and other fat pointer approaches. </a:t>
            </a:r>
            <a:endParaRPr/>
          </a:p>
          <a:p>
            <a:r>
              <a:rPr lang="en-US" sz="2000">
                <a:latin typeface="Arial"/>
              </a:rPr>
              <a:t>SoftBound is highly compatible. This makes softbound stand apart from other schemes. </a:t>
            </a:r>
            <a:endParaRPr/>
          </a:p>
          <a:p>
            <a:r>
              <a:rPr lang="en-US" sz="2000">
                <a:latin typeface="Arial"/>
              </a:rPr>
              <a:t>Disjoint metadata is the key contribution that enables SoftBound to be highly compatible. </a:t>
            </a:r>
            <a:endParaRPr/>
          </a:p>
          <a:p>
            <a:r>
              <a:rPr lang="en-US" sz="2000">
                <a:latin typeface="Arial"/>
              </a:rPr>
              <a:t>Disjoint metadata also enables softbound not be bothered about arbitrary casts.</a:t>
            </a:r>
            <a:endParaRPr/>
          </a:p>
          <a:p>
            <a:r>
              <a:rPr lang="en-US" sz="2000">
                <a:latin typeface="Arial"/>
              </a:rPr>
              <a:t>Softbound is simple, uses simple intra-procedural  instrumentation. </a:t>
            </a:r>
            <a:endParaRPr/>
          </a:p>
          <a:p>
            <a:r>
              <a:rPr lang="en-US" sz="2000">
                <a:latin typeface="Arial"/>
              </a:rPr>
              <a:t>SoftBound is fast. Two modes of operation,  where it all memory references its 67% and when it checks only stores, which is sufficient to prevent security vulnerabilities</a:t>
            </a:r>
            <a:endParaRPr/>
          </a:p>
          <a:p>
            <a:r>
              <a:rPr lang="en-US" sz="2000">
                <a:latin typeface="Arial"/>
              </a:rPr>
              <a:t>SoftBound is effective, it prevents alll violations and does not have false violations in our benchmark suite</a:t>
            </a:r>
            <a:endParaRPr/>
          </a:p>
        </p:txBody>
      </p:sp>
      <p:sp>
        <p:nvSpPr>
          <p:cNvPr id="658" name="TextShape 2"/>
          <p:cNvSpPr txBox="1"/>
          <p:nvPr/>
        </p:nvSpPr>
        <p:spPr>
          <a:xfrm>
            <a:off x="3886200" y="8686800"/>
            <a:ext cx="2971440" cy="456840"/>
          </a:xfrm>
          <a:prstGeom prst="rect">
            <a:avLst/>
          </a:prstGeom>
        </p:spPr>
        <p:txBody>
          <a:bodyPr anchor="b"/>
          <a:p>
            <a:pPr>
              <a:lnSpc>
                <a:spcPct val="100000"/>
              </a:lnSpc>
            </a:pPr>
            <a:fld id="{17D8E1C1-3FD6-45E6-B33A-9106D421DAFB}" type="slidenum">
              <a:rPr lang="en-US" sz="1200">
                <a:solidFill>
                  <a:srgbClr val="000000"/>
                </a:solidFill>
                <a:latin typeface="Arial"/>
                <a:ea typeface="ＭＳ Ｐゴシック"/>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9" name="PlaceHolder 1"/>
          <p:cNvSpPr>
            <a:spLocks noGrp="1"/>
          </p:cNvSpPr>
          <p:nvPr>
            <p:ph type="body"/>
          </p:nvPr>
        </p:nvSpPr>
        <p:spPr>
          <a:xfrm>
            <a:off x="914400" y="4343400"/>
            <a:ext cx="5028840" cy="4114440"/>
          </a:xfrm>
          <a:prstGeom prst="rect">
            <a:avLst/>
          </a:prstGeom>
        </p:spPr>
        <p:txBody>
          <a:bodyPr/>
          <a:p>
            <a:r>
              <a:rPr lang="en-US" sz="2000">
                <a:latin typeface="Arial"/>
              </a:rPr>
              <a:t>Let illustrate a spatial violation example with a simple banking application which our famous bank uses.</a:t>
            </a:r>
            <a:endParaRPr/>
          </a:p>
          <a:p>
            <a:r>
              <a:rPr lang="en-US" sz="2000">
                <a:latin typeface="Arial"/>
              </a:rPr>
              <a:t>It represents the account with a character array account ID and balance field.  The account is laid out in memory as shown . </a:t>
            </a:r>
            <a:endParaRPr/>
          </a:p>
          <a:p>
            <a:r>
              <a:rPr lang="en-US" sz="2000">
                <a:latin typeface="Arial"/>
              </a:rPr>
              <a:t>The program variable live in registers and memory. The banking application initializes the balance field to zero.</a:t>
            </a:r>
            <a:endParaRPr/>
          </a:p>
          <a:p>
            <a:r>
              <a:rPr lang="en-US" sz="2000">
                <a:latin typeface="Arial"/>
              </a:rPr>
              <a:t>Creates a pointer to the id field. ID pointer lies in memory and is not register allocated. Later it copies to the id pointer to p</a:t>
            </a:r>
            <a:endParaRPr/>
          </a:p>
          <a:p>
            <a:r>
              <a:rPr lang="en-US" sz="2000">
                <a:latin typeface="Arial"/>
              </a:rPr>
              <a:t>P is register allocated. Then p is used to input the accountId. As long as the user inputs 3 characters, everything is fine.</a:t>
            </a:r>
            <a:endParaRPr/>
          </a:p>
          <a:p>
            <a:r>
              <a:rPr lang="en-US" sz="2000">
                <a:latin typeface="Arial"/>
              </a:rPr>
              <a:t>If user inputs more than 3 characters either by accident or because the user is malicious, the user can  overwrite the balance field. Moreover, he can overwrite arbitrary regions of memory. If our bank uses this application, our bank is bound to incur huge losses. Our bank would like prevent it</a:t>
            </a:r>
            <a:endParaRPr/>
          </a:p>
        </p:txBody>
      </p:sp>
      <p:sp>
        <p:nvSpPr>
          <p:cNvPr id="660" name="TextShape 2"/>
          <p:cNvSpPr txBox="1"/>
          <p:nvPr/>
        </p:nvSpPr>
        <p:spPr>
          <a:xfrm>
            <a:off x="3886200" y="8686800"/>
            <a:ext cx="2971440" cy="456840"/>
          </a:xfrm>
          <a:prstGeom prst="rect">
            <a:avLst/>
          </a:prstGeom>
        </p:spPr>
        <p:txBody>
          <a:bodyPr anchor="b"/>
          <a:p>
            <a:pPr>
              <a:lnSpc>
                <a:spcPct val="100000"/>
              </a:lnSpc>
            </a:pPr>
            <a:fld id="{25BC3B53-E1C1-45BE-8299-3F9D63F8CF38}" type="slidenum">
              <a:rPr lang="en-US" sz="1200">
                <a:solidFill>
                  <a:srgbClr val="000000"/>
                </a:solidFill>
                <a:latin typeface="Arial"/>
                <a:ea typeface="ＭＳ Ｐゴシック"/>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1" name="PlaceHolder 1"/>
          <p:cNvSpPr>
            <a:spLocks noGrp="1"/>
          </p:cNvSpPr>
          <p:nvPr>
            <p:ph type="body"/>
          </p:nvPr>
        </p:nvSpPr>
        <p:spPr>
          <a:xfrm>
            <a:off x="914400" y="4343400"/>
            <a:ext cx="5028840" cy="4114440"/>
          </a:xfrm>
          <a:prstGeom prst="rect">
            <a:avLst/>
          </a:prstGeom>
        </p:spPr>
        <p:txBody>
          <a:bodyPr/>
          <a:p>
            <a:pPr>
              <a:lnSpc>
                <a:spcPct val="100000"/>
              </a:lnSpc>
              <a:buFont typeface="StarSymbol"/>
              <a:buAutoNum type="arabicPeriod"/>
            </a:pPr>
            <a:r>
              <a:rPr lang="en-US" sz="2000">
                <a:latin typeface="Arial"/>
              </a:rPr>
              <a:t>Write perfect code, we know how difficult it is write perfect code.</a:t>
            </a:r>
            <a:endParaRPr/>
          </a:p>
          <a:p>
            <a:pPr>
              <a:lnSpc>
                <a:spcPct val="100000"/>
              </a:lnSpc>
              <a:buFont typeface="StarSymbol"/>
              <a:buAutoNum type="arabicPeriod"/>
            </a:pPr>
            <a:r>
              <a:rPr lang="en-US" sz="2000">
                <a:latin typeface="Arial"/>
              </a:rPr>
              <a:t>Other solution  is treat the sypmtoms. These are good aids. However they miss errors and are all incomplete</a:t>
            </a:r>
            <a:endParaRPr/>
          </a:p>
          <a:p>
            <a:pPr>
              <a:lnSpc>
                <a:spcPct val="100000"/>
              </a:lnSpc>
              <a:buFont typeface="StarSymbol"/>
              <a:buAutoNum type="arabicPeriod"/>
            </a:pPr>
            <a:r>
              <a:rPr lang="en-US" sz="2000">
                <a:latin typeface="Arial"/>
              </a:rPr>
              <a:t>Use a Safe langauge. But there a lot of C code already out there. Moreover, C/C++ is the right language for certain applications</a:t>
            </a:r>
            <a:endParaRPr/>
          </a:p>
          <a:p>
            <a:pPr>
              <a:lnSpc>
                <a:spcPct val="100000"/>
              </a:lnSpc>
              <a:buFont typeface="StarSymbol"/>
              <a:buAutoNum type="arabicPeriod"/>
            </a:pPr>
            <a:r>
              <a:rPr lang="en-US" sz="2000">
                <a:latin typeface="Arial"/>
              </a:rPr>
              <a:t>What we would like is to add bounds checking to C</a:t>
            </a:r>
            <a:endParaRPr/>
          </a:p>
          <a:p>
            <a:pPr>
              <a:lnSpc>
                <a:spcPct val="100000"/>
              </a:lnSpc>
            </a:pPr>
            <a:endParaRPr/>
          </a:p>
        </p:txBody>
      </p:sp>
      <p:sp>
        <p:nvSpPr>
          <p:cNvPr id="662" name="TextShape 2"/>
          <p:cNvSpPr txBox="1"/>
          <p:nvPr/>
        </p:nvSpPr>
        <p:spPr>
          <a:xfrm>
            <a:off x="3886200" y="8686800"/>
            <a:ext cx="2971440" cy="456840"/>
          </a:xfrm>
          <a:prstGeom prst="rect">
            <a:avLst/>
          </a:prstGeom>
        </p:spPr>
        <p:txBody>
          <a:bodyPr anchor="b"/>
          <a:p>
            <a:pPr>
              <a:lnSpc>
                <a:spcPct val="100000"/>
              </a:lnSpc>
            </a:pPr>
            <a:fld id="{F1B4014C-F565-472F-9976-15E40D144C68}" type="slidenum">
              <a:rPr lang="en-US" sz="1200">
                <a:solidFill>
                  <a:srgbClr val="000000"/>
                </a:solidFill>
                <a:latin typeface="Arial"/>
                <a:ea typeface="ＭＳ Ｐゴシック"/>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914400" y="4343400"/>
            <a:ext cx="5028840" cy="4114440"/>
          </a:xfrm>
          <a:prstGeom prst="rect">
            <a:avLst/>
          </a:prstGeom>
        </p:spPr>
        <p:txBody>
          <a:bodyPr/>
          <a:p>
            <a:r>
              <a:rPr lang="en-US" sz="2000">
                <a:latin typeface="Arial"/>
              </a:rPr>
              <a:t>We are not the first to propose to add bounds checking to C. We can classify the earlier approaches to tripwires which associate state with each byte in memory. They place a block of invalid memory between two objects. As long as the overflow accesses this invalid block, it will be caught.</a:t>
            </a:r>
            <a:endParaRPr/>
          </a:p>
          <a:p>
            <a:endParaRPr/>
          </a:p>
          <a:p>
            <a:r>
              <a:rPr lang="en-US" sz="2000">
                <a:latin typeface="Arial"/>
              </a:rPr>
              <a:t>Another approach is object based. It tracks each object in a object table organized as a splay tree.</a:t>
            </a:r>
            <a:endParaRPr/>
          </a:p>
          <a:p>
            <a:r>
              <a:rPr lang="en-US" sz="2000">
                <a:latin typeface="Arial"/>
              </a:rPr>
              <a:t>All pointer manipulations are checked to ensure the original pointer and the manipulated pointer point to the same object using an expensive range lookup. They detect most attacks, but miss some</a:t>
            </a:r>
            <a:endParaRPr/>
          </a:p>
          <a:p>
            <a:endParaRPr/>
          </a:p>
          <a:p>
            <a:r>
              <a:rPr lang="en-US" sz="2000">
                <a:latin typeface="Arial"/>
              </a:rPr>
              <a:t>Other approach is pointer based, where the metadata is associated with the pointer.</a:t>
            </a:r>
            <a:endParaRPr/>
          </a:p>
          <a:p>
            <a:r>
              <a:rPr lang="en-US" sz="2000">
                <a:latin typeface="Arial"/>
              </a:rPr>
              <a:t>Each pointer becomes a triple with base, bound and pointer</a:t>
            </a:r>
            <a:endParaRPr/>
          </a:p>
          <a:p>
            <a:r>
              <a:rPr lang="en-US" sz="2000">
                <a:latin typeface="Arial"/>
              </a:rPr>
              <a:t>All dereferences are checked to ensure they are in bounds</a:t>
            </a:r>
            <a:endParaRPr/>
          </a:p>
          <a:p>
            <a:endParaRPr/>
          </a:p>
          <a:p>
            <a:r>
              <a:rPr lang="en-US" sz="2000">
                <a:latin typeface="Arial"/>
              </a:rPr>
              <a:t>Now lets see how object based approach would perform with our banking application </a:t>
            </a:r>
            <a:endParaRPr/>
          </a:p>
          <a:p>
            <a:endParaRPr/>
          </a:p>
          <a:p>
            <a:r>
              <a:rPr lang="en-US" sz="2000">
                <a:latin typeface="Arial"/>
              </a:rPr>
              <a:t>Purify – Hastings 2002, Valgrind – Nethercote 2004</a:t>
            </a:r>
            <a:endParaRPr/>
          </a:p>
          <a:p>
            <a:r>
              <a:rPr lang="en-US" sz="2000">
                <a:latin typeface="Arial"/>
              </a:rPr>
              <a:t>Jones &amp; Kelly – Jones97, CRED – Ruwase 2004, Mudflap – Eigler 2003, SafeCode- Dhurjati2006, SVA- Criswell2007</a:t>
            </a:r>
            <a:endParaRPr/>
          </a:p>
          <a:p>
            <a:r>
              <a:rPr lang="en-US" sz="2000">
                <a:latin typeface="Arial"/>
              </a:rPr>
              <a:t>SafeC – Austin1994, Cyclone- Jim2002, Ccured-Necula2002, MSCC-Xu2004</a:t>
            </a:r>
            <a:endParaRPr/>
          </a:p>
          <a:p>
            <a:endParaRPr/>
          </a:p>
          <a:p>
            <a:endParaRPr/>
          </a:p>
        </p:txBody>
      </p:sp>
      <p:sp>
        <p:nvSpPr>
          <p:cNvPr id="664" name="TextShape 2"/>
          <p:cNvSpPr txBox="1"/>
          <p:nvPr/>
        </p:nvSpPr>
        <p:spPr>
          <a:xfrm>
            <a:off x="3886200" y="8686800"/>
            <a:ext cx="2971440" cy="456840"/>
          </a:xfrm>
          <a:prstGeom prst="rect">
            <a:avLst/>
          </a:prstGeom>
        </p:spPr>
        <p:txBody>
          <a:bodyPr anchor="b"/>
          <a:p>
            <a:pPr>
              <a:lnSpc>
                <a:spcPct val="100000"/>
              </a:lnSpc>
            </a:pPr>
            <a:fld id="{FBDA282A-7A93-4C00-843D-1E03A68241E4}" type="slidenum">
              <a:rPr lang="en-US" sz="1200">
                <a:solidFill>
                  <a:srgbClr val="000000"/>
                </a:solidFill>
                <a:latin typeface="Arial"/>
                <a:ea typeface="ＭＳ Ｐゴシック"/>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5" name="PlaceHolder 1"/>
          <p:cNvSpPr>
            <a:spLocks noGrp="1"/>
          </p:cNvSpPr>
          <p:nvPr>
            <p:ph type="body"/>
          </p:nvPr>
        </p:nvSpPr>
        <p:spPr>
          <a:xfrm>
            <a:off x="914400" y="4343400"/>
            <a:ext cx="5028840" cy="4114440"/>
          </a:xfrm>
          <a:prstGeom prst="rect">
            <a:avLst/>
          </a:prstGeom>
        </p:spPr>
        <p:txBody>
          <a:bodyPr/>
          <a:p>
            <a:r>
              <a:rPr lang="en-US" sz="2000">
                <a:latin typeface="Arial"/>
              </a:rPr>
              <a:t>As before we have the same application, with id being a pointer resident in memory. Every pointer has base and bound along with it. </a:t>
            </a:r>
            <a:endParaRPr/>
          </a:p>
          <a:p>
            <a:r>
              <a:rPr lang="en-US" sz="2000">
                <a:latin typeface="Arial"/>
              </a:rPr>
              <a:t>Every pointer also has base and bound stored with it.</a:t>
            </a:r>
            <a:endParaRPr/>
          </a:p>
          <a:p>
            <a:endParaRPr/>
          </a:p>
          <a:p>
            <a:r>
              <a:rPr lang="en-US" sz="2000">
                <a:latin typeface="Arial"/>
              </a:rPr>
              <a:t>Later when the pointer id is copied to p, which is register allocated, the base and bound also get propagated.</a:t>
            </a:r>
            <a:endParaRPr/>
          </a:p>
          <a:p>
            <a:endParaRPr/>
          </a:p>
          <a:p>
            <a:r>
              <a:rPr lang="en-US" sz="2000">
                <a:latin typeface="Arial"/>
              </a:rPr>
              <a:t>When there is a dereference of the pointer, the pointer is checked to see if it is within the base and bound of the pointer. </a:t>
            </a:r>
            <a:endParaRPr/>
          </a:p>
          <a:p>
            <a:r>
              <a:rPr lang="en-US" sz="2000">
                <a:latin typeface="Arial"/>
              </a:rPr>
              <a:t>Everything will be fine when the user inputs just 3 characters. When the user inputs more than 3 characters, dereference check will abort the program. Thus fat pointer approach is able to prevent the overrun with our banking application.</a:t>
            </a:r>
            <a:endParaRPr/>
          </a:p>
          <a:p>
            <a:endParaRPr/>
          </a:p>
        </p:txBody>
      </p:sp>
      <p:sp>
        <p:nvSpPr>
          <p:cNvPr id="666" name="TextShape 2"/>
          <p:cNvSpPr txBox="1"/>
          <p:nvPr/>
        </p:nvSpPr>
        <p:spPr>
          <a:xfrm>
            <a:off x="3886200" y="8686800"/>
            <a:ext cx="2971440" cy="456840"/>
          </a:xfrm>
          <a:prstGeom prst="rect">
            <a:avLst/>
          </a:prstGeom>
        </p:spPr>
        <p:txBody>
          <a:bodyPr anchor="b"/>
          <a:p>
            <a:pPr>
              <a:lnSpc>
                <a:spcPct val="100000"/>
              </a:lnSpc>
            </a:pPr>
            <a:fld id="{4DE57774-9E83-478C-9E63-7F1A6E4F6D77}" type="slidenum">
              <a:rPr lang="en-US" sz="1200">
                <a:solidFill>
                  <a:srgbClr val="000000"/>
                </a:solidFill>
                <a:latin typeface="Arial"/>
                <a:ea typeface="ＭＳ Ｐゴシック"/>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7" name="PlaceHolder 1"/>
          <p:cNvSpPr>
            <a:spLocks noGrp="1"/>
          </p:cNvSpPr>
          <p:nvPr>
            <p:ph type="body"/>
          </p:nvPr>
        </p:nvSpPr>
        <p:spPr>
          <a:xfrm>
            <a:off x="914400" y="4343400"/>
            <a:ext cx="5028840" cy="4114440"/>
          </a:xfrm>
          <a:prstGeom prst="rect">
            <a:avLst/>
          </a:prstGeom>
        </p:spPr>
        <p:txBody>
          <a:bodyPr/>
          <a:p>
            <a:r>
              <a:rPr lang="en-US" sz="2000">
                <a:latin typeface="Arial"/>
              </a:rPr>
              <a:t>As before we have the same banking application. There is an extra object table  to track objects.</a:t>
            </a:r>
            <a:endParaRPr/>
          </a:p>
          <a:p>
            <a:r>
              <a:rPr lang="en-US" sz="2000">
                <a:latin typeface="Arial"/>
              </a:rPr>
              <a:t>Note the modification to the source. The pointer manipulation has been changed to a lookup operation</a:t>
            </a:r>
            <a:endParaRPr/>
          </a:p>
          <a:p>
            <a:r>
              <a:rPr lang="en-US" sz="2000">
                <a:latin typeface="Arial"/>
              </a:rPr>
              <a:t>Object table is organized as a splay tree.</a:t>
            </a:r>
            <a:endParaRPr/>
          </a:p>
          <a:p>
            <a:endParaRPr/>
          </a:p>
          <a:p>
            <a:r>
              <a:rPr lang="en-US" sz="2000">
                <a:latin typeface="Arial"/>
              </a:rPr>
              <a:t>When the object is created, an entry is made into this splay tree. The bank account object spans from address from 10 to address 16  and is added to the splay tree.</a:t>
            </a:r>
            <a:endParaRPr/>
          </a:p>
          <a:p>
            <a:endParaRPr/>
          </a:p>
          <a:p>
            <a:r>
              <a:rPr lang="en-US" sz="2000">
                <a:latin typeface="Arial"/>
              </a:rPr>
              <a:t>As before, balance is initialized, an id pointer resident in memory is made to point to the account id. After some computation, you initialize the p with id and input the user id. When the program tries to manipulate the pointer,  a lookup is performed with old value and the new value, here its 10 and 11. Since it points to the same object, things are fine. Similarly when the new value of p is 12.</a:t>
            </a:r>
            <a:endParaRPr/>
          </a:p>
          <a:p>
            <a:r>
              <a:rPr lang="en-US" sz="2000">
                <a:latin typeface="Arial"/>
              </a:rPr>
              <a:t>As object based schemes donot track sub-objects, object based schemes allow the pointer to point to address 13. Thus the balance will be overwritten.</a:t>
            </a:r>
            <a:endParaRPr/>
          </a:p>
          <a:p>
            <a:r>
              <a:rPr lang="en-US" sz="2000">
                <a:latin typeface="Arial"/>
              </a:rPr>
              <a:t>However when the program tries to manipulate the pointer past the end of the object, i.e address 16. The pointer will be set to an invalid value and any subsequent dereference will abort the program. </a:t>
            </a:r>
            <a:endParaRPr/>
          </a:p>
          <a:p>
            <a:endParaRPr/>
          </a:p>
          <a:p>
            <a:r>
              <a:rPr lang="en-US" sz="2000">
                <a:latin typeface="Arial"/>
              </a:rPr>
              <a:t>Thus object based schemes detect many of the overflows but miss some</a:t>
            </a:r>
            <a:endParaRPr/>
          </a:p>
          <a:p>
            <a:endParaRPr/>
          </a:p>
        </p:txBody>
      </p:sp>
      <p:sp>
        <p:nvSpPr>
          <p:cNvPr id="668" name="TextShape 2"/>
          <p:cNvSpPr txBox="1"/>
          <p:nvPr/>
        </p:nvSpPr>
        <p:spPr>
          <a:xfrm>
            <a:off x="3886200" y="8686800"/>
            <a:ext cx="2971440" cy="456840"/>
          </a:xfrm>
          <a:prstGeom prst="rect">
            <a:avLst/>
          </a:prstGeom>
        </p:spPr>
        <p:txBody>
          <a:bodyPr anchor="b"/>
          <a:p>
            <a:pPr>
              <a:lnSpc>
                <a:spcPct val="100000"/>
              </a:lnSpc>
            </a:pPr>
            <a:fld id="{1F6D58F2-1F1B-4B73-AF57-D3B974C19D9C}" type="slidenum">
              <a:rPr lang="en-US" sz="1200">
                <a:solidFill>
                  <a:srgbClr val="000000"/>
                </a:solidFill>
                <a:latin typeface="Arial"/>
                <a:ea typeface="ＭＳ Ｐゴシック"/>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24" name="PlaceHolder 2"/>
          <p:cNvSpPr>
            <a:spLocks noGrp="1"/>
          </p:cNvSpPr>
          <p:nvPr>
            <p:ph type="body"/>
          </p:nvPr>
        </p:nvSpPr>
        <p:spPr>
          <a:xfrm>
            <a:off x="457200" y="990720"/>
            <a:ext cx="8229240" cy="2507760"/>
          </a:xfrm>
          <a:prstGeom prst="rect">
            <a:avLst/>
          </a:prstGeom>
        </p:spPr>
        <p:txBody>
          <a:bodyPr lIns="0" rIns="0" tIns="0" bIns="0"/>
          <a:p>
            <a:endParaRPr/>
          </a:p>
        </p:txBody>
      </p:sp>
      <p:sp>
        <p:nvSpPr>
          <p:cNvPr id="25" name="PlaceHolder 3"/>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27"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28"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29" name="PlaceHolder 4"/>
          <p:cNvSpPr>
            <a:spLocks noGrp="1"/>
          </p:cNvSpPr>
          <p:nvPr>
            <p:ph type="body"/>
          </p:nvPr>
        </p:nvSpPr>
        <p:spPr>
          <a:xfrm>
            <a:off x="4674240" y="3737160"/>
            <a:ext cx="4015800" cy="2507760"/>
          </a:xfrm>
          <a:prstGeom prst="rect">
            <a:avLst/>
          </a:prstGeom>
        </p:spPr>
        <p:txBody>
          <a:bodyPr lIns="0" rIns="0" tIns="0" bIns="0"/>
          <a:p>
            <a:endParaRPr/>
          </a:p>
        </p:txBody>
      </p:sp>
      <p:sp>
        <p:nvSpPr>
          <p:cNvPr id="30" name="PlaceHolder 5"/>
          <p:cNvSpPr>
            <a:spLocks noGrp="1"/>
          </p:cNvSpPr>
          <p:nvPr>
            <p:ph type="body"/>
          </p:nvPr>
        </p:nvSpPr>
        <p:spPr>
          <a:xfrm>
            <a:off x="457200" y="3737160"/>
            <a:ext cx="4015800" cy="25077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32" name="PlaceHolder 2"/>
          <p:cNvSpPr>
            <a:spLocks noGrp="1"/>
          </p:cNvSpPr>
          <p:nvPr>
            <p:ph type="body"/>
          </p:nvPr>
        </p:nvSpPr>
        <p:spPr>
          <a:xfrm>
            <a:off x="457200" y="990720"/>
            <a:ext cx="8229240" cy="5257440"/>
          </a:xfrm>
          <a:prstGeom prst="rect">
            <a:avLst/>
          </a:prstGeom>
        </p:spPr>
        <p:txBody>
          <a:bodyPr lIns="0" rIns="0" tIns="0" bIns="0"/>
          <a:p>
            <a:endParaRPr/>
          </a:p>
        </p:txBody>
      </p:sp>
      <p:sp>
        <p:nvSpPr>
          <p:cNvPr id="33" name="PlaceHolder 3"/>
          <p:cNvSpPr>
            <a:spLocks noGrp="1"/>
          </p:cNvSpPr>
          <p:nvPr>
            <p:ph type="body"/>
          </p:nvPr>
        </p:nvSpPr>
        <p:spPr>
          <a:xfrm>
            <a:off x="457200" y="990720"/>
            <a:ext cx="8229240" cy="5257440"/>
          </a:xfrm>
          <a:prstGeom prst="rect">
            <a:avLst/>
          </a:prstGeom>
        </p:spPr>
        <p:txBody>
          <a:bodyPr lIns="0" rIns="0" tIns="0" bIns="0"/>
          <a:p>
            <a:endParaRPr/>
          </a:p>
        </p:txBody>
      </p:sp>
      <p:pic>
        <p:nvPicPr>
          <p:cNvPr id="34" name="" descr=""/>
          <p:cNvPicPr/>
          <p:nvPr/>
        </p:nvPicPr>
        <p:blipFill>
          <a:blip r:embed="rId2"/>
          <a:stretch>
            <a:fillRect/>
          </a:stretch>
        </p:blipFill>
        <p:spPr>
          <a:xfrm>
            <a:off x="1276920" y="990720"/>
            <a:ext cx="6589080" cy="5257440"/>
          </a:xfrm>
          <a:prstGeom prst="rect">
            <a:avLst/>
          </a:prstGeom>
          <a:ln>
            <a:noFill/>
          </a:ln>
        </p:spPr>
      </p:pic>
      <p:pic>
        <p:nvPicPr>
          <p:cNvPr id="35" name="" descr=""/>
          <p:cNvPicPr/>
          <p:nvPr/>
        </p:nvPicPr>
        <p:blipFill>
          <a:blip r:embed="rId3"/>
          <a:stretch>
            <a:fillRect/>
          </a:stretch>
        </p:blipFill>
        <p:spPr>
          <a:xfrm>
            <a:off x="1276920" y="990720"/>
            <a:ext cx="6589080" cy="5257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41" name="PlaceHolder 2"/>
          <p:cNvSpPr>
            <a:spLocks noGrp="1"/>
          </p:cNvSpPr>
          <p:nvPr>
            <p:ph type="subTitle"/>
          </p:nvPr>
        </p:nvSpPr>
        <p:spPr>
          <a:xfrm>
            <a:off x="457200" y="990720"/>
            <a:ext cx="8229240" cy="5257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43" name="PlaceHolder 2"/>
          <p:cNvSpPr>
            <a:spLocks noGrp="1"/>
          </p:cNvSpPr>
          <p:nvPr>
            <p:ph type="body"/>
          </p:nvPr>
        </p:nvSpPr>
        <p:spPr>
          <a:xfrm>
            <a:off x="457200" y="990720"/>
            <a:ext cx="8229240" cy="5257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45"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46" name="PlaceHolder 3"/>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304920"/>
            <a:ext cx="8229240" cy="2473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50"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51" name="PlaceHolder 3"/>
          <p:cNvSpPr>
            <a:spLocks noGrp="1"/>
          </p:cNvSpPr>
          <p:nvPr>
            <p:ph type="body"/>
          </p:nvPr>
        </p:nvSpPr>
        <p:spPr>
          <a:xfrm>
            <a:off x="457200" y="3737160"/>
            <a:ext cx="4015800" cy="2507760"/>
          </a:xfrm>
          <a:prstGeom prst="rect">
            <a:avLst/>
          </a:prstGeom>
        </p:spPr>
        <p:txBody>
          <a:bodyPr lIns="0" rIns="0" tIns="0" bIns="0"/>
          <a:p>
            <a:endParaRPr/>
          </a:p>
        </p:txBody>
      </p:sp>
      <p:sp>
        <p:nvSpPr>
          <p:cNvPr id="52" name="PlaceHolder 4"/>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990720"/>
            <a:ext cx="8229240" cy="5257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54"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55"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56" name="PlaceHolder 4"/>
          <p:cNvSpPr>
            <a:spLocks noGrp="1"/>
          </p:cNvSpPr>
          <p:nvPr>
            <p:ph type="body"/>
          </p:nvPr>
        </p:nvSpPr>
        <p:spPr>
          <a:xfrm>
            <a:off x="4674240" y="3737160"/>
            <a:ext cx="4015800" cy="25077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58"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59"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60" name="PlaceHolder 4"/>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62" name="PlaceHolder 2"/>
          <p:cNvSpPr>
            <a:spLocks noGrp="1"/>
          </p:cNvSpPr>
          <p:nvPr>
            <p:ph type="body"/>
          </p:nvPr>
        </p:nvSpPr>
        <p:spPr>
          <a:xfrm>
            <a:off x="457200" y="990720"/>
            <a:ext cx="8229240" cy="2507760"/>
          </a:xfrm>
          <a:prstGeom prst="rect">
            <a:avLst/>
          </a:prstGeom>
        </p:spPr>
        <p:txBody>
          <a:bodyPr lIns="0" rIns="0" tIns="0" bIns="0"/>
          <a:p>
            <a:endParaRPr/>
          </a:p>
        </p:txBody>
      </p:sp>
      <p:sp>
        <p:nvSpPr>
          <p:cNvPr id="63" name="PlaceHolder 3"/>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65"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66"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67" name="PlaceHolder 4"/>
          <p:cNvSpPr>
            <a:spLocks noGrp="1"/>
          </p:cNvSpPr>
          <p:nvPr>
            <p:ph type="body"/>
          </p:nvPr>
        </p:nvSpPr>
        <p:spPr>
          <a:xfrm>
            <a:off x="4674240" y="3737160"/>
            <a:ext cx="4015800" cy="2507760"/>
          </a:xfrm>
          <a:prstGeom prst="rect">
            <a:avLst/>
          </a:prstGeom>
        </p:spPr>
        <p:txBody>
          <a:bodyPr lIns="0" rIns="0" tIns="0" bIns="0"/>
          <a:p>
            <a:endParaRPr/>
          </a:p>
        </p:txBody>
      </p:sp>
      <p:sp>
        <p:nvSpPr>
          <p:cNvPr id="68" name="PlaceHolder 5"/>
          <p:cNvSpPr>
            <a:spLocks noGrp="1"/>
          </p:cNvSpPr>
          <p:nvPr>
            <p:ph type="body"/>
          </p:nvPr>
        </p:nvSpPr>
        <p:spPr>
          <a:xfrm>
            <a:off x="457200" y="3737160"/>
            <a:ext cx="4015800" cy="25077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70" name="PlaceHolder 2"/>
          <p:cNvSpPr>
            <a:spLocks noGrp="1"/>
          </p:cNvSpPr>
          <p:nvPr>
            <p:ph type="body"/>
          </p:nvPr>
        </p:nvSpPr>
        <p:spPr>
          <a:xfrm>
            <a:off x="457200" y="990720"/>
            <a:ext cx="8229240" cy="5257440"/>
          </a:xfrm>
          <a:prstGeom prst="rect">
            <a:avLst/>
          </a:prstGeom>
        </p:spPr>
        <p:txBody>
          <a:bodyPr lIns="0" rIns="0" tIns="0" bIns="0"/>
          <a:p>
            <a:endParaRPr/>
          </a:p>
        </p:txBody>
      </p:sp>
      <p:sp>
        <p:nvSpPr>
          <p:cNvPr id="71" name="PlaceHolder 3"/>
          <p:cNvSpPr>
            <a:spLocks noGrp="1"/>
          </p:cNvSpPr>
          <p:nvPr>
            <p:ph type="body"/>
          </p:nvPr>
        </p:nvSpPr>
        <p:spPr>
          <a:xfrm>
            <a:off x="457200" y="990720"/>
            <a:ext cx="8229240" cy="5257440"/>
          </a:xfrm>
          <a:prstGeom prst="rect">
            <a:avLst/>
          </a:prstGeom>
        </p:spPr>
        <p:txBody>
          <a:bodyPr lIns="0" rIns="0" tIns="0" bIns="0"/>
          <a:p>
            <a:endParaRPr/>
          </a:p>
        </p:txBody>
      </p:sp>
      <p:pic>
        <p:nvPicPr>
          <p:cNvPr id="72" name="" descr=""/>
          <p:cNvPicPr/>
          <p:nvPr/>
        </p:nvPicPr>
        <p:blipFill>
          <a:blip r:embed="rId2"/>
          <a:stretch>
            <a:fillRect/>
          </a:stretch>
        </p:blipFill>
        <p:spPr>
          <a:xfrm>
            <a:off x="1276920" y="990720"/>
            <a:ext cx="6589080" cy="5257440"/>
          </a:xfrm>
          <a:prstGeom prst="rect">
            <a:avLst/>
          </a:prstGeom>
          <a:ln>
            <a:noFill/>
          </a:ln>
        </p:spPr>
      </p:pic>
      <p:pic>
        <p:nvPicPr>
          <p:cNvPr id="73" name="" descr=""/>
          <p:cNvPicPr/>
          <p:nvPr/>
        </p:nvPicPr>
        <p:blipFill>
          <a:blip r:embed="rId3"/>
          <a:stretch>
            <a:fillRect/>
          </a:stretch>
        </p:blipFill>
        <p:spPr>
          <a:xfrm>
            <a:off x="1276920" y="990720"/>
            <a:ext cx="6589080" cy="52574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79" name="PlaceHolder 2"/>
          <p:cNvSpPr>
            <a:spLocks noGrp="1"/>
          </p:cNvSpPr>
          <p:nvPr>
            <p:ph type="subTitle"/>
          </p:nvPr>
        </p:nvSpPr>
        <p:spPr>
          <a:xfrm>
            <a:off x="457200" y="990720"/>
            <a:ext cx="8229240" cy="525780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81" name="PlaceHolder 2"/>
          <p:cNvSpPr>
            <a:spLocks noGrp="1"/>
          </p:cNvSpPr>
          <p:nvPr>
            <p:ph type="body"/>
          </p:nvPr>
        </p:nvSpPr>
        <p:spPr>
          <a:xfrm>
            <a:off x="457200" y="990720"/>
            <a:ext cx="8229240" cy="525744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83"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84" name="PlaceHolder 3"/>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5" name="PlaceHolder 2"/>
          <p:cNvSpPr>
            <a:spLocks noGrp="1"/>
          </p:cNvSpPr>
          <p:nvPr>
            <p:ph type="body"/>
          </p:nvPr>
        </p:nvSpPr>
        <p:spPr>
          <a:xfrm>
            <a:off x="457200" y="990720"/>
            <a:ext cx="8229240" cy="525744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304920"/>
            <a:ext cx="8229240" cy="2473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88"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89" name="PlaceHolder 3"/>
          <p:cNvSpPr>
            <a:spLocks noGrp="1"/>
          </p:cNvSpPr>
          <p:nvPr>
            <p:ph type="body"/>
          </p:nvPr>
        </p:nvSpPr>
        <p:spPr>
          <a:xfrm>
            <a:off x="457200" y="3737160"/>
            <a:ext cx="4015800" cy="2507760"/>
          </a:xfrm>
          <a:prstGeom prst="rect">
            <a:avLst/>
          </a:prstGeom>
        </p:spPr>
        <p:txBody>
          <a:bodyPr lIns="0" rIns="0" tIns="0" bIns="0"/>
          <a:p>
            <a:endParaRPr/>
          </a:p>
        </p:txBody>
      </p:sp>
      <p:sp>
        <p:nvSpPr>
          <p:cNvPr id="90" name="PlaceHolder 4"/>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92"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93"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94" name="PlaceHolder 4"/>
          <p:cNvSpPr>
            <a:spLocks noGrp="1"/>
          </p:cNvSpPr>
          <p:nvPr>
            <p:ph type="body"/>
          </p:nvPr>
        </p:nvSpPr>
        <p:spPr>
          <a:xfrm>
            <a:off x="4674240" y="3737160"/>
            <a:ext cx="4015800" cy="25077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96"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97"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98" name="PlaceHolder 4"/>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00" name="PlaceHolder 2"/>
          <p:cNvSpPr>
            <a:spLocks noGrp="1"/>
          </p:cNvSpPr>
          <p:nvPr>
            <p:ph type="body"/>
          </p:nvPr>
        </p:nvSpPr>
        <p:spPr>
          <a:xfrm>
            <a:off x="457200" y="990720"/>
            <a:ext cx="8229240" cy="2507760"/>
          </a:xfrm>
          <a:prstGeom prst="rect">
            <a:avLst/>
          </a:prstGeom>
        </p:spPr>
        <p:txBody>
          <a:bodyPr lIns="0" rIns="0" tIns="0" bIns="0"/>
          <a:p>
            <a:endParaRPr/>
          </a:p>
        </p:txBody>
      </p:sp>
      <p:sp>
        <p:nvSpPr>
          <p:cNvPr id="101" name="PlaceHolder 3"/>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03"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104"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105" name="PlaceHolder 4"/>
          <p:cNvSpPr>
            <a:spLocks noGrp="1"/>
          </p:cNvSpPr>
          <p:nvPr>
            <p:ph type="body"/>
          </p:nvPr>
        </p:nvSpPr>
        <p:spPr>
          <a:xfrm>
            <a:off x="4674240" y="3737160"/>
            <a:ext cx="4015800" cy="2507760"/>
          </a:xfrm>
          <a:prstGeom prst="rect">
            <a:avLst/>
          </a:prstGeom>
        </p:spPr>
        <p:txBody>
          <a:bodyPr lIns="0" rIns="0" tIns="0" bIns="0"/>
          <a:p>
            <a:endParaRPr/>
          </a:p>
        </p:txBody>
      </p:sp>
      <p:sp>
        <p:nvSpPr>
          <p:cNvPr id="106" name="PlaceHolder 5"/>
          <p:cNvSpPr>
            <a:spLocks noGrp="1"/>
          </p:cNvSpPr>
          <p:nvPr>
            <p:ph type="body"/>
          </p:nvPr>
        </p:nvSpPr>
        <p:spPr>
          <a:xfrm>
            <a:off x="457200" y="3737160"/>
            <a:ext cx="4015800" cy="25077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08" name="PlaceHolder 2"/>
          <p:cNvSpPr>
            <a:spLocks noGrp="1"/>
          </p:cNvSpPr>
          <p:nvPr>
            <p:ph type="body"/>
          </p:nvPr>
        </p:nvSpPr>
        <p:spPr>
          <a:xfrm>
            <a:off x="457200" y="990720"/>
            <a:ext cx="8229240" cy="5257440"/>
          </a:xfrm>
          <a:prstGeom prst="rect">
            <a:avLst/>
          </a:prstGeom>
        </p:spPr>
        <p:txBody>
          <a:bodyPr lIns="0" rIns="0" tIns="0" bIns="0"/>
          <a:p>
            <a:endParaRPr/>
          </a:p>
        </p:txBody>
      </p:sp>
      <p:sp>
        <p:nvSpPr>
          <p:cNvPr id="109" name="PlaceHolder 3"/>
          <p:cNvSpPr>
            <a:spLocks noGrp="1"/>
          </p:cNvSpPr>
          <p:nvPr>
            <p:ph type="body"/>
          </p:nvPr>
        </p:nvSpPr>
        <p:spPr>
          <a:xfrm>
            <a:off x="457200" y="990720"/>
            <a:ext cx="8229240" cy="5257440"/>
          </a:xfrm>
          <a:prstGeom prst="rect">
            <a:avLst/>
          </a:prstGeom>
        </p:spPr>
        <p:txBody>
          <a:bodyPr lIns="0" rIns="0" tIns="0" bIns="0"/>
          <a:p>
            <a:endParaRPr/>
          </a:p>
        </p:txBody>
      </p:sp>
      <p:pic>
        <p:nvPicPr>
          <p:cNvPr id="110" name="" descr=""/>
          <p:cNvPicPr/>
          <p:nvPr/>
        </p:nvPicPr>
        <p:blipFill>
          <a:blip r:embed="rId2"/>
          <a:stretch>
            <a:fillRect/>
          </a:stretch>
        </p:blipFill>
        <p:spPr>
          <a:xfrm>
            <a:off x="1276920" y="990720"/>
            <a:ext cx="6589080" cy="5257440"/>
          </a:xfrm>
          <a:prstGeom prst="rect">
            <a:avLst/>
          </a:prstGeom>
          <a:ln>
            <a:noFill/>
          </a:ln>
        </p:spPr>
      </p:pic>
      <p:pic>
        <p:nvPicPr>
          <p:cNvPr id="111" name="" descr=""/>
          <p:cNvPicPr/>
          <p:nvPr/>
        </p:nvPicPr>
        <p:blipFill>
          <a:blip r:embed="rId3"/>
          <a:stretch>
            <a:fillRect/>
          </a:stretch>
        </p:blipFill>
        <p:spPr>
          <a:xfrm>
            <a:off x="1276920" y="990720"/>
            <a:ext cx="6589080" cy="52574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18" name="PlaceHolder 2"/>
          <p:cNvSpPr>
            <a:spLocks noGrp="1"/>
          </p:cNvSpPr>
          <p:nvPr>
            <p:ph type="subTitle"/>
          </p:nvPr>
        </p:nvSpPr>
        <p:spPr>
          <a:xfrm>
            <a:off x="457200" y="990720"/>
            <a:ext cx="8229240" cy="525780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20" name="PlaceHolder 2"/>
          <p:cNvSpPr>
            <a:spLocks noGrp="1"/>
          </p:cNvSpPr>
          <p:nvPr>
            <p:ph type="body"/>
          </p:nvPr>
        </p:nvSpPr>
        <p:spPr>
          <a:xfrm>
            <a:off x="457200" y="990720"/>
            <a:ext cx="8229240" cy="5257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7"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8" name="PlaceHolder 3"/>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22"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123" name="PlaceHolder 3"/>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304920"/>
            <a:ext cx="8229240" cy="2473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27"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128" name="PlaceHolder 3"/>
          <p:cNvSpPr>
            <a:spLocks noGrp="1"/>
          </p:cNvSpPr>
          <p:nvPr>
            <p:ph type="body"/>
          </p:nvPr>
        </p:nvSpPr>
        <p:spPr>
          <a:xfrm>
            <a:off x="457200" y="3737160"/>
            <a:ext cx="4015800" cy="2507760"/>
          </a:xfrm>
          <a:prstGeom prst="rect">
            <a:avLst/>
          </a:prstGeom>
        </p:spPr>
        <p:txBody>
          <a:bodyPr lIns="0" rIns="0" tIns="0" bIns="0"/>
          <a:p>
            <a:endParaRPr/>
          </a:p>
        </p:txBody>
      </p:sp>
      <p:sp>
        <p:nvSpPr>
          <p:cNvPr id="129" name="PlaceHolder 4"/>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31"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132"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133" name="PlaceHolder 4"/>
          <p:cNvSpPr>
            <a:spLocks noGrp="1"/>
          </p:cNvSpPr>
          <p:nvPr>
            <p:ph type="body"/>
          </p:nvPr>
        </p:nvSpPr>
        <p:spPr>
          <a:xfrm>
            <a:off x="4674240" y="3737160"/>
            <a:ext cx="4015800" cy="250776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35"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136"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137" name="PlaceHolder 4"/>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39" name="PlaceHolder 2"/>
          <p:cNvSpPr>
            <a:spLocks noGrp="1"/>
          </p:cNvSpPr>
          <p:nvPr>
            <p:ph type="body"/>
          </p:nvPr>
        </p:nvSpPr>
        <p:spPr>
          <a:xfrm>
            <a:off x="457200" y="990720"/>
            <a:ext cx="8229240" cy="2507760"/>
          </a:xfrm>
          <a:prstGeom prst="rect">
            <a:avLst/>
          </a:prstGeom>
        </p:spPr>
        <p:txBody>
          <a:bodyPr lIns="0" rIns="0" tIns="0" bIns="0"/>
          <a:p>
            <a:endParaRPr/>
          </a:p>
        </p:txBody>
      </p:sp>
      <p:sp>
        <p:nvSpPr>
          <p:cNvPr id="140" name="PlaceHolder 3"/>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42"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143"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144" name="PlaceHolder 4"/>
          <p:cNvSpPr>
            <a:spLocks noGrp="1"/>
          </p:cNvSpPr>
          <p:nvPr>
            <p:ph type="body"/>
          </p:nvPr>
        </p:nvSpPr>
        <p:spPr>
          <a:xfrm>
            <a:off x="4674240" y="3737160"/>
            <a:ext cx="4015800" cy="2507760"/>
          </a:xfrm>
          <a:prstGeom prst="rect">
            <a:avLst/>
          </a:prstGeom>
        </p:spPr>
        <p:txBody>
          <a:bodyPr lIns="0" rIns="0" tIns="0" bIns="0"/>
          <a:p>
            <a:endParaRPr/>
          </a:p>
        </p:txBody>
      </p:sp>
      <p:sp>
        <p:nvSpPr>
          <p:cNvPr id="145" name="PlaceHolder 5"/>
          <p:cNvSpPr>
            <a:spLocks noGrp="1"/>
          </p:cNvSpPr>
          <p:nvPr>
            <p:ph type="body"/>
          </p:nvPr>
        </p:nvSpPr>
        <p:spPr>
          <a:xfrm>
            <a:off x="457200" y="3737160"/>
            <a:ext cx="4015800" cy="250776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47" name="PlaceHolder 2"/>
          <p:cNvSpPr>
            <a:spLocks noGrp="1"/>
          </p:cNvSpPr>
          <p:nvPr>
            <p:ph type="body"/>
          </p:nvPr>
        </p:nvSpPr>
        <p:spPr>
          <a:xfrm>
            <a:off x="457200" y="990720"/>
            <a:ext cx="8229240" cy="5257440"/>
          </a:xfrm>
          <a:prstGeom prst="rect">
            <a:avLst/>
          </a:prstGeom>
        </p:spPr>
        <p:txBody>
          <a:bodyPr lIns="0" rIns="0" tIns="0" bIns="0"/>
          <a:p>
            <a:endParaRPr/>
          </a:p>
        </p:txBody>
      </p:sp>
      <p:sp>
        <p:nvSpPr>
          <p:cNvPr id="148" name="PlaceHolder 3"/>
          <p:cNvSpPr>
            <a:spLocks noGrp="1"/>
          </p:cNvSpPr>
          <p:nvPr>
            <p:ph type="body"/>
          </p:nvPr>
        </p:nvSpPr>
        <p:spPr>
          <a:xfrm>
            <a:off x="457200" y="990720"/>
            <a:ext cx="8229240" cy="5257440"/>
          </a:xfrm>
          <a:prstGeom prst="rect">
            <a:avLst/>
          </a:prstGeom>
        </p:spPr>
        <p:txBody>
          <a:bodyPr lIns="0" rIns="0" tIns="0" bIns="0"/>
          <a:p>
            <a:endParaRPr/>
          </a:p>
        </p:txBody>
      </p:sp>
      <p:pic>
        <p:nvPicPr>
          <p:cNvPr id="149" name="" descr=""/>
          <p:cNvPicPr/>
          <p:nvPr/>
        </p:nvPicPr>
        <p:blipFill>
          <a:blip r:embed="rId2"/>
          <a:stretch>
            <a:fillRect/>
          </a:stretch>
        </p:blipFill>
        <p:spPr>
          <a:xfrm>
            <a:off x="1276920" y="990720"/>
            <a:ext cx="6589080" cy="5257440"/>
          </a:xfrm>
          <a:prstGeom prst="rect">
            <a:avLst/>
          </a:prstGeom>
          <a:ln>
            <a:noFill/>
          </a:ln>
        </p:spPr>
      </p:pic>
      <p:pic>
        <p:nvPicPr>
          <p:cNvPr id="150" name="" descr=""/>
          <p:cNvPicPr/>
          <p:nvPr/>
        </p:nvPicPr>
        <p:blipFill>
          <a:blip r:embed="rId3"/>
          <a:stretch>
            <a:fillRect/>
          </a:stretch>
        </p:blipFill>
        <p:spPr>
          <a:xfrm>
            <a:off x="1276920" y="990720"/>
            <a:ext cx="6589080" cy="52574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59" name="PlaceHolder 2"/>
          <p:cNvSpPr>
            <a:spLocks noGrp="1"/>
          </p:cNvSpPr>
          <p:nvPr>
            <p:ph type="subTitle"/>
          </p:nvPr>
        </p:nvSpPr>
        <p:spPr>
          <a:xfrm>
            <a:off x="457200" y="990720"/>
            <a:ext cx="8229240" cy="525780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61" name="PlaceHolder 2"/>
          <p:cNvSpPr>
            <a:spLocks noGrp="1"/>
          </p:cNvSpPr>
          <p:nvPr>
            <p:ph type="body"/>
          </p:nvPr>
        </p:nvSpPr>
        <p:spPr>
          <a:xfrm>
            <a:off x="457200" y="990720"/>
            <a:ext cx="8229240" cy="525744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63"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164" name="PlaceHolder 3"/>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457200" y="304920"/>
            <a:ext cx="8229240" cy="2473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68"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169" name="PlaceHolder 3"/>
          <p:cNvSpPr>
            <a:spLocks noGrp="1"/>
          </p:cNvSpPr>
          <p:nvPr>
            <p:ph type="body"/>
          </p:nvPr>
        </p:nvSpPr>
        <p:spPr>
          <a:xfrm>
            <a:off x="457200" y="3737160"/>
            <a:ext cx="4015800" cy="2507760"/>
          </a:xfrm>
          <a:prstGeom prst="rect">
            <a:avLst/>
          </a:prstGeom>
        </p:spPr>
        <p:txBody>
          <a:bodyPr lIns="0" rIns="0" tIns="0" bIns="0"/>
          <a:p>
            <a:endParaRPr/>
          </a:p>
        </p:txBody>
      </p:sp>
      <p:sp>
        <p:nvSpPr>
          <p:cNvPr id="170" name="PlaceHolder 4"/>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72"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173"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174" name="PlaceHolder 4"/>
          <p:cNvSpPr>
            <a:spLocks noGrp="1"/>
          </p:cNvSpPr>
          <p:nvPr>
            <p:ph type="body"/>
          </p:nvPr>
        </p:nvSpPr>
        <p:spPr>
          <a:xfrm>
            <a:off x="4674240" y="3737160"/>
            <a:ext cx="4015800" cy="250776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76"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177"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178" name="PlaceHolder 4"/>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80" name="PlaceHolder 2"/>
          <p:cNvSpPr>
            <a:spLocks noGrp="1"/>
          </p:cNvSpPr>
          <p:nvPr>
            <p:ph type="body"/>
          </p:nvPr>
        </p:nvSpPr>
        <p:spPr>
          <a:xfrm>
            <a:off x="457200" y="990720"/>
            <a:ext cx="8229240" cy="2507760"/>
          </a:xfrm>
          <a:prstGeom prst="rect">
            <a:avLst/>
          </a:prstGeom>
        </p:spPr>
        <p:txBody>
          <a:bodyPr lIns="0" rIns="0" tIns="0" bIns="0"/>
          <a:p>
            <a:endParaRPr/>
          </a:p>
        </p:txBody>
      </p:sp>
      <p:sp>
        <p:nvSpPr>
          <p:cNvPr id="181" name="PlaceHolder 3"/>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83"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184"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185" name="PlaceHolder 4"/>
          <p:cNvSpPr>
            <a:spLocks noGrp="1"/>
          </p:cNvSpPr>
          <p:nvPr>
            <p:ph type="body"/>
          </p:nvPr>
        </p:nvSpPr>
        <p:spPr>
          <a:xfrm>
            <a:off x="4674240" y="3737160"/>
            <a:ext cx="4015800" cy="2507760"/>
          </a:xfrm>
          <a:prstGeom prst="rect">
            <a:avLst/>
          </a:prstGeom>
        </p:spPr>
        <p:txBody>
          <a:bodyPr lIns="0" rIns="0" tIns="0" bIns="0"/>
          <a:p>
            <a:endParaRPr/>
          </a:p>
        </p:txBody>
      </p:sp>
      <p:sp>
        <p:nvSpPr>
          <p:cNvPr id="186" name="PlaceHolder 5"/>
          <p:cNvSpPr>
            <a:spLocks noGrp="1"/>
          </p:cNvSpPr>
          <p:nvPr>
            <p:ph type="body"/>
          </p:nvPr>
        </p:nvSpPr>
        <p:spPr>
          <a:xfrm>
            <a:off x="457200" y="3737160"/>
            <a:ext cx="4015800" cy="250776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304920"/>
            <a:ext cx="8229240" cy="2473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88" name="PlaceHolder 2"/>
          <p:cNvSpPr>
            <a:spLocks noGrp="1"/>
          </p:cNvSpPr>
          <p:nvPr>
            <p:ph type="body"/>
          </p:nvPr>
        </p:nvSpPr>
        <p:spPr>
          <a:xfrm>
            <a:off x="457200" y="990720"/>
            <a:ext cx="8229240" cy="5257440"/>
          </a:xfrm>
          <a:prstGeom prst="rect">
            <a:avLst/>
          </a:prstGeom>
        </p:spPr>
        <p:txBody>
          <a:bodyPr lIns="0" rIns="0" tIns="0" bIns="0"/>
          <a:p>
            <a:endParaRPr/>
          </a:p>
        </p:txBody>
      </p:sp>
      <p:sp>
        <p:nvSpPr>
          <p:cNvPr id="189" name="PlaceHolder 3"/>
          <p:cNvSpPr>
            <a:spLocks noGrp="1"/>
          </p:cNvSpPr>
          <p:nvPr>
            <p:ph type="body"/>
          </p:nvPr>
        </p:nvSpPr>
        <p:spPr>
          <a:xfrm>
            <a:off x="457200" y="990720"/>
            <a:ext cx="8229240" cy="5257440"/>
          </a:xfrm>
          <a:prstGeom prst="rect">
            <a:avLst/>
          </a:prstGeom>
        </p:spPr>
        <p:txBody>
          <a:bodyPr lIns="0" rIns="0" tIns="0" bIns="0"/>
          <a:p>
            <a:endParaRPr/>
          </a:p>
        </p:txBody>
      </p:sp>
      <p:pic>
        <p:nvPicPr>
          <p:cNvPr id="190" name="" descr=""/>
          <p:cNvPicPr/>
          <p:nvPr/>
        </p:nvPicPr>
        <p:blipFill>
          <a:blip r:embed="rId2"/>
          <a:stretch>
            <a:fillRect/>
          </a:stretch>
        </p:blipFill>
        <p:spPr>
          <a:xfrm>
            <a:off x="1276920" y="990720"/>
            <a:ext cx="6589080" cy="5257440"/>
          </a:xfrm>
          <a:prstGeom prst="rect">
            <a:avLst/>
          </a:prstGeom>
          <a:ln>
            <a:noFill/>
          </a:ln>
        </p:spPr>
      </p:pic>
      <p:pic>
        <p:nvPicPr>
          <p:cNvPr id="191" name="" descr=""/>
          <p:cNvPicPr/>
          <p:nvPr/>
        </p:nvPicPr>
        <p:blipFill>
          <a:blip r:embed="rId3"/>
          <a:stretch>
            <a:fillRect/>
          </a:stretch>
        </p:blipFill>
        <p:spPr>
          <a:xfrm>
            <a:off x="1276920" y="990720"/>
            <a:ext cx="6589080" cy="525744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2"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13" name="PlaceHolder 3"/>
          <p:cNvSpPr>
            <a:spLocks noGrp="1"/>
          </p:cNvSpPr>
          <p:nvPr>
            <p:ph type="body"/>
          </p:nvPr>
        </p:nvSpPr>
        <p:spPr>
          <a:xfrm>
            <a:off x="457200" y="3737160"/>
            <a:ext cx="4015800" cy="2507760"/>
          </a:xfrm>
          <a:prstGeom prst="rect">
            <a:avLst/>
          </a:prstGeom>
        </p:spPr>
        <p:txBody>
          <a:bodyPr lIns="0" rIns="0" tIns="0" bIns="0"/>
          <a:p>
            <a:endParaRPr/>
          </a:p>
        </p:txBody>
      </p:sp>
      <p:sp>
        <p:nvSpPr>
          <p:cNvPr id="14" name="PlaceHolder 4"/>
          <p:cNvSpPr>
            <a:spLocks noGrp="1"/>
          </p:cNvSpPr>
          <p:nvPr>
            <p:ph type="body"/>
          </p:nvPr>
        </p:nvSpPr>
        <p:spPr>
          <a:xfrm>
            <a:off x="4674240" y="990720"/>
            <a:ext cx="4015800" cy="5257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16" name="PlaceHolder 2"/>
          <p:cNvSpPr>
            <a:spLocks noGrp="1"/>
          </p:cNvSpPr>
          <p:nvPr>
            <p:ph type="body"/>
          </p:nvPr>
        </p:nvSpPr>
        <p:spPr>
          <a:xfrm>
            <a:off x="457200" y="990720"/>
            <a:ext cx="4015800" cy="5257440"/>
          </a:xfrm>
          <a:prstGeom prst="rect">
            <a:avLst/>
          </a:prstGeom>
        </p:spPr>
        <p:txBody>
          <a:bodyPr lIns="0" rIns="0" tIns="0" bIns="0"/>
          <a:p>
            <a:endParaRPr/>
          </a:p>
        </p:txBody>
      </p:sp>
      <p:sp>
        <p:nvSpPr>
          <p:cNvPr id="17"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18" name="PlaceHolder 4"/>
          <p:cNvSpPr>
            <a:spLocks noGrp="1"/>
          </p:cNvSpPr>
          <p:nvPr>
            <p:ph type="body"/>
          </p:nvPr>
        </p:nvSpPr>
        <p:spPr>
          <a:xfrm>
            <a:off x="4674240" y="3737160"/>
            <a:ext cx="4015800" cy="25077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304920"/>
            <a:ext cx="8229240" cy="533520"/>
          </a:xfrm>
          <a:prstGeom prst="rect">
            <a:avLst/>
          </a:prstGeom>
        </p:spPr>
        <p:txBody>
          <a:bodyPr lIns="0" rIns="0" tIns="0" bIns="0" anchor="ctr"/>
          <a:p>
            <a:pPr algn="ctr"/>
            <a:endParaRPr/>
          </a:p>
        </p:txBody>
      </p:sp>
      <p:sp>
        <p:nvSpPr>
          <p:cNvPr id="20" name="PlaceHolder 2"/>
          <p:cNvSpPr>
            <a:spLocks noGrp="1"/>
          </p:cNvSpPr>
          <p:nvPr>
            <p:ph type="body"/>
          </p:nvPr>
        </p:nvSpPr>
        <p:spPr>
          <a:xfrm>
            <a:off x="457200" y="990720"/>
            <a:ext cx="4015800" cy="2507760"/>
          </a:xfrm>
          <a:prstGeom prst="rect">
            <a:avLst/>
          </a:prstGeom>
        </p:spPr>
        <p:txBody>
          <a:bodyPr lIns="0" rIns="0" tIns="0" bIns="0"/>
          <a:p>
            <a:endParaRPr/>
          </a:p>
        </p:txBody>
      </p:sp>
      <p:sp>
        <p:nvSpPr>
          <p:cNvPr id="21" name="PlaceHolder 3"/>
          <p:cNvSpPr>
            <a:spLocks noGrp="1"/>
          </p:cNvSpPr>
          <p:nvPr>
            <p:ph type="body"/>
          </p:nvPr>
        </p:nvSpPr>
        <p:spPr>
          <a:xfrm>
            <a:off x="4674240" y="990720"/>
            <a:ext cx="4015800" cy="2507760"/>
          </a:xfrm>
          <a:prstGeom prst="rect">
            <a:avLst/>
          </a:prstGeom>
        </p:spPr>
        <p:txBody>
          <a:bodyPr lIns="0" rIns="0" tIns="0" bIns="0"/>
          <a:p>
            <a:endParaRPr/>
          </a:p>
        </p:txBody>
      </p:sp>
      <p:sp>
        <p:nvSpPr>
          <p:cNvPr id="22" name="PlaceHolder 4"/>
          <p:cNvSpPr>
            <a:spLocks noGrp="1"/>
          </p:cNvSpPr>
          <p:nvPr>
            <p:ph type="body"/>
          </p:nvPr>
        </p:nvSpPr>
        <p:spPr>
          <a:xfrm>
            <a:off x="457200" y="3737160"/>
            <a:ext cx="8229240" cy="25077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33520" y="1447920"/>
            <a:ext cx="7772040" cy="1142640"/>
          </a:xfrm>
          <a:prstGeom prst="rect">
            <a:avLst/>
          </a:prstGeom>
        </p:spPr>
        <p:txBody>
          <a:bodyPr anchor="ctr"/>
          <a:p>
            <a:pPr>
              <a:lnSpc>
                <a:spcPct val="100000"/>
              </a:lnSpc>
            </a:pPr>
            <a:r>
              <a:rPr lang="en-US" sz="3200">
                <a:solidFill>
                  <a:srgbClr val="780000"/>
                </a:solidFill>
                <a:latin typeface="Arial"/>
              </a:rPr>
              <a:t>Click to edit the title text formatClick to edit Master title style</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8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Click to edit the title text formatClick to edit Master title style</a:t>
            </a:r>
            <a:endParaRPr/>
          </a:p>
        </p:txBody>
      </p:sp>
      <p:sp>
        <p:nvSpPr>
          <p:cNvPr id="37" name="PlaceHolder 2"/>
          <p:cNvSpPr>
            <a:spLocks noGrp="1"/>
          </p:cNvSpPr>
          <p:nvPr>
            <p:ph type="body"/>
          </p:nvPr>
        </p:nvSpPr>
        <p:spPr>
          <a:xfrm>
            <a:off x="457200" y="990720"/>
            <a:ext cx="8229240" cy="5257440"/>
          </a:xfrm>
          <a:prstGeom prst="rect">
            <a:avLst/>
          </a:prstGeom>
        </p:spPr>
        <p:txBody>
          <a:bodyPr/>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Font typeface="Arial"/>
              <a:buChar char="•"/>
            </a:pPr>
            <a:r>
              <a:rPr lang="en-US" sz="2800">
                <a:solidFill>
                  <a:srgbClr val="000000"/>
                </a:solidFill>
                <a:latin typeface="Arial"/>
              </a:rPr>
              <a:t>Seventh Outline LevelClick to edit Master text styles</a:t>
            </a:r>
            <a:endParaRPr/>
          </a:p>
          <a:p>
            <a:pPr lvl="1">
              <a:lnSpc>
                <a:spcPct val="100000"/>
              </a:lnSpc>
              <a:buFont typeface="Arial"/>
              <a:buChar char="•"/>
            </a:pPr>
            <a:r>
              <a:rPr lang="en-US" sz="2400">
                <a:solidFill>
                  <a:srgbClr val="000000"/>
                </a:solidFill>
                <a:latin typeface="Arial"/>
              </a:rPr>
              <a:t>Second level</a:t>
            </a:r>
            <a:endParaRPr/>
          </a:p>
          <a:p>
            <a:pPr lvl="2">
              <a:lnSpc>
                <a:spcPct val="100000"/>
              </a:lnSpc>
              <a:buFont typeface="Arial"/>
              <a:buChar char="•"/>
            </a:pPr>
            <a:r>
              <a:rPr lang="en-US" sz="2400">
                <a:solidFill>
                  <a:srgbClr val="000000"/>
                </a:solidFill>
                <a:latin typeface="Arial"/>
              </a:rPr>
              <a:t>Third level</a:t>
            </a:r>
            <a:endParaRPr/>
          </a:p>
          <a:p>
            <a:pPr lvl="3">
              <a:lnSpc>
                <a:spcPct val="100000"/>
              </a:lnSpc>
              <a:buFont typeface="Arial"/>
              <a:buChar char="•"/>
            </a:pPr>
            <a:r>
              <a:rPr lang="en-US" sz="2000">
                <a:solidFill>
                  <a:srgbClr val="000000"/>
                </a:solidFill>
                <a:latin typeface="Arial"/>
              </a:rPr>
              <a:t>Fourth level</a:t>
            </a:r>
            <a:endParaRPr/>
          </a:p>
          <a:p>
            <a:pPr lvl="4">
              <a:lnSpc>
                <a:spcPct val="100000"/>
              </a:lnSpc>
              <a:buFont typeface="Arial"/>
              <a:buChar char="•"/>
            </a:pPr>
            <a:r>
              <a:rPr lang="en-US" sz="2000">
                <a:solidFill>
                  <a:srgbClr val="000000"/>
                </a:solidFill>
                <a:latin typeface="Arial"/>
              </a:rPr>
              <a:t>Fifth level</a:t>
            </a:r>
            <a:endParaRPr/>
          </a:p>
        </p:txBody>
      </p:sp>
      <p:sp>
        <p:nvSpPr>
          <p:cNvPr id="38" name="PlaceHolder 3"/>
          <p:cNvSpPr>
            <a:spLocks noGrp="1"/>
          </p:cNvSpPr>
          <p:nvPr>
            <p:ph type="ftr"/>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39" name="CustomShape 4"/>
          <p:cNvSpPr/>
          <p:nvPr/>
        </p:nvSpPr>
        <p:spPr>
          <a:xfrm>
            <a:off x="7429680" y="6400800"/>
            <a:ext cx="380520" cy="456840"/>
          </a:xfrm>
          <a:prstGeom prst="rect">
            <a:avLst/>
          </a:prstGeom>
          <a:noFill/>
          <a:ln w="9360">
            <a:noFill/>
          </a:ln>
        </p:spPr>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74" name="PlaceHolder 1"/>
          <p:cNvSpPr>
            <a:spLocks noGrp="1"/>
          </p:cNvSpPr>
          <p:nvPr>
            <p:ph type="ftr"/>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75" name="PlaceHolder 2"/>
          <p:cNvSpPr>
            <a:spLocks noGrp="1"/>
          </p:cNvSpPr>
          <p:nvPr>
            <p:ph type="title"/>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Click to edit the title text formatClick to edit Master title style</a:t>
            </a:r>
            <a:endParaRPr/>
          </a:p>
        </p:txBody>
      </p:sp>
      <p:sp>
        <p:nvSpPr>
          <p:cNvPr id="76" name="CustomShape 3"/>
          <p:cNvSpPr/>
          <p:nvPr/>
        </p:nvSpPr>
        <p:spPr>
          <a:xfrm>
            <a:off x="7429680" y="6400800"/>
            <a:ext cx="380520" cy="456840"/>
          </a:xfrm>
          <a:prstGeom prst="rect">
            <a:avLst/>
          </a:prstGeom>
          <a:noFill/>
          <a:ln w="9360">
            <a:noFill/>
          </a:ln>
        </p:spPr>
      </p:sp>
      <p:sp>
        <p:nvSpPr>
          <p:cNvPr id="77"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8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12" name="PlaceHolder 1"/>
          <p:cNvSpPr>
            <a:spLocks noGrp="1"/>
          </p:cNvSpPr>
          <p:nvPr>
            <p:ph type="body"/>
          </p:nvPr>
        </p:nvSpPr>
        <p:spPr>
          <a:xfrm>
            <a:off x="457200" y="990720"/>
            <a:ext cx="4038120" cy="5257440"/>
          </a:xfrm>
          <a:prstGeom prst="rect">
            <a:avLst/>
          </a:prstGeom>
        </p:spPr>
        <p:txBody>
          <a:bodyPr/>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Font typeface="Arial"/>
              <a:buChar char="•"/>
            </a:pPr>
            <a:r>
              <a:rPr lang="en-US" sz="2800">
                <a:solidFill>
                  <a:srgbClr val="000000"/>
                </a:solidFill>
                <a:latin typeface="Arial"/>
              </a:rPr>
              <a:t>Seventh Outline LevelClick to edit Master text styles</a:t>
            </a:r>
            <a:endParaRPr/>
          </a:p>
          <a:p>
            <a:pPr lvl="1">
              <a:lnSpc>
                <a:spcPct val="100000"/>
              </a:lnSpc>
              <a:buFont typeface="Arial"/>
              <a:buChar char="•"/>
            </a:pPr>
            <a:r>
              <a:rPr lang="en-US" sz="2400">
                <a:solidFill>
                  <a:srgbClr val="000000"/>
                </a:solidFill>
                <a:latin typeface="Arial"/>
              </a:rPr>
              <a:t>Second level</a:t>
            </a:r>
            <a:endParaRPr/>
          </a:p>
          <a:p>
            <a:pPr lvl="2">
              <a:lnSpc>
                <a:spcPct val="100000"/>
              </a:lnSpc>
              <a:buFont typeface="Arial"/>
              <a:buChar char="•"/>
            </a:pPr>
            <a:r>
              <a:rPr lang="en-US" sz="2000">
                <a:solidFill>
                  <a:srgbClr val="000000"/>
                </a:solidFill>
                <a:latin typeface="Arial"/>
              </a:rPr>
              <a:t>Third level</a:t>
            </a:r>
            <a:endParaRPr/>
          </a:p>
          <a:p>
            <a:pPr lvl="3">
              <a:lnSpc>
                <a:spcPct val="100000"/>
              </a:lnSpc>
              <a:buFont typeface="Arial"/>
              <a:buChar char="•"/>
            </a:pPr>
            <a:r>
              <a:rPr lang="en-US">
                <a:solidFill>
                  <a:srgbClr val="000000"/>
                </a:solidFill>
                <a:latin typeface="Arial"/>
              </a:rPr>
              <a:t>Fourth level</a:t>
            </a:r>
            <a:endParaRPr/>
          </a:p>
          <a:p>
            <a:pPr lvl="4">
              <a:lnSpc>
                <a:spcPct val="100000"/>
              </a:lnSpc>
              <a:buFont typeface="Arial"/>
              <a:buChar char="•"/>
            </a:pPr>
            <a:r>
              <a:rPr lang="en-US">
                <a:solidFill>
                  <a:srgbClr val="000000"/>
                </a:solidFill>
                <a:latin typeface="Arial"/>
              </a:rPr>
              <a:t>Fifth level</a:t>
            </a:r>
            <a:endParaRPr/>
          </a:p>
        </p:txBody>
      </p:sp>
      <p:sp>
        <p:nvSpPr>
          <p:cNvPr id="113" name="PlaceHolder 2"/>
          <p:cNvSpPr>
            <a:spLocks noGrp="1"/>
          </p:cNvSpPr>
          <p:nvPr>
            <p:ph type="body"/>
          </p:nvPr>
        </p:nvSpPr>
        <p:spPr>
          <a:xfrm>
            <a:off x="4648320" y="990720"/>
            <a:ext cx="4038120" cy="5257440"/>
          </a:xfrm>
          <a:prstGeom prst="rect">
            <a:avLst/>
          </a:prstGeom>
        </p:spPr>
        <p:txBody>
          <a:bodyPr/>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Font typeface="Arial"/>
              <a:buChar char="•"/>
            </a:pPr>
            <a:r>
              <a:rPr lang="en-US" sz="2800">
                <a:solidFill>
                  <a:srgbClr val="000000"/>
                </a:solidFill>
                <a:latin typeface="Arial"/>
              </a:rPr>
              <a:t>Seventh Outline LevelClick to edit Master text styles</a:t>
            </a:r>
            <a:endParaRPr/>
          </a:p>
          <a:p>
            <a:pPr lvl="1">
              <a:lnSpc>
                <a:spcPct val="100000"/>
              </a:lnSpc>
              <a:buFont typeface="Arial"/>
              <a:buChar char="•"/>
            </a:pPr>
            <a:r>
              <a:rPr lang="en-US" sz="2400">
                <a:solidFill>
                  <a:srgbClr val="000000"/>
                </a:solidFill>
                <a:latin typeface="Arial"/>
              </a:rPr>
              <a:t>Second level</a:t>
            </a:r>
            <a:endParaRPr/>
          </a:p>
          <a:p>
            <a:pPr lvl="2">
              <a:lnSpc>
                <a:spcPct val="100000"/>
              </a:lnSpc>
              <a:buFont typeface="Arial"/>
              <a:buChar char="•"/>
            </a:pPr>
            <a:r>
              <a:rPr lang="en-US" sz="2000">
                <a:solidFill>
                  <a:srgbClr val="000000"/>
                </a:solidFill>
                <a:latin typeface="Arial"/>
              </a:rPr>
              <a:t>Third level</a:t>
            </a:r>
            <a:endParaRPr/>
          </a:p>
          <a:p>
            <a:pPr lvl="3">
              <a:lnSpc>
                <a:spcPct val="100000"/>
              </a:lnSpc>
              <a:buFont typeface="Arial"/>
              <a:buChar char="•"/>
            </a:pPr>
            <a:r>
              <a:rPr lang="en-US">
                <a:solidFill>
                  <a:srgbClr val="000000"/>
                </a:solidFill>
                <a:latin typeface="Arial"/>
              </a:rPr>
              <a:t>Fourth level</a:t>
            </a:r>
            <a:endParaRPr/>
          </a:p>
          <a:p>
            <a:pPr lvl="4">
              <a:lnSpc>
                <a:spcPct val="100000"/>
              </a:lnSpc>
              <a:buFont typeface="Arial"/>
              <a:buChar char="•"/>
            </a:pPr>
            <a:r>
              <a:rPr lang="en-US">
                <a:solidFill>
                  <a:srgbClr val="000000"/>
                </a:solidFill>
                <a:latin typeface="Arial"/>
              </a:rPr>
              <a:t>Fifth level</a:t>
            </a:r>
            <a:endParaRPr/>
          </a:p>
        </p:txBody>
      </p:sp>
      <p:sp>
        <p:nvSpPr>
          <p:cNvPr id="114" name="PlaceHolder 3"/>
          <p:cNvSpPr>
            <a:spLocks noGrp="1"/>
          </p:cNvSpPr>
          <p:nvPr>
            <p:ph type="ftr"/>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115" name="PlaceHolder 4"/>
          <p:cNvSpPr>
            <a:spLocks noGrp="1"/>
          </p:cNvSpPr>
          <p:nvPr>
            <p:ph type="title"/>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Click to edit the title text formatClick to edit Master title style</a:t>
            </a:r>
            <a:endParaRPr/>
          </a:p>
        </p:txBody>
      </p:sp>
      <p:sp>
        <p:nvSpPr>
          <p:cNvPr id="116" name="CustomShape 5"/>
          <p:cNvSpPr/>
          <p:nvPr/>
        </p:nvSpPr>
        <p:spPr>
          <a:xfrm>
            <a:off x="7429680" y="6400800"/>
            <a:ext cx="380520" cy="456840"/>
          </a:xfrm>
          <a:prstGeom prst="rect">
            <a:avLst/>
          </a:prstGeom>
          <a:noFill/>
          <a:ln w="9360">
            <a:noFill/>
          </a:ln>
        </p:spPr>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4680"/>
            <a:ext cx="8229240" cy="1142640"/>
          </a:xfrm>
          <a:prstGeom prst="rect">
            <a:avLst/>
          </a:prstGeom>
        </p:spPr>
        <p:txBody>
          <a:bodyPr anchor="ctr"/>
          <a:p>
            <a:pPr>
              <a:lnSpc>
                <a:spcPct val="100000"/>
              </a:lnSpc>
            </a:pPr>
            <a:r>
              <a:rPr lang="en-US" sz="3200">
                <a:solidFill>
                  <a:srgbClr val="780000"/>
                </a:solidFill>
                <a:latin typeface="Arial"/>
              </a:rPr>
              <a:t>Click to edit the title text formatClick to edit Master title style</a:t>
            </a:r>
            <a:endParaRPr/>
          </a:p>
        </p:txBody>
      </p:sp>
      <p:sp>
        <p:nvSpPr>
          <p:cNvPr id="152" name="PlaceHolder 2"/>
          <p:cNvSpPr>
            <a:spLocks noGrp="1"/>
          </p:cNvSpPr>
          <p:nvPr>
            <p:ph type="body"/>
          </p:nvPr>
        </p:nvSpPr>
        <p:spPr>
          <a:xfrm>
            <a:off x="457200" y="1535040"/>
            <a:ext cx="4039920" cy="639360"/>
          </a:xfrm>
          <a:prstGeom prst="rect">
            <a:avLst/>
          </a:prstGeom>
        </p:spPr>
        <p:txBody>
          <a:bodyPr anchor="b"/>
          <a:p>
            <a:pPr>
              <a:buSzPct val="45000"/>
              <a:buFont typeface="StarSymbol"/>
              <a:buChar char=""/>
            </a:pPr>
            <a:r>
              <a:rPr b="1" lang="en-US" sz="2400">
                <a:solidFill>
                  <a:srgbClr val="000000"/>
                </a:solidFill>
                <a:latin typeface="Arial"/>
              </a:rPr>
              <a:t>Click to edit the outline text format</a:t>
            </a:r>
            <a:endParaRPr/>
          </a:p>
          <a:p>
            <a:pPr lvl="1">
              <a:buSzPct val="75000"/>
              <a:buFont typeface="StarSymbol"/>
              <a:buChar char=""/>
            </a:pPr>
            <a:r>
              <a:rPr b="1" lang="en-US" sz="2400">
                <a:solidFill>
                  <a:srgbClr val="000000"/>
                </a:solidFill>
                <a:latin typeface="Arial"/>
              </a:rPr>
              <a:t>Second Outline Level</a:t>
            </a:r>
            <a:endParaRPr/>
          </a:p>
          <a:p>
            <a:pPr lvl="2">
              <a:buSzPct val="45000"/>
              <a:buFont typeface="StarSymbol"/>
              <a:buChar char=""/>
            </a:pPr>
            <a:r>
              <a:rPr b="1" lang="en-US" sz="2400">
                <a:solidFill>
                  <a:srgbClr val="000000"/>
                </a:solidFill>
                <a:latin typeface="Arial"/>
              </a:rPr>
              <a:t>Third Outline Level</a:t>
            </a:r>
            <a:endParaRPr/>
          </a:p>
          <a:p>
            <a:pPr lvl="3">
              <a:buSzPct val="75000"/>
              <a:buFont typeface="StarSymbol"/>
              <a:buChar char=""/>
            </a:pPr>
            <a:r>
              <a:rPr b="1" lang="en-US" sz="2400">
                <a:solidFill>
                  <a:srgbClr val="000000"/>
                </a:solidFill>
                <a:latin typeface="Arial"/>
              </a:rPr>
              <a:t>Fourth Outline Level</a:t>
            </a:r>
            <a:endParaRPr/>
          </a:p>
          <a:p>
            <a:pPr lvl="4">
              <a:buSzPct val="45000"/>
              <a:buFont typeface="StarSymbol"/>
              <a:buChar char=""/>
            </a:pPr>
            <a:r>
              <a:rPr b="1" lang="en-US" sz="2400">
                <a:solidFill>
                  <a:srgbClr val="000000"/>
                </a:solidFill>
                <a:latin typeface="Arial"/>
              </a:rPr>
              <a:t>Fifth Outline Level</a:t>
            </a:r>
            <a:endParaRPr/>
          </a:p>
          <a:p>
            <a:pPr lvl="5">
              <a:buSzPct val="45000"/>
              <a:buFont typeface="StarSymbol"/>
              <a:buChar char=""/>
            </a:pPr>
            <a:r>
              <a:rPr b="1" lang="en-US" sz="2400">
                <a:solidFill>
                  <a:srgbClr val="000000"/>
                </a:solidFill>
                <a:latin typeface="Arial"/>
              </a:rPr>
              <a:t>Sixth Outline Level</a:t>
            </a:r>
            <a:endParaRPr/>
          </a:p>
          <a:p>
            <a:pPr>
              <a:lnSpc>
                <a:spcPct val="100000"/>
              </a:lnSpc>
            </a:pPr>
            <a:r>
              <a:rPr b="1" lang="en-US" sz="2400">
                <a:solidFill>
                  <a:srgbClr val="000000"/>
                </a:solidFill>
                <a:latin typeface="Arial"/>
              </a:rPr>
              <a:t>Seventh Outline LevelClick to edit Master text styles</a:t>
            </a:r>
            <a:endParaRPr/>
          </a:p>
        </p:txBody>
      </p:sp>
      <p:sp>
        <p:nvSpPr>
          <p:cNvPr id="153" name="PlaceHolder 3"/>
          <p:cNvSpPr>
            <a:spLocks noGrp="1"/>
          </p:cNvSpPr>
          <p:nvPr>
            <p:ph type="body"/>
          </p:nvPr>
        </p:nvSpPr>
        <p:spPr>
          <a:xfrm>
            <a:off x="457200" y="2174760"/>
            <a:ext cx="4039920" cy="3951000"/>
          </a:xfrm>
          <a:prstGeom prst="rect">
            <a:avLst/>
          </a:prstGeom>
        </p:spPr>
        <p:txBody>
          <a:bodyPr/>
          <a:p>
            <a:pPr>
              <a:buSzPct val="45000"/>
              <a:buFont typeface="StarSymbol"/>
              <a:buChar char=""/>
            </a:pPr>
            <a:r>
              <a:rPr lang="en-US" sz="2400">
                <a:solidFill>
                  <a:srgbClr val="000000"/>
                </a:solidFill>
                <a:latin typeface="Arial"/>
              </a:rPr>
              <a:t>Click to edit the outline text format</a:t>
            </a:r>
            <a:endParaRPr/>
          </a:p>
          <a:p>
            <a:pPr lvl="1">
              <a:buSzPct val="75000"/>
              <a:buFont typeface="StarSymbol"/>
              <a:buChar char=""/>
            </a:pPr>
            <a:r>
              <a:rPr lang="en-US" sz="2400">
                <a:solidFill>
                  <a:srgbClr val="000000"/>
                </a:solidFill>
                <a:latin typeface="Arial"/>
              </a:rPr>
              <a:t>Second Outline Level</a:t>
            </a:r>
            <a:endParaRPr/>
          </a:p>
          <a:p>
            <a:pPr lvl="2">
              <a:buSzPct val="45000"/>
              <a:buFont typeface="StarSymbol"/>
              <a:buChar char=""/>
            </a:pPr>
            <a:r>
              <a:rPr lang="en-US" sz="2400">
                <a:solidFill>
                  <a:srgbClr val="000000"/>
                </a:solidFill>
                <a:latin typeface="Arial"/>
              </a:rPr>
              <a:t>Third Outline Level</a:t>
            </a:r>
            <a:endParaRPr/>
          </a:p>
          <a:p>
            <a:pPr lvl="3">
              <a:buSzPct val="75000"/>
              <a:buFont typeface="StarSymbol"/>
              <a:buChar char=""/>
            </a:pPr>
            <a:r>
              <a:rPr lang="en-US" sz="2400">
                <a:solidFill>
                  <a:srgbClr val="000000"/>
                </a:solidFill>
                <a:latin typeface="Arial"/>
              </a:rPr>
              <a:t>Fourth Outline Level</a:t>
            </a:r>
            <a:endParaRPr/>
          </a:p>
          <a:p>
            <a:pPr lvl="4">
              <a:buSzPct val="45000"/>
              <a:buFont typeface="StarSymbol"/>
              <a:buChar char=""/>
            </a:pPr>
            <a:r>
              <a:rPr lang="en-US" sz="2400">
                <a:solidFill>
                  <a:srgbClr val="000000"/>
                </a:solidFill>
                <a:latin typeface="Arial"/>
              </a:rPr>
              <a:t>Fifth Outline Level</a:t>
            </a:r>
            <a:endParaRPr/>
          </a:p>
          <a:p>
            <a:pPr lvl="5">
              <a:buSzPct val="45000"/>
              <a:buFont typeface="StarSymbol"/>
              <a:buChar char=""/>
            </a:pPr>
            <a:r>
              <a:rPr lang="en-US" sz="2400">
                <a:solidFill>
                  <a:srgbClr val="000000"/>
                </a:solidFill>
                <a:latin typeface="Arial"/>
              </a:rPr>
              <a:t>Sixth Outline Level</a:t>
            </a:r>
            <a:endParaRPr/>
          </a:p>
          <a:p>
            <a:pPr>
              <a:lnSpc>
                <a:spcPct val="100000"/>
              </a:lnSpc>
              <a:buFont typeface="Arial"/>
              <a:buChar char="•"/>
            </a:pPr>
            <a:r>
              <a:rPr lang="en-US" sz="2400">
                <a:solidFill>
                  <a:srgbClr val="000000"/>
                </a:solidFill>
                <a:latin typeface="Arial"/>
              </a:rPr>
              <a:t>Seventh Outline LevelClick to edit Master text styles</a:t>
            </a:r>
            <a:endParaRPr/>
          </a:p>
          <a:p>
            <a:pPr lvl="1">
              <a:lnSpc>
                <a:spcPct val="100000"/>
              </a:lnSpc>
              <a:buFont typeface="Arial"/>
              <a:buChar char="•"/>
            </a:pPr>
            <a:r>
              <a:rPr lang="en-US" sz="2000">
                <a:solidFill>
                  <a:srgbClr val="000000"/>
                </a:solidFill>
                <a:latin typeface="Arial"/>
              </a:rPr>
              <a:t>Second level</a:t>
            </a:r>
            <a:endParaRPr/>
          </a:p>
          <a:p>
            <a:pPr lvl="2">
              <a:lnSpc>
                <a:spcPct val="100000"/>
              </a:lnSpc>
              <a:buFont typeface="Arial"/>
              <a:buChar char="•"/>
            </a:pPr>
            <a:r>
              <a:rPr lang="en-US">
                <a:solidFill>
                  <a:srgbClr val="000000"/>
                </a:solidFill>
                <a:latin typeface="Arial"/>
              </a:rPr>
              <a:t>Third level</a:t>
            </a:r>
            <a:endParaRPr/>
          </a:p>
          <a:p>
            <a:pPr lvl="3">
              <a:lnSpc>
                <a:spcPct val="100000"/>
              </a:lnSpc>
              <a:buFont typeface="Arial"/>
              <a:buChar char="•"/>
            </a:pPr>
            <a:r>
              <a:rPr lang="en-US" sz="1600">
                <a:solidFill>
                  <a:srgbClr val="000000"/>
                </a:solidFill>
                <a:latin typeface="Arial"/>
              </a:rPr>
              <a:t>Fourth level</a:t>
            </a:r>
            <a:endParaRPr/>
          </a:p>
          <a:p>
            <a:pPr lvl="4">
              <a:lnSpc>
                <a:spcPct val="100000"/>
              </a:lnSpc>
              <a:buFont typeface="Arial"/>
              <a:buChar char="•"/>
            </a:pPr>
            <a:r>
              <a:rPr lang="en-US" sz="1600">
                <a:solidFill>
                  <a:srgbClr val="000000"/>
                </a:solidFill>
                <a:latin typeface="Arial"/>
              </a:rPr>
              <a:t>Fifth level</a:t>
            </a:r>
            <a:endParaRPr/>
          </a:p>
        </p:txBody>
      </p:sp>
      <p:sp>
        <p:nvSpPr>
          <p:cNvPr id="154" name="PlaceHolder 4"/>
          <p:cNvSpPr>
            <a:spLocks noGrp="1"/>
          </p:cNvSpPr>
          <p:nvPr>
            <p:ph type="body"/>
          </p:nvPr>
        </p:nvSpPr>
        <p:spPr>
          <a:xfrm>
            <a:off x="4645080" y="1535040"/>
            <a:ext cx="4041360" cy="639360"/>
          </a:xfrm>
          <a:prstGeom prst="rect">
            <a:avLst/>
          </a:prstGeom>
        </p:spPr>
        <p:txBody>
          <a:bodyPr anchor="b"/>
          <a:p>
            <a:pPr>
              <a:buSzPct val="45000"/>
              <a:buFont typeface="StarSymbol"/>
              <a:buChar char=""/>
            </a:pPr>
            <a:r>
              <a:rPr b="1" lang="en-US" sz="2400">
                <a:solidFill>
                  <a:srgbClr val="000000"/>
                </a:solidFill>
                <a:latin typeface="Arial"/>
              </a:rPr>
              <a:t>Click to edit the outline text format</a:t>
            </a:r>
            <a:endParaRPr/>
          </a:p>
          <a:p>
            <a:pPr lvl="1">
              <a:buSzPct val="75000"/>
              <a:buFont typeface="StarSymbol"/>
              <a:buChar char=""/>
            </a:pPr>
            <a:r>
              <a:rPr b="1" lang="en-US" sz="2400">
                <a:solidFill>
                  <a:srgbClr val="000000"/>
                </a:solidFill>
                <a:latin typeface="Arial"/>
              </a:rPr>
              <a:t>Second Outline Level</a:t>
            </a:r>
            <a:endParaRPr/>
          </a:p>
          <a:p>
            <a:pPr lvl="2">
              <a:buSzPct val="45000"/>
              <a:buFont typeface="StarSymbol"/>
              <a:buChar char=""/>
            </a:pPr>
            <a:r>
              <a:rPr b="1" lang="en-US" sz="2400">
                <a:solidFill>
                  <a:srgbClr val="000000"/>
                </a:solidFill>
                <a:latin typeface="Arial"/>
              </a:rPr>
              <a:t>Third Outline Level</a:t>
            </a:r>
            <a:endParaRPr/>
          </a:p>
          <a:p>
            <a:pPr lvl="3">
              <a:buSzPct val="75000"/>
              <a:buFont typeface="StarSymbol"/>
              <a:buChar char=""/>
            </a:pPr>
            <a:r>
              <a:rPr b="1" lang="en-US" sz="2400">
                <a:solidFill>
                  <a:srgbClr val="000000"/>
                </a:solidFill>
                <a:latin typeface="Arial"/>
              </a:rPr>
              <a:t>Fourth Outline Level</a:t>
            </a:r>
            <a:endParaRPr/>
          </a:p>
          <a:p>
            <a:pPr lvl="4">
              <a:buSzPct val="45000"/>
              <a:buFont typeface="StarSymbol"/>
              <a:buChar char=""/>
            </a:pPr>
            <a:r>
              <a:rPr b="1" lang="en-US" sz="2400">
                <a:solidFill>
                  <a:srgbClr val="000000"/>
                </a:solidFill>
                <a:latin typeface="Arial"/>
              </a:rPr>
              <a:t>Fifth Outline Level</a:t>
            </a:r>
            <a:endParaRPr/>
          </a:p>
          <a:p>
            <a:pPr lvl="5">
              <a:buSzPct val="45000"/>
              <a:buFont typeface="StarSymbol"/>
              <a:buChar char=""/>
            </a:pPr>
            <a:r>
              <a:rPr b="1" lang="en-US" sz="2400">
                <a:solidFill>
                  <a:srgbClr val="000000"/>
                </a:solidFill>
                <a:latin typeface="Arial"/>
              </a:rPr>
              <a:t>Sixth Outline Level</a:t>
            </a:r>
            <a:endParaRPr/>
          </a:p>
          <a:p>
            <a:pPr>
              <a:lnSpc>
                <a:spcPct val="100000"/>
              </a:lnSpc>
            </a:pPr>
            <a:r>
              <a:rPr b="1" lang="en-US" sz="2400">
                <a:solidFill>
                  <a:srgbClr val="000000"/>
                </a:solidFill>
                <a:latin typeface="Arial"/>
              </a:rPr>
              <a:t>Seventh Outline LevelClick to edit Master text styles</a:t>
            </a:r>
            <a:endParaRPr/>
          </a:p>
        </p:txBody>
      </p:sp>
      <p:sp>
        <p:nvSpPr>
          <p:cNvPr id="155" name="PlaceHolder 5"/>
          <p:cNvSpPr>
            <a:spLocks noGrp="1"/>
          </p:cNvSpPr>
          <p:nvPr>
            <p:ph type="body"/>
          </p:nvPr>
        </p:nvSpPr>
        <p:spPr>
          <a:xfrm>
            <a:off x="4645080" y="2174760"/>
            <a:ext cx="4041360" cy="3951000"/>
          </a:xfrm>
          <a:prstGeom prst="rect">
            <a:avLst/>
          </a:prstGeom>
        </p:spPr>
        <p:txBody>
          <a:bodyPr/>
          <a:p>
            <a:pPr>
              <a:buSzPct val="45000"/>
              <a:buFont typeface="StarSymbol"/>
              <a:buChar char=""/>
            </a:pPr>
            <a:r>
              <a:rPr lang="en-US" sz="2400">
                <a:solidFill>
                  <a:srgbClr val="000000"/>
                </a:solidFill>
                <a:latin typeface="Arial"/>
              </a:rPr>
              <a:t>Click to edit the outline text format</a:t>
            </a:r>
            <a:endParaRPr/>
          </a:p>
          <a:p>
            <a:pPr lvl="1">
              <a:buSzPct val="75000"/>
              <a:buFont typeface="StarSymbol"/>
              <a:buChar char=""/>
            </a:pPr>
            <a:r>
              <a:rPr lang="en-US" sz="2400">
                <a:solidFill>
                  <a:srgbClr val="000000"/>
                </a:solidFill>
                <a:latin typeface="Arial"/>
              </a:rPr>
              <a:t>Second Outline Level</a:t>
            </a:r>
            <a:endParaRPr/>
          </a:p>
          <a:p>
            <a:pPr lvl="2">
              <a:buSzPct val="45000"/>
              <a:buFont typeface="StarSymbol"/>
              <a:buChar char=""/>
            </a:pPr>
            <a:r>
              <a:rPr lang="en-US" sz="2400">
                <a:solidFill>
                  <a:srgbClr val="000000"/>
                </a:solidFill>
                <a:latin typeface="Arial"/>
              </a:rPr>
              <a:t>Third Outline Level</a:t>
            </a:r>
            <a:endParaRPr/>
          </a:p>
          <a:p>
            <a:pPr lvl="3">
              <a:buSzPct val="75000"/>
              <a:buFont typeface="StarSymbol"/>
              <a:buChar char=""/>
            </a:pPr>
            <a:r>
              <a:rPr lang="en-US" sz="2400">
                <a:solidFill>
                  <a:srgbClr val="000000"/>
                </a:solidFill>
                <a:latin typeface="Arial"/>
              </a:rPr>
              <a:t>Fourth Outline Level</a:t>
            </a:r>
            <a:endParaRPr/>
          </a:p>
          <a:p>
            <a:pPr lvl="4">
              <a:buSzPct val="45000"/>
              <a:buFont typeface="StarSymbol"/>
              <a:buChar char=""/>
            </a:pPr>
            <a:r>
              <a:rPr lang="en-US" sz="2400">
                <a:solidFill>
                  <a:srgbClr val="000000"/>
                </a:solidFill>
                <a:latin typeface="Arial"/>
              </a:rPr>
              <a:t>Fifth Outline Level</a:t>
            </a:r>
            <a:endParaRPr/>
          </a:p>
          <a:p>
            <a:pPr lvl="5">
              <a:buSzPct val="45000"/>
              <a:buFont typeface="StarSymbol"/>
              <a:buChar char=""/>
            </a:pPr>
            <a:r>
              <a:rPr lang="en-US" sz="2400">
                <a:solidFill>
                  <a:srgbClr val="000000"/>
                </a:solidFill>
                <a:latin typeface="Arial"/>
              </a:rPr>
              <a:t>Sixth Outline Level</a:t>
            </a:r>
            <a:endParaRPr/>
          </a:p>
          <a:p>
            <a:pPr>
              <a:lnSpc>
                <a:spcPct val="100000"/>
              </a:lnSpc>
              <a:buFont typeface="Arial"/>
              <a:buChar char="•"/>
            </a:pPr>
            <a:r>
              <a:rPr lang="en-US" sz="2400">
                <a:solidFill>
                  <a:srgbClr val="000000"/>
                </a:solidFill>
                <a:latin typeface="Arial"/>
              </a:rPr>
              <a:t>Seventh Outline LevelClick to edit Master text styles</a:t>
            </a:r>
            <a:endParaRPr/>
          </a:p>
          <a:p>
            <a:pPr lvl="1">
              <a:lnSpc>
                <a:spcPct val="100000"/>
              </a:lnSpc>
              <a:buFont typeface="Arial"/>
              <a:buChar char="•"/>
            </a:pPr>
            <a:r>
              <a:rPr lang="en-US" sz="2000">
                <a:solidFill>
                  <a:srgbClr val="000000"/>
                </a:solidFill>
                <a:latin typeface="Arial"/>
              </a:rPr>
              <a:t>Second level</a:t>
            </a:r>
            <a:endParaRPr/>
          </a:p>
          <a:p>
            <a:pPr lvl="2">
              <a:lnSpc>
                <a:spcPct val="100000"/>
              </a:lnSpc>
              <a:buFont typeface="Arial"/>
              <a:buChar char="•"/>
            </a:pPr>
            <a:r>
              <a:rPr lang="en-US">
                <a:solidFill>
                  <a:srgbClr val="000000"/>
                </a:solidFill>
                <a:latin typeface="Arial"/>
              </a:rPr>
              <a:t>Third level</a:t>
            </a:r>
            <a:endParaRPr/>
          </a:p>
          <a:p>
            <a:pPr lvl="3">
              <a:lnSpc>
                <a:spcPct val="100000"/>
              </a:lnSpc>
              <a:buFont typeface="Arial"/>
              <a:buChar char="•"/>
            </a:pPr>
            <a:r>
              <a:rPr lang="en-US" sz="1600">
                <a:solidFill>
                  <a:srgbClr val="000000"/>
                </a:solidFill>
                <a:latin typeface="Arial"/>
              </a:rPr>
              <a:t>Fourth level</a:t>
            </a:r>
            <a:endParaRPr/>
          </a:p>
          <a:p>
            <a:pPr lvl="4">
              <a:lnSpc>
                <a:spcPct val="100000"/>
              </a:lnSpc>
              <a:buFont typeface="Arial"/>
              <a:buChar char="•"/>
            </a:pPr>
            <a:r>
              <a:rPr lang="en-US" sz="1600">
                <a:solidFill>
                  <a:srgbClr val="000000"/>
                </a:solidFill>
                <a:latin typeface="Arial"/>
              </a:rPr>
              <a:t>Fifth level</a:t>
            </a:r>
            <a:endParaRPr/>
          </a:p>
        </p:txBody>
      </p:sp>
      <p:sp>
        <p:nvSpPr>
          <p:cNvPr id="156" name="PlaceHolder 6"/>
          <p:cNvSpPr>
            <a:spLocks noGrp="1"/>
          </p:cNvSpPr>
          <p:nvPr>
            <p:ph type="ftr"/>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157" name="CustomShape 7"/>
          <p:cNvSpPr/>
          <p:nvPr/>
        </p:nvSpPr>
        <p:spPr>
          <a:xfrm>
            <a:off x="7429680" y="6400800"/>
            <a:ext cx="380520" cy="456840"/>
          </a:xfrm>
          <a:prstGeom prst="rect">
            <a:avLst/>
          </a:prstGeom>
          <a:noFill/>
          <a:ln w="9360">
            <a:noFill/>
          </a:ln>
        </p:spPr>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image" Target="../media/image19.png"/><Relationship Id="rId3" Type="http://schemas.openxmlformats.org/officeDocument/2006/relationships/image" Target="../media/image20.jpeg"/><Relationship Id="rId4" Type="http://schemas.openxmlformats.org/officeDocument/2006/relationships/image" Target="../media/image21.png"/><Relationship Id="rId5" Type="http://schemas.openxmlformats.org/officeDocument/2006/relationships/slideLayout" Target="../slideLayouts/slideLayout25.xml"/><Relationship Id="rId6"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chart" Target="../charts/chart6.xm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533520" y="1028880"/>
            <a:ext cx="7772040" cy="1142640"/>
          </a:xfrm>
          <a:prstGeom prst="rect">
            <a:avLst/>
          </a:prstGeom>
        </p:spPr>
        <p:txBody>
          <a:bodyPr anchor="ctr"/>
          <a:p>
            <a:pPr>
              <a:lnSpc>
                <a:spcPct val="100000"/>
              </a:lnSpc>
            </a:pPr>
            <a:r>
              <a:rPr lang="en-US" sz="3200">
                <a:solidFill>
                  <a:srgbClr val="780000"/>
                </a:solidFill>
                <a:latin typeface="Arial"/>
              </a:rPr>
              <a:t>SoftBound:</a:t>
            </a:r>
            <a:r>
              <a:rPr lang="en-US" sz="3200">
                <a:solidFill>
                  <a:srgbClr val="780000"/>
                </a:solidFill>
                <a:latin typeface="Arial"/>
              </a:rPr>
              <a:t>
</a:t>
            </a:r>
            <a:r>
              <a:rPr lang="en-US" sz="3200">
                <a:solidFill>
                  <a:srgbClr val="780000"/>
                </a:solidFill>
                <a:latin typeface="Arial"/>
              </a:rPr>
              <a:t>Highly Compatible and Complete Spatial Safety for C</a:t>
            </a:r>
            <a:endParaRPr/>
          </a:p>
        </p:txBody>
      </p:sp>
      <p:sp>
        <p:nvSpPr>
          <p:cNvPr id="198" name="TextShape 2"/>
          <p:cNvSpPr txBox="1"/>
          <p:nvPr/>
        </p:nvSpPr>
        <p:spPr>
          <a:xfrm>
            <a:off x="228600" y="2476440"/>
            <a:ext cx="8686440" cy="1752120"/>
          </a:xfrm>
          <a:prstGeom prst="rect">
            <a:avLst/>
          </a:prstGeom>
        </p:spPr>
        <p:txBody>
          <a:bodyPr/>
          <a:p>
            <a:pPr>
              <a:lnSpc>
                <a:spcPct val="100000"/>
              </a:lnSpc>
            </a:pPr>
            <a:r>
              <a:rPr lang="en-US" sz="2400">
                <a:solidFill>
                  <a:srgbClr val="000000"/>
                </a:solidFill>
                <a:latin typeface="Georgia"/>
              </a:rPr>
              <a:t>Santosh Nagarakatte, Jianzhou  Zhao, </a:t>
            </a:r>
            <a:r>
              <a:rPr lang="en-US" sz="2400">
                <a:solidFill>
                  <a:srgbClr val="000000"/>
                </a:solidFill>
                <a:latin typeface="Georgia"/>
              </a:rPr>
              <a:t>
</a:t>
            </a:r>
            <a:r>
              <a:rPr lang="en-US" sz="2400">
                <a:solidFill>
                  <a:srgbClr val="000000"/>
                </a:solidFill>
                <a:latin typeface="Georgia"/>
              </a:rPr>
              <a:t>Milo Martin, Steve Zdancewic</a:t>
            </a:r>
            <a:endParaRPr/>
          </a:p>
          <a:p>
            <a:pPr>
              <a:lnSpc>
                <a:spcPct val="100000"/>
              </a:lnSpc>
            </a:pPr>
            <a:r>
              <a:rPr lang="en-US" sz="2400">
                <a:solidFill>
                  <a:srgbClr val="000000"/>
                </a:solidFill>
                <a:latin typeface="Georgia"/>
              </a:rPr>
              <a:t>University of Pennsylvania</a:t>
            </a:r>
            <a:endParaRPr/>
          </a:p>
          <a:p>
            <a:pPr>
              <a:lnSpc>
                <a:spcPct val="100000"/>
              </a:lnSpc>
            </a:pPr>
            <a:r>
              <a:rPr i="1" lang="en-US" sz="2100">
                <a:solidFill>
                  <a:srgbClr val="000000"/>
                </a:solidFill>
                <a:latin typeface="Georgia"/>
              </a:rPr>
              <a:t>{santoshn, jianzhou, milom, stevez}@cis.upenn.edu</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2"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Comparison of Approaches</a:t>
            </a:r>
            <a:endParaRPr/>
          </a:p>
        </p:txBody>
      </p:sp>
      <p:sp>
        <p:nvSpPr>
          <p:cNvPr id="383"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Object based</a:t>
            </a:r>
            <a:endParaRPr/>
          </a:p>
          <a:p>
            <a:pPr lvl="1">
              <a:lnSpc>
                <a:spcPct val="100000"/>
              </a:lnSpc>
              <a:buFont typeface="Arial"/>
              <a:buChar char="+"/>
            </a:pPr>
            <a:r>
              <a:rPr b="1" lang="en-US" sz="2400">
                <a:solidFill>
                  <a:srgbClr val="0069b9"/>
                </a:solidFill>
                <a:latin typeface="Arial"/>
              </a:rPr>
              <a:t>Disjoint metadata </a:t>
            </a:r>
            <a:r>
              <a:rPr lang="en-US" sz="2400">
                <a:solidFill>
                  <a:srgbClr val="000000"/>
                </a:solidFill>
                <a:latin typeface="Wingdings"/>
                <a:ea typeface="Wingdings"/>
              </a:rPr>
              <a:t></a:t>
            </a:r>
            <a:r>
              <a:rPr lang="en-US" sz="2400">
                <a:solidFill>
                  <a:srgbClr val="000000"/>
                </a:solidFill>
                <a:latin typeface="Arial"/>
                <a:ea typeface="Wingdings"/>
              </a:rPr>
              <a:t> memory layout unchanged</a:t>
            </a:r>
            <a:r>
              <a:rPr lang="en-US" sz="2400">
                <a:solidFill>
                  <a:srgbClr val="000000"/>
                </a:solidFill>
                <a:latin typeface="Arial"/>
                <a:ea typeface="Wingdings"/>
              </a:rPr>
              <a:t>
</a:t>
            </a:r>
            <a:r>
              <a:rPr lang="en-US" sz="2400">
                <a:solidFill>
                  <a:srgbClr val="000000"/>
                </a:solidFill>
                <a:latin typeface="Wingdings"/>
                <a:ea typeface="Wingdings"/>
              </a:rPr>
              <a:t></a:t>
            </a:r>
            <a:r>
              <a:rPr lang="en-US" sz="2400">
                <a:solidFill>
                  <a:srgbClr val="000000"/>
                </a:solidFill>
                <a:latin typeface="Arial"/>
                <a:ea typeface="Wingdings"/>
              </a:rPr>
              <a:t> high source compatibility</a:t>
            </a:r>
            <a:endParaRPr/>
          </a:p>
          <a:p>
            <a:pPr lvl="1">
              <a:lnSpc>
                <a:spcPct val="100000"/>
              </a:lnSpc>
              <a:buFont typeface="Arial"/>
              <a:buChar char="–"/>
            </a:pPr>
            <a:r>
              <a:rPr lang="en-US" sz="2400">
                <a:solidFill>
                  <a:srgbClr val="000000"/>
                </a:solidFill>
                <a:latin typeface="Arial"/>
                <a:ea typeface="Wingdings"/>
              </a:rPr>
              <a:t>Cannot detect sub-object overflows, range lookup</a:t>
            </a:r>
            <a:endParaRPr/>
          </a:p>
          <a:p>
            <a:pPr>
              <a:lnSpc>
                <a:spcPct val="100000"/>
              </a:lnSpc>
              <a:buFont typeface="Arial"/>
              <a:buChar char="•"/>
            </a:pPr>
            <a:r>
              <a:rPr lang="en-US" sz="2800">
                <a:solidFill>
                  <a:srgbClr val="000000"/>
                </a:solidFill>
                <a:latin typeface="Arial"/>
                <a:ea typeface="Wingdings"/>
              </a:rPr>
              <a:t>Fat pointer</a:t>
            </a:r>
            <a:endParaRPr/>
          </a:p>
          <a:p>
            <a:pPr lvl="1">
              <a:lnSpc>
                <a:spcPct val="100000"/>
              </a:lnSpc>
              <a:buFont typeface="Arial"/>
              <a:buChar char="+"/>
            </a:pPr>
            <a:r>
              <a:rPr lang="en-US" sz="2400">
                <a:solidFill>
                  <a:srgbClr val="000000"/>
                </a:solidFill>
                <a:latin typeface="Arial"/>
                <a:ea typeface="Wingdings"/>
              </a:rPr>
              <a:t>Detects sub-objects overflows</a:t>
            </a:r>
            <a:endParaRPr/>
          </a:p>
          <a:p>
            <a:pPr lvl="1">
              <a:lnSpc>
                <a:spcPct val="100000"/>
              </a:lnSpc>
              <a:buFont typeface="Arial"/>
              <a:buChar char="–"/>
            </a:pPr>
            <a:r>
              <a:rPr b="1" lang="en-US" sz="2400">
                <a:solidFill>
                  <a:srgbClr val="0069b9"/>
                </a:solidFill>
                <a:latin typeface="Arial"/>
                <a:ea typeface="Wingdings"/>
              </a:rPr>
              <a:t>Inline metadata </a:t>
            </a:r>
            <a:r>
              <a:rPr lang="en-US" sz="2400">
                <a:solidFill>
                  <a:srgbClr val="000000"/>
                </a:solidFill>
                <a:latin typeface="Wingdings"/>
                <a:ea typeface="Wingdings"/>
              </a:rPr>
              <a:t></a:t>
            </a:r>
            <a:r>
              <a:rPr lang="en-US" sz="2400">
                <a:solidFill>
                  <a:srgbClr val="000000"/>
                </a:solidFill>
                <a:latin typeface="Arial"/>
                <a:ea typeface="Wingdings"/>
              </a:rPr>
              <a:t> memory layout changes</a:t>
            </a:r>
            <a:r>
              <a:rPr lang="en-US" sz="2400">
                <a:solidFill>
                  <a:srgbClr val="000000"/>
                </a:solidFill>
                <a:latin typeface="Arial"/>
                <a:ea typeface="Wingdings"/>
              </a:rPr>
              <a:t>
</a:t>
            </a:r>
            <a:r>
              <a:rPr lang="en-US" sz="2400">
                <a:solidFill>
                  <a:srgbClr val="000000"/>
                </a:solidFill>
                <a:latin typeface="Wingdings"/>
                <a:ea typeface="Wingdings"/>
              </a:rPr>
              <a:t></a:t>
            </a:r>
            <a:r>
              <a:rPr lang="en-US" sz="2400">
                <a:solidFill>
                  <a:srgbClr val="000000"/>
                </a:solidFill>
                <a:latin typeface="Arial"/>
                <a:ea typeface="Wingdings"/>
              </a:rPr>
              <a:t> low source compatibility</a:t>
            </a:r>
            <a:endParaRPr/>
          </a:p>
          <a:p>
            <a:pPr>
              <a:lnSpc>
                <a:spcPct val="100000"/>
              </a:lnSpc>
              <a:buFont typeface="Arial"/>
              <a:buChar char="•"/>
            </a:pPr>
            <a:r>
              <a:rPr lang="en-US" sz="2800">
                <a:solidFill>
                  <a:srgbClr val="000000"/>
                </a:solidFill>
                <a:latin typeface="Arial"/>
                <a:ea typeface="Wingdings"/>
              </a:rPr>
              <a:t>HardBound </a:t>
            </a:r>
            <a:r>
              <a:rPr lang="en-US" sz="2000">
                <a:solidFill>
                  <a:srgbClr val="000000"/>
                </a:solidFill>
                <a:latin typeface="Arial"/>
                <a:ea typeface="Wingdings"/>
              </a:rPr>
              <a:t>[Devietti08]</a:t>
            </a:r>
            <a:endParaRPr/>
          </a:p>
          <a:p>
            <a:pPr lvl="1">
              <a:lnSpc>
                <a:spcPct val="100000"/>
              </a:lnSpc>
              <a:buFont typeface="Arial"/>
              <a:buChar char="+"/>
            </a:pPr>
            <a:r>
              <a:rPr lang="en-US" sz="2400">
                <a:solidFill>
                  <a:srgbClr val="000000"/>
                </a:solidFill>
                <a:latin typeface="Arial"/>
                <a:ea typeface="Wingdings"/>
              </a:rPr>
              <a:t>Hardware to reduce overhead &amp; improve compatibility </a:t>
            </a:r>
            <a:endParaRPr/>
          </a:p>
          <a:p>
            <a:pPr lvl="1">
              <a:lnSpc>
                <a:spcPct val="100000"/>
              </a:lnSpc>
              <a:buFont typeface="Arial"/>
              <a:buChar char="–"/>
            </a:pPr>
            <a:r>
              <a:rPr lang="en-US" sz="2400">
                <a:solidFill>
                  <a:srgbClr val="000000"/>
                </a:solidFill>
                <a:latin typeface="Arial"/>
                <a:ea typeface="Wingdings"/>
              </a:rPr>
              <a:t>Requires new hardware</a:t>
            </a:r>
            <a:endParaRPr/>
          </a:p>
        </p:txBody>
      </p:sp>
      <p:sp>
        <p:nvSpPr>
          <p:cNvPr id="384"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timing>
    <p:tnLst>
      <p:par>
        <p:cTn id="750" dur="indefinite" restart="never" nodeType="tmRoot">
          <p:childTnLst>
            <p:seq>
              <p:cTn id="751" dur="indefinite" nodeType="mainSeq">
                <p:childTnLst>
                  <p:par>
                    <p:cTn id="752" fill="hold">
                      <p:stCondLst>
                        <p:cond delay="indefinite"/>
                      </p:stCondLst>
                      <p:childTnLst>
                        <p:par>
                          <p:cTn id="753" fill="hold">
                            <p:stCondLst>
                              <p:cond delay="0"/>
                            </p:stCondLst>
                            <p:childTnLst>
                              <p:par>
                                <p:cTn id="754" nodeType="withEffect" fill="hold" presetClass="entr" presetID="1">
                                  <p:stCondLst>
                                    <p:cond delay="0"/>
                                  </p:stCondLst>
                                  <p:childTnLst>
                                    <p:set>
                                      <p:cBhvr>
                                        <p:cTn id="755" dur="1" fill="hold">
                                          <p:stCondLst>
                                            <p:cond delay="0"/>
                                          </p:stCondLst>
                                        </p:cTn>
                                        <p:tgtEl>
                                          <p:spTgt spid="383">
                                            <p:txEl>
                                              <p:pRg st="0" end="13"/>
                                            </p:txEl>
                                          </p:spTgt>
                                        </p:tgtEl>
                                        <p:attrNameLst>
                                          <p:attrName>style.visibility</p:attrName>
                                        </p:attrNameLst>
                                      </p:cBhvr>
                                      <p:to>
                                        <p:strVal val="visible"/>
                                      </p:to>
                                    </p:set>
                                  </p:childTnLst>
                                </p:cTn>
                              </p:par>
                              <p:par>
                                <p:cTn id="756" nodeType="withEffect" fill="hold" presetClass="entr" presetID="1">
                                  <p:stCondLst>
                                    <p:cond delay="0"/>
                                  </p:stCondLst>
                                  <p:childTnLst>
                                    <p:set>
                                      <p:cBhvr>
                                        <p:cTn id="757" dur="1" fill="hold">
                                          <p:stCondLst>
                                            <p:cond delay="0"/>
                                          </p:stCondLst>
                                        </p:cTn>
                                        <p:tgtEl>
                                          <p:spTgt spid="383">
                                            <p:txEl>
                                              <p:pRg st="13" end="85"/>
                                            </p:txEl>
                                          </p:spTgt>
                                        </p:tgtEl>
                                        <p:attrNameLst>
                                          <p:attrName>style.visibility</p:attrName>
                                        </p:attrNameLst>
                                      </p:cBhvr>
                                      <p:to>
                                        <p:strVal val="visible"/>
                                      </p:to>
                                    </p:set>
                                  </p:childTnLst>
                                </p:cTn>
                              </p:par>
                              <p:par>
                                <p:cTn id="758" nodeType="withEffect" fill="hold" presetClass="entr" presetID="1">
                                  <p:stCondLst>
                                    <p:cond delay="0"/>
                                  </p:stCondLst>
                                  <p:childTnLst>
                                    <p:set>
                                      <p:cBhvr>
                                        <p:cTn id="759" dur="1" fill="hold">
                                          <p:stCondLst>
                                            <p:cond delay="0"/>
                                          </p:stCondLst>
                                        </p:cTn>
                                        <p:tgtEl>
                                          <p:spTgt spid="383">
                                            <p:txEl>
                                              <p:pRg st="85" end="134"/>
                                            </p:txEl>
                                          </p:spTgt>
                                        </p:tgtEl>
                                        <p:attrNameLst>
                                          <p:attrName>style.visibility</p:attrName>
                                        </p:attrNameLst>
                                      </p:cBhvr>
                                      <p:to>
                                        <p:strVal val="visible"/>
                                      </p:to>
                                    </p:set>
                                  </p:childTnLst>
                                </p:cTn>
                              </p:par>
                            </p:childTnLst>
                          </p:cTn>
                        </p:par>
                      </p:childTnLst>
                    </p:cTn>
                  </p:par>
                  <p:par>
                    <p:cTn id="760" fill="hold">
                      <p:stCondLst>
                        <p:cond delay="indefinite"/>
                      </p:stCondLst>
                      <p:childTnLst>
                        <p:par>
                          <p:cTn id="761" fill="hold">
                            <p:stCondLst>
                              <p:cond delay="0"/>
                            </p:stCondLst>
                            <p:childTnLst>
                              <p:par>
                                <p:cTn id="762" nodeType="clickEffect" fill="hold" presetClass="entr" presetID="1">
                                  <p:stCondLst>
                                    <p:cond delay="0"/>
                                  </p:stCondLst>
                                  <p:childTnLst>
                                    <p:set>
                                      <p:cBhvr>
                                        <p:cTn id="763" dur="1" fill="hold">
                                          <p:stCondLst>
                                            <p:cond delay="0"/>
                                          </p:stCondLst>
                                        </p:cTn>
                                        <p:tgtEl>
                                          <p:spTgt spid="383">
                                            <p:txEl>
                                              <p:pRg st="134" end="146"/>
                                            </p:txEl>
                                          </p:spTgt>
                                        </p:tgtEl>
                                        <p:attrNameLst>
                                          <p:attrName>style.visibility</p:attrName>
                                        </p:attrNameLst>
                                      </p:cBhvr>
                                      <p:to>
                                        <p:strVal val="visible"/>
                                      </p:to>
                                    </p:set>
                                  </p:childTnLst>
                                </p:cTn>
                              </p:par>
                              <p:par>
                                <p:cTn id="764" nodeType="withEffect" fill="hold" presetClass="entr" presetID="1">
                                  <p:stCondLst>
                                    <p:cond delay="0"/>
                                  </p:stCondLst>
                                  <p:childTnLst>
                                    <p:set>
                                      <p:cBhvr>
                                        <p:cTn id="765" dur="1" fill="hold">
                                          <p:stCondLst>
                                            <p:cond delay="0"/>
                                          </p:stCondLst>
                                        </p:cTn>
                                        <p:tgtEl>
                                          <p:spTgt spid="383">
                                            <p:txEl>
                                              <p:pRg st="146" end="176"/>
                                            </p:txEl>
                                          </p:spTgt>
                                        </p:tgtEl>
                                        <p:attrNameLst>
                                          <p:attrName>style.visibility</p:attrName>
                                        </p:attrNameLst>
                                      </p:cBhvr>
                                      <p:to>
                                        <p:strVal val="visible"/>
                                      </p:to>
                                    </p:set>
                                  </p:childTnLst>
                                </p:cTn>
                              </p:par>
                              <p:par>
                                <p:cTn id="766" nodeType="withEffect" fill="hold" presetClass="entr" presetID="1">
                                  <p:stCondLst>
                                    <p:cond delay="0"/>
                                  </p:stCondLst>
                                  <p:childTnLst>
                                    <p:set>
                                      <p:cBhvr>
                                        <p:cTn id="767" dur="1" fill="hold">
                                          <p:stCondLst>
                                            <p:cond delay="0"/>
                                          </p:stCondLst>
                                        </p:cTn>
                                        <p:tgtEl>
                                          <p:spTgt spid="383">
                                            <p:txEl>
                                              <p:pRg st="176" end="243"/>
                                            </p:txEl>
                                          </p:spTgt>
                                        </p:tgtEl>
                                        <p:attrNameLst>
                                          <p:attrName>style.visibility</p:attrName>
                                        </p:attrNameLst>
                                      </p:cBhvr>
                                      <p:to>
                                        <p:strVal val="visible"/>
                                      </p:to>
                                    </p:set>
                                  </p:childTnLst>
                                </p:cTn>
                              </p:par>
                            </p:childTnLst>
                          </p:cTn>
                        </p:par>
                      </p:childTnLst>
                    </p:cTn>
                  </p:par>
                  <p:par>
                    <p:cTn id="768" fill="hold">
                      <p:stCondLst>
                        <p:cond delay="indefinite"/>
                      </p:stCondLst>
                      <p:childTnLst>
                        <p:par>
                          <p:cTn id="769" fill="hold">
                            <p:stCondLst>
                              <p:cond delay="0"/>
                            </p:stCondLst>
                            <p:childTnLst>
                              <p:par>
                                <p:cTn id="770" nodeType="clickEffect" fill="hold" presetClass="entr" presetID="1">
                                  <p:stCondLst>
                                    <p:cond delay="0"/>
                                  </p:stCondLst>
                                  <p:childTnLst>
                                    <p:set>
                                      <p:cBhvr>
                                        <p:cTn id="771" dur="1" fill="hold">
                                          <p:stCondLst>
                                            <p:cond delay="0"/>
                                          </p:stCondLst>
                                        </p:cTn>
                                        <p:tgtEl>
                                          <p:spTgt spid="383">
                                            <p:txEl>
                                              <p:pRg st="243" end="266"/>
                                            </p:txEl>
                                          </p:spTgt>
                                        </p:tgtEl>
                                        <p:attrNameLst>
                                          <p:attrName>style.visibility</p:attrName>
                                        </p:attrNameLst>
                                      </p:cBhvr>
                                      <p:to>
                                        <p:strVal val="visible"/>
                                      </p:to>
                                    </p:set>
                                  </p:childTnLst>
                                </p:cTn>
                              </p:par>
                              <p:par>
                                <p:cTn id="772" nodeType="withEffect" fill="hold" presetClass="entr" presetID="1">
                                  <p:stCondLst>
                                    <p:cond delay="0"/>
                                  </p:stCondLst>
                                  <p:childTnLst>
                                    <p:set>
                                      <p:cBhvr>
                                        <p:cTn id="773" dur="1" fill="hold">
                                          <p:stCondLst>
                                            <p:cond delay="0"/>
                                          </p:stCondLst>
                                        </p:cTn>
                                        <p:tgtEl>
                                          <p:spTgt spid="383">
                                            <p:txEl>
                                              <p:pRg st="266" end="319"/>
                                            </p:txEl>
                                          </p:spTgt>
                                        </p:tgtEl>
                                        <p:attrNameLst>
                                          <p:attrName>style.visibility</p:attrName>
                                        </p:attrNameLst>
                                      </p:cBhvr>
                                      <p:to>
                                        <p:strVal val="visible"/>
                                      </p:to>
                                    </p:set>
                                  </p:childTnLst>
                                </p:cTn>
                              </p:par>
                              <p:par>
                                <p:cTn id="774" nodeType="withEffect" fill="hold" presetClass="entr" presetID="1">
                                  <p:stCondLst>
                                    <p:cond delay="0"/>
                                  </p:stCondLst>
                                  <p:childTnLst>
                                    <p:set>
                                      <p:cBhvr>
                                        <p:cTn id="775" dur="1" fill="hold">
                                          <p:stCondLst>
                                            <p:cond delay="0"/>
                                          </p:stCondLst>
                                        </p:cTn>
                                        <p:tgtEl>
                                          <p:spTgt spid="383">
                                            <p:txEl>
                                              <p:pRg st="319" end="34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CustomShape 1"/>
          <p:cNvSpPr/>
          <p:nvPr/>
        </p:nvSpPr>
        <p:spPr>
          <a:xfrm>
            <a:off x="4686480" y="2286000"/>
            <a:ext cx="4228920" cy="342720"/>
          </a:xfrm>
          <a:prstGeom prst="roundRect">
            <a:avLst>
              <a:gd name="adj" fmla="val 16667"/>
            </a:avLst>
          </a:prstGeom>
          <a:solidFill>
            <a:srgbClr val="92d050"/>
          </a:solidFill>
          <a:ln>
            <a:noFill/>
          </a:ln>
        </p:spPr>
      </p:sp>
      <p:sp>
        <p:nvSpPr>
          <p:cNvPr id="386" name="TextShape 2"/>
          <p:cNvSpPr txBox="1"/>
          <p:nvPr/>
        </p:nvSpPr>
        <p:spPr>
          <a:xfrm>
            <a:off x="4686480" y="838080"/>
            <a:ext cx="4343040" cy="5219280"/>
          </a:xfrm>
          <a:prstGeom prst="rect">
            <a:avLst/>
          </a:prstGeom>
        </p:spPr>
        <p:txBody>
          <a:bodyPr/>
          <a:p>
            <a:pPr>
              <a:lnSpc>
                <a:spcPct val="100000"/>
              </a:lnSpc>
            </a:pPr>
            <a:r>
              <a:rPr lang="en-US" sz="2000">
                <a:solidFill>
                  <a:srgbClr val="000000"/>
                </a:solidFill>
                <a:latin typeface="Arial"/>
              </a:rPr>
              <a:t>struct BankAccount {</a:t>
            </a:r>
            <a:endParaRPr/>
          </a:p>
          <a:p>
            <a:pPr>
              <a:lnSpc>
                <a:spcPct val="100000"/>
              </a:lnSpc>
            </a:pPr>
            <a:r>
              <a:rPr lang="en-US" sz="2000">
                <a:solidFill>
                  <a:srgbClr val="000000"/>
                </a:solidFill>
                <a:latin typeface="Arial"/>
              </a:rPr>
              <a:t>	</a:t>
            </a:r>
            <a:r>
              <a:rPr lang="en-US" sz="2000">
                <a:solidFill>
                  <a:srgbClr val="000000"/>
                </a:solidFill>
                <a:latin typeface="Arial"/>
              </a:rPr>
              <a:t>char acctID[3];  int balance;</a:t>
            </a:r>
            <a:endParaRPr/>
          </a:p>
          <a:p>
            <a:pPr>
              <a:lnSpc>
                <a:spcPct val="100000"/>
              </a:lnSpc>
            </a:pPr>
            <a:r>
              <a:rPr lang="en-US" sz="2000">
                <a:solidFill>
                  <a:srgbClr val="000000"/>
                </a:solidFill>
                <a:latin typeface="Arial"/>
              </a:rPr>
              <a:t>} b;</a:t>
            </a:r>
            <a:endParaRPr/>
          </a:p>
          <a:p>
            <a:pPr>
              <a:lnSpc>
                <a:spcPct val="100000"/>
              </a:lnSpc>
            </a:pPr>
            <a:r>
              <a:rPr lang="en-US" sz="2000">
                <a:solidFill>
                  <a:srgbClr val="000000"/>
                </a:solidFill>
                <a:latin typeface="Arial"/>
              </a:rPr>
              <a:t>b.balance = 0; </a:t>
            </a:r>
            <a:endParaRPr/>
          </a:p>
          <a:p>
            <a:pPr>
              <a:lnSpc>
                <a:spcPct val="100000"/>
              </a:lnSpc>
            </a:pPr>
            <a:r>
              <a:rPr lang="en-US" sz="2000">
                <a:solidFill>
                  <a:srgbClr val="000000"/>
                </a:solidFill>
                <a:latin typeface="Arial"/>
              </a:rPr>
              <a:t>char* id = &amp;(b.acctID); </a:t>
            </a:r>
            <a:endParaRPr/>
          </a:p>
          <a:p>
            <a:pPr>
              <a:lnSpc>
                <a:spcPct val="100000"/>
              </a:lnSpc>
            </a:pPr>
            <a:r>
              <a:rPr lang="en-US" sz="2000">
                <a:solidFill>
                  <a:srgbClr val="c00000"/>
                </a:solidFill>
                <a:latin typeface="Arial"/>
              </a:rPr>
              <a:t>lookup(&amp;id)-&gt;bse = &amp;(b.acctID);</a:t>
            </a:r>
            <a:endParaRPr/>
          </a:p>
          <a:p>
            <a:pPr>
              <a:lnSpc>
                <a:spcPct val="100000"/>
              </a:lnSpc>
            </a:pPr>
            <a:r>
              <a:rPr lang="en-US" sz="2000">
                <a:solidFill>
                  <a:srgbClr val="c00000"/>
                </a:solidFill>
                <a:latin typeface="Arial"/>
              </a:rPr>
              <a:t>lookup(&amp;id)-&gt;bnd = &amp;(b.acctID) + 3;</a:t>
            </a:r>
            <a:endParaRPr/>
          </a:p>
          <a:p>
            <a:pPr>
              <a:lnSpc>
                <a:spcPct val="100000"/>
              </a:lnSpc>
            </a:pPr>
            <a:r>
              <a:rPr lang="en-US" sz="2000">
                <a:solidFill>
                  <a:srgbClr val="000000"/>
                </a:solidFill>
                <a:latin typeface="Arial"/>
              </a:rPr>
              <a:t>char* p = id; </a:t>
            </a:r>
            <a:endParaRPr/>
          </a:p>
          <a:p>
            <a:pPr>
              <a:lnSpc>
                <a:spcPct val="100000"/>
              </a:lnSpc>
            </a:pPr>
            <a:r>
              <a:rPr lang="en-US" sz="2000">
                <a:solidFill>
                  <a:srgbClr val="c00000"/>
                </a:solidFill>
                <a:latin typeface="Arial"/>
              </a:rPr>
              <a:t>char* p_bse = lookup(&amp;id)-&gt;bse;</a:t>
            </a:r>
            <a:endParaRPr/>
          </a:p>
          <a:p>
            <a:pPr>
              <a:lnSpc>
                <a:spcPct val="100000"/>
              </a:lnSpc>
            </a:pPr>
            <a:r>
              <a:rPr lang="en-US" sz="2000">
                <a:solidFill>
                  <a:srgbClr val="c00000"/>
                </a:solidFill>
                <a:latin typeface="Arial"/>
              </a:rPr>
              <a:t>char* p_bnd = lookup(&amp;id)-&gt;bnd;</a:t>
            </a:r>
            <a:endParaRPr/>
          </a:p>
          <a:p>
            <a:pPr>
              <a:lnSpc>
                <a:spcPct val="100000"/>
              </a:lnSpc>
            </a:pPr>
            <a:r>
              <a:rPr lang="en-US" sz="2000">
                <a:solidFill>
                  <a:srgbClr val="000000"/>
                </a:solidFill>
                <a:latin typeface="Arial"/>
              </a:rPr>
              <a:t>do { </a:t>
            </a:r>
            <a:endParaRPr/>
          </a:p>
          <a:p>
            <a:pPr>
              <a:lnSpc>
                <a:spcPct val="100000"/>
              </a:lnSpc>
            </a:pPr>
            <a:r>
              <a:rPr lang="en-US" sz="2000">
                <a:solidFill>
                  <a:srgbClr val="000000"/>
                </a:solidFill>
                <a:latin typeface="Arial"/>
              </a:rPr>
              <a:t>	</a:t>
            </a:r>
            <a:r>
              <a:rPr lang="en-US" sz="2000">
                <a:solidFill>
                  <a:srgbClr val="000000"/>
                </a:solidFill>
                <a:latin typeface="Arial"/>
              </a:rPr>
              <a:t>char ch = readchar();</a:t>
            </a:r>
            <a:endParaRPr/>
          </a:p>
          <a:p>
            <a:pPr>
              <a:lnSpc>
                <a:spcPct val="100000"/>
              </a:lnSpc>
            </a:pPr>
            <a:r>
              <a:rPr lang="en-US" sz="2000">
                <a:solidFill>
                  <a:srgbClr val="000000"/>
                </a:solidFill>
                <a:latin typeface="Arial"/>
              </a:rPr>
              <a:t>	</a:t>
            </a:r>
            <a:r>
              <a:rPr lang="en-US" sz="2000">
                <a:solidFill>
                  <a:srgbClr val="c00000"/>
                </a:solidFill>
                <a:latin typeface="Arial"/>
              </a:rPr>
              <a:t>check(p, p_bse, p_bnd);</a:t>
            </a:r>
            <a:r>
              <a:rPr lang="en-US" sz="2000">
                <a:solidFill>
                  <a:srgbClr val="000000"/>
                </a:solidFill>
                <a:latin typeface="Arial"/>
              </a:rPr>
              <a:t>*p=ch; </a:t>
            </a:r>
            <a:endParaRPr/>
          </a:p>
          <a:p>
            <a:pPr>
              <a:lnSpc>
                <a:spcPct val="100000"/>
              </a:lnSpc>
            </a:pPr>
            <a:r>
              <a:rPr lang="en-US" sz="2000">
                <a:solidFill>
                  <a:srgbClr val="000000"/>
                </a:solidFill>
                <a:latin typeface="Arial"/>
              </a:rPr>
              <a:t>	</a:t>
            </a:r>
            <a:r>
              <a:rPr lang="en-US" sz="2000">
                <a:solidFill>
                  <a:srgbClr val="000000"/>
                </a:solidFill>
                <a:latin typeface="Arial"/>
              </a:rPr>
              <a:t>p++;</a:t>
            </a:r>
            <a:endParaRPr/>
          </a:p>
          <a:p>
            <a:pPr>
              <a:lnSpc>
                <a:spcPct val="100000"/>
              </a:lnSpc>
            </a:pPr>
            <a:r>
              <a:rPr lang="en-US" sz="2000">
                <a:solidFill>
                  <a:srgbClr val="000000"/>
                </a:solidFill>
                <a:latin typeface="Arial"/>
              </a:rPr>
              <a:t>} while(ch);</a:t>
            </a:r>
            <a:endParaRPr/>
          </a:p>
        </p:txBody>
      </p:sp>
      <p:sp>
        <p:nvSpPr>
          <p:cNvPr id="387" name="CustomShape 3"/>
          <p:cNvSpPr/>
          <p:nvPr/>
        </p:nvSpPr>
        <p:spPr>
          <a:xfrm>
            <a:off x="2514600" y="3772080"/>
            <a:ext cx="2057040" cy="2400120"/>
          </a:xfrm>
          <a:prstGeom prst="rect">
            <a:avLst/>
          </a:prstGeom>
          <a:solidFill>
            <a:srgbClr val="7dc7ff"/>
          </a:solidFill>
          <a:ln w="12600">
            <a:noFill/>
          </a:ln>
        </p:spPr>
        <p:txBody>
          <a:bodyPr lIns="274320" anchor="ctr" vert="vert"/>
          <a:p>
            <a:pPr algn="ctr">
              <a:lnSpc>
                <a:spcPct val="100000"/>
              </a:lnSpc>
            </a:pPr>
            <a:r>
              <a:rPr lang="en-US" sz="6600">
                <a:solidFill>
                  <a:srgbClr val="a6a6a6"/>
                </a:solidFill>
                <a:latin typeface="Arial"/>
                <a:ea typeface="ＭＳ Ｐゴシック"/>
              </a:rPr>
              <a:t>Metadata</a:t>
            </a:r>
            <a:endParaRPr/>
          </a:p>
        </p:txBody>
      </p:sp>
      <p:sp>
        <p:nvSpPr>
          <p:cNvPr id="388" name="CustomShape 4"/>
          <p:cNvSpPr/>
          <p:nvPr/>
        </p:nvSpPr>
        <p:spPr>
          <a:xfrm>
            <a:off x="800280" y="1028880"/>
            <a:ext cx="1599840" cy="5143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memory</a:t>
            </a:r>
            <a:endParaRPr/>
          </a:p>
        </p:txBody>
      </p:sp>
      <p:sp>
        <p:nvSpPr>
          <p:cNvPr id="389" name="TextShape 5"/>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390" name="TextShape 6"/>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SoftBound Approach</a:t>
            </a:r>
            <a:endParaRPr/>
          </a:p>
        </p:txBody>
      </p:sp>
      <p:sp>
        <p:nvSpPr>
          <p:cNvPr id="391" name="CustomShape 7"/>
          <p:cNvSpPr/>
          <p:nvPr/>
        </p:nvSpPr>
        <p:spPr>
          <a:xfrm>
            <a:off x="800280" y="1600200"/>
            <a:ext cx="1599840" cy="1142640"/>
          </a:xfrm>
          <a:prstGeom prst="rect">
            <a:avLst/>
          </a:prstGeom>
          <a:solidFill>
            <a:srgbClr val="0070c0"/>
          </a:solidFill>
          <a:ln>
            <a:noFill/>
          </a:ln>
        </p:spPr>
        <p:txBody>
          <a:bodyPr anchor="ctr"/>
          <a:p>
            <a:pPr>
              <a:lnSpc>
                <a:spcPct val="100000"/>
              </a:lnSpc>
            </a:pPr>
            <a:r>
              <a:rPr lang="en-US" sz="2400">
                <a:solidFill>
                  <a:srgbClr val="ffffff"/>
                </a:solidFill>
                <a:latin typeface="Arial"/>
                <a:ea typeface="ＭＳ Ｐゴシック"/>
              </a:rPr>
              <a:t>acctID</a:t>
            </a:r>
            <a:endParaRPr/>
          </a:p>
        </p:txBody>
      </p:sp>
      <p:sp>
        <p:nvSpPr>
          <p:cNvPr id="392" name="CustomShape 8"/>
          <p:cNvSpPr/>
          <p:nvPr/>
        </p:nvSpPr>
        <p:spPr>
          <a:xfrm>
            <a:off x="2971800" y="1486080"/>
            <a:ext cx="1599840" cy="1714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reg</a:t>
            </a:r>
            <a:endParaRPr/>
          </a:p>
        </p:txBody>
      </p:sp>
      <p:sp>
        <p:nvSpPr>
          <p:cNvPr id="393" name="CustomShape 9"/>
          <p:cNvSpPr/>
          <p:nvPr/>
        </p:nvSpPr>
        <p:spPr>
          <a:xfrm>
            <a:off x="800280" y="2743200"/>
            <a:ext cx="1599840" cy="685440"/>
          </a:xfrm>
          <a:prstGeom prst="rect">
            <a:avLst/>
          </a:prstGeom>
          <a:solidFill>
            <a:srgbClr val="7030a0"/>
          </a:solidFill>
          <a:ln>
            <a:noFill/>
          </a:ln>
        </p:spPr>
        <p:txBody>
          <a:bodyPr anchor="ctr"/>
          <a:p>
            <a:pPr>
              <a:lnSpc>
                <a:spcPct val="100000"/>
              </a:lnSpc>
            </a:pPr>
            <a:r>
              <a:rPr lang="en-US" sz="2400">
                <a:solidFill>
                  <a:srgbClr val="ffffff"/>
                </a:solidFill>
                <a:latin typeface="Arial"/>
                <a:ea typeface="ＭＳ Ｐゴシック"/>
              </a:rPr>
              <a:t>bal</a:t>
            </a:r>
            <a:endParaRPr/>
          </a:p>
        </p:txBody>
      </p:sp>
      <p:sp>
        <p:nvSpPr>
          <p:cNvPr id="394" name="CustomShape 10"/>
          <p:cNvSpPr/>
          <p:nvPr/>
        </p:nvSpPr>
        <p:spPr>
          <a:xfrm>
            <a:off x="800280" y="5029200"/>
            <a:ext cx="1599840" cy="456840"/>
          </a:xfrm>
          <a:prstGeom prst="rect">
            <a:avLst/>
          </a:prstGeom>
          <a:solidFill>
            <a:srgbClr val="c00000"/>
          </a:solidFill>
          <a:ln>
            <a:noFill/>
          </a:ln>
        </p:spPr>
        <p:txBody>
          <a:bodyPr anchor="ctr"/>
          <a:p>
            <a:pPr>
              <a:lnSpc>
                <a:spcPct val="100000"/>
              </a:lnSpc>
            </a:pPr>
            <a:r>
              <a:rPr lang="en-US" sz="2400">
                <a:solidFill>
                  <a:srgbClr val="ffffff"/>
                </a:solidFill>
                <a:latin typeface="Arial"/>
                <a:ea typeface="ＭＳ Ｐゴシック"/>
              </a:rPr>
              <a:t>id</a:t>
            </a:r>
            <a:endParaRPr/>
          </a:p>
        </p:txBody>
      </p:sp>
      <p:sp>
        <p:nvSpPr>
          <p:cNvPr id="395" name="CustomShape 11"/>
          <p:cNvSpPr/>
          <p:nvPr/>
        </p:nvSpPr>
        <p:spPr>
          <a:xfrm>
            <a:off x="2971800" y="2057400"/>
            <a:ext cx="1599840" cy="456840"/>
          </a:xfrm>
          <a:prstGeom prst="rect">
            <a:avLst/>
          </a:prstGeom>
          <a:solidFill>
            <a:srgbClr val="c00000"/>
          </a:solidFill>
          <a:ln>
            <a:noFill/>
          </a:ln>
        </p:spPr>
        <p:txBody>
          <a:bodyPr tIns="0" bIns="91440" anchor="ctr"/>
          <a:p>
            <a:pPr>
              <a:lnSpc>
                <a:spcPct val="100000"/>
              </a:lnSpc>
            </a:pPr>
            <a:r>
              <a:rPr lang="en-US" sz="2000">
                <a:solidFill>
                  <a:srgbClr val="ffffff"/>
                </a:solidFill>
                <a:latin typeface="Arial"/>
                <a:ea typeface="ＭＳ Ｐゴシック"/>
              </a:rPr>
              <a:t>p</a:t>
            </a:r>
            <a:endParaRPr/>
          </a:p>
        </p:txBody>
      </p:sp>
      <p:sp>
        <p:nvSpPr>
          <p:cNvPr id="396" name="CustomShape 12"/>
          <p:cNvSpPr/>
          <p:nvPr/>
        </p:nvSpPr>
        <p:spPr>
          <a:xfrm>
            <a:off x="228600" y="5086440"/>
            <a:ext cx="610920" cy="39528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38</a:t>
            </a:r>
            <a:endParaRPr/>
          </a:p>
        </p:txBody>
      </p:sp>
      <p:sp>
        <p:nvSpPr>
          <p:cNvPr id="397" name="CustomShape 13"/>
          <p:cNvSpPr/>
          <p:nvPr/>
        </p:nvSpPr>
        <p:spPr>
          <a:xfrm>
            <a:off x="2033280" y="2857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0</a:t>
            </a:r>
            <a:endParaRPr/>
          </a:p>
        </p:txBody>
      </p:sp>
      <p:sp>
        <p:nvSpPr>
          <p:cNvPr id="398" name="CustomShape 14"/>
          <p:cNvSpPr/>
          <p:nvPr/>
        </p:nvSpPr>
        <p:spPr>
          <a:xfrm rot="10800000">
            <a:off x="2400840" y="1714680"/>
            <a:ext cx="570960" cy="571320"/>
          </a:xfrm>
          <a:prstGeom prst="straightConnector1">
            <a:avLst/>
          </a:prstGeom>
          <a:noFill/>
          <a:ln w="38160">
            <a:solidFill>
              <a:srgbClr val="000000"/>
            </a:solidFill>
            <a:round/>
            <a:tailEnd len="med" type="arrow" w="med"/>
          </a:ln>
        </p:spPr>
      </p:sp>
      <p:sp>
        <p:nvSpPr>
          <p:cNvPr id="399" name="CustomShape 15"/>
          <p:cNvSpPr/>
          <p:nvPr/>
        </p:nvSpPr>
        <p:spPr>
          <a:xfrm rot="10800000">
            <a:off x="2400840" y="2171880"/>
            <a:ext cx="570960" cy="114120"/>
          </a:xfrm>
          <a:prstGeom prst="straightConnector1">
            <a:avLst/>
          </a:prstGeom>
          <a:noFill/>
          <a:ln w="38160">
            <a:solidFill>
              <a:srgbClr val="000000"/>
            </a:solidFill>
            <a:round/>
            <a:tailEnd len="med" type="arrow" w="med"/>
          </a:ln>
        </p:spPr>
      </p:sp>
      <p:sp>
        <p:nvSpPr>
          <p:cNvPr id="400" name="CustomShape 16"/>
          <p:cNvSpPr/>
          <p:nvPr/>
        </p:nvSpPr>
        <p:spPr>
          <a:xfrm flipV="1" rot="10800000">
            <a:off x="2400840" y="2285640"/>
            <a:ext cx="570960" cy="456840"/>
          </a:xfrm>
          <a:prstGeom prst="straightConnector1">
            <a:avLst/>
          </a:prstGeom>
          <a:noFill/>
          <a:ln w="38160">
            <a:solidFill>
              <a:srgbClr val="000000"/>
            </a:solidFill>
            <a:round/>
            <a:tailEnd len="med" type="arrow" w="med"/>
          </a:ln>
        </p:spPr>
      </p:sp>
      <p:sp>
        <p:nvSpPr>
          <p:cNvPr id="401" name="CustomShape 17"/>
          <p:cNvSpPr/>
          <p:nvPr/>
        </p:nvSpPr>
        <p:spPr>
          <a:xfrm flipV="1" rot="10800000">
            <a:off x="2400840" y="2286360"/>
            <a:ext cx="570960" cy="802080"/>
          </a:xfrm>
          <a:prstGeom prst="straightConnector1">
            <a:avLst/>
          </a:prstGeom>
          <a:noFill/>
          <a:ln w="38160">
            <a:solidFill>
              <a:srgbClr val="000000"/>
            </a:solidFill>
            <a:round/>
            <a:tailEnd len="med" type="arrow" w="med"/>
          </a:ln>
        </p:spPr>
      </p:sp>
      <p:sp>
        <p:nvSpPr>
          <p:cNvPr id="402" name="CustomShape 18"/>
          <p:cNvSpPr/>
          <p:nvPr/>
        </p:nvSpPr>
        <p:spPr>
          <a:xfrm>
            <a:off x="3772080" y="2057400"/>
            <a:ext cx="799920" cy="395280"/>
          </a:xfrm>
          <a:prstGeom prst="rect">
            <a:avLst/>
          </a:prstGeom>
          <a:noFill/>
          <a:ln>
            <a:noFill/>
          </a:ln>
        </p:spPr>
        <p:txBody>
          <a:bodyPr lIns="90000" rIns="90000" tIns="45000" bIns="45000"/>
          <a:p>
            <a:pPr algn="ctr">
              <a:lnSpc>
                <a:spcPct val="100000"/>
              </a:lnSpc>
            </a:pPr>
            <a:r>
              <a:rPr b="1" lang="en-US" sz="2000">
                <a:solidFill>
                  <a:srgbClr val="ffffff"/>
                </a:solidFill>
                <a:latin typeface="Arial"/>
                <a:ea typeface="ＭＳ Ｐゴシック"/>
              </a:rPr>
              <a:t>0x10</a:t>
            </a:r>
            <a:endParaRPr/>
          </a:p>
        </p:txBody>
      </p:sp>
      <p:sp>
        <p:nvSpPr>
          <p:cNvPr id="403" name="CustomShape 19"/>
          <p:cNvSpPr/>
          <p:nvPr/>
        </p:nvSpPr>
        <p:spPr>
          <a:xfrm>
            <a:off x="3827880" y="2057400"/>
            <a:ext cx="746640" cy="395280"/>
          </a:xfrm>
          <a:prstGeom prst="rect">
            <a:avLst/>
          </a:prstGeom>
          <a:noFill/>
          <a:ln>
            <a:noFill/>
          </a:ln>
        </p:spPr>
        <p:txBody>
          <a:bodyPr wrap="none" lIns="90000" rIns="90000" tIns="45000" bIns="45000"/>
          <a:p>
            <a:pPr algn="ctr">
              <a:lnSpc>
                <a:spcPct val="100000"/>
              </a:lnSpc>
            </a:pPr>
            <a:r>
              <a:rPr b="1" lang="en-US" sz="2000">
                <a:solidFill>
                  <a:srgbClr val="ffffff"/>
                </a:solidFill>
                <a:latin typeface="Arial"/>
                <a:ea typeface="ＭＳ Ｐゴシック"/>
              </a:rPr>
              <a:t>0x11</a:t>
            </a:r>
            <a:endParaRPr/>
          </a:p>
        </p:txBody>
      </p:sp>
      <p:sp>
        <p:nvSpPr>
          <p:cNvPr id="404" name="CustomShape 20"/>
          <p:cNvSpPr/>
          <p:nvPr/>
        </p:nvSpPr>
        <p:spPr>
          <a:xfrm>
            <a:off x="3819960" y="205740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0x12</a:t>
            </a:r>
            <a:endParaRPr/>
          </a:p>
        </p:txBody>
      </p:sp>
      <p:sp>
        <p:nvSpPr>
          <p:cNvPr id="405" name="CustomShape 21"/>
          <p:cNvSpPr/>
          <p:nvPr/>
        </p:nvSpPr>
        <p:spPr>
          <a:xfrm>
            <a:off x="3771720" y="2057400"/>
            <a:ext cx="799920" cy="395280"/>
          </a:xfrm>
          <a:prstGeom prst="rect">
            <a:avLst/>
          </a:prstGeom>
          <a:noFill/>
          <a:ln>
            <a:noFill/>
          </a:ln>
        </p:spPr>
        <p:txBody>
          <a:bodyPr lIns="90000" rIns="90000" tIns="45000" bIns="45000"/>
          <a:p>
            <a:pPr algn="ctr">
              <a:lnSpc>
                <a:spcPct val="100000"/>
              </a:lnSpc>
            </a:pPr>
            <a:r>
              <a:rPr b="1" lang="en-US" sz="2000">
                <a:solidFill>
                  <a:srgbClr val="ffffff"/>
                </a:solidFill>
                <a:latin typeface="Arial"/>
                <a:ea typeface="ＭＳ Ｐゴシック"/>
              </a:rPr>
              <a:t>0x13</a:t>
            </a:r>
            <a:endParaRPr/>
          </a:p>
        </p:txBody>
      </p:sp>
      <p:sp>
        <p:nvSpPr>
          <p:cNvPr id="406" name="CustomShape 22"/>
          <p:cNvSpPr/>
          <p:nvPr/>
        </p:nvSpPr>
        <p:spPr>
          <a:xfrm>
            <a:off x="799920" y="4572000"/>
            <a:ext cx="1599840" cy="456840"/>
          </a:xfrm>
          <a:prstGeom prst="rect">
            <a:avLst/>
          </a:prstGeom>
          <a:noFill/>
          <a:ln w="38160">
            <a:solidFill>
              <a:srgbClr val="ff6600"/>
            </a:solidFill>
            <a:custDash>
              <a:ds d="318000" sp="106000"/>
            </a:custDash>
            <a:round/>
          </a:ln>
        </p:spPr>
      </p:sp>
      <p:sp>
        <p:nvSpPr>
          <p:cNvPr id="407" name="CustomShape 23"/>
          <p:cNvSpPr/>
          <p:nvPr/>
        </p:nvSpPr>
        <p:spPr>
          <a:xfrm>
            <a:off x="800280" y="5486400"/>
            <a:ext cx="1599840" cy="456840"/>
          </a:xfrm>
          <a:prstGeom prst="rect">
            <a:avLst/>
          </a:prstGeom>
          <a:noFill/>
          <a:ln cap="rnd" w="38160">
            <a:solidFill>
              <a:srgbClr val="ff6600"/>
            </a:solidFill>
            <a:custDash>
              <a:ds d="848000" sp="318000"/>
            </a:custDash>
            <a:round/>
          </a:ln>
        </p:spPr>
      </p:sp>
      <p:sp>
        <p:nvSpPr>
          <p:cNvPr id="408" name="CustomShape 24"/>
          <p:cNvSpPr/>
          <p:nvPr/>
        </p:nvSpPr>
        <p:spPr>
          <a:xfrm>
            <a:off x="2971800" y="1486080"/>
            <a:ext cx="1599840" cy="456840"/>
          </a:xfrm>
          <a:prstGeom prst="rect">
            <a:avLst/>
          </a:prstGeom>
          <a:solidFill>
            <a:srgbClr val="ff6600"/>
          </a:solidFill>
          <a:ln>
            <a:noFill/>
          </a:ln>
        </p:spPr>
        <p:txBody>
          <a:bodyPr tIns="0" bIns="91440" anchor="ctr"/>
          <a:p>
            <a:pPr>
              <a:lnSpc>
                <a:spcPct val="100000"/>
              </a:lnSpc>
            </a:pPr>
            <a:r>
              <a:rPr lang="en-US" sz="2000">
                <a:solidFill>
                  <a:srgbClr val="ffffff"/>
                </a:solidFill>
                <a:latin typeface="Arial"/>
                <a:ea typeface="ＭＳ Ｐゴシック"/>
              </a:rPr>
              <a:t>p_bse  0x10</a:t>
            </a:r>
            <a:endParaRPr/>
          </a:p>
        </p:txBody>
      </p:sp>
      <p:sp>
        <p:nvSpPr>
          <p:cNvPr id="409" name="CustomShape 25"/>
          <p:cNvSpPr/>
          <p:nvPr/>
        </p:nvSpPr>
        <p:spPr>
          <a:xfrm>
            <a:off x="2971800" y="2629080"/>
            <a:ext cx="1599840" cy="456840"/>
          </a:xfrm>
          <a:prstGeom prst="rect">
            <a:avLst/>
          </a:prstGeom>
          <a:solidFill>
            <a:srgbClr val="ff6600"/>
          </a:solidFill>
          <a:ln>
            <a:noFill/>
          </a:ln>
        </p:spPr>
        <p:txBody>
          <a:bodyPr tIns="0" bIns="91440" anchor="ctr"/>
          <a:p>
            <a:pPr>
              <a:lnSpc>
                <a:spcPct val="100000"/>
              </a:lnSpc>
            </a:pPr>
            <a:r>
              <a:rPr lang="en-US" sz="2000">
                <a:solidFill>
                  <a:srgbClr val="ffffff"/>
                </a:solidFill>
                <a:latin typeface="Arial"/>
                <a:ea typeface="ＭＳ Ｐゴシック"/>
              </a:rPr>
              <a:t>p_bnd  0x13</a:t>
            </a:r>
            <a:endParaRPr/>
          </a:p>
        </p:txBody>
      </p:sp>
      <p:sp>
        <p:nvSpPr>
          <p:cNvPr id="410" name="CustomShape 26"/>
          <p:cNvSpPr/>
          <p:nvPr/>
        </p:nvSpPr>
        <p:spPr>
          <a:xfrm rot="10800000">
            <a:off x="2400480" y="1715040"/>
            <a:ext cx="571320" cy="1080"/>
          </a:xfrm>
          <a:prstGeom prst="straightConnector1">
            <a:avLst/>
          </a:prstGeom>
          <a:noFill/>
          <a:ln w="38160">
            <a:solidFill>
              <a:srgbClr val="000000"/>
            </a:solidFill>
            <a:round/>
            <a:tailEnd len="med" type="arrow" w="med"/>
          </a:ln>
        </p:spPr>
      </p:sp>
      <p:sp>
        <p:nvSpPr>
          <p:cNvPr id="411" name="CustomShape 27"/>
          <p:cNvSpPr/>
          <p:nvPr/>
        </p:nvSpPr>
        <p:spPr>
          <a:xfrm rot="10800000">
            <a:off x="2400480" y="2743560"/>
            <a:ext cx="571320" cy="114120"/>
          </a:xfrm>
          <a:prstGeom prst="straightConnector1">
            <a:avLst/>
          </a:prstGeom>
          <a:noFill/>
          <a:ln w="38160">
            <a:solidFill>
              <a:srgbClr val="000000"/>
            </a:solidFill>
            <a:round/>
            <a:tailEnd len="med" type="arrow" w="med"/>
          </a:ln>
        </p:spPr>
      </p:sp>
      <p:sp>
        <p:nvSpPr>
          <p:cNvPr id="412" name="CustomShape 28"/>
          <p:cNvSpPr/>
          <p:nvPr/>
        </p:nvSpPr>
        <p:spPr>
          <a:xfrm>
            <a:off x="2400480" y="2400480"/>
            <a:ext cx="685440" cy="685440"/>
          </a:xfrm>
          <a:prstGeom prst="noSmoking">
            <a:avLst>
              <a:gd name="adj" fmla="val 18750"/>
            </a:avLst>
          </a:prstGeom>
          <a:solidFill>
            <a:srgbClr val="ff0000"/>
          </a:solidFill>
          <a:ln>
            <a:noFill/>
          </a:ln>
        </p:spPr>
      </p:sp>
      <p:sp>
        <p:nvSpPr>
          <p:cNvPr id="413" name="CustomShape 29"/>
          <p:cNvSpPr/>
          <p:nvPr/>
        </p:nvSpPr>
        <p:spPr>
          <a:xfrm>
            <a:off x="3086280" y="5029200"/>
            <a:ext cx="12571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0x13</a:t>
            </a:r>
            <a:endParaRPr/>
          </a:p>
        </p:txBody>
      </p:sp>
      <p:sp>
        <p:nvSpPr>
          <p:cNvPr id="414" name="CustomShape 30"/>
          <p:cNvSpPr/>
          <p:nvPr/>
        </p:nvSpPr>
        <p:spPr>
          <a:xfrm>
            <a:off x="3772080" y="5029200"/>
            <a:ext cx="7999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0x10</a:t>
            </a:r>
            <a:endParaRPr/>
          </a:p>
        </p:txBody>
      </p:sp>
      <p:sp>
        <p:nvSpPr>
          <p:cNvPr id="415" name="CustomShape 31"/>
          <p:cNvSpPr/>
          <p:nvPr/>
        </p:nvSpPr>
        <p:spPr>
          <a:xfrm>
            <a:off x="800280" y="5029200"/>
            <a:ext cx="1599840" cy="456840"/>
          </a:xfrm>
          <a:prstGeom prst="rect">
            <a:avLst/>
          </a:prstGeom>
          <a:solidFill>
            <a:srgbClr val="c00000"/>
          </a:solidFill>
          <a:ln>
            <a:noFill/>
          </a:ln>
        </p:spPr>
        <p:txBody>
          <a:bodyPr anchor="ctr"/>
          <a:p>
            <a:pPr>
              <a:lnSpc>
                <a:spcPct val="100000"/>
              </a:lnSpc>
            </a:pPr>
            <a:r>
              <a:rPr lang="en-US" sz="2000">
                <a:solidFill>
                  <a:srgbClr val="ffffff"/>
                </a:solidFill>
                <a:latin typeface="Arial"/>
                <a:ea typeface="ＭＳ Ｐゴシック"/>
              </a:rPr>
              <a:t>id</a:t>
            </a:r>
            <a:endParaRPr/>
          </a:p>
        </p:txBody>
      </p:sp>
      <p:sp>
        <p:nvSpPr>
          <p:cNvPr id="416" name="CustomShape 32"/>
          <p:cNvSpPr/>
          <p:nvPr/>
        </p:nvSpPr>
        <p:spPr>
          <a:xfrm>
            <a:off x="3086280" y="5029200"/>
            <a:ext cx="12571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0x13</a:t>
            </a:r>
            <a:endParaRPr/>
          </a:p>
        </p:txBody>
      </p:sp>
      <p:sp>
        <p:nvSpPr>
          <p:cNvPr id="417" name="CustomShape 33"/>
          <p:cNvSpPr/>
          <p:nvPr/>
        </p:nvSpPr>
        <p:spPr>
          <a:xfrm>
            <a:off x="3772080" y="5029200"/>
            <a:ext cx="7999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0x10</a:t>
            </a:r>
            <a:endParaRPr/>
          </a:p>
        </p:txBody>
      </p:sp>
      <p:sp>
        <p:nvSpPr>
          <p:cNvPr id="418" name="CustomShape 34"/>
          <p:cNvSpPr/>
          <p:nvPr/>
        </p:nvSpPr>
        <p:spPr>
          <a:xfrm>
            <a:off x="2059560" y="160020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a</a:t>
            </a:r>
            <a:endParaRPr/>
          </a:p>
        </p:txBody>
      </p:sp>
      <p:sp>
        <p:nvSpPr>
          <p:cNvPr id="419" name="CustomShape 35"/>
          <p:cNvSpPr/>
          <p:nvPr/>
        </p:nvSpPr>
        <p:spPr>
          <a:xfrm>
            <a:off x="2059560" y="193860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b</a:t>
            </a:r>
            <a:endParaRPr/>
          </a:p>
        </p:txBody>
      </p:sp>
      <p:sp>
        <p:nvSpPr>
          <p:cNvPr id="420" name="CustomShape 36"/>
          <p:cNvSpPr/>
          <p:nvPr/>
        </p:nvSpPr>
        <p:spPr>
          <a:xfrm>
            <a:off x="2059560" y="2281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c</a:t>
            </a:r>
            <a:endParaRPr/>
          </a:p>
        </p:txBody>
      </p:sp>
      <p:sp>
        <p:nvSpPr>
          <p:cNvPr id="421" name="CustomShape 37"/>
          <p:cNvSpPr/>
          <p:nvPr/>
        </p:nvSpPr>
        <p:spPr>
          <a:xfrm>
            <a:off x="228600" y="172764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10</a:t>
            </a:r>
            <a:endParaRPr/>
          </a:p>
          <a:p>
            <a:pPr>
              <a:lnSpc>
                <a:spcPct val="100000"/>
              </a:lnSpc>
            </a:pPr>
            <a:r>
              <a:rPr b="1" lang="en-US" sz="2000">
                <a:solidFill>
                  <a:srgbClr val="000000"/>
                </a:solidFill>
                <a:latin typeface="Courier New"/>
                <a:ea typeface="ＭＳ Ｐゴシック"/>
              </a:rPr>
              <a:t>11</a:t>
            </a:r>
            <a:endParaRPr/>
          </a:p>
          <a:p>
            <a:pPr>
              <a:lnSpc>
                <a:spcPct val="100000"/>
              </a:lnSpc>
            </a:pPr>
            <a:r>
              <a:rPr b="1" lang="en-US" sz="2000">
                <a:solidFill>
                  <a:srgbClr val="000000"/>
                </a:solidFill>
                <a:latin typeface="Courier New"/>
                <a:ea typeface="ＭＳ Ｐゴシック"/>
              </a:rPr>
              <a:t>12</a:t>
            </a:r>
            <a:endParaRPr/>
          </a:p>
        </p:txBody>
      </p:sp>
      <p:sp>
        <p:nvSpPr>
          <p:cNvPr id="422" name="CustomShape 38"/>
          <p:cNvSpPr/>
          <p:nvPr/>
        </p:nvSpPr>
        <p:spPr>
          <a:xfrm>
            <a:off x="228600" y="274320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13</a:t>
            </a:r>
            <a:endParaRPr/>
          </a:p>
          <a:p>
            <a:pPr>
              <a:lnSpc>
                <a:spcPct val="100000"/>
              </a:lnSpc>
            </a:pPr>
            <a:endParaRPr/>
          </a:p>
          <a:p>
            <a:pPr>
              <a:lnSpc>
                <a:spcPct val="100000"/>
              </a:lnSpc>
            </a:pPr>
            <a:r>
              <a:rPr b="1" lang="en-US" sz="2000">
                <a:solidFill>
                  <a:srgbClr val="000000"/>
                </a:solidFill>
                <a:latin typeface="Courier New"/>
                <a:ea typeface="ＭＳ Ｐゴシック"/>
              </a:rPr>
              <a:t>17</a:t>
            </a:r>
            <a:endParaRPr/>
          </a:p>
        </p:txBody>
      </p:sp>
      <p:sp>
        <p:nvSpPr>
          <p:cNvPr id="423" name="CustomShape 39"/>
          <p:cNvSpPr/>
          <p:nvPr/>
        </p:nvSpPr>
        <p:spPr>
          <a:xfrm>
            <a:off x="800280" y="685800"/>
            <a:ext cx="15998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memory</a:t>
            </a:r>
            <a:endParaRPr/>
          </a:p>
        </p:txBody>
      </p:sp>
      <p:sp>
        <p:nvSpPr>
          <p:cNvPr id="424" name="CustomShape 40"/>
          <p:cNvSpPr/>
          <p:nvPr/>
        </p:nvSpPr>
        <p:spPr>
          <a:xfrm>
            <a:off x="2971800" y="800280"/>
            <a:ext cx="1599840" cy="70020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 </a:t>
            </a:r>
            <a:r>
              <a:rPr b="1" lang="en-US" sz="2000">
                <a:solidFill>
                  <a:srgbClr val="000000"/>
                </a:solidFill>
                <a:latin typeface="Courier New"/>
                <a:ea typeface="ＭＳ Ｐゴシック"/>
              </a:rPr>
              <a:t>registers</a:t>
            </a:r>
            <a:endParaRPr/>
          </a:p>
        </p:txBody>
      </p:sp>
      <p:sp>
        <p:nvSpPr>
          <p:cNvPr id="425" name="CustomShape 41"/>
          <p:cNvSpPr/>
          <p:nvPr/>
        </p:nvSpPr>
        <p:spPr>
          <a:xfrm>
            <a:off x="2514600" y="3371760"/>
            <a:ext cx="20570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metadata</a:t>
            </a:r>
            <a:endParaRPr/>
          </a:p>
        </p:txBody>
      </p:sp>
      <p:sp>
        <p:nvSpPr>
          <p:cNvPr id="426" name="CustomShape 42"/>
          <p:cNvSpPr/>
          <p:nvPr/>
        </p:nvSpPr>
        <p:spPr>
          <a:xfrm>
            <a:off x="2514600" y="5029200"/>
            <a:ext cx="571320" cy="456840"/>
          </a:xfrm>
          <a:prstGeom prst="rect">
            <a:avLst/>
          </a:prstGeom>
          <a:solidFill>
            <a:srgbClr val="808080"/>
          </a:solidFill>
          <a:ln>
            <a:solidFill>
              <a:srgbClr val="000000"/>
            </a:solidFill>
          </a:ln>
        </p:spPr>
        <p:txBody>
          <a:bodyPr anchor="ctr"/>
          <a:p>
            <a:pPr>
              <a:lnSpc>
                <a:spcPct val="100000"/>
              </a:lnSpc>
            </a:pPr>
            <a:r>
              <a:rPr lang="en-US" sz="2000">
                <a:solidFill>
                  <a:srgbClr val="ffffff"/>
                </a:solidFill>
                <a:latin typeface="Arial"/>
                <a:ea typeface="ＭＳ Ｐゴシック"/>
              </a:rPr>
              <a:t>38</a:t>
            </a:r>
            <a:endParaRPr/>
          </a:p>
        </p:txBody>
      </p:sp>
      <p:sp>
        <p:nvSpPr>
          <p:cNvPr id="427" name="CustomShape 43"/>
          <p:cNvSpPr/>
          <p:nvPr/>
        </p:nvSpPr>
        <p:spPr>
          <a:xfrm>
            <a:off x="228600" y="1211760"/>
            <a:ext cx="552600" cy="3846600"/>
          </a:xfrm>
          <a:prstGeom prst="rect">
            <a:avLst/>
          </a:prstGeom>
          <a:noFill/>
          <a:ln w="38160">
            <a:solidFill>
              <a:srgbClr val="000000"/>
            </a:solidFill>
            <a:round/>
            <a:tailEnd len="med" type="arrow" w="med"/>
          </a:ln>
        </p:spPr>
      </p:sp>
      <p:sp>
        <p:nvSpPr>
          <p:cNvPr id="428" name="CustomShape 44"/>
          <p:cNvSpPr/>
          <p:nvPr/>
        </p:nvSpPr>
        <p:spPr>
          <a:xfrm>
            <a:off x="3086280" y="5029200"/>
            <a:ext cx="685440" cy="456840"/>
          </a:xfrm>
          <a:prstGeom prst="rect">
            <a:avLst/>
          </a:prstGeom>
          <a:solidFill>
            <a:srgbClr val="ff6600"/>
          </a:solidFill>
          <a:ln>
            <a:noFill/>
          </a:ln>
        </p:spPr>
        <p:txBody>
          <a:bodyPr anchor="ctr"/>
          <a:p>
            <a:pPr>
              <a:lnSpc>
                <a:spcPct val="100000"/>
              </a:lnSpc>
            </a:pPr>
            <a:endParaRPr/>
          </a:p>
          <a:p>
            <a:pPr>
              <a:lnSpc>
                <a:spcPct val="100000"/>
              </a:lnSpc>
            </a:pPr>
            <a:endParaRPr/>
          </a:p>
        </p:txBody>
      </p:sp>
      <p:sp>
        <p:nvSpPr>
          <p:cNvPr id="429" name="CustomShape 45"/>
          <p:cNvSpPr/>
          <p:nvPr/>
        </p:nvSpPr>
        <p:spPr>
          <a:xfrm>
            <a:off x="3772080" y="5029200"/>
            <a:ext cx="799920" cy="456840"/>
          </a:xfrm>
          <a:prstGeom prst="rect">
            <a:avLst/>
          </a:prstGeom>
          <a:solidFill>
            <a:srgbClr val="ff6600"/>
          </a:solidFill>
          <a:ln>
            <a:noFill/>
          </a:ln>
        </p:spPr>
      </p:sp>
      <p:sp>
        <p:nvSpPr>
          <p:cNvPr id="430" name="CustomShape 46"/>
          <p:cNvSpPr/>
          <p:nvPr/>
        </p:nvSpPr>
        <p:spPr>
          <a:xfrm>
            <a:off x="2400480" y="2743200"/>
            <a:ext cx="1085400" cy="2285640"/>
          </a:xfrm>
          <a:prstGeom prst="rect">
            <a:avLst/>
          </a:prstGeom>
          <a:noFill/>
          <a:ln w="38160">
            <a:solidFill>
              <a:srgbClr val="000000"/>
            </a:solidFill>
            <a:round/>
            <a:tailEnd len="med" type="arrow" w="med"/>
          </a:ln>
        </p:spPr>
      </p:sp>
      <p:sp>
        <p:nvSpPr>
          <p:cNvPr id="431" name="CustomShape 47"/>
          <p:cNvSpPr/>
          <p:nvPr/>
        </p:nvSpPr>
        <p:spPr>
          <a:xfrm>
            <a:off x="2414520" y="997920"/>
            <a:ext cx="2321280" cy="4030920"/>
          </a:xfrm>
          <a:prstGeom prst="rect">
            <a:avLst/>
          </a:prstGeom>
          <a:noFill/>
          <a:ln w="38160">
            <a:solidFill>
              <a:srgbClr val="000000"/>
            </a:solidFill>
            <a:round/>
            <a:tailEnd len="med" type="arrow" w="med"/>
          </a:ln>
        </p:spPr>
      </p:sp>
      <p:sp>
        <p:nvSpPr>
          <p:cNvPr id="432" name="CustomShape 48"/>
          <p:cNvSpPr/>
          <p:nvPr/>
        </p:nvSpPr>
        <p:spPr>
          <a:xfrm>
            <a:off x="4686480" y="2743200"/>
            <a:ext cx="4114440" cy="685440"/>
          </a:xfrm>
          <a:prstGeom prst="rect">
            <a:avLst/>
          </a:prstGeom>
          <a:noFill/>
          <a:ln w="38160">
            <a:solidFill>
              <a:srgbClr val="ff0000"/>
            </a:solidFill>
            <a:round/>
          </a:ln>
        </p:spPr>
      </p:sp>
      <p:sp>
        <p:nvSpPr>
          <p:cNvPr id="433" name="CustomShape 49"/>
          <p:cNvSpPr/>
          <p:nvPr/>
        </p:nvSpPr>
        <p:spPr>
          <a:xfrm>
            <a:off x="4686480" y="3836160"/>
            <a:ext cx="4114440" cy="685440"/>
          </a:xfrm>
          <a:prstGeom prst="rect">
            <a:avLst/>
          </a:prstGeom>
          <a:noFill/>
          <a:ln w="38160">
            <a:solidFill>
              <a:srgbClr val="ff0000"/>
            </a:solidFill>
            <a:round/>
          </a:ln>
        </p:spPr>
      </p:sp>
      <p:sp>
        <p:nvSpPr>
          <p:cNvPr id="434" name="CustomShape 50"/>
          <p:cNvSpPr/>
          <p:nvPr/>
        </p:nvSpPr>
        <p:spPr>
          <a:xfrm>
            <a:off x="4952880" y="5257800"/>
            <a:ext cx="2704680" cy="342720"/>
          </a:xfrm>
          <a:prstGeom prst="rect">
            <a:avLst/>
          </a:prstGeom>
          <a:noFill/>
          <a:ln w="38160">
            <a:solidFill>
              <a:srgbClr val="ff0000"/>
            </a:solidFill>
            <a:round/>
          </a:ln>
        </p:spPr>
      </p:sp>
    </p:spTree>
  </p:cSld>
  <p:timing>
    <p:tnLst>
      <p:par>
        <p:cTn id="776" dur="indefinite" restart="never" nodeType="tmRoot">
          <p:childTnLst>
            <p:seq>
              <p:cTn id="777" dur="indefinite" nodeType="mainSeq">
                <p:childTnLst>
                  <p:par>
                    <p:cTn id="778" fill="hold">
                      <p:stCondLst>
                        <p:cond delay="indefinite"/>
                      </p:stCondLst>
                      <p:childTnLst>
                        <p:par>
                          <p:cTn id="779" fill="hold">
                            <p:stCondLst>
                              <p:cond delay="0"/>
                            </p:stCondLst>
                            <p:childTnLst>
                              <p:par>
                                <p:cTn id="780" nodeType="withEffect" fill="hold" presetClass="entr" presetID="1">
                                  <p:stCondLst>
                                    <p:cond delay="0"/>
                                  </p:stCondLst>
                                  <p:childTnLst>
                                    <p:set>
                                      <p:cBhvr>
                                        <p:cTn id="781" dur="1" fill="hold">
                                          <p:stCondLst>
                                            <p:cond delay="0"/>
                                          </p:stCondLst>
                                        </p:cTn>
                                        <p:tgtEl>
                                          <p:spTgt spid="386">
                                            <p:txEl>
                                              <p:pRg st="0" end="21"/>
                                            </p:txEl>
                                          </p:spTgt>
                                        </p:tgtEl>
                                        <p:attrNameLst>
                                          <p:attrName>style.visibility</p:attrName>
                                        </p:attrNameLst>
                                      </p:cBhvr>
                                      <p:to>
                                        <p:strVal val="visible"/>
                                      </p:to>
                                    </p:set>
                                  </p:childTnLst>
                                </p:cTn>
                              </p:par>
                              <p:par>
                                <p:cTn id="782" nodeType="withEffect" fill="hold" presetClass="entr" presetID="1">
                                  <p:stCondLst>
                                    <p:cond delay="0"/>
                                  </p:stCondLst>
                                  <p:childTnLst>
                                    <p:set>
                                      <p:cBhvr>
                                        <p:cTn id="783" dur="1" fill="hold">
                                          <p:stCondLst>
                                            <p:cond delay="0"/>
                                          </p:stCondLst>
                                        </p:cTn>
                                        <p:tgtEl>
                                          <p:spTgt spid="386">
                                            <p:txEl>
                                              <p:pRg st="21" end="52"/>
                                            </p:txEl>
                                          </p:spTgt>
                                        </p:tgtEl>
                                        <p:attrNameLst>
                                          <p:attrName>style.visibility</p:attrName>
                                        </p:attrNameLst>
                                      </p:cBhvr>
                                      <p:to>
                                        <p:strVal val="visible"/>
                                      </p:to>
                                    </p:set>
                                  </p:childTnLst>
                                </p:cTn>
                              </p:par>
                              <p:par>
                                <p:cTn id="784" nodeType="withEffect" fill="hold" presetClass="entr" presetID="1">
                                  <p:stCondLst>
                                    <p:cond delay="0"/>
                                  </p:stCondLst>
                                  <p:childTnLst>
                                    <p:set>
                                      <p:cBhvr>
                                        <p:cTn id="785" dur="1" fill="hold">
                                          <p:stCondLst>
                                            <p:cond delay="0"/>
                                          </p:stCondLst>
                                        </p:cTn>
                                        <p:tgtEl>
                                          <p:spTgt spid="386">
                                            <p:txEl>
                                              <p:pRg st="52" end="57"/>
                                            </p:txEl>
                                          </p:spTgt>
                                        </p:tgtEl>
                                        <p:attrNameLst>
                                          <p:attrName>style.visibility</p:attrName>
                                        </p:attrNameLst>
                                      </p:cBhvr>
                                      <p:to>
                                        <p:strVal val="visible"/>
                                      </p:to>
                                    </p:set>
                                  </p:childTnLst>
                                </p:cTn>
                              </p:par>
                              <p:par>
                                <p:cTn id="786" nodeType="withEffect" fill="hold" presetClass="entr" presetID="1">
                                  <p:stCondLst>
                                    <p:cond delay="0"/>
                                  </p:stCondLst>
                                  <p:childTnLst>
                                    <p:set>
                                      <p:cBhvr>
                                        <p:cTn id="787" dur="1" fill="hold">
                                          <p:stCondLst>
                                            <p:cond delay="0"/>
                                          </p:stCondLst>
                                        </p:cTn>
                                        <p:tgtEl>
                                          <p:spTgt spid="386">
                                            <p:txEl>
                                              <p:pRg st="57" end="73"/>
                                            </p:txEl>
                                          </p:spTgt>
                                        </p:tgtEl>
                                        <p:attrNameLst>
                                          <p:attrName>style.visibility</p:attrName>
                                        </p:attrNameLst>
                                      </p:cBhvr>
                                      <p:to>
                                        <p:strVal val="visible"/>
                                      </p:to>
                                    </p:set>
                                  </p:childTnLst>
                                </p:cTn>
                              </p:par>
                              <p:par>
                                <p:cTn id="788" nodeType="withEffect" fill="hold" presetClass="entr" presetID="1">
                                  <p:stCondLst>
                                    <p:cond delay="0"/>
                                  </p:stCondLst>
                                  <p:childTnLst>
                                    <p:set>
                                      <p:cBhvr>
                                        <p:cTn id="789" dur="1" fill="hold">
                                          <p:stCondLst>
                                            <p:cond delay="0"/>
                                          </p:stCondLst>
                                        </p:cTn>
                                        <p:tgtEl>
                                          <p:spTgt spid="386">
                                            <p:txEl>
                                              <p:pRg st="73" end="98"/>
                                            </p:txEl>
                                          </p:spTgt>
                                        </p:tgtEl>
                                        <p:attrNameLst>
                                          <p:attrName>style.visibility</p:attrName>
                                        </p:attrNameLst>
                                      </p:cBhvr>
                                      <p:to>
                                        <p:strVal val="visible"/>
                                      </p:to>
                                    </p:set>
                                  </p:childTnLst>
                                </p:cTn>
                              </p:par>
                              <p:par>
                                <p:cTn id="790" nodeType="withEffect" fill="hold" presetClass="entr" presetID="1">
                                  <p:stCondLst>
                                    <p:cond delay="0"/>
                                  </p:stCondLst>
                                  <p:childTnLst>
                                    <p:set>
                                      <p:cBhvr>
                                        <p:cTn id="791" dur="1" fill="hold">
                                          <p:stCondLst>
                                            <p:cond delay="0"/>
                                          </p:stCondLst>
                                        </p:cTn>
                                        <p:tgtEl>
                                          <p:spTgt spid="386">
                                            <p:txEl>
                                              <p:pRg st="166" end="181"/>
                                            </p:txEl>
                                          </p:spTgt>
                                        </p:tgtEl>
                                        <p:attrNameLst>
                                          <p:attrName>style.visibility</p:attrName>
                                        </p:attrNameLst>
                                      </p:cBhvr>
                                      <p:to>
                                        <p:strVal val="visible"/>
                                      </p:to>
                                    </p:set>
                                  </p:childTnLst>
                                </p:cTn>
                              </p:par>
                              <p:par>
                                <p:cTn id="792" nodeType="withEffect" fill="hold" presetClass="entr" presetID="1">
                                  <p:stCondLst>
                                    <p:cond delay="0"/>
                                  </p:stCondLst>
                                  <p:childTnLst>
                                    <p:set>
                                      <p:cBhvr>
                                        <p:cTn id="793" dur="1" fill="hold">
                                          <p:stCondLst>
                                            <p:cond delay="0"/>
                                          </p:stCondLst>
                                        </p:cTn>
                                        <p:tgtEl>
                                          <p:spTgt spid="386">
                                            <p:txEl>
                                              <p:pRg st="245" end="251"/>
                                            </p:txEl>
                                          </p:spTgt>
                                        </p:tgtEl>
                                        <p:attrNameLst>
                                          <p:attrName>style.visibility</p:attrName>
                                        </p:attrNameLst>
                                      </p:cBhvr>
                                      <p:to>
                                        <p:strVal val="visible"/>
                                      </p:to>
                                    </p:set>
                                  </p:childTnLst>
                                </p:cTn>
                              </p:par>
                              <p:par>
                                <p:cTn id="794" nodeType="withEffect" fill="hold" presetClass="entr" presetID="1">
                                  <p:stCondLst>
                                    <p:cond delay="0"/>
                                  </p:stCondLst>
                                  <p:childTnLst>
                                    <p:set>
                                      <p:cBhvr>
                                        <p:cTn id="795" dur="1" fill="hold">
                                          <p:stCondLst>
                                            <p:cond delay="0"/>
                                          </p:stCondLst>
                                        </p:cTn>
                                        <p:tgtEl>
                                          <p:spTgt spid="386">
                                            <p:txEl>
                                              <p:pRg st="251" end="274"/>
                                            </p:txEl>
                                          </p:spTgt>
                                        </p:tgtEl>
                                        <p:attrNameLst>
                                          <p:attrName>style.visibility</p:attrName>
                                        </p:attrNameLst>
                                      </p:cBhvr>
                                      <p:to>
                                        <p:strVal val="visible"/>
                                      </p:to>
                                    </p:set>
                                  </p:childTnLst>
                                </p:cTn>
                              </p:par>
                              <p:par>
                                <p:cTn id="796" nodeType="withEffect" fill="hold" presetClass="entr" presetID="1">
                                  <p:stCondLst>
                                    <p:cond delay="0"/>
                                  </p:stCondLst>
                                  <p:childTnLst>
                                    <p:set>
                                      <p:cBhvr>
                                        <p:cTn id="797" dur="1" fill="hold">
                                          <p:stCondLst>
                                            <p:cond delay="0"/>
                                          </p:stCondLst>
                                        </p:cTn>
                                        <p:tgtEl>
                                          <p:spTgt spid="386">
                                            <p:txEl>
                                              <p:pRg st="306" end="312"/>
                                            </p:txEl>
                                          </p:spTgt>
                                        </p:tgtEl>
                                        <p:attrNameLst>
                                          <p:attrName>style.visibility</p:attrName>
                                        </p:attrNameLst>
                                      </p:cBhvr>
                                      <p:to>
                                        <p:strVal val="visible"/>
                                      </p:to>
                                    </p:set>
                                  </p:childTnLst>
                                </p:cTn>
                              </p:par>
                              <p:par>
                                <p:cTn id="798" nodeType="withEffect" fill="hold" presetClass="entr" presetID="1">
                                  <p:stCondLst>
                                    <p:cond delay="0"/>
                                  </p:stCondLst>
                                  <p:childTnLst>
                                    <p:set>
                                      <p:cBhvr>
                                        <p:cTn id="799" dur="1" fill="hold">
                                          <p:stCondLst>
                                            <p:cond delay="0"/>
                                          </p:stCondLst>
                                        </p:cTn>
                                        <p:tgtEl>
                                          <p:spTgt spid="386">
                                            <p:txEl>
                                              <p:pRg st="312" end="325"/>
                                            </p:txEl>
                                          </p:spTgt>
                                        </p:tgtEl>
                                        <p:attrNameLst>
                                          <p:attrName>style.visibility</p:attrName>
                                        </p:attrNameLst>
                                      </p:cBhvr>
                                      <p:to>
                                        <p:strVal val="visible"/>
                                      </p:to>
                                    </p:set>
                                  </p:childTnLst>
                                </p:cTn>
                              </p:par>
                              <p:par>
                                <p:cTn id="800" nodeType="withEffect" fill="hold" presetClass="entr" presetID="1">
                                  <p:stCondLst>
                                    <p:cond delay="0"/>
                                  </p:stCondLst>
                                  <p:childTnLst>
                                    <p:set>
                                      <p:cBhvr>
                                        <p:cTn id="801" dur="1" fill="hold">
                                          <p:stCondLst>
                                            <p:cond delay="0"/>
                                          </p:stCondLst>
                                        </p:cTn>
                                        <p:tgtEl>
                                          <p:spTgt spid="388"/>
                                        </p:tgtEl>
                                        <p:attrNameLst>
                                          <p:attrName>style.visibility</p:attrName>
                                        </p:attrNameLst>
                                      </p:cBhvr>
                                      <p:to>
                                        <p:strVal val="visible"/>
                                      </p:to>
                                    </p:set>
                                  </p:childTnLst>
                                </p:cTn>
                              </p:par>
                              <p:par>
                                <p:cTn id="802" nodeType="withEffect" fill="hold" presetClass="entr" presetID="1">
                                  <p:stCondLst>
                                    <p:cond delay="0"/>
                                  </p:stCondLst>
                                  <p:childTnLst>
                                    <p:set>
                                      <p:cBhvr>
                                        <p:cTn id="803" dur="1" fill="hold">
                                          <p:stCondLst>
                                            <p:cond delay="0"/>
                                          </p:stCondLst>
                                        </p:cTn>
                                        <p:tgtEl>
                                          <p:spTgt spid="392"/>
                                        </p:tgtEl>
                                        <p:attrNameLst>
                                          <p:attrName>style.visibility</p:attrName>
                                        </p:attrNameLst>
                                      </p:cBhvr>
                                      <p:to>
                                        <p:strVal val="visible"/>
                                      </p:to>
                                    </p:set>
                                  </p:childTnLst>
                                </p:cTn>
                              </p:par>
                              <p:par>
                                <p:cTn id="804" nodeType="withEffect" fill="hold" presetClass="entr" presetID="1">
                                  <p:stCondLst>
                                    <p:cond delay="0"/>
                                  </p:stCondLst>
                                  <p:childTnLst>
                                    <p:set>
                                      <p:cBhvr>
                                        <p:cTn id="805" dur="1" fill="hold">
                                          <p:stCondLst>
                                            <p:cond delay="0"/>
                                          </p:stCondLst>
                                        </p:cTn>
                                        <p:tgtEl>
                                          <p:spTgt spid="391"/>
                                        </p:tgtEl>
                                        <p:attrNameLst>
                                          <p:attrName>style.visibility</p:attrName>
                                        </p:attrNameLst>
                                      </p:cBhvr>
                                      <p:to>
                                        <p:strVal val="visible"/>
                                      </p:to>
                                    </p:set>
                                  </p:childTnLst>
                                </p:cTn>
                              </p:par>
                              <p:par>
                                <p:cTn id="806" nodeType="withEffect" fill="hold" presetClass="entr" presetID="1">
                                  <p:stCondLst>
                                    <p:cond delay="0"/>
                                  </p:stCondLst>
                                  <p:childTnLst>
                                    <p:set>
                                      <p:cBhvr>
                                        <p:cTn id="807" dur="1" fill="hold">
                                          <p:stCondLst>
                                            <p:cond delay="0"/>
                                          </p:stCondLst>
                                        </p:cTn>
                                        <p:tgtEl>
                                          <p:spTgt spid="393"/>
                                        </p:tgtEl>
                                        <p:attrNameLst>
                                          <p:attrName>style.visibility</p:attrName>
                                        </p:attrNameLst>
                                      </p:cBhvr>
                                      <p:to>
                                        <p:strVal val="visible"/>
                                      </p:to>
                                    </p:set>
                                  </p:childTnLst>
                                </p:cTn>
                              </p:par>
                              <p:par>
                                <p:cTn id="808" nodeType="withEffect" fill="hold" presetClass="entr" presetID="1">
                                  <p:stCondLst>
                                    <p:cond delay="0"/>
                                  </p:stCondLst>
                                  <p:childTnLst>
                                    <p:set>
                                      <p:cBhvr>
                                        <p:cTn id="809" dur="1" fill="hold">
                                          <p:stCondLst>
                                            <p:cond delay="0"/>
                                          </p:stCondLst>
                                        </p:cTn>
                                        <p:tgtEl>
                                          <p:spTgt spid="397"/>
                                        </p:tgtEl>
                                        <p:attrNameLst>
                                          <p:attrName>style.visibility</p:attrName>
                                        </p:attrNameLst>
                                      </p:cBhvr>
                                      <p:to>
                                        <p:strVal val="visible"/>
                                      </p:to>
                                    </p:set>
                                  </p:childTnLst>
                                </p:cTn>
                              </p:par>
                              <p:par>
                                <p:cTn id="810" nodeType="withEffect" fill="hold" presetClass="entr" presetID="1">
                                  <p:stCondLst>
                                    <p:cond delay="0"/>
                                  </p:stCondLst>
                                  <p:childTnLst>
                                    <p:set>
                                      <p:cBhvr>
                                        <p:cTn id="811" dur="1" fill="hold">
                                          <p:stCondLst>
                                            <p:cond delay="0"/>
                                          </p:stCondLst>
                                        </p:cTn>
                                        <p:tgtEl>
                                          <p:spTgt spid="394"/>
                                        </p:tgtEl>
                                        <p:attrNameLst>
                                          <p:attrName>style.visibility</p:attrName>
                                        </p:attrNameLst>
                                      </p:cBhvr>
                                      <p:to>
                                        <p:strVal val="visible"/>
                                      </p:to>
                                    </p:set>
                                  </p:childTnLst>
                                </p:cTn>
                              </p:par>
                              <p:par>
                                <p:cTn id="812" nodeType="withEffect" fill="hold" presetClass="entr" presetID="1">
                                  <p:stCondLst>
                                    <p:cond delay="0"/>
                                  </p:stCondLst>
                                  <p:childTnLst>
                                    <p:set>
                                      <p:cBhvr>
                                        <p:cTn id="813" dur="1" fill="hold">
                                          <p:stCondLst>
                                            <p:cond delay="0"/>
                                          </p:stCondLst>
                                        </p:cTn>
                                        <p:tgtEl>
                                          <p:spTgt spid="396">
                                            <p:txEl>
                                              <p:pRg st="0" end="3"/>
                                            </p:txEl>
                                          </p:spTgt>
                                        </p:tgtEl>
                                        <p:attrNameLst>
                                          <p:attrName>style.visibility</p:attrName>
                                        </p:attrNameLst>
                                      </p:cBhvr>
                                      <p:to>
                                        <p:strVal val="visible"/>
                                      </p:to>
                                    </p:set>
                                  </p:childTnLst>
                                </p:cTn>
                              </p:par>
                              <p:par>
                                <p:cTn id="814" nodeType="withEffect" fill="hold" presetClass="entr" presetID="1">
                                  <p:stCondLst>
                                    <p:cond delay="0"/>
                                  </p:stCondLst>
                                  <p:childTnLst>
                                    <p:set>
                                      <p:cBhvr>
                                        <p:cTn id="815" dur="1" fill="hold">
                                          <p:stCondLst>
                                            <p:cond delay="0"/>
                                          </p:stCondLst>
                                        </p:cTn>
                                        <p:tgtEl>
                                          <p:spTgt spid="386">
                                            <p:txEl>
                                              <p:pRg st="98" end="130"/>
                                            </p:txEl>
                                          </p:spTgt>
                                        </p:tgtEl>
                                        <p:attrNameLst>
                                          <p:attrName>style.visibility</p:attrName>
                                        </p:attrNameLst>
                                      </p:cBhvr>
                                      <p:to>
                                        <p:strVal val="visible"/>
                                      </p:to>
                                    </p:set>
                                  </p:childTnLst>
                                </p:cTn>
                              </p:par>
                              <p:par>
                                <p:cTn id="816" nodeType="withEffect" fill="hold" presetClass="entr" presetID="1">
                                  <p:stCondLst>
                                    <p:cond delay="0"/>
                                  </p:stCondLst>
                                  <p:childTnLst>
                                    <p:set>
                                      <p:cBhvr>
                                        <p:cTn id="817" dur="1" fill="hold">
                                          <p:stCondLst>
                                            <p:cond delay="0"/>
                                          </p:stCondLst>
                                        </p:cTn>
                                        <p:tgtEl>
                                          <p:spTgt spid="386">
                                            <p:txEl>
                                              <p:pRg st="130" end="166"/>
                                            </p:txEl>
                                          </p:spTgt>
                                        </p:tgtEl>
                                        <p:attrNameLst>
                                          <p:attrName>style.visibility</p:attrName>
                                        </p:attrNameLst>
                                      </p:cBhvr>
                                      <p:to>
                                        <p:strVal val="visible"/>
                                      </p:to>
                                    </p:set>
                                  </p:childTnLst>
                                </p:cTn>
                              </p:par>
                              <p:par>
                                <p:cTn id="818" nodeType="withEffect" fill="hold" presetClass="entr" presetID="1">
                                  <p:stCondLst>
                                    <p:cond delay="0"/>
                                  </p:stCondLst>
                                  <p:childTnLst>
                                    <p:set>
                                      <p:cBhvr>
                                        <p:cTn id="819" dur="1" fill="hold">
                                          <p:stCondLst>
                                            <p:cond delay="0"/>
                                          </p:stCondLst>
                                        </p:cTn>
                                        <p:tgtEl>
                                          <p:spTgt spid="386">
                                            <p:txEl>
                                              <p:pRg st="181" end="213"/>
                                            </p:txEl>
                                          </p:spTgt>
                                        </p:tgtEl>
                                        <p:attrNameLst>
                                          <p:attrName>style.visibility</p:attrName>
                                        </p:attrNameLst>
                                      </p:cBhvr>
                                      <p:to>
                                        <p:strVal val="visible"/>
                                      </p:to>
                                    </p:set>
                                  </p:childTnLst>
                                </p:cTn>
                              </p:par>
                              <p:par>
                                <p:cTn id="820" nodeType="withEffect" fill="hold" presetClass="entr" presetID="1">
                                  <p:stCondLst>
                                    <p:cond delay="0"/>
                                  </p:stCondLst>
                                  <p:childTnLst>
                                    <p:set>
                                      <p:cBhvr>
                                        <p:cTn id="821" dur="1" fill="hold">
                                          <p:stCondLst>
                                            <p:cond delay="0"/>
                                          </p:stCondLst>
                                        </p:cTn>
                                        <p:tgtEl>
                                          <p:spTgt spid="386">
                                            <p:txEl>
                                              <p:pRg st="213" end="245"/>
                                            </p:txEl>
                                          </p:spTgt>
                                        </p:tgtEl>
                                        <p:attrNameLst>
                                          <p:attrName>style.visibility</p:attrName>
                                        </p:attrNameLst>
                                      </p:cBhvr>
                                      <p:to>
                                        <p:strVal val="visible"/>
                                      </p:to>
                                    </p:set>
                                  </p:childTnLst>
                                </p:cTn>
                              </p:par>
                              <p:par>
                                <p:cTn id="822" nodeType="withEffect" fill="hold" presetClass="entr" presetID="1">
                                  <p:stCondLst>
                                    <p:cond delay="0"/>
                                  </p:stCondLst>
                                  <p:childTnLst>
                                    <p:set>
                                      <p:cBhvr>
                                        <p:cTn id="823" dur="1" fill="hold">
                                          <p:stCondLst>
                                            <p:cond delay="0"/>
                                          </p:stCondLst>
                                        </p:cTn>
                                        <p:tgtEl>
                                          <p:spTgt spid="386">
                                            <p:txEl>
                                              <p:pRg st="274" end="306"/>
                                            </p:txEl>
                                          </p:spTgt>
                                        </p:tgtEl>
                                        <p:attrNameLst>
                                          <p:attrName>style.visibility</p:attrName>
                                        </p:attrNameLst>
                                      </p:cBhvr>
                                      <p:to>
                                        <p:strVal val="visible"/>
                                      </p:to>
                                    </p:set>
                                  </p:childTnLst>
                                </p:cTn>
                              </p:par>
                              <p:par>
                                <p:cTn id="824" nodeType="withEffect" fill="hold" presetClass="entr" presetID="1">
                                  <p:stCondLst>
                                    <p:cond delay="0"/>
                                  </p:stCondLst>
                                  <p:childTnLst>
                                    <p:set>
                                      <p:cBhvr>
                                        <p:cTn id="825" dur="1" fill="hold">
                                          <p:stCondLst>
                                            <p:cond delay="0"/>
                                          </p:stCondLst>
                                        </p:cTn>
                                        <p:tgtEl>
                                          <p:spTgt spid="421"/>
                                        </p:tgtEl>
                                        <p:attrNameLst>
                                          <p:attrName>style.visibility</p:attrName>
                                        </p:attrNameLst>
                                      </p:cBhvr>
                                      <p:to>
                                        <p:strVal val="visible"/>
                                      </p:to>
                                    </p:set>
                                  </p:childTnLst>
                                </p:cTn>
                              </p:par>
                              <p:par>
                                <p:cTn id="826" nodeType="withEffect" fill="hold" presetClass="entr" presetID="1">
                                  <p:stCondLst>
                                    <p:cond delay="0"/>
                                  </p:stCondLst>
                                  <p:childTnLst>
                                    <p:set>
                                      <p:cBhvr>
                                        <p:cTn id="827" dur="1" fill="hold">
                                          <p:stCondLst>
                                            <p:cond delay="0"/>
                                          </p:stCondLst>
                                        </p:cTn>
                                        <p:tgtEl>
                                          <p:spTgt spid="422"/>
                                        </p:tgtEl>
                                        <p:attrNameLst>
                                          <p:attrName>style.visibility</p:attrName>
                                        </p:attrNameLst>
                                      </p:cBhvr>
                                      <p:to>
                                        <p:strVal val="visible"/>
                                      </p:to>
                                    </p:set>
                                  </p:childTnLst>
                                </p:cTn>
                              </p:par>
                            </p:childTnLst>
                          </p:cTn>
                        </p:par>
                      </p:childTnLst>
                    </p:cTn>
                  </p:par>
                  <p:par>
                    <p:cTn id="828" fill="hold">
                      <p:stCondLst>
                        <p:cond delay="indefinite"/>
                      </p:stCondLst>
                      <p:childTnLst>
                        <p:par>
                          <p:cTn id="829" fill="hold">
                            <p:stCondLst>
                              <p:cond delay="0"/>
                            </p:stCondLst>
                            <p:childTnLst>
                              <p:par>
                                <p:cTn id="830" nodeType="clickEffect" fill="hold" presetClass="entr" presetID="1">
                                  <p:stCondLst>
                                    <p:cond delay="0"/>
                                  </p:stCondLst>
                                  <p:childTnLst>
                                    <p:set>
                                      <p:cBhvr>
                                        <p:cTn id="831" dur="1" fill="hold">
                                          <p:stCondLst>
                                            <p:cond delay="0"/>
                                          </p:stCondLst>
                                        </p:cTn>
                                        <p:tgtEl>
                                          <p:spTgt spid="432"/>
                                        </p:tgtEl>
                                        <p:attrNameLst>
                                          <p:attrName>style.visibility</p:attrName>
                                        </p:attrNameLst>
                                      </p:cBhvr>
                                      <p:to>
                                        <p:strVal val="visible"/>
                                      </p:to>
                                    </p:set>
                                  </p:childTnLst>
                                </p:cTn>
                              </p:par>
                              <p:par>
                                <p:cTn id="832" nodeType="withEffect" fill="hold" presetClass="entr" presetID="1">
                                  <p:stCondLst>
                                    <p:cond delay="0"/>
                                  </p:stCondLst>
                                  <p:childTnLst>
                                    <p:set>
                                      <p:cBhvr>
                                        <p:cTn id="833" dur="1" fill="hold">
                                          <p:stCondLst>
                                            <p:cond delay="0"/>
                                          </p:stCondLst>
                                        </p:cTn>
                                        <p:tgtEl>
                                          <p:spTgt spid="433"/>
                                        </p:tgtEl>
                                        <p:attrNameLst>
                                          <p:attrName>style.visibility</p:attrName>
                                        </p:attrNameLst>
                                      </p:cBhvr>
                                      <p:to>
                                        <p:strVal val="visible"/>
                                      </p:to>
                                    </p:set>
                                  </p:childTnLst>
                                </p:cTn>
                              </p:par>
                            </p:childTnLst>
                          </p:cTn>
                        </p:par>
                      </p:childTnLst>
                    </p:cTn>
                  </p:par>
                  <p:par>
                    <p:cTn id="834" fill="hold">
                      <p:stCondLst>
                        <p:cond delay="indefinite"/>
                      </p:stCondLst>
                      <p:childTnLst>
                        <p:par>
                          <p:cTn id="835" fill="hold">
                            <p:stCondLst>
                              <p:cond delay="0"/>
                            </p:stCondLst>
                            <p:childTnLst>
                              <p:par>
                                <p:cTn id="836" nodeType="clickEffect" fill="hold" presetClass="entr" presetID="1">
                                  <p:stCondLst>
                                    <p:cond delay="0"/>
                                  </p:stCondLst>
                                  <p:childTnLst>
                                    <p:set>
                                      <p:cBhvr>
                                        <p:cTn id="837" dur="1" fill="hold">
                                          <p:stCondLst>
                                            <p:cond delay="0"/>
                                          </p:stCondLst>
                                        </p:cTn>
                                        <p:tgtEl>
                                          <p:spTgt spid="434"/>
                                        </p:tgtEl>
                                        <p:attrNameLst>
                                          <p:attrName>style.visibility</p:attrName>
                                        </p:attrNameLst>
                                      </p:cBhvr>
                                      <p:to>
                                        <p:strVal val="visible"/>
                                      </p:to>
                                    </p:set>
                                  </p:childTnLst>
                                </p:cTn>
                              </p:par>
                            </p:childTnLst>
                          </p:cTn>
                        </p:par>
                      </p:childTnLst>
                    </p:cTn>
                  </p:par>
                  <p:par>
                    <p:cTn id="838" fill="hold">
                      <p:stCondLst>
                        <p:cond delay="indefinite"/>
                      </p:stCondLst>
                      <p:childTnLst>
                        <p:par>
                          <p:cTn id="839" fill="hold">
                            <p:stCondLst>
                              <p:cond delay="0"/>
                            </p:stCondLst>
                            <p:childTnLst>
                              <p:par>
                                <p:cTn id="840" nodeType="clickEffect" fill="hold" presetClass="exit" presetID="1">
                                  <p:stCondLst>
                                    <p:cond delay="0"/>
                                  </p:stCondLst>
                                  <p:childTnLst>
                                    <p:set>
                                      <p:cBhvr>
                                        <p:cTn id="841" dur="1" fill="hold">
                                          <p:stCondLst>
                                            <p:cond delay="0"/>
                                          </p:stCondLst>
                                        </p:cTn>
                                        <p:tgtEl>
                                          <p:spTgt spid="432"/>
                                        </p:tgtEl>
                                        <p:attrNameLst>
                                          <p:attrName>style.visibility</p:attrName>
                                        </p:attrNameLst>
                                      </p:cBhvr>
                                      <p:to>
                                        <p:strVal val="hidden"/>
                                      </p:to>
                                    </p:set>
                                  </p:childTnLst>
                                </p:cTn>
                              </p:par>
                              <p:par>
                                <p:cTn id="842" nodeType="withEffect" fill="hold" presetClass="exit" presetID="1">
                                  <p:stCondLst>
                                    <p:cond delay="0"/>
                                  </p:stCondLst>
                                  <p:childTnLst>
                                    <p:set>
                                      <p:cBhvr>
                                        <p:cTn id="843" dur="1" fill="hold">
                                          <p:stCondLst>
                                            <p:cond delay="0"/>
                                          </p:stCondLst>
                                        </p:cTn>
                                        <p:tgtEl>
                                          <p:spTgt spid="433"/>
                                        </p:tgtEl>
                                        <p:attrNameLst>
                                          <p:attrName>style.visibility</p:attrName>
                                        </p:attrNameLst>
                                      </p:cBhvr>
                                      <p:to>
                                        <p:strVal val="hidden"/>
                                      </p:to>
                                    </p:set>
                                  </p:childTnLst>
                                </p:cTn>
                              </p:par>
                              <p:par>
                                <p:cTn id="844" nodeType="withEffect" fill="hold" presetClass="exit" presetID="1">
                                  <p:stCondLst>
                                    <p:cond delay="0"/>
                                  </p:stCondLst>
                                  <p:childTnLst>
                                    <p:set>
                                      <p:cBhvr>
                                        <p:cTn id="845" dur="1" fill="hold">
                                          <p:stCondLst>
                                            <p:cond delay="0"/>
                                          </p:stCondLst>
                                        </p:cTn>
                                        <p:tgtEl>
                                          <p:spTgt spid="434"/>
                                        </p:tgtEl>
                                        <p:attrNameLst>
                                          <p:attrName>style.visibility</p:attrName>
                                        </p:attrNameLst>
                                      </p:cBhvr>
                                      <p:to>
                                        <p:strVal val="hidden"/>
                                      </p:to>
                                    </p:set>
                                  </p:childTnLst>
                                </p:cTn>
                              </p:par>
                              <p:par>
                                <p:cTn id="846" nodeType="withEffect" fill="hold" presetClass="entr" presetID="1">
                                  <p:stCondLst>
                                    <p:cond delay="0"/>
                                  </p:stCondLst>
                                  <p:childTnLst>
                                    <p:set>
                                      <p:cBhvr>
                                        <p:cTn id="847" dur="1" fill="hold">
                                          <p:stCondLst>
                                            <p:cond delay="0"/>
                                          </p:stCondLst>
                                        </p:cTn>
                                        <p:tgtEl>
                                          <p:spTgt spid="385"/>
                                        </p:tgtEl>
                                        <p:attrNameLst>
                                          <p:attrName>style.visibility</p:attrName>
                                        </p:attrNameLst>
                                      </p:cBhvr>
                                      <p:to>
                                        <p:strVal val="visible"/>
                                      </p:to>
                                    </p:set>
                                  </p:childTnLst>
                                </p:cTn>
                              </p:par>
                              <p:par>
                                <p:cTn id="848" nodeType="withEffect" fill="hold" presetClass="entr" presetID="1">
                                  <p:stCondLst>
                                    <p:cond delay="0"/>
                                  </p:stCondLst>
                                  <p:childTnLst>
                                    <p:set>
                                      <p:cBhvr>
                                        <p:cTn id="849" dur="1" fill="hold">
                                          <p:stCondLst>
                                            <p:cond delay="0"/>
                                          </p:stCondLst>
                                        </p:cTn>
                                        <p:tgtEl>
                                          <p:spTgt spid="427"/>
                                        </p:tgtEl>
                                        <p:attrNameLst>
                                          <p:attrName>style.visibility</p:attrName>
                                        </p:attrNameLst>
                                      </p:cBhvr>
                                      <p:to>
                                        <p:strVal val="visible"/>
                                      </p:to>
                                    </p:set>
                                  </p:childTnLst>
                                </p:cTn>
                              </p:par>
                            </p:childTnLst>
                          </p:cTn>
                        </p:par>
                        <p:par>
                          <p:cTn id="850" fill="hold">
                            <p:stCondLst>
                              <p:cond delay="0"/>
                            </p:stCondLst>
                            <p:childTnLst>
                              <p:par>
                                <p:cTn id="851" nodeType="afterEffect" fill="hold" presetClass="entr" presetID="1">
                                  <p:stCondLst>
                                    <p:cond delay="0"/>
                                  </p:stCondLst>
                                  <p:childTnLst>
                                    <p:set>
                                      <p:cBhvr>
                                        <p:cTn id="852" dur="1" fill="hold">
                                          <p:stCondLst>
                                            <p:cond delay="0"/>
                                          </p:stCondLst>
                                        </p:cTn>
                                        <p:tgtEl>
                                          <p:spTgt spid="406"/>
                                        </p:tgtEl>
                                        <p:attrNameLst>
                                          <p:attrName>style.visibility</p:attrName>
                                        </p:attrNameLst>
                                      </p:cBhvr>
                                      <p:to>
                                        <p:strVal val="visible"/>
                                      </p:to>
                                    </p:set>
                                  </p:childTnLst>
                                </p:cTn>
                              </p:par>
                              <p:par>
                                <p:cTn id="853" nodeType="withEffect" fill="hold" presetClass="entr" presetID="1">
                                  <p:stCondLst>
                                    <p:cond delay="0"/>
                                  </p:stCondLst>
                                  <p:childTnLst>
                                    <p:set>
                                      <p:cBhvr>
                                        <p:cTn id="854" dur="1" fill="hold">
                                          <p:stCondLst>
                                            <p:cond delay="0"/>
                                          </p:stCondLst>
                                        </p:cTn>
                                        <p:tgtEl>
                                          <p:spTgt spid="407"/>
                                        </p:tgtEl>
                                        <p:attrNameLst>
                                          <p:attrName>style.visibility</p:attrName>
                                        </p:attrNameLst>
                                      </p:cBhvr>
                                      <p:to>
                                        <p:strVal val="visible"/>
                                      </p:to>
                                    </p:set>
                                  </p:childTnLst>
                                </p:cTn>
                              </p:par>
                            </p:childTnLst>
                          </p:cTn>
                        </p:par>
                      </p:childTnLst>
                    </p:cTn>
                  </p:par>
                  <p:par>
                    <p:cTn id="855" fill="hold">
                      <p:stCondLst>
                        <p:cond delay="indefinite"/>
                      </p:stCondLst>
                      <p:childTnLst>
                        <p:par>
                          <p:cTn id="856" fill="hold">
                            <p:stCondLst>
                              <p:cond delay="0"/>
                            </p:stCondLst>
                            <p:childTnLst>
                              <p:par>
                                <p:cTn id="857" nodeType="clickEffect" fill="hold" presetClass="entr" presetID="1">
                                  <p:stCondLst>
                                    <p:cond delay="0"/>
                                  </p:stCondLst>
                                  <p:childTnLst>
                                    <p:set>
                                      <p:cBhvr>
                                        <p:cTn id="858" dur="1" fill="hold">
                                          <p:stCondLst>
                                            <p:cond delay="0"/>
                                          </p:stCondLst>
                                        </p:cTn>
                                        <p:tgtEl>
                                          <p:spTgt spid="387"/>
                                        </p:tgtEl>
                                        <p:attrNameLst>
                                          <p:attrName>style.visibility</p:attrName>
                                        </p:attrNameLst>
                                      </p:cBhvr>
                                      <p:to>
                                        <p:strVal val="visible"/>
                                      </p:to>
                                    </p:set>
                                  </p:childTnLst>
                                </p:cTn>
                              </p:par>
                              <p:par>
                                <p:cTn id="859" nodeType="withEffect" fill="hold" presetClass="entr" presetID="1">
                                  <p:stCondLst>
                                    <p:cond delay="0"/>
                                  </p:stCondLst>
                                  <p:childTnLst>
                                    <p:set>
                                      <p:cBhvr>
                                        <p:cTn id="860" dur="1" fill="hold">
                                          <p:stCondLst>
                                            <p:cond delay="0"/>
                                          </p:stCondLst>
                                        </p:cTn>
                                        <p:tgtEl>
                                          <p:spTgt spid="425"/>
                                        </p:tgtEl>
                                        <p:attrNameLst>
                                          <p:attrName>style.visibility</p:attrName>
                                        </p:attrNameLst>
                                      </p:cBhvr>
                                      <p:to>
                                        <p:strVal val="visible"/>
                                      </p:to>
                                    </p:set>
                                  </p:childTnLst>
                                </p:cTn>
                              </p:par>
                              <p:par>
                                <p:cTn id="861" nodeType="withEffect" fill="hold" presetClass="path" presetID="49">
                                  <p:stCondLst>
                                    <p:cond delay="0"/>
                                  </p:stCondLst>
                                  <p:childTnLst/>
                                </p:cTn>
                              </p:par>
                              <p:par>
                                <p:cTn id="862" nodeType="withEffect" fill="hold" presetClass="path" presetID="56">
                                  <p:stCondLst>
                                    <p:cond delay="0"/>
                                  </p:stCondLst>
                                  <p:childTnLst/>
                                </p:cTn>
                              </p:par>
                            </p:childTnLst>
                          </p:cTn>
                        </p:par>
                        <p:par>
                          <p:cTn id="863" fill="hold">
                            <p:stCondLst>
                              <p:cond delay="2000"/>
                            </p:stCondLst>
                            <p:childTnLst>
                              <p:par>
                                <p:cTn id="864" nodeType="afterEffect" fill="hold" presetClass="entr" presetID="1">
                                  <p:stCondLst>
                                    <p:cond delay="0"/>
                                  </p:stCondLst>
                                  <p:childTnLst>
                                    <p:set>
                                      <p:cBhvr>
                                        <p:cTn id="865" dur="1" fill="hold">
                                          <p:stCondLst>
                                            <p:cond delay="0"/>
                                          </p:stCondLst>
                                        </p:cTn>
                                        <p:tgtEl>
                                          <p:spTgt spid="426"/>
                                        </p:tgtEl>
                                        <p:attrNameLst>
                                          <p:attrName>style.visibility</p:attrName>
                                        </p:attrNameLst>
                                      </p:cBhvr>
                                      <p:to>
                                        <p:strVal val="visible"/>
                                      </p:to>
                                    </p:set>
                                  </p:childTnLst>
                                </p:cTn>
                              </p:par>
                              <p:par>
                                <p:cTn id="866" nodeType="withEffect" fill="hold" presetClass="exit" presetID="1">
                                  <p:stCondLst>
                                    <p:cond delay="0"/>
                                  </p:stCondLst>
                                  <p:childTnLst>
                                    <p:set>
                                      <p:cBhvr>
                                        <p:cTn id="867" dur="1" fill="hold">
                                          <p:stCondLst>
                                            <p:cond delay="0"/>
                                          </p:stCondLst>
                                        </p:cTn>
                                        <p:tgtEl>
                                          <p:spTgt spid="407"/>
                                        </p:tgtEl>
                                        <p:attrNameLst>
                                          <p:attrName>style.visibility</p:attrName>
                                        </p:attrNameLst>
                                      </p:cBhvr>
                                      <p:to>
                                        <p:strVal val="hidden"/>
                                      </p:to>
                                    </p:set>
                                  </p:childTnLst>
                                </p:cTn>
                              </p:par>
                              <p:par>
                                <p:cTn id="868" nodeType="withEffect" fill="hold" presetClass="exit" presetID="1">
                                  <p:stCondLst>
                                    <p:cond delay="0"/>
                                  </p:stCondLst>
                                  <p:childTnLst>
                                    <p:set>
                                      <p:cBhvr>
                                        <p:cTn id="869" dur="1" fill="hold">
                                          <p:stCondLst>
                                            <p:cond delay="0"/>
                                          </p:stCondLst>
                                        </p:cTn>
                                        <p:tgtEl>
                                          <p:spTgt spid="406"/>
                                        </p:tgtEl>
                                        <p:attrNameLst>
                                          <p:attrName>style.visibility</p:attrName>
                                        </p:attrNameLst>
                                      </p:cBhvr>
                                      <p:to>
                                        <p:strVal val="hidden"/>
                                      </p:to>
                                    </p:set>
                                  </p:childTnLst>
                                </p:cTn>
                              </p:par>
                              <p:par>
                                <p:cTn id="870" nodeType="withEffect" fill="hold" presetClass="entr" presetID="1">
                                  <p:stCondLst>
                                    <p:cond delay="0"/>
                                  </p:stCondLst>
                                  <p:childTnLst>
                                    <p:set>
                                      <p:cBhvr>
                                        <p:cTn id="871" dur="1" fill="hold">
                                          <p:stCondLst>
                                            <p:cond delay="0"/>
                                          </p:stCondLst>
                                        </p:cTn>
                                        <p:tgtEl>
                                          <p:spTgt spid="428"/>
                                        </p:tgtEl>
                                        <p:attrNameLst>
                                          <p:attrName>style.visibility</p:attrName>
                                        </p:attrNameLst>
                                      </p:cBhvr>
                                      <p:to>
                                        <p:strVal val="visible"/>
                                      </p:to>
                                    </p:set>
                                  </p:childTnLst>
                                </p:cTn>
                              </p:par>
                              <p:par>
                                <p:cTn id="872" nodeType="withEffect" fill="hold" presetClass="entr" presetID="1">
                                  <p:stCondLst>
                                    <p:cond delay="0"/>
                                  </p:stCondLst>
                                  <p:childTnLst>
                                    <p:set>
                                      <p:cBhvr>
                                        <p:cTn id="873" dur="1" fill="hold">
                                          <p:stCondLst>
                                            <p:cond delay="0"/>
                                          </p:stCondLst>
                                        </p:cTn>
                                        <p:tgtEl>
                                          <p:spTgt spid="429"/>
                                        </p:tgtEl>
                                        <p:attrNameLst>
                                          <p:attrName>style.visibility</p:attrName>
                                        </p:attrNameLst>
                                      </p:cBhvr>
                                      <p:to>
                                        <p:strVal val="visible"/>
                                      </p:to>
                                    </p:set>
                                  </p:childTnLst>
                                </p:cTn>
                              </p:par>
                            </p:childTnLst>
                          </p:cTn>
                        </p:par>
                      </p:childTnLst>
                    </p:cTn>
                  </p:par>
                  <p:par>
                    <p:cTn id="874" fill="hold">
                      <p:stCondLst>
                        <p:cond delay="indefinite"/>
                      </p:stCondLst>
                      <p:childTnLst>
                        <p:par>
                          <p:cTn id="875" fill="hold">
                            <p:stCondLst>
                              <p:cond delay="0"/>
                            </p:stCondLst>
                            <p:childTnLst>
                              <p:par>
                                <p:cTn id="876" nodeType="clickEffect" fill="hold" presetClass="path" presetID="42">
                                  <p:stCondLst>
                                    <p:cond delay="0"/>
                                  </p:stCondLst>
                                  <p:childTnLst/>
                                </p:cTn>
                              </p:par>
                              <p:par>
                                <p:cTn id="877" nodeType="withEffect" fill="hold" presetClass="emph" presetID="6">
                                  <p:stCondLst>
                                    <p:cond delay="0"/>
                                  </p:stCondLst>
                                  <p:childTnLst/>
                                </p:cTn>
                              </p:par>
                            </p:childTnLst>
                          </p:cTn>
                        </p:par>
                        <p:par>
                          <p:cTn id="878" fill="hold">
                            <p:stCondLst>
                              <p:cond delay="500"/>
                            </p:stCondLst>
                            <p:childTnLst>
                              <p:par>
                                <p:cTn id="879" nodeType="afterEffect" fill="hold" presetClass="exit" presetID="1">
                                  <p:stCondLst>
                                    <p:cond delay="0"/>
                                  </p:stCondLst>
                                  <p:childTnLst>
                                    <p:set>
                                      <p:cBhvr>
                                        <p:cTn id="880" dur="1" fill="hold">
                                          <p:stCondLst>
                                            <p:cond delay="0"/>
                                          </p:stCondLst>
                                        </p:cTn>
                                        <p:tgtEl>
                                          <p:spTgt spid="428"/>
                                        </p:tgtEl>
                                        <p:attrNameLst>
                                          <p:attrName>style.visibility</p:attrName>
                                        </p:attrNameLst>
                                      </p:cBhvr>
                                      <p:to>
                                        <p:strVal val="hidden"/>
                                      </p:to>
                                    </p:set>
                                  </p:childTnLst>
                                </p:cTn>
                              </p:par>
                              <p:par>
                                <p:cTn id="881" nodeType="withEffect" fill="hold" presetClass="exit" presetID="1">
                                  <p:stCondLst>
                                    <p:cond delay="0"/>
                                  </p:stCondLst>
                                  <p:childTnLst>
                                    <p:set>
                                      <p:cBhvr>
                                        <p:cTn id="882" dur="1" fill="hold">
                                          <p:stCondLst>
                                            <p:cond delay="0"/>
                                          </p:stCondLst>
                                        </p:cTn>
                                        <p:tgtEl>
                                          <p:spTgt spid="429"/>
                                        </p:tgtEl>
                                        <p:attrNameLst>
                                          <p:attrName>style.visibility</p:attrName>
                                        </p:attrNameLst>
                                      </p:cBhvr>
                                      <p:to>
                                        <p:strVal val="hidden"/>
                                      </p:to>
                                    </p:set>
                                  </p:childTnLst>
                                </p:cTn>
                              </p:par>
                              <p:par>
                                <p:cTn id="883" nodeType="withEffect" fill="hold" presetClass="entr" presetID="1">
                                  <p:stCondLst>
                                    <p:cond delay="0"/>
                                  </p:stCondLst>
                                  <p:childTnLst>
                                    <p:set>
                                      <p:cBhvr>
                                        <p:cTn id="884" dur="1" fill="hold">
                                          <p:stCondLst>
                                            <p:cond delay="0"/>
                                          </p:stCondLst>
                                        </p:cTn>
                                        <p:tgtEl>
                                          <p:spTgt spid="413"/>
                                        </p:tgtEl>
                                        <p:attrNameLst>
                                          <p:attrName>style.visibility</p:attrName>
                                        </p:attrNameLst>
                                      </p:cBhvr>
                                      <p:to>
                                        <p:strVal val="visible"/>
                                      </p:to>
                                    </p:set>
                                  </p:childTnLst>
                                </p:cTn>
                              </p:par>
                              <p:par>
                                <p:cTn id="885" nodeType="withEffect" fill="hold" presetClass="entr" presetID="1">
                                  <p:stCondLst>
                                    <p:cond delay="0"/>
                                  </p:stCondLst>
                                  <p:childTnLst>
                                    <p:set>
                                      <p:cBhvr>
                                        <p:cTn id="886" dur="1" fill="hold">
                                          <p:stCondLst>
                                            <p:cond delay="0"/>
                                          </p:stCondLst>
                                        </p:cTn>
                                        <p:tgtEl>
                                          <p:spTgt spid="414"/>
                                        </p:tgtEl>
                                        <p:attrNameLst>
                                          <p:attrName>style.visibility</p:attrName>
                                        </p:attrNameLst>
                                      </p:cBhvr>
                                      <p:to>
                                        <p:strVal val="visible"/>
                                      </p:to>
                                    </p:set>
                                  </p:childTnLst>
                                </p:cTn>
                              </p:par>
                              <p:par>
                                <p:cTn id="887" nodeType="withEffect" fill="hold" presetClass="entr" presetID="1">
                                  <p:stCondLst>
                                    <p:cond delay="0"/>
                                  </p:stCondLst>
                                  <p:childTnLst>
                                    <p:set>
                                      <p:cBhvr>
                                        <p:cTn id="888" dur="1" fill="hold">
                                          <p:stCondLst>
                                            <p:cond delay="0"/>
                                          </p:stCondLst>
                                        </p:cTn>
                                        <p:tgtEl>
                                          <p:spTgt spid="430"/>
                                        </p:tgtEl>
                                        <p:attrNameLst>
                                          <p:attrName>style.visibility</p:attrName>
                                        </p:attrNameLst>
                                      </p:cBhvr>
                                      <p:to>
                                        <p:strVal val="visible"/>
                                      </p:to>
                                    </p:set>
                                  </p:childTnLst>
                                </p:cTn>
                              </p:par>
                              <p:par>
                                <p:cTn id="889" nodeType="withEffect" fill="hold" presetClass="entr" presetID="1">
                                  <p:stCondLst>
                                    <p:cond delay="0"/>
                                  </p:stCondLst>
                                  <p:childTnLst>
                                    <p:set>
                                      <p:cBhvr>
                                        <p:cTn id="890" dur="1" fill="hold">
                                          <p:stCondLst>
                                            <p:cond delay="0"/>
                                          </p:stCondLst>
                                        </p:cTn>
                                        <p:tgtEl>
                                          <p:spTgt spid="431"/>
                                        </p:tgtEl>
                                        <p:attrNameLst>
                                          <p:attrName>style.visibility</p:attrName>
                                        </p:attrNameLst>
                                      </p:cBhvr>
                                      <p:to>
                                        <p:strVal val="visible"/>
                                      </p:to>
                                    </p:set>
                                  </p:childTnLst>
                                </p:cTn>
                              </p:par>
                            </p:childTnLst>
                          </p:cTn>
                        </p:par>
                      </p:childTnLst>
                    </p:cTn>
                  </p:par>
                  <p:par>
                    <p:cTn id="891" fill="hold">
                      <p:stCondLst>
                        <p:cond delay="indefinite"/>
                      </p:stCondLst>
                      <p:childTnLst>
                        <p:par>
                          <p:cTn id="892" fill="hold">
                            <p:stCondLst>
                              <p:cond delay="0"/>
                            </p:stCondLst>
                            <p:childTnLst>
                              <p:par>
                                <p:cTn id="893" nodeType="clickEffect" fill="hold" presetClass="path" presetID="42">
                                  <p:stCondLst>
                                    <p:cond delay="0"/>
                                  </p:stCondLst>
                                  <p:childTnLst/>
                                </p:cTn>
                              </p:par>
                              <p:par>
                                <p:cTn id="894" nodeType="withEffect" fill="hold" presetClass="emph" presetID="6">
                                  <p:stCondLst>
                                    <p:cond delay="0"/>
                                  </p:stCondLst>
                                  <p:childTnLst/>
                                </p:cTn>
                              </p:par>
                            </p:childTnLst>
                          </p:cTn>
                        </p:par>
                        <p:par>
                          <p:cTn id="895" fill="hold">
                            <p:stCondLst>
                              <p:cond delay="1000"/>
                            </p:stCondLst>
                            <p:childTnLst>
                              <p:par>
                                <p:cTn id="896" nodeType="afterEffect" fill="hold" presetClass="entr" presetID="1">
                                  <p:stCondLst>
                                    <p:cond delay="0"/>
                                  </p:stCondLst>
                                  <p:childTnLst>
                                    <p:set>
                                      <p:cBhvr>
                                        <p:cTn id="897" dur="1" fill="hold">
                                          <p:stCondLst>
                                            <p:cond delay="0"/>
                                          </p:stCondLst>
                                        </p:cTn>
                                        <p:tgtEl>
                                          <p:spTgt spid="415"/>
                                        </p:tgtEl>
                                        <p:attrNameLst>
                                          <p:attrName>style.visibility</p:attrName>
                                        </p:attrNameLst>
                                      </p:cBhvr>
                                      <p:to>
                                        <p:strVal val="visible"/>
                                      </p:to>
                                    </p:set>
                                  </p:childTnLst>
                                </p:cTn>
                              </p:par>
                              <p:par>
                                <p:cTn id="898" nodeType="withEffect" fill="hold" presetClass="path" presetID="56">
                                  <p:stCondLst>
                                    <p:cond delay="0"/>
                                  </p:stCondLst>
                                  <p:childTnLst/>
                                </p:cTn>
                              </p:par>
                            </p:childTnLst>
                          </p:cTn>
                        </p:par>
                        <p:par>
                          <p:cTn id="899" fill="hold">
                            <p:stCondLst>
                              <p:cond delay="3000"/>
                            </p:stCondLst>
                            <p:childTnLst>
                              <p:par>
                                <p:cTn id="900" nodeType="afterEffect" fill="hold" presetClass="exit" presetID="1">
                                  <p:stCondLst>
                                    <p:cond delay="0"/>
                                  </p:stCondLst>
                                  <p:childTnLst>
                                    <p:set>
                                      <p:cBhvr>
                                        <p:cTn id="901" dur="1" fill="hold">
                                          <p:stCondLst>
                                            <p:cond delay="0"/>
                                          </p:stCondLst>
                                        </p:cTn>
                                        <p:tgtEl>
                                          <p:spTgt spid="415"/>
                                        </p:tgtEl>
                                        <p:attrNameLst>
                                          <p:attrName>style.visibility</p:attrName>
                                        </p:attrNameLst>
                                      </p:cBhvr>
                                      <p:to>
                                        <p:strVal val="hidden"/>
                                      </p:to>
                                    </p:set>
                                  </p:childTnLst>
                                </p:cTn>
                              </p:par>
                              <p:par>
                                <p:cTn id="902" nodeType="withEffect" fill="hold" presetClass="entr" presetID="1">
                                  <p:stCondLst>
                                    <p:cond delay="0"/>
                                  </p:stCondLst>
                                  <p:childTnLst>
                                    <p:set>
                                      <p:cBhvr>
                                        <p:cTn id="903" dur="1" fill="hold">
                                          <p:stCondLst>
                                            <p:cond delay="0"/>
                                          </p:stCondLst>
                                        </p:cTn>
                                        <p:tgtEl>
                                          <p:spTgt spid="395"/>
                                        </p:tgtEl>
                                        <p:attrNameLst>
                                          <p:attrName>style.visibility</p:attrName>
                                        </p:attrNameLst>
                                      </p:cBhvr>
                                      <p:to>
                                        <p:strVal val="visible"/>
                                      </p:to>
                                    </p:set>
                                  </p:childTnLst>
                                </p:cTn>
                              </p:par>
                              <p:par>
                                <p:cTn id="904" nodeType="withEffect" fill="hold" presetClass="entr" presetID="1">
                                  <p:stCondLst>
                                    <p:cond delay="0"/>
                                  </p:stCondLst>
                                  <p:childTnLst>
                                    <p:set>
                                      <p:cBhvr>
                                        <p:cTn id="905" dur="1" fill="hold">
                                          <p:stCondLst>
                                            <p:cond delay="0"/>
                                          </p:stCondLst>
                                        </p:cTn>
                                        <p:tgtEl>
                                          <p:spTgt spid="402"/>
                                        </p:tgtEl>
                                        <p:attrNameLst>
                                          <p:attrName>style.visibility</p:attrName>
                                        </p:attrNameLst>
                                      </p:cBhvr>
                                      <p:to>
                                        <p:strVal val="visible"/>
                                      </p:to>
                                    </p:set>
                                  </p:childTnLst>
                                </p:cTn>
                              </p:par>
                              <p:par>
                                <p:cTn id="906" nodeType="withEffect" fill="hold" presetClass="entr" presetID="1">
                                  <p:stCondLst>
                                    <p:cond delay="0"/>
                                  </p:stCondLst>
                                  <p:childTnLst>
                                    <p:set>
                                      <p:cBhvr>
                                        <p:cTn id="907" dur="1" fill="hold">
                                          <p:stCondLst>
                                            <p:cond delay="0"/>
                                          </p:stCondLst>
                                        </p:cTn>
                                        <p:tgtEl>
                                          <p:spTgt spid="398"/>
                                        </p:tgtEl>
                                        <p:attrNameLst>
                                          <p:attrName>style.visibility</p:attrName>
                                        </p:attrNameLst>
                                      </p:cBhvr>
                                      <p:to>
                                        <p:strVal val="visible"/>
                                      </p:to>
                                    </p:set>
                                  </p:childTnLst>
                                </p:cTn>
                              </p:par>
                            </p:childTnLst>
                          </p:cTn>
                        </p:par>
                      </p:childTnLst>
                    </p:cTn>
                  </p:par>
                  <p:par>
                    <p:cTn id="908" fill="hold">
                      <p:stCondLst>
                        <p:cond delay="indefinite"/>
                      </p:stCondLst>
                      <p:childTnLst>
                        <p:par>
                          <p:cTn id="909" fill="hold">
                            <p:stCondLst>
                              <p:cond delay="0"/>
                            </p:stCondLst>
                            <p:childTnLst>
                              <p:par>
                                <p:cTn id="910" nodeType="clickEffect" fill="hold" presetClass="path" presetID="42">
                                  <p:stCondLst>
                                    <p:cond delay="0"/>
                                  </p:stCondLst>
                                  <p:childTnLst/>
                                </p:cTn>
                              </p:par>
                              <p:par>
                                <p:cTn id="911" nodeType="withEffect" fill="hold" presetClass="emph" presetID="6">
                                  <p:stCondLst>
                                    <p:cond delay="0"/>
                                  </p:stCondLst>
                                  <p:childTnLst/>
                                </p:cTn>
                              </p:par>
                            </p:childTnLst>
                          </p:cTn>
                        </p:par>
                        <p:par>
                          <p:cTn id="912" fill="hold">
                            <p:stCondLst>
                              <p:cond delay="1000"/>
                            </p:stCondLst>
                            <p:childTnLst>
                              <p:par>
                                <p:cTn id="913" nodeType="afterEffect" fill="hold" presetClass="entr" presetID="1">
                                  <p:stCondLst>
                                    <p:cond delay="0"/>
                                  </p:stCondLst>
                                  <p:childTnLst>
                                    <p:set>
                                      <p:cBhvr>
                                        <p:cTn id="914" dur="1" fill="hold">
                                          <p:stCondLst>
                                            <p:cond delay="0"/>
                                          </p:stCondLst>
                                        </p:cTn>
                                        <p:tgtEl>
                                          <p:spTgt spid="416"/>
                                        </p:tgtEl>
                                        <p:attrNameLst>
                                          <p:attrName>style.visibility</p:attrName>
                                        </p:attrNameLst>
                                      </p:cBhvr>
                                      <p:to>
                                        <p:strVal val="visible"/>
                                      </p:to>
                                    </p:set>
                                  </p:childTnLst>
                                </p:cTn>
                              </p:par>
                              <p:par>
                                <p:cTn id="915" nodeType="withEffect" fill="hold" presetClass="entr" presetID="1">
                                  <p:stCondLst>
                                    <p:cond delay="0"/>
                                  </p:stCondLst>
                                  <p:childTnLst>
                                    <p:set>
                                      <p:cBhvr>
                                        <p:cTn id="916" dur="1" fill="hold">
                                          <p:stCondLst>
                                            <p:cond delay="0"/>
                                          </p:stCondLst>
                                        </p:cTn>
                                        <p:tgtEl>
                                          <p:spTgt spid="417"/>
                                        </p:tgtEl>
                                        <p:attrNameLst>
                                          <p:attrName>style.visibility</p:attrName>
                                        </p:attrNameLst>
                                      </p:cBhvr>
                                      <p:to>
                                        <p:strVal val="visible"/>
                                      </p:to>
                                    </p:set>
                                  </p:childTnLst>
                                </p:cTn>
                              </p:par>
                              <p:par>
                                <p:cTn id="917" nodeType="withEffect" fill="hold" presetClass="path" presetID="64">
                                  <p:stCondLst>
                                    <p:cond delay="0"/>
                                  </p:stCondLst>
                                  <p:childTnLst/>
                                </p:cTn>
                              </p:par>
                              <p:par>
                                <p:cTn id="918" nodeType="withEffect" fill="hold" presetClass="path" presetID="64">
                                  <p:stCondLst>
                                    <p:cond delay="0"/>
                                  </p:stCondLst>
                                  <p:childTnLst/>
                                </p:cTn>
                              </p:par>
                            </p:childTnLst>
                          </p:cTn>
                        </p:par>
                        <p:par>
                          <p:cTn id="919" fill="hold">
                            <p:stCondLst>
                              <p:cond delay="3000"/>
                            </p:stCondLst>
                            <p:childTnLst>
                              <p:par>
                                <p:cTn id="920" nodeType="afterEffect" fill="hold" presetClass="exit" presetID="1">
                                  <p:stCondLst>
                                    <p:cond delay="0"/>
                                  </p:stCondLst>
                                  <p:childTnLst>
                                    <p:set>
                                      <p:cBhvr>
                                        <p:cTn id="921" dur="1" fill="hold">
                                          <p:stCondLst>
                                            <p:cond delay="0"/>
                                          </p:stCondLst>
                                        </p:cTn>
                                        <p:tgtEl>
                                          <p:spTgt spid="416"/>
                                        </p:tgtEl>
                                        <p:attrNameLst>
                                          <p:attrName>style.visibility</p:attrName>
                                        </p:attrNameLst>
                                      </p:cBhvr>
                                      <p:to>
                                        <p:strVal val="hidden"/>
                                      </p:to>
                                    </p:set>
                                  </p:childTnLst>
                                </p:cTn>
                              </p:par>
                              <p:par>
                                <p:cTn id="922" nodeType="withEffect" fill="hold" presetClass="entr" presetID="1">
                                  <p:stCondLst>
                                    <p:cond delay="0"/>
                                  </p:stCondLst>
                                  <p:childTnLst>
                                    <p:set>
                                      <p:cBhvr>
                                        <p:cTn id="923" dur="1" fill="hold">
                                          <p:stCondLst>
                                            <p:cond delay="0"/>
                                          </p:stCondLst>
                                        </p:cTn>
                                        <p:tgtEl>
                                          <p:spTgt spid="408"/>
                                        </p:tgtEl>
                                        <p:attrNameLst>
                                          <p:attrName>style.visibility</p:attrName>
                                        </p:attrNameLst>
                                      </p:cBhvr>
                                      <p:to>
                                        <p:strVal val="visible"/>
                                      </p:to>
                                    </p:set>
                                  </p:childTnLst>
                                </p:cTn>
                              </p:par>
                              <p:par>
                                <p:cTn id="924" nodeType="withEffect" fill="hold" presetClass="exit" presetID="1">
                                  <p:stCondLst>
                                    <p:cond delay="0"/>
                                  </p:stCondLst>
                                  <p:childTnLst>
                                    <p:set>
                                      <p:cBhvr>
                                        <p:cTn id="925" dur="1" fill="hold">
                                          <p:stCondLst>
                                            <p:cond delay="0"/>
                                          </p:stCondLst>
                                        </p:cTn>
                                        <p:tgtEl>
                                          <p:spTgt spid="417"/>
                                        </p:tgtEl>
                                        <p:attrNameLst>
                                          <p:attrName>style.visibility</p:attrName>
                                        </p:attrNameLst>
                                      </p:cBhvr>
                                      <p:to>
                                        <p:strVal val="hidden"/>
                                      </p:to>
                                    </p:set>
                                  </p:childTnLst>
                                </p:cTn>
                              </p:par>
                              <p:par>
                                <p:cTn id="926" nodeType="withEffect" fill="hold" presetClass="entr" presetID="1">
                                  <p:stCondLst>
                                    <p:cond delay="0"/>
                                  </p:stCondLst>
                                  <p:childTnLst>
                                    <p:set>
                                      <p:cBhvr>
                                        <p:cTn id="927" dur="1" fill="hold">
                                          <p:stCondLst>
                                            <p:cond delay="0"/>
                                          </p:stCondLst>
                                        </p:cTn>
                                        <p:tgtEl>
                                          <p:spTgt spid="409"/>
                                        </p:tgtEl>
                                        <p:attrNameLst>
                                          <p:attrName>style.visibility</p:attrName>
                                        </p:attrNameLst>
                                      </p:cBhvr>
                                      <p:to>
                                        <p:strVal val="visible"/>
                                      </p:to>
                                    </p:set>
                                  </p:childTnLst>
                                </p:cTn>
                              </p:par>
                              <p:par>
                                <p:cTn id="928" nodeType="withEffect" fill="hold" presetClass="entr" presetID="1">
                                  <p:stCondLst>
                                    <p:cond delay="0"/>
                                  </p:stCondLst>
                                  <p:childTnLst>
                                    <p:set>
                                      <p:cBhvr>
                                        <p:cTn id="929" dur="1" fill="hold">
                                          <p:stCondLst>
                                            <p:cond delay="0"/>
                                          </p:stCondLst>
                                        </p:cTn>
                                        <p:tgtEl>
                                          <p:spTgt spid="410"/>
                                        </p:tgtEl>
                                        <p:attrNameLst>
                                          <p:attrName>style.visibility</p:attrName>
                                        </p:attrNameLst>
                                      </p:cBhvr>
                                      <p:to>
                                        <p:strVal val="visible"/>
                                      </p:to>
                                    </p:set>
                                  </p:childTnLst>
                                </p:cTn>
                              </p:par>
                              <p:par>
                                <p:cTn id="930" nodeType="withEffect" fill="hold" presetClass="entr" presetID="1">
                                  <p:stCondLst>
                                    <p:cond delay="0"/>
                                  </p:stCondLst>
                                  <p:childTnLst>
                                    <p:set>
                                      <p:cBhvr>
                                        <p:cTn id="931" dur="1" fill="hold">
                                          <p:stCondLst>
                                            <p:cond delay="0"/>
                                          </p:stCondLst>
                                        </p:cTn>
                                        <p:tgtEl>
                                          <p:spTgt spid="411"/>
                                        </p:tgtEl>
                                        <p:attrNameLst>
                                          <p:attrName>style.visibility</p:attrName>
                                        </p:attrNameLst>
                                      </p:cBhvr>
                                      <p:to>
                                        <p:strVal val="visible"/>
                                      </p:to>
                                    </p:set>
                                  </p:childTnLst>
                                </p:cTn>
                              </p:par>
                            </p:childTnLst>
                          </p:cTn>
                        </p:par>
                      </p:childTnLst>
                    </p:cTn>
                  </p:par>
                  <p:par>
                    <p:cTn id="932" fill="hold">
                      <p:stCondLst>
                        <p:cond delay="indefinite"/>
                      </p:stCondLst>
                      <p:childTnLst>
                        <p:par>
                          <p:cTn id="933" fill="hold">
                            <p:stCondLst>
                              <p:cond delay="0"/>
                            </p:stCondLst>
                            <p:childTnLst>
                              <p:par>
                                <p:cTn id="934" nodeType="clickEffect" fill="hold" presetClass="path" presetID="42">
                                  <p:stCondLst>
                                    <p:cond delay="0"/>
                                  </p:stCondLst>
                                  <p:childTnLst/>
                                </p:cTn>
                              </p:par>
                              <p:par>
                                <p:cTn id="935" nodeType="withEffect" fill="hold" presetClass="emph" presetID="6">
                                  <p:stCondLst>
                                    <p:cond delay="0"/>
                                  </p:stCondLst>
                                  <p:childTnLst/>
                                </p:cTn>
                              </p:par>
                            </p:childTnLst>
                          </p:cTn>
                        </p:par>
                        <p:par>
                          <p:cTn id="936" fill="hold">
                            <p:stCondLst>
                              <p:cond delay="1000"/>
                            </p:stCondLst>
                            <p:childTnLst>
                              <p:par>
                                <p:cTn id="937" nodeType="afterEffect" fill="hold" presetClass="entr" presetID="1">
                                  <p:stCondLst>
                                    <p:cond delay="0"/>
                                  </p:stCondLst>
                                  <p:childTnLst>
                                    <p:set>
                                      <p:cBhvr>
                                        <p:cTn id="938" dur="1" fill="hold">
                                          <p:stCondLst>
                                            <p:cond delay="0"/>
                                          </p:stCondLst>
                                        </p:cTn>
                                        <p:tgtEl>
                                          <p:spTgt spid="418"/>
                                        </p:tgtEl>
                                        <p:attrNameLst>
                                          <p:attrName>style.visibility</p:attrName>
                                        </p:attrNameLst>
                                      </p:cBhvr>
                                      <p:to>
                                        <p:strVal val="visible"/>
                                      </p:to>
                                    </p:set>
                                  </p:childTnLst>
                                </p:cTn>
                              </p:par>
                            </p:childTnLst>
                          </p:cTn>
                        </p:par>
                      </p:childTnLst>
                    </p:cTn>
                  </p:par>
                  <p:par>
                    <p:cTn id="939" fill="hold">
                      <p:stCondLst>
                        <p:cond delay="indefinite"/>
                      </p:stCondLst>
                      <p:childTnLst>
                        <p:par>
                          <p:cTn id="940" fill="hold">
                            <p:stCondLst>
                              <p:cond delay="0"/>
                            </p:stCondLst>
                            <p:childTnLst>
                              <p:par>
                                <p:cTn id="941" nodeType="clickEffect" fill="hold" presetClass="exit" presetID="1">
                                  <p:stCondLst>
                                    <p:cond delay="0"/>
                                  </p:stCondLst>
                                  <p:childTnLst>
                                    <p:set>
                                      <p:cBhvr>
                                        <p:cTn id="942" dur="1" fill="hold">
                                          <p:stCondLst>
                                            <p:cond delay="0"/>
                                          </p:stCondLst>
                                        </p:cTn>
                                        <p:tgtEl>
                                          <p:spTgt spid="398"/>
                                        </p:tgtEl>
                                        <p:attrNameLst>
                                          <p:attrName>style.visibility</p:attrName>
                                        </p:attrNameLst>
                                      </p:cBhvr>
                                      <p:to>
                                        <p:strVal val="hidden"/>
                                      </p:to>
                                    </p:set>
                                  </p:childTnLst>
                                </p:cTn>
                              </p:par>
                              <p:par>
                                <p:cTn id="943" nodeType="withEffect" fill="hold" presetClass="entr" presetID="1">
                                  <p:stCondLst>
                                    <p:cond delay="0"/>
                                  </p:stCondLst>
                                  <p:childTnLst>
                                    <p:set>
                                      <p:cBhvr>
                                        <p:cTn id="944" dur="1" fill="hold">
                                          <p:stCondLst>
                                            <p:cond delay="0"/>
                                          </p:stCondLst>
                                        </p:cTn>
                                        <p:tgtEl>
                                          <p:spTgt spid="399"/>
                                        </p:tgtEl>
                                        <p:attrNameLst>
                                          <p:attrName>style.visibility</p:attrName>
                                        </p:attrNameLst>
                                      </p:cBhvr>
                                      <p:to>
                                        <p:strVal val="visible"/>
                                      </p:to>
                                    </p:set>
                                  </p:childTnLst>
                                </p:cTn>
                              </p:par>
                              <p:par>
                                <p:cTn id="945" nodeType="withEffect" fill="hold" presetClass="exit" presetID="1">
                                  <p:stCondLst>
                                    <p:cond delay="0"/>
                                  </p:stCondLst>
                                  <p:childTnLst>
                                    <p:set>
                                      <p:cBhvr>
                                        <p:cTn id="946" dur="1" fill="hold">
                                          <p:stCondLst>
                                            <p:cond delay="0"/>
                                          </p:stCondLst>
                                        </p:cTn>
                                        <p:tgtEl>
                                          <p:spTgt spid="402"/>
                                        </p:tgtEl>
                                        <p:attrNameLst>
                                          <p:attrName>style.visibility</p:attrName>
                                        </p:attrNameLst>
                                      </p:cBhvr>
                                      <p:to>
                                        <p:strVal val="hidden"/>
                                      </p:to>
                                    </p:set>
                                  </p:childTnLst>
                                </p:cTn>
                              </p:par>
                              <p:par>
                                <p:cTn id="947" nodeType="withEffect" fill="hold" presetClass="entr" presetID="1">
                                  <p:stCondLst>
                                    <p:cond delay="0"/>
                                  </p:stCondLst>
                                  <p:childTnLst>
                                    <p:set>
                                      <p:cBhvr>
                                        <p:cTn id="948" dur="1" fill="hold">
                                          <p:stCondLst>
                                            <p:cond delay="0"/>
                                          </p:stCondLst>
                                        </p:cTn>
                                        <p:tgtEl>
                                          <p:spTgt spid="403"/>
                                        </p:tgtEl>
                                        <p:attrNameLst>
                                          <p:attrName>style.visibility</p:attrName>
                                        </p:attrNameLst>
                                      </p:cBhvr>
                                      <p:to>
                                        <p:strVal val="visible"/>
                                      </p:to>
                                    </p:set>
                                  </p:childTnLst>
                                </p:cTn>
                              </p:par>
                            </p:childTnLst>
                          </p:cTn>
                        </p:par>
                      </p:childTnLst>
                    </p:cTn>
                  </p:par>
                  <p:par>
                    <p:cTn id="949" fill="hold">
                      <p:stCondLst>
                        <p:cond delay="indefinite"/>
                      </p:stCondLst>
                      <p:childTnLst>
                        <p:par>
                          <p:cTn id="950" fill="hold">
                            <p:stCondLst>
                              <p:cond delay="0"/>
                            </p:stCondLst>
                            <p:childTnLst>
                              <p:par>
                                <p:cTn id="951" nodeType="clickEffect" fill="hold" presetClass="entr" presetID="1">
                                  <p:stCondLst>
                                    <p:cond delay="0"/>
                                  </p:stCondLst>
                                  <p:childTnLst>
                                    <p:set>
                                      <p:cBhvr>
                                        <p:cTn id="952" dur="1" fill="hold">
                                          <p:stCondLst>
                                            <p:cond delay="0"/>
                                          </p:stCondLst>
                                        </p:cTn>
                                        <p:tgtEl>
                                          <p:spTgt spid="400"/>
                                        </p:tgtEl>
                                        <p:attrNameLst>
                                          <p:attrName>style.visibility</p:attrName>
                                        </p:attrNameLst>
                                      </p:cBhvr>
                                      <p:to>
                                        <p:strVal val="visible"/>
                                      </p:to>
                                    </p:set>
                                  </p:childTnLst>
                                </p:cTn>
                              </p:par>
                              <p:par>
                                <p:cTn id="953" nodeType="withEffect" fill="hold" presetClass="exit" presetID="1">
                                  <p:stCondLst>
                                    <p:cond delay="0"/>
                                  </p:stCondLst>
                                  <p:childTnLst>
                                    <p:set>
                                      <p:cBhvr>
                                        <p:cTn id="954" dur="1" fill="hold">
                                          <p:stCondLst>
                                            <p:cond delay="0"/>
                                          </p:stCondLst>
                                        </p:cTn>
                                        <p:tgtEl>
                                          <p:spTgt spid="399"/>
                                        </p:tgtEl>
                                        <p:attrNameLst>
                                          <p:attrName>style.visibility</p:attrName>
                                        </p:attrNameLst>
                                      </p:cBhvr>
                                      <p:to>
                                        <p:strVal val="hidden"/>
                                      </p:to>
                                    </p:set>
                                  </p:childTnLst>
                                </p:cTn>
                              </p:par>
                              <p:par>
                                <p:cTn id="955" nodeType="withEffect" fill="hold" presetClass="entr" presetID="1">
                                  <p:stCondLst>
                                    <p:cond delay="0"/>
                                  </p:stCondLst>
                                  <p:childTnLst>
                                    <p:set>
                                      <p:cBhvr>
                                        <p:cTn id="956" dur="1" fill="hold">
                                          <p:stCondLst>
                                            <p:cond delay="0"/>
                                          </p:stCondLst>
                                        </p:cTn>
                                        <p:tgtEl>
                                          <p:spTgt spid="419"/>
                                        </p:tgtEl>
                                        <p:attrNameLst>
                                          <p:attrName>style.visibility</p:attrName>
                                        </p:attrNameLst>
                                      </p:cBhvr>
                                      <p:to>
                                        <p:strVal val="visible"/>
                                      </p:to>
                                    </p:set>
                                  </p:childTnLst>
                                </p:cTn>
                              </p:par>
                              <p:par>
                                <p:cTn id="957" nodeType="withEffect" fill="hold" presetClass="exit" presetID="1">
                                  <p:stCondLst>
                                    <p:cond delay="0"/>
                                  </p:stCondLst>
                                  <p:childTnLst>
                                    <p:set>
                                      <p:cBhvr>
                                        <p:cTn id="958" dur="1" fill="hold">
                                          <p:stCondLst>
                                            <p:cond delay="0"/>
                                          </p:stCondLst>
                                        </p:cTn>
                                        <p:tgtEl>
                                          <p:spTgt spid="403"/>
                                        </p:tgtEl>
                                        <p:attrNameLst>
                                          <p:attrName>style.visibility</p:attrName>
                                        </p:attrNameLst>
                                      </p:cBhvr>
                                      <p:to>
                                        <p:strVal val="hidden"/>
                                      </p:to>
                                    </p:set>
                                  </p:childTnLst>
                                </p:cTn>
                              </p:par>
                              <p:par>
                                <p:cTn id="959" nodeType="withEffect" fill="hold" presetClass="entr" presetID="1">
                                  <p:stCondLst>
                                    <p:cond delay="0"/>
                                  </p:stCondLst>
                                  <p:childTnLst>
                                    <p:set>
                                      <p:cBhvr>
                                        <p:cTn id="960" dur="1" fill="hold">
                                          <p:stCondLst>
                                            <p:cond delay="0"/>
                                          </p:stCondLst>
                                        </p:cTn>
                                        <p:tgtEl>
                                          <p:spTgt spid="404"/>
                                        </p:tgtEl>
                                        <p:attrNameLst>
                                          <p:attrName>style.visibility</p:attrName>
                                        </p:attrNameLst>
                                      </p:cBhvr>
                                      <p:to>
                                        <p:strVal val="visible"/>
                                      </p:to>
                                    </p:set>
                                  </p:childTnLst>
                                </p:cTn>
                              </p:par>
                            </p:childTnLst>
                          </p:cTn>
                        </p:par>
                      </p:childTnLst>
                    </p:cTn>
                  </p:par>
                  <p:par>
                    <p:cTn id="961" fill="hold">
                      <p:stCondLst>
                        <p:cond delay="indefinite"/>
                      </p:stCondLst>
                      <p:childTnLst>
                        <p:par>
                          <p:cTn id="962" fill="hold">
                            <p:stCondLst>
                              <p:cond delay="0"/>
                            </p:stCondLst>
                            <p:childTnLst>
                              <p:par>
                                <p:cTn id="963" nodeType="clickEffect" fill="hold" presetClass="entr" presetID="1">
                                  <p:stCondLst>
                                    <p:cond delay="0"/>
                                  </p:stCondLst>
                                  <p:childTnLst>
                                    <p:set>
                                      <p:cBhvr>
                                        <p:cTn id="964" dur="1" fill="hold">
                                          <p:stCondLst>
                                            <p:cond delay="0"/>
                                          </p:stCondLst>
                                        </p:cTn>
                                        <p:tgtEl>
                                          <p:spTgt spid="401"/>
                                        </p:tgtEl>
                                        <p:attrNameLst>
                                          <p:attrName>style.visibility</p:attrName>
                                        </p:attrNameLst>
                                      </p:cBhvr>
                                      <p:to>
                                        <p:strVal val="visible"/>
                                      </p:to>
                                    </p:set>
                                  </p:childTnLst>
                                </p:cTn>
                              </p:par>
                              <p:par>
                                <p:cTn id="965" nodeType="withEffect" fill="hold" presetClass="exit" presetID="1">
                                  <p:stCondLst>
                                    <p:cond delay="0"/>
                                  </p:stCondLst>
                                  <p:childTnLst>
                                    <p:set>
                                      <p:cBhvr>
                                        <p:cTn id="966" dur="1" fill="hold">
                                          <p:stCondLst>
                                            <p:cond delay="0"/>
                                          </p:stCondLst>
                                        </p:cTn>
                                        <p:tgtEl>
                                          <p:spTgt spid="400"/>
                                        </p:tgtEl>
                                        <p:attrNameLst>
                                          <p:attrName>style.visibility</p:attrName>
                                        </p:attrNameLst>
                                      </p:cBhvr>
                                      <p:to>
                                        <p:strVal val="hidden"/>
                                      </p:to>
                                    </p:set>
                                  </p:childTnLst>
                                </p:cTn>
                              </p:par>
                              <p:par>
                                <p:cTn id="967" nodeType="withEffect" fill="hold" presetClass="exit" presetID="1">
                                  <p:stCondLst>
                                    <p:cond delay="0"/>
                                  </p:stCondLst>
                                  <p:childTnLst>
                                    <p:set>
                                      <p:cBhvr>
                                        <p:cTn id="968" dur="1" fill="hold">
                                          <p:stCondLst>
                                            <p:cond delay="0"/>
                                          </p:stCondLst>
                                        </p:cTn>
                                        <p:tgtEl>
                                          <p:spTgt spid="397"/>
                                        </p:tgtEl>
                                        <p:attrNameLst>
                                          <p:attrName>style.visibility</p:attrName>
                                        </p:attrNameLst>
                                      </p:cBhvr>
                                      <p:to>
                                        <p:strVal val="hidden"/>
                                      </p:to>
                                    </p:set>
                                  </p:childTnLst>
                                </p:cTn>
                              </p:par>
                              <p:par>
                                <p:cTn id="969" nodeType="withEffect" fill="hold" presetClass="exit" presetID="1">
                                  <p:stCondLst>
                                    <p:cond delay="0"/>
                                  </p:stCondLst>
                                  <p:childTnLst>
                                    <p:set>
                                      <p:cBhvr>
                                        <p:cTn id="970" dur="1" fill="hold">
                                          <p:stCondLst>
                                            <p:cond delay="0"/>
                                          </p:stCondLst>
                                        </p:cTn>
                                        <p:tgtEl>
                                          <p:spTgt spid="404"/>
                                        </p:tgtEl>
                                        <p:attrNameLst>
                                          <p:attrName>style.visibility</p:attrName>
                                        </p:attrNameLst>
                                      </p:cBhvr>
                                      <p:to>
                                        <p:strVal val="hidden"/>
                                      </p:to>
                                    </p:set>
                                  </p:childTnLst>
                                </p:cTn>
                              </p:par>
                              <p:par>
                                <p:cTn id="971" nodeType="withEffect" fill="hold" presetClass="entr" presetID="1">
                                  <p:stCondLst>
                                    <p:cond delay="0"/>
                                  </p:stCondLst>
                                  <p:childTnLst>
                                    <p:set>
                                      <p:cBhvr>
                                        <p:cTn id="972" dur="1" fill="hold">
                                          <p:stCondLst>
                                            <p:cond delay="0"/>
                                          </p:stCondLst>
                                        </p:cTn>
                                        <p:tgtEl>
                                          <p:spTgt spid="420"/>
                                        </p:tgtEl>
                                        <p:attrNameLst>
                                          <p:attrName>style.visibility</p:attrName>
                                        </p:attrNameLst>
                                      </p:cBhvr>
                                      <p:to>
                                        <p:strVal val="visible"/>
                                      </p:to>
                                    </p:set>
                                  </p:childTnLst>
                                </p:cTn>
                              </p:par>
                              <p:par>
                                <p:cTn id="973" nodeType="withEffect" fill="hold" presetClass="entr" presetID="1">
                                  <p:stCondLst>
                                    <p:cond delay="0"/>
                                  </p:stCondLst>
                                  <p:childTnLst>
                                    <p:set>
                                      <p:cBhvr>
                                        <p:cTn id="974" dur="1" fill="hold">
                                          <p:stCondLst>
                                            <p:cond delay="0"/>
                                          </p:stCondLst>
                                        </p:cTn>
                                        <p:tgtEl>
                                          <p:spTgt spid="405"/>
                                        </p:tgtEl>
                                        <p:attrNameLst>
                                          <p:attrName>style.visibility</p:attrName>
                                        </p:attrNameLst>
                                      </p:cBhvr>
                                      <p:to>
                                        <p:strVal val="visible"/>
                                      </p:to>
                                    </p:set>
                                  </p:childTnLst>
                                </p:cTn>
                              </p:par>
                            </p:childTnLst>
                          </p:cTn>
                        </p:par>
                        <p:par>
                          <p:cTn id="975" fill="hold">
                            <p:stCondLst>
                              <p:cond delay="0"/>
                            </p:stCondLst>
                            <p:childTnLst>
                              <p:par>
                                <p:cTn id="976" nodeType="afterEffect" fill="hold" presetClass="entr" presetID="6" presetSubtype="32">
                                  <p:stCondLst>
                                    <p:cond delay="0"/>
                                  </p:stCondLst>
                                  <p:childTnLst>
                                    <p:set>
                                      <p:cBhvr>
                                        <p:cTn id="977" dur="1" fill="hold">
                                          <p:stCondLst>
                                            <p:cond delay="0"/>
                                          </p:stCondLst>
                                        </p:cTn>
                                        <p:tgtEl>
                                          <p:spTgt spid="412"/>
                                        </p:tgtEl>
                                        <p:attrNameLst>
                                          <p:attrName>style.visibility</p:attrName>
                                        </p:attrNameLst>
                                      </p:cBhvr>
                                      <p:to>
                                        <p:strVal val="visible"/>
                                      </p:to>
                                    </p:set>
                                    <p:animEffect filter="circle(out)" transition="in">
                                      <p:cBhvr additive="repl">
                                        <p:cTn id="978" dur="500"/>
                                        <p:tgtEl>
                                          <p:spTgt spid="41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5" name="CustomShape 1"/>
          <p:cNvSpPr/>
          <p:nvPr/>
        </p:nvSpPr>
        <p:spPr>
          <a:xfrm>
            <a:off x="2514600" y="3772080"/>
            <a:ext cx="2057040" cy="2400120"/>
          </a:xfrm>
          <a:prstGeom prst="rect">
            <a:avLst/>
          </a:prstGeom>
          <a:solidFill>
            <a:srgbClr val="7dc7ff"/>
          </a:solidFill>
          <a:ln w="12600">
            <a:noFill/>
          </a:ln>
        </p:spPr>
        <p:txBody>
          <a:bodyPr lIns="274320" anchor="ctr" vert="vert"/>
          <a:p>
            <a:pPr algn="ctr">
              <a:lnSpc>
                <a:spcPct val="100000"/>
              </a:lnSpc>
            </a:pPr>
            <a:r>
              <a:rPr lang="en-US" sz="6600">
                <a:solidFill>
                  <a:srgbClr val="a6a6a6"/>
                </a:solidFill>
                <a:latin typeface="Arial"/>
                <a:ea typeface="ＭＳ Ｐゴシック"/>
              </a:rPr>
              <a:t>Metadata</a:t>
            </a:r>
            <a:endParaRPr/>
          </a:p>
        </p:txBody>
      </p:sp>
      <p:sp>
        <p:nvSpPr>
          <p:cNvPr id="436" name="CustomShape 2"/>
          <p:cNvSpPr/>
          <p:nvPr/>
        </p:nvSpPr>
        <p:spPr>
          <a:xfrm>
            <a:off x="2514600" y="5029200"/>
            <a:ext cx="571320" cy="456840"/>
          </a:xfrm>
          <a:prstGeom prst="rect">
            <a:avLst/>
          </a:prstGeom>
          <a:solidFill>
            <a:srgbClr val="808080"/>
          </a:solidFill>
          <a:ln>
            <a:solidFill>
              <a:srgbClr val="000000"/>
            </a:solidFill>
          </a:ln>
        </p:spPr>
        <p:txBody>
          <a:bodyPr anchor="ctr"/>
          <a:p>
            <a:pPr>
              <a:lnSpc>
                <a:spcPct val="100000"/>
              </a:lnSpc>
            </a:pPr>
            <a:r>
              <a:rPr lang="en-US" sz="2000">
                <a:solidFill>
                  <a:srgbClr val="ffffff"/>
                </a:solidFill>
                <a:latin typeface="Arial"/>
                <a:ea typeface="ＭＳ Ｐゴシック"/>
              </a:rPr>
              <a:t>38</a:t>
            </a:r>
            <a:endParaRPr/>
          </a:p>
        </p:txBody>
      </p:sp>
      <p:sp>
        <p:nvSpPr>
          <p:cNvPr id="437" name="CustomShape 3"/>
          <p:cNvSpPr/>
          <p:nvPr/>
        </p:nvSpPr>
        <p:spPr>
          <a:xfrm>
            <a:off x="800280" y="1028880"/>
            <a:ext cx="1599840" cy="5143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memory</a:t>
            </a:r>
            <a:endParaRPr/>
          </a:p>
        </p:txBody>
      </p:sp>
      <p:sp>
        <p:nvSpPr>
          <p:cNvPr id="438" name="TextShape 4"/>
          <p:cNvSpPr txBox="1"/>
          <p:nvPr/>
        </p:nvSpPr>
        <p:spPr>
          <a:xfrm>
            <a:off x="4648320" y="990720"/>
            <a:ext cx="4038120" cy="5257440"/>
          </a:xfrm>
          <a:prstGeom prst="rect">
            <a:avLst/>
          </a:prstGeom>
        </p:spPr>
        <p:txBody>
          <a:bodyPr/>
          <a:p>
            <a:pPr>
              <a:lnSpc>
                <a:spcPct val="100000"/>
              </a:lnSpc>
            </a:pPr>
            <a:endParaRPr/>
          </a:p>
          <a:p>
            <a:pPr>
              <a:lnSpc>
                <a:spcPct val="100000"/>
              </a:lnSpc>
              <a:buFont typeface="Arial"/>
              <a:buChar char="•"/>
            </a:pPr>
            <a:r>
              <a:rPr lang="en-US" sz="3600">
                <a:solidFill>
                  <a:srgbClr val="c00000"/>
                </a:solidFill>
                <a:latin typeface="Arial"/>
              </a:rPr>
              <a:t>Pointer based </a:t>
            </a:r>
            <a:endParaRPr/>
          </a:p>
          <a:p>
            <a:pPr>
              <a:lnSpc>
                <a:spcPct val="100000"/>
              </a:lnSpc>
              <a:buFont typeface="Arial"/>
              <a:buChar char="•"/>
            </a:pPr>
            <a:r>
              <a:rPr lang="en-US" sz="3600">
                <a:solidFill>
                  <a:srgbClr val="c00000"/>
                </a:solidFill>
                <a:latin typeface="Arial"/>
              </a:rPr>
              <a:t>Disjoint metadata</a:t>
            </a:r>
            <a:endParaRPr/>
          </a:p>
          <a:p>
            <a:pPr lvl="1">
              <a:lnSpc>
                <a:spcPct val="100000"/>
              </a:lnSpc>
              <a:buFont typeface="Arial"/>
              <a:buChar char="•"/>
            </a:pPr>
            <a:r>
              <a:rPr lang="en-US" sz="3200">
                <a:solidFill>
                  <a:srgbClr val="c00000"/>
                </a:solidFill>
                <a:latin typeface="Arial"/>
              </a:rPr>
              <a:t>Unchanged memory layout</a:t>
            </a:r>
            <a:endParaRPr/>
          </a:p>
          <a:p>
            <a:pPr lvl="1">
              <a:lnSpc>
                <a:spcPct val="100000"/>
              </a:lnSpc>
              <a:buFont typeface="Arial"/>
              <a:buChar char="•"/>
            </a:pPr>
            <a:r>
              <a:rPr lang="en-US" sz="3200">
                <a:solidFill>
                  <a:srgbClr val="c00000"/>
                </a:solidFill>
                <a:latin typeface="Arial"/>
              </a:rPr>
              <a:t>Safe with arbitrary casts </a:t>
            </a:r>
            <a:endParaRPr/>
          </a:p>
        </p:txBody>
      </p:sp>
      <p:sp>
        <p:nvSpPr>
          <p:cNvPr id="439" name="TextShape 5"/>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440" name="TextShape 6"/>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SoftBound Approach</a:t>
            </a:r>
            <a:endParaRPr/>
          </a:p>
        </p:txBody>
      </p:sp>
      <p:sp>
        <p:nvSpPr>
          <p:cNvPr id="441" name="CustomShape 7"/>
          <p:cNvSpPr/>
          <p:nvPr/>
        </p:nvSpPr>
        <p:spPr>
          <a:xfrm>
            <a:off x="800280" y="1600200"/>
            <a:ext cx="1599840" cy="1142640"/>
          </a:xfrm>
          <a:prstGeom prst="rect">
            <a:avLst/>
          </a:prstGeom>
          <a:solidFill>
            <a:srgbClr val="0070c0"/>
          </a:solidFill>
          <a:ln>
            <a:noFill/>
          </a:ln>
        </p:spPr>
        <p:txBody>
          <a:bodyPr anchor="ctr"/>
          <a:p>
            <a:pPr>
              <a:lnSpc>
                <a:spcPct val="100000"/>
              </a:lnSpc>
            </a:pPr>
            <a:r>
              <a:rPr lang="en-US" sz="2400">
                <a:solidFill>
                  <a:srgbClr val="ffffff"/>
                </a:solidFill>
                <a:latin typeface="Arial"/>
                <a:ea typeface="ＭＳ Ｐゴシック"/>
              </a:rPr>
              <a:t>acctID</a:t>
            </a:r>
            <a:endParaRPr/>
          </a:p>
        </p:txBody>
      </p:sp>
      <p:sp>
        <p:nvSpPr>
          <p:cNvPr id="442" name="CustomShape 8"/>
          <p:cNvSpPr/>
          <p:nvPr/>
        </p:nvSpPr>
        <p:spPr>
          <a:xfrm>
            <a:off x="2971800" y="1486080"/>
            <a:ext cx="1599840" cy="1714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reg</a:t>
            </a:r>
            <a:endParaRPr/>
          </a:p>
        </p:txBody>
      </p:sp>
      <p:sp>
        <p:nvSpPr>
          <p:cNvPr id="443" name="CustomShape 9"/>
          <p:cNvSpPr/>
          <p:nvPr/>
        </p:nvSpPr>
        <p:spPr>
          <a:xfrm>
            <a:off x="800280" y="2743200"/>
            <a:ext cx="1599840" cy="685440"/>
          </a:xfrm>
          <a:prstGeom prst="rect">
            <a:avLst/>
          </a:prstGeom>
          <a:solidFill>
            <a:srgbClr val="7030a0"/>
          </a:solidFill>
          <a:ln>
            <a:noFill/>
          </a:ln>
        </p:spPr>
        <p:txBody>
          <a:bodyPr anchor="ctr"/>
          <a:p>
            <a:pPr>
              <a:lnSpc>
                <a:spcPct val="100000"/>
              </a:lnSpc>
            </a:pPr>
            <a:r>
              <a:rPr lang="en-US" sz="2400">
                <a:solidFill>
                  <a:srgbClr val="ffffff"/>
                </a:solidFill>
                <a:latin typeface="Arial"/>
                <a:ea typeface="ＭＳ Ｐゴシック"/>
              </a:rPr>
              <a:t>bal</a:t>
            </a:r>
            <a:endParaRPr/>
          </a:p>
        </p:txBody>
      </p:sp>
      <p:sp>
        <p:nvSpPr>
          <p:cNvPr id="444" name="CustomShape 10"/>
          <p:cNvSpPr/>
          <p:nvPr/>
        </p:nvSpPr>
        <p:spPr>
          <a:xfrm>
            <a:off x="800280" y="5029200"/>
            <a:ext cx="1599840" cy="456840"/>
          </a:xfrm>
          <a:prstGeom prst="rect">
            <a:avLst/>
          </a:prstGeom>
          <a:solidFill>
            <a:srgbClr val="c00000"/>
          </a:solidFill>
          <a:ln>
            <a:noFill/>
          </a:ln>
        </p:spPr>
        <p:txBody>
          <a:bodyPr anchor="ctr"/>
          <a:p>
            <a:pPr>
              <a:lnSpc>
                <a:spcPct val="100000"/>
              </a:lnSpc>
            </a:pPr>
            <a:r>
              <a:rPr lang="en-US" sz="2400">
                <a:solidFill>
                  <a:srgbClr val="ffffff"/>
                </a:solidFill>
                <a:latin typeface="Arial"/>
                <a:ea typeface="ＭＳ Ｐゴシック"/>
              </a:rPr>
              <a:t>id</a:t>
            </a:r>
            <a:endParaRPr/>
          </a:p>
        </p:txBody>
      </p:sp>
      <p:sp>
        <p:nvSpPr>
          <p:cNvPr id="445" name="CustomShape 11"/>
          <p:cNvSpPr/>
          <p:nvPr/>
        </p:nvSpPr>
        <p:spPr>
          <a:xfrm>
            <a:off x="2971800" y="2057400"/>
            <a:ext cx="1599840" cy="456840"/>
          </a:xfrm>
          <a:prstGeom prst="rect">
            <a:avLst/>
          </a:prstGeom>
          <a:solidFill>
            <a:srgbClr val="c00000"/>
          </a:solidFill>
          <a:ln>
            <a:noFill/>
          </a:ln>
        </p:spPr>
        <p:txBody>
          <a:bodyPr tIns="0" bIns="91440" anchor="ctr"/>
          <a:p>
            <a:pPr>
              <a:lnSpc>
                <a:spcPct val="100000"/>
              </a:lnSpc>
            </a:pPr>
            <a:r>
              <a:rPr lang="en-US" sz="2400">
                <a:solidFill>
                  <a:srgbClr val="ffffff"/>
                </a:solidFill>
                <a:latin typeface="Arial"/>
                <a:ea typeface="ＭＳ Ｐゴシック"/>
              </a:rPr>
              <a:t>p</a:t>
            </a:r>
            <a:endParaRPr/>
          </a:p>
        </p:txBody>
      </p:sp>
      <p:sp>
        <p:nvSpPr>
          <p:cNvPr id="446" name="CustomShape 12"/>
          <p:cNvSpPr/>
          <p:nvPr/>
        </p:nvSpPr>
        <p:spPr>
          <a:xfrm rot="10062600">
            <a:off x="207360" y="1688760"/>
            <a:ext cx="1219320" cy="3612240"/>
          </a:xfrm>
          <a:prstGeom prst="arc">
            <a:avLst>
              <a:gd name="adj1" fmla="val 16891613"/>
              <a:gd name="adj2" fmla="val 5880114"/>
            </a:avLst>
          </a:prstGeom>
          <a:noFill/>
          <a:ln w="38160">
            <a:solidFill>
              <a:srgbClr val="000000"/>
            </a:solidFill>
            <a:round/>
            <a:tailEnd len="med" type="arrow" w="med"/>
          </a:ln>
        </p:spPr>
      </p:sp>
      <p:sp>
        <p:nvSpPr>
          <p:cNvPr id="447" name="CustomShape 13"/>
          <p:cNvSpPr/>
          <p:nvPr/>
        </p:nvSpPr>
        <p:spPr>
          <a:xfrm>
            <a:off x="228600" y="5086440"/>
            <a:ext cx="610920" cy="39528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38</a:t>
            </a:r>
            <a:endParaRPr/>
          </a:p>
        </p:txBody>
      </p:sp>
      <p:sp>
        <p:nvSpPr>
          <p:cNvPr id="448" name="CustomShape 14"/>
          <p:cNvSpPr/>
          <p:nvPr/>
        </p:nvSpPr>
        <p:spPr>
          <a:xfrm>
            <a:off x="2033280" y="2857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0</a:t>
            </a:r>
            <a:endParaRPr/>
          </a:p>
        </p:txBody>
      </p:sp>
      <p:sp>
        <p:nvSpPr>
          <p:cNvPr id="449" name="CustomShape 15"/>
          <p:cNvSpPr/>
          <p:nvPr/>
        </p:nvSpPr>
        <p:spPr>
          <a:xfrm flipV="1" rot="10800000">
            <a:off x="2400840" y="2286360"/>
            <a:ext cx="570960" cy="802080"/>
          </a:xfrm>
          <a:prstGeom prst="straightConnector1">
            <a:avLst/>
          </a:prstGeom>
          <a:noFill/>
          <a:ln w="38160">
            <a:solidFill>
              <a:srgbClr val="000000"/>
            </a:solidFill>
            <a:round/>
            <a:tailEnd len="med" type="arrow" w="med"/>
          </a:ln>
        </p:spPr>
      </p:sp>
      <p:sp>
        <p:nvSpPr>
          <p:cNvPr id="450" name="CustomShape 16"/>
          <p:cNvSpPr/>
          <p:nvPr/>
        </p:nvSpPr>
        <p:spPr>
          <a:xfrm>
            <a:off x="3771720" y="2057400"/>
            <a:ext cx="799920" cy="395280"/>
          </a:xfrm>
          <a:prstGeom prst="rect">
            <a:avLst/>
          </a:prstGeom>
          <a:noFill/>
          <a:ln>
            <a:noFill/>
          </a:ln>
        </p:spPr>
        <p:txBody>
          <a:bodyPr lIns="90000" rIns="90000" tIns="45000" bIns="45000"/>
          <a:p>
            <a:pPr algn="r">
              <a:lnSpc>
                <a:spcPct val="100000"/>
              </a:lnSpc>
            </a:pPr>
            <a:r>
              <a:rPr b="1" lang="en-US" sz="2000">
                <a:solidFill>
                  <a:srgbClr val="ffffff"/>
                </a:solidFill>
                <a:latin typeface="Arial"/>
                <a:ea typeface="ＭＳ Ｐゴシック"/>
              </a:rPr>
              <a:t>0x13</a:t>
            </a:r>
            <a:endParaRPr/>
          </a:p>
        </p:txBody>
      </p:sp>
      <p:sp>
        <p:nvSpPr>
          <p:cNvPr id="451" name="CustomShape 17"/>
          <p:cNvSpPr/>
          <p:nvPr/>
        </p:nvSpPr>
        <p:spPr>
          <a:xfrm>
            <a:off x="2971800" y="1486080"/>
            <a:ext cx="1599840" cy="456840"/>
          </a:xfrm>
          <a:prstGeom prst="rect">
            <a:avLst/>
          </a:prstGeom>
          <a:solidFill>
            <a:srgbClr val="ff6600"/>
          </a:solidFill>
          <a:ln>
            <a:noFill/>
          </a:ln>
        </p:spPr>
        <p:txBody>
          <a:bodyPr tIns="0" bIns="91440" anchor="ctr"/>
          <a:p>
            <a:pPr>
              <a:lnSpc>
                <a:spcPct val="100000"/>
              </a:lnSpc>
            </a:pPr>
            <a:r>
              <a:rPr lang="en-US" sz="2000">
                <a:solidFill>
                  <a:srgbClr val="ffffff"/>
                </a:solidFill>
                <a:latin typeface="Arial"/>
                <a:ea typeface="ＭＳ Ｐゴシック"/>
              </a:rPr>
              <a:t>p.bse   0x10</a:t>
            </a:r>
            <a:endParaRPr/>
          </a:p>
        </p:txBody>
      </p:sp>
      <p:sp>
        <p:nvSpPr>
          <p:cNvPr id="452" name="CustomShape 18"/>
          <p:cNvSpPr/>
          <p:nvPr/>
        </p:nvSpPr>
        <p:spPr>
          <a:xfrm>
            <a:off x="2971800" y="2629080"/>
            <a:ext cx="1599840" cy="456840"/>
          </a:xfrm>
          <a:prstGeom prst="rect">
            <a:avLst/>
          </a:prstGeom>
          <a:solidFill>
            <a:srgbClr val="ff6600"/>
          </a:solidFill>
          <a:ln>
            <a:noFill/>
          </a:ln>
        </p:spPr>
        <p:txBody>
          <a:bodyPr tIns="0" bIns="91440" anchor="ctr"/>
          <a:p>
            <a:pPr>
              <a:lnSpc>
                <a:spcPct val="100000"/>
              </a:lnSpc>
            </a:pPr>
            <a:r>
              <a:rPr lang="en-US" sz="2000">
                <a:solidFill>
                  <a:srgbClr val="ffffff"/>
                </a:solidFill>
                <a:latin typeface="Arial"/>
                <a:ea typeface="ＭＳ Ｐゴシック"/>
              </a:rPr>
              <a:t>p.bnd   0x13</a:t>
            </a:r>
            <a:endParaRPr/>
          </a:p>
        </p:txBody>
      </p:sp>
      <p:sp>
        <p:nvSpPr>
          <p:cNvPr id="453" name="CustomShape 19"/>
          <p:cNvSpPr/>
          <p:nvPr/>
        </p:nvSpPr>
        <p:spPr>
          <a:xfrm rot="10800000">
            <a:off x="2400480" y="1715040"/>
            <a:ext cx="571320" cy="1080"/>
          </a:xfrm>
          <a:prstGeom prst="straightConnector1">
            <a:avLst/>
          </a:prstGeom>
          <a:noFill/>
          <a:ln w="38160">
            <a:solidFill>
              <a:srgbClr val="000000"/>
            </a:solidFill>
            <a:round/>
            <a:tailEnd len="med" type="arrow" w="med"/>
          </a:ln>
        </p:spPr>
      </p:sp>
      <p:sp>
        <p:nvSpPr>
          <p:cNvPr id="454" name="CustomShape 20"/>
          <p:cNvSpPr/>
          <p:nvPr/>
        </p:nvSpPr>
        <p:spPr>
          <a:xfrm rot="10800000">
            <a:off x="2400480" y="2743560"/>
            <a:ext cx="571320" cy="114120"/>
          </a:xfrm>
          <a:prstGeom prst="straightConnector1">
            <a:avLst/>
          </a:prstGeom>
          <a:noFill/>
          <a:ln w="38160">
            <a:solidFill>
              <a:srgbClr val="000000"/>
            </a:solidFill>
            <a:round/>
            <a:tailEnd len="med" type="arrow" w="med"/>
          </a:ln>
        </p:spPr>
      </p:sp>
      <p:sp>
        <p:nvSpPr>
          <p:cNvPr id="455" name="CustomShape 21"/>
          <p:cNvSpPr/>
          <p:nvPr/>
        </p:nvSpPr>
        <p:spPr>
          <a:xfrm>
            <a:off x="2400480" y="2400480"/>
            <a:ext cx="685440" cy="685440"/>
          </a:xfrm>
          <a:prstGeom prst="noSmoking">
            <a:avLst>
              <a:gd name="adj" fmla="val 18750"/>
            </a:avLst>
          </a:prstGeom>
          <a:solidFill>
            <a:srgbClr val="ff0000"/>
          </a:solidFill>
          <a:ln>
            <a:noFill/>
          </a:ln>
        </p:spPr>
      </p:sp>
      <p:sp>
        <p:nvSpPr>
          <p:cNvPr id="456" name="CustomShape 22"/>
          <p:cNvSpPr/>
          <p:nvPr/>
        </p:nvSpPr>
        <p:spPr>
          <a:xfrm>
            <a:off x="3086280" y="5029200"/>
            <a:ext cx="12571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0x13</a:t>
            </a:r>
            <a:endParaRPr/>
          </a:p>
        </p:txBody>
      </p:sp>
      <p:sp>
        <p:nvSpPr>
          <p:cNvPr id="457" name="CustomShape 23"/>
          <p:cNvSpPr/>
          <p:nvPr/>
        </p:nvSpPr>
        <p:spPr>
          <a:xfrm>
            <a:off x="3772080" y="5029200"/>
            <a:ext cx="7999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0x10</a:t>
            </a:r>
            <a:endParaRPr/>
          </a:p>
        </p:txBody>
      </p:sp>
      <p:sp>
        <p:nvSpPr>
          <p:cNvPr id="458" name="CustomShape 24"/>
          <p:cNvSpPr/>
          <p:nvPr/>
        </p:nvSpPr>
        <p:spPr>
          <a:xfrm>
            <a:off x="800280" y="5029200"/>
            <a:ext cx="1599840" cy="456840"/>
          </a:xfrm>
          <a:prstGeom prst="rect">
            <a:avLst/>
          </a:prstGeom>
          <a:solidFill>
            <a:srgbClr val="c00000"/>
          </a:solidFill>
          <a:ln>
            <a:noFill/>
          </a:ln>
        </p:spPr>
        <p:txBody>
          <a:bodyPr anchor="ctr"/>
          <a:p>
            <a:pPr>
              <a:lnSpc>
                <a:spcPct val="100000"/>
              </a:lnSpc>
            </a:pPr>
            <a:r>
              <a:rPr lang="en-US" sz="2400">
                <a:solidFill>
                  <a:srgbClr val="ffffff"/>
                </a:solidFill>
                <a:latin typeface="Arial"/>
                <a:ea typeface="ＭＳ Ｐゴシック"/>
              </a:rPr>
              <a:t>id</a:t>
            </a:r>
            <a:endParaRPr/>
          </a:p>
        </p:txBody>
      </p:sp>
      <p:sp>
        <p:nvSpPr>
          <p:cNvPr id="459" name="CustomShape 25"/>
          <p:cNvSpPr/>
          <p:nvPr/>
        </p:nvSpPr>
        <p:spPr>
          <a:xfrm>
            <a:off x="3086280" y="5029200"/>
            <a:ext cx="12571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0x13</a:t>
            </a:r>
            <a:endParaRPr/>
          </a:p>
        </p:txBody>
      </p:sp>
      <p:sp>
        <p:nvSpPr>
          <p:cNvPr id="460" name="CustomShape 26"/>
          <p:cNvSpPr/>
          <p:nvPr/>
        </p:nvSpPr>
        <p:spPr>
          <a:xfrm>
            <a:off x="3772080" y="5029200"/>
            <a:ext cx="7999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0x10</a:t>
            </a:r>
            <a:endParaRPr/>
          </a:p>
        </p:txBody>
      </p:sp>
      <p:sp>
        <p:nvSpPr>
          <p:cNvPr id="461" name="CustomShape 27"/>
          <p:cNvSpPr/>
          <p:nvPr/>
        </p:nvSpPr>
        <p:spPr>
          <a:xfrm>
            <a:off x="2059560" y="160020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a</a:t>
            </a:r>
            <a:endParaRPr/>
          </a:p>
        </p:txBody>
      </p:sp>
      <p:sp>
        <p:nvSpPr>
          <p:cNvPr id="462" name="CustomShape 28"/>
          <p:cNvSpPr/>
          <p:nvPr/>
        </p:nvSpPr>
        <p:spPr>
          <a:xfrm>
            <a:off x="2059560" y="193860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b</a:t>
            </a:r>
            <a:endParaRPr/>
          </a:p>
        </p:txBody>
      </p:sp>
      <p:sp>
        <p:nvSpPr>
          <p:cNvPr id="463" name="CustomShape 29"/>
          <p:cNvSpPr/>
          <p:nvPr/>
        </p:nvSpPr>
        <p:spPr>
          <a:xfrm>
            <a:off x="2059560" y="2281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c</a:t>
            </a:r>
            <a:endParaRPr/>
          </a:p>
        </p:txBody>
      </p:sp>
      <p:sp>
        <p:nvSpPr>
          <p:cNvPr id="464" name="CustomShape 30"/>
          <p:cNvSpPr/>
          <p:nvPr/>
        </p:nvSpPr>
        <p:spPr>
          <a:xfrm>
            <a:off x="114480" y="4058640"/>
            <a:ext cx="2514240" cy="2227680"/>
          </a:xfrm>
          <a:prstGeom prst="ellipse">
            <a:avLst/>
          </a:prstGeom>
          <a:noFill/>
          <a:ln w="92160">
            <a:solidFill>
              <a:srgbClr val="ff0000"/>
            </a:solidFill>
            <a:round/>
          </a:ln>
        </p:spPr>
      </p:sp>
      <p:sp>
        <p:nvSpPr>
          <p:cNvPr id="465" name="CustomShape 31"/>
          <p:cNvSpPr/>
          <p:nvPr/>
        </p:nvSpPr>
        <p:spPr>
          <a:xfrm>
            <a:off x="2171880" y="4457880"/>
            <a:ext cx="1142640" cy="1371240"/>
          </a:xfrm>
          <a:prstGeom prst="ellipse">
            <a:avLst/>
          </a:prstGeom>
          <a:noFill/>
          <a:ln w="92160">
            <a:solidFill>
              <a:srgbClr val="ff0000"/>
            </a:solidFill>
            <a:round/>
          </a:ln>
        </p:spPr>
      </p:sp>
      <p:sp>
        <p:nvSpPr>
          <p:cNvPr id="466" name="CustomShape 32"/>
          <p:cNvSpPr/>
          <p:nvPr/>
        </p:nvSpPr>
        <p:spPr>
          <a:xfrm>
            <a:off x="228600" y="172764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10</a:t>
            </a:r>
            <a:endParaRPr/>
          </a:p>
          <a:p>
            <a:pPr>
              <a:lnSpc>
                <a:spcPct val="100000"/>
              </a:lnSpc>
            </a:pPr>
            <a:r>
              <a:rPr b="1" lang="en-US" sz="2000">
                <a:solidFill>
                  <a:srgbClr val="000000"/>
                </a:solidFill>
                <a:latin typeface="Courier New"/>
                <a:ea typeface="ＭＳ Ｐゴシック"/>
              </a:rPr>
              <a:t>11</a:t>
            </a:r>
            <a:endParaRPr/>
          </a:p>
          <a:p>
            <a:pPr>
              <a:lnSpc>
                <a:spcPct val="100000"/>
              </a:lnSpc>
            </a:pPr>
            <a:r>
              <a:rPr b="1" lang="en-US" sz="2000">
                <a:solidFill>
                  <a:srgbClr val="000000"/>
                </a:solidFill>
                <a:latin typeface="Courier New"/>
                <a:ea typeface="ＭＳ Ｐゴシック"/>
              </a:rPr>
              <a:t>12</a:t>
            </a:r>
            <a:endParaRPr/>
          </a:p>
        </p:txBody>
      </p:sp>
      <p:sp>
        <p:nvSpPr>
          <p:cNvPr id="467" name="CustomShape 33"/>
          <p:cNvSpPr/>
          <p:nvPr/>
        </p:nvSpPr>
        <p:spPr>
          <a:xfrm>
            <a:off x="228600" y="274320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13</a:t>
            </a:r>
            <a:endParaRPr/>
          </a:p>
          <a:p>
            <a:pPr>
              <a:lnSpc>
                <a:spcPct val="100000"/>
              </a:lnSpc>
            </a:pPr>
            <a:endParaRPr/>
          </a:p>
          <a:p>
            <a:pPr>
              <a:lnSpc>
                <a:spcPct val="100000"/>
              </a:lnSpc>
            </a:pPr>
            <a:r>
              <a:rPr b="1" lang="en-US" sz="2000">
                <a:solidFill>
                  <a:srgbClr val="000000"/>
                </a:solidFill>
                <a:latin typeface="Courier New"/>
                <a:ea typeface="ＭＳ Ｐゴシック"/>
              </a:rPr>
              <a:t>17</a:t>
            </a:r>
            <a:endParaRPr/>
          </a:p>
        </p:txBody>
      </p:sp>
      <p:sp>
        <p:nvSpPr>
          <p:cNvPr id="468" name="CustomShape 34"/>
          <p:cNvSpPr/>
          <p:nvPr/>
        </p:nvSpPr>
        <p:spPr>
          <a:xfrm>
            <a:off x="2400480" y="2743200"/>
            <a:ext cx="1085400" cy="2285640"/>
          </a:xfrm>
          <a:prstGeom prst="rect">
            <a:avLst/>
          </a:prstGeom>
          <a:noFill/>
          <a:ln w="38160">
            <a:solidFill>
              <a:srgbClr val="000000"/>
            </a:solidFill>
            <a:round/>
            <a:tailEnd len="med" type="arrow" w="med"/>
          </a:ln>
        </p:spPr>
      </p:sp>
      <p:sp>
        <p:nvSpPr>
          <p:cNvPr id="469" name="CustomShape 35"/>
          <p:cNvSpPr/>
          <p:nvPr/>
        </p:nvSpPr>
        <p:spPr>
          <a:xfrm>
            <a:off x="2414520" y="997920"/>
            <a:ext cx="2321280" cy="4030920"/>
          </a:xfrm>
          <a:prstGeom prst="rect">
            <a:avLst/>
          </a:prstGeom>
          <a:noFill/>
          <a:ln w="38160">
            <a:solidFill>
              <a:srgbClr val="000000"/>
            </a:solidFill>
            <a:round/>
            <a:tailEnd len="med" type="arrow" w="med"/>
          </a:ln>
        </p:spPr>
      </p:sp>
      <p:sp>
        <p:nvSpPr>
          <p:cNvPr id="470" name="CustomShape 36"/>
          <p:cNvSpPr/>
          <p:nvPr/>
        </p:nvSpPr>
        <p:spPr>
          <a:xfrm>
            <a:off x="2400480" y="3886200"/>
            <a:ext cx="2514240" cy="2227680"/>
          </a:xfrm>
          <a:prstGeom prst="ellipse">
            <a:avLst/>
          </a:prstGeom>
          <a:noFill/>
          <a:ln w="92160">
            <a:solidFill>
              <a:srgbClr val="ff0000"/>
            </a:solidFill>
            <a:round/>
          </a:ln>
        </p:spPr>
      </p:sp>
      <p:sp>
        <p:nvSpPr>
          <p:cNvPr id="471" name="CustomShape 37"/>
          <p:cNvSpPr/>
          <p:nvPr/>
        </p:nvSpPr>
        <p:spPr>
          <a:xfrm>
            <a:off x="800280" y="685800"/>
            <a:ext cx="15998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memory</a:t>
            </a:r>
            <a:endParaRPr/>
          </a:p>
        </p:txBody>
      </p:sp>
      <p:sp>
        <p:nvSpPr>
          <p:cNvPr id="472" name="CustomShape 38"/>
          <p:cNvSpPr/>
          <p:nvPr/>
        </p:nvSpPr>
        <p:spPr>
          <a:xfrm>
            <a:off x="2971800" y="800280"/>
            <a:ext cx="1599840" cy="70020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 </a:t>
            </a:r>
            <a:r>
              <a:rPr b="1" lang="en-US" sz="2000">
                <a:solidFill>
                  <a:srgbClr val="000000"/>
                </a:solidFill>
                <a:latin typeface="Courier New"/>
                <a:ea typeface="ＭＳ Ｐゴシック"/>
              </a:rPr>
              <a:t>registers</a:t>
            </a:r>
            <a:endParaRPr/>
          </a:p>
        </p:txBody>
      </p:sp>
      <p:sp>
        <p:nvSpPr>
          <p:cNvPr id="473" name="CustomShape 39"/>
          <p:cNvSpPr/>
          <p:nvPr/>
        </p:nvSpPr>
        <p:spPr>
          <a:xfrm>
            <a:off x="2514600" y="3371760"/>
            <a:ext cx="20570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metadata</a:t>
            </a:r>
            <a:endParaRPr/>
          </a:p>
        </p:txBody>
      </p:sp>
    </p:spTree>
  </p:cSld>
  <p:timing>
    <p:tnLst>
      <p:par>
        <p:cTn id="979" dur="indefinite" restart="never" nodeType="tmRoot">
          <p:childTnLst>
            <p:seq>
              <p:cTn id="980" dur="indefinite" nodeType="mainSeq">
                <p:childTnLst>
                  <p:par>
                    <p:cTn id="981" fill="hold">
                      <p:stCondLst>
                        <p:cond delay="indefinite"/>
                      </p:stCondLst>
                      <p:childTnLst>
                        <p:par>
                          <p:cTn id="982" fill="hold">
                            <p:stCondLst>
                              <p:cond delay="0"/>
                            </p:stCondLst>
                            <p:childTnLst>
                              <p:par>
                                <p:cTn id="983" nodeType="clickEffect" fill="hold" presetClass="entr" presetID="10">
                                  <p:stCondLst>
                                    <p:cond delay="0"/>
                                  </p:stCondLst>
                                  <p:childTnLst>
                                    <p:set>
                                      <p:cBhvr>
                                        <p:cTn id="984" dur="1" fill="hold">
                                          <p:stCondLst>
                                            <p:cond delay="0"/>
                                          </p:stCondLst>
                                        </p:cTn>
                                        <p:tgtEl>
                                          <p:spTgt spid="465"/>
                                        </p:tgtEl>
                                        <p:attrNameLst>
                                          <p:attrName>style.visibility</p:attrName>
                                        </p:attrNameLst>
                                      </p:cBhvr>
                                      <p:to>
                                        <p:strVal val="visible"/>
                                      </p:to>
                                    </p:set>
                                    <p:animEffect filter="fade" transition="in">
                                      <p:cBhvr additive="repl">
                                        <p:cTn id="985" dur="500"/>
                                        <p:tgtEl>
                                          <p:spTgt spid="465"/>
                                        </p:tgtEl>
                                      </p:cBhvr>
                                    </p:animEffect>
                                  </p:childTnLst>
                                </p:cTn>
                              </p:par>
                              <p:par>
                                <p:cTn id="986" nodeType="withEffect" fill="hold" presetClass="entr" presetID="1">
                                  <p:stCondLst>
                                    <p:cond delay="0"/>
                                  </p:stCondLst>
                                  <p:childTnLst>
                                    <p:set>
                                      <p:cBhvr>
                                        <p:cTn id="987" dur="1" fill="hold">
                                          <p:stCondLst>
                                            <p:cond delay="0"/>
                                          </p:stCondLst>
                                        </p:cTn>
                                        <p:tgtEl>
                                          <p:spTgt spid="438">
                                            <p:txEl>
                                              <p:pRg st="1" end="16"/>
                                            </p:txEl>
                                          </p:spTgt>
                                        </p:tgtEl>
                                        <p:attrNameLst>
                                          <p:attrName>style.visibility</p:attrName>
                                        </p:attrNameLst>
                                      </p:cBhvr>
                                      <p:to>
                                        <p:strVal val="visible"/>
                                      </p:to>
                                    </p:set>
                                  </p:childTnLst>
                                </p:cTn>
                              </p:par>
                            </p:childTnLst>
                          </p:cTn>
                        </p:par>
                      </p:childTnLst>
                    </p:cTn>
                  </p:par>
                  <p:par>
                    <p:cTn id="988" fill="hold">
                      <p:stCondLst>
                        <p:cond delay="indefinite"/>
                      </p:stCondLst>
                      <p:childTnLst>
                        <p:par>
                          <p:cTn id="989" fill="hold">
                            <p:stCondLst>
                              <p:cond delay="0"/>
                            </p:stCondLst>
                            <p:childTnLst>
                              <p:par>
                                <p:cTn id="990" nodeType="clickEffect" fill="hold" presetClass="exit" presetID="1">
                                  <p:stCondLst>
                                    <p:cond delay="0"/>
                                  </p:stCondLst>
                                  <p:childTnLst>
                                    <p:set>
                                      <p:cBhvr>
                                        <p:cTn id="991" dur="1" fill="hold">
                                          <p:stCondLst>
                                            <p:cond delay="0"/>
                                          </p:stCondLst>
                                        </p:cTn>
                                        <p:tgtEl>
                                          <p:spTgt spid="465"/>
                                        </p:tgtEl>
                                        <p:attrNameLst>
                                          <p:attrName>style.visibility</p:attrName>
                                        </p:attrNameLst>
                                      </p:cBhvr>
                                      <p:to>
                                        <p:strVal val="hidden"/>
                                      </p:to>
                                    </p:set>
                                  </p:childTnLst>
                                </p:cTn>
                              </p:par>
                              <p:par>
                                <p:cTn id="992" nodeType="withEffect" fill="hold" presetClass="entr" presetID="1">
                                  <p:stCondLst>
                                    <p:cond delay="0"/>
                                  </p:stCondLst>
                                  <p:childTnLst>
                                    <p:set>
                                      <p:cBhvr>
                                        <p:cTn id="993" dur="1" fill="hold">
                                          <p:stCondLst>
                                            <p:cond delay="0"/>
                                          </p:stCondLst>
                                        </p:cTn>
                                        <p:tgtEl>
                                          <p:spTgt spid="438">
                                            <p:txEl>
                                              <p:pRg st="16" end="34"/>
                                            </p:txEl>
                                          </p:spTgt>
                                        </p:tgtEl>
                                        <p:attrNameLst>
                                          <p:attrName>style.visibility</p:attrName>
                                        </p:attrNameLst>
                                      </p:cBhvr>
                                      <p:to>
                                        <p:strVal val="visible"/>
                                      </p:to>
                                    </p:set>
                                  </p:childTnLst>
                                </p:cTn>
                              </p:par>
                              <p:par>
                                <p:cTn id="994" nodeType="withEffect" fill="hold" presetClass="entr" presetID="1">
                                  <p:stCondLst>
                                    <p:cond delay="0"/>
                                  </p:stCondLst>
                                  <p:childTnLst>
                                    <p:set>
                                      <p:cBhvr>
                                        <p:cTn id="995" dur="1" fill="hold">
                                          <p:stCondLst>
                                            <p:cond delay="0"/>
                                          </p:stCondLst>
                                        </p:cTn>
                                        <p:tgtEl>
                                          <p:spTgt spid="438">
                                            <p:txEl>
                                              <p:pRg st="34" end="58"/>
                                            </p:txEl>
                                          </p:spTgt>
                                        </p:tgtEl>
                                        <p:attrNameLst>
                                          <p:attrName>style.visibility</p:attrName>
                                        </p:attrNameLst>
                                      </p:cBhvr>
                                      <p:to>
                                        <p:strVal val="visible"/>
                                      </p:to>
                                    </p:set>
                                  </p:childTnLst>
                                </p:cTn>
                              </p:par>
                              <p:par>
                                <p:cTn id="996" nodeType="withEffect" fill="hold" presetClass="entr" presetID="10">
                                  <p:stCondLst>
                                    <p:cond delay="0"/>
                                  </p:stCondLst>
                                  <p:childTnLst>
                                    <p:set>
                                      <p:cBhvr>
                                        <p:cTn id="997" dur="1" fill="hold">
                                          <p:stCondLst>
                                            <p:cond delay="0"/>
                                          </p:stCondLst>
                                        </p:cTn>
                                        <p:tgtEl>
                                          <p:spTgt spid="464"/>
                                        </p:tgtEl>
                                        <p:attrNameLst>
                                          <p:attrName>style.visibility</p:attrName>
                                        </p:attrNameLst>
                                      </p:cBhvr>
                                      <p:to>
                                        <p:strVal val="visible"/>
                                      </p:to>
                                    </p:set>
                                    <p:animEffect filter="fade" transition="in">
                                      <p:cBhvr additive="repl">
                                        <p:cTn id="998" dur="500"/>
                                        <p:tgtEl>
                                          <p:spTgt spid="464"/>
                                        </p:tgtEl>
                                      </p:cBhvr>
                                    </p:animEffect>
                                  </p:childTnLst>
                                </p:cTn>
                              </p:par>
                            </p:childTnLst>
                          </p:cTn>
                        </p:par>
                      </p:childTnLst>
                    </p:cTn>
                  </p:par>
                  <p:par>
                    <p:cTn id="999" fill="hold">
                      <p:stCondLst>
                        <p:cond delay="indefinite"/>
                      </p:stCondLst>
                      <p:childTnLst>
                        <p:par>
                          <p:cTn id="1000" fill="hold">
                            <p:stCondLst>
                              <p:cond delay="0"/>
                            </p:stCondLst>
                            <p:childTnLst>
                              <p:par>
                                <p:cTn id="1001" nodeType="clickEffect" fill="hold" presetClass="entr" presetID="10">
                                  <p:stCondLst>
                                    <p:cond delay="0"/>
                                  </p:stCondLst>
                                  <p:childTnLst>
                                    <p:set>
                                      <p:cBhvr>
                                        <p:cTn id="1002" dur="1" fill="hold">
                                          <p:stCondLst>
                                            <p:cond delay="0"/>
                                          </p:stCondLst>
                                        </p:cTn>
                                        <p:tgtEl>
                                          <p:spTgt spid="470"/>
                                        </p:tgtEl>
                                        <p:attrNameLst>
                                          <p:attrName>style.visibility</p:attrName>
                                        </p:attrNameLst>
                                      </p:cBhvr>
                                      <p:to>
                                        <p:strVal val="visible"/>
                                      </p:to>
                                    </p:set>
                                    <p:animEffect filter="fade" transition="in">
                                      <p:cBhvr additive="repl">
                                        <p:cTn id="1003" dur="500"/>
                                        <p:tgtEl>
                                          <p:spTgt spid="470"/>
                                        </p:tgtEl>
                                      </p:cBhvr>
                                    </p:animEffect>
                                  </p:childTnLst>
                                </p:cTn>
                              </p:par>
                              <p:par>
                                <p:cTn id="1004" nodeType="withEffect" fill="hold" presetClass="entr" presetID="1">
                                  <p:stCondLst>
                                    <p:cond delay="0"/>
                                  </p:stCondLst>
                                  <p:childTnLst>
                                    <p:set>
                                      <p:cBhvr>
                                        <p:cTn id="1005" dur="1" fill="hold">
                                          <p:stCondLst>
                                            <p:cond delay="0"/>
                                          </p:stCondLst>
                                        </p:cTn>
                                        <p:tgtEl>
                                          <p:spTgt spid="438">
                                            <p:txEl>
                                              <p:pRg st="58" end="85"/>
                                            </p:txEl>
                                          </p:spTgt>
                                        </p:tgtEl>
                                        <p:attrNameLst>
                                          <p:attrName>style.visibility</p:attrName>
                                        </p:attrNameLst>
                                      </p:cBhvr>
                                      <p:to>
                                        <p:strVal val="visible"/>
                                      </p:to>
                                    </p:set>
                                  </p:childTnLst>
                                </p:cTn>
                              </p:par>
                              <p:par>
                                <p:cTn id="1006" nodeType="withEffect" fill="hold" presetClass="exit" presetID="1">
                                  <p:stCondLst>
                                    <p:cond delay="0"/>
                                  </p:stCondLst>
                                  <p:childTnLst>
                                    <p:set>
                                      <p:cBhvr>
                                        <p:cTn id="1007" dur="1" fill="hold">
                                          <p:stCondLst>
                                            <p:cond delay="0"/>
                                          </p:stCondLst>
                                        </p:cTn>
                                        <p:tgtEl>
                                          <p:spTgt spid="464"/>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4"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Rest of Talk</a:t>
            </a:r>
            <a:endParaRPr/>
          </a:p>
        </p:txBody>
      </p:sp>
      <p:sp>
        <p:nvSpPr>
          <p:cNvPr id="475" name="TextShape 2"/>
          <p:cNvSpPr txBox="1"/>
          <p:nvPr/>
        </p:nvSpPr>
        <p:spPr>
          <a:xfrm>
            <a:off x="457200" y="990720"/>
            <a:ext cx="8305560" cy="5181120"/>
          </a:xfrm>
          <a:prstGeom prst="rect">
            <a:avLst/>
          </a:prstGeom>
        </p:spPr>
        <p:txBody>
          <a:bodyPr/>
          <a:p>
            <a:pPr>
              <a:lnSpc>
                <a:spcPct val="100000"/>
              </a:lnSpc>
              <a:buFont typeface="Arial"/>
              <a:buChar char="•"/>
            </a:pPr>
            <a:r>
              <a:rPr lang="en-US" sz="2800">
                <a:solidFill>
                  <a:srgbClr val="000000"/>
                </a:solidFill>
                <a:latin typeface="Arial"/>
              </a:rPr>
              <a:t>SoftBound handling of base/bound metadata…</a:t>
            </a:r>
            <a:endParaRPr/>
          </a:p>
          <a:p>
            <a:pPr lvl="2">
              <a:lnSpc>
                <a:spcPct val="100000"/>
              </a:lnSpc>
              <a:buFont typeface="Arial"/>
              <a:buChar char="•"/>
            </a:pPr>
            <a:r>
              <a:rPr lang="en-US" sz="2400">
                <a:solidFill>
                  <a:srgbClr val="000000"/>
                </a:solidFill>
                <a:latin typeface="Arial"/>
              </a:rPr>
              <a:t>… </a:t>
            </a:r>
            <a:r>
              <a:rPr lang="en-US" sz="2400">
                <a:solidFill>
                  <a:srgbClr val="000000"/>
                </a:solidFill>
                <a:latin typeface="Arial"/>
              </a:rPr>
              <a:t>Storage</a:t>
            </a:r>
            <a:endParaRPr/>
          </a:p>
          <a:p>
            <a:pPr lvl="2">
              <a:lnSpc>
                <a:spcPct val="100000"/>
              </a:lnSpc>
              <a:buFont typeface="Arial"/>
              <a:buChar char="•"/>
            </a:pPr>
            <a:r>
              <a:rPr lang="en-US" sz="2400">
                <a:solidFill>
                  <a:srgbClr val="000000"/>
                </a:solidFill>
                <a:latin typeface="Arial"/>
              </a:rPr>
              <a:t>… </a:t>
            </a:r>
            <a:r>
              <a:rPr lang="en-US" sz="2400">
                <a:solidFill>
                  <a:srgbClr val="000000"/>
                </a:solidFill>
                <a:latin typeface="Arial"/>
              </a:rPr>
              <a:t>Checking on pointer dereference</a:t>
            </a:r>
            <a:endParaRPr/>
          </a:p>
          <a:p>
            <a:pPr lvl="2">
              <a:lnSpc>
                <a:spcPct val="100000"/>
              </a:lnSpc>
              <a:buFont typeface="Arial"/>
              <a:buChar char="•"/>
            </a:pPr>
            <a:r>
              <a:rPr lang="en-US" sz="2400">
                <a:solidFill>
                  <a:srgbClr val="000000"/>
                </a:solidFill>
                <a:latin typeface="Arial"/>
              </a:rPr>
              <a:t>… </a:t>
            </a:r>
            <a:r>
              <a:rPr lang="en-US" sz="2400">
                <a:solidFill>
                  <a:srgbClr val="000000"/>
                </a:solidFill>
                <a:latin typeface="Arial"/>
              </a:rPr>
              <a:t>Creation</a:t>
            </a:r>
            <a:endParaRPr/>
          </a:p>
          <a:p>
            <a:pPr lvl="2">
              <a:lnSpc>
                <a:spcPct val="100000"/>
              </a:lnSpc>
              <a:buFont typeface="Arial"/>
              <a:buChar char="•"/>
            </a:pPr>
            <a:r>
              <a:rPr lang="en-US" sz="2400">
                <a:solidFill>
                  <a:srgbClr val="000000"/>
                </a:solidFill>
                <a:latin typeface="Arial"/>
              </a:rPr>
              <a:t>… </a:t>
            </a:r>
            <a:r>
              <a:rPr lang="en-US" sz="2400">
                <a:solidFill>
                  <a:srgbClr val="000000"/>
                </a:solidFill>
                <a:latin typeface="Arial"/>
              </a:rPr>
              <a:t>Propagation</a:t>
            </a:r>
            <a:endParaRPr/>
          </a:p>
          <a:p>
            <a:endParaRPr/>
          </a:p>
          <a:p>
            <a:pPr>
              <a:lnSpc>
                <a:spcPct val="100000"/>
              </a:lnSpc>
              <a:buFont typeface="Arial"/>
              <a:buChar char="•"/>
            </a:pPr>
            <a:r>
              <a:rPr lang="en-US" sz="2800">
                <a:solidFill>
                  <a:srgbClr val="000000"/>
                </a:solidFill>
                <a:latin typeface="Arial"/>
              </a:rPr>
              <a:t>SoftBound prototype</a:t>
            </a:r>
            <a:endParaRPr/>
          </a:p>
          <a:p>
            <a:endParaRPr/>
          </a:p>
          <a:p>
            <a:pPr>
              <a:lnSpc>
                <a:spcPct val="100000"/>
              </a:lnSpc>
              <a:buFont typeface="Arial"/>
              <a:buChar char="•"/>
            </a:pPr>
            <a:r>
              <a:rPr lang="en-US" sz="2800">
                <a:solidFill>
                  <a:srgbClr val="000000"/>
                </a:solidFill>
                <a:latin typeface="Arial"/>
              </a:rPr>
              <a:t>Experiments</a:t>
            </a:r>
            <a:endParaRPr/>
          </a:p>
          <a:p>
            <a:endParaRPr/>
          </a:p>
        </p:txBody>
      </p:sp>
      <p:sp>
        <p:nvSpPr>
          <p:cNvPr id="476"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7" name="TextShape 1"/>
          <p:cNvSpPr txBox="1"/>
          <p:nvPr/>
        </p:nvSpPr>
        <p:spPr>
          <a:xfrm>
            <a:off x="457200" y="990720"/>
            <a:ext cx="5257440" cy="5257440"/>
          </a:xfrm>
          <a:prstGeom prst="rect">
            <a:avLst/>
          </a:prstGeom>
        </p:spPr>
        <p:txBody>
          <a:bodyPr/>
          <a:p>
            <a:pPr>
              <a:lnSpc>
                <a:spcPct val="100000"/>
              </a:lnSpc>
              <a:buFont typeface="Arial"/>
              <a:buChar char="•"/>
            </a:pPr>
            <a:r>
              <a:rPr b="1" lang="en-US" sz="2800">
                <a:solidFill>
                  <a:srgbClr val="0069b9"/>
                </a:solidFill>
                <a:latin typeface="Arial"/>
              </a:rPr>
              <a:t>Registers</a:t>
            </a:r>
            <a:endParaRPr/>
          </a:p>
          <a:p>
            <a:pPr>
              <a:lnSpc>
                <a:spcPct val="100000"/>
              </a:lnSpc>
              <a:buFont typeface="Arial"/>
              <a:buChar char="•"/>
            </a:pPr>
            <a:r>
              <a:rPr lang="en-US" sz="2800">
                <a:solidFill>
                  <a:srgbClr val="000000"/>
                </a:solidFill>
                <a:latin typeface="Arial"/>
              </a:rPr>
              <a:t>For memory: </a:t>
            </a:r>
            <a:r>
              <a:rPr b="1" lang="en-US" sz="2800">
                <a:solidFill>
                  <a:srgbClr val="0069b9"/>
                </a:solidFill>
                <a:latin typeface="Arial"/>
              </a:rPr>
              <a:t>hash table</a:t>
            </a:r>
            <a:endParaRPr/>
          </a:p>
          <a:p>
            <a:pPr lvl="1">
              <a:lnSpc>
                <a:spcPct val="100000"/>
              </a:lnSpc>
              <a:buFont typeface="Arial"/>
              <a:buChar char="•"/>
            </a:pPr>
            <a:r>
              <a:rPr lang="en-US" sz="2400">
                <a:solidFill>
                  <a:srgbClr val="000000"/>
                </a:solidFill>
                <a:latin typeface="Arial"/>
              </a:rPr>
              <a:t>Tagged, open hashing</a:t>
            </a:r>
            <a:endParaRPr/>
          </a:p>
          <a:p>
            <a:pPr lvl="1">
              <a:lnSpc>
                <a:spcPct val="100000"/>
              </a:lnSpc>
              <a:buFont typeface="Arial"/>
              <a:buChar char="•"/>
            </a:pPr>
            <a:r>
              <a:rPr lang="en-US" sz="2400">
                <a:solidFill>
                  <a:srgbClr val="000000"/>
                </a:solidFill>
                <a:latin typeface="Arial"/>
              </a:rPr>
              <a:t>Fast hash function (bitmask) </a:t>
            </a:r>
            <a:endParaRPr/>
          </a:p>
          <a:p>
            <a:pPr lvl="1">
              <a:lnSpc>
                <a:spcPct val="100000"/>
              </a:lnSpc>
              <a:buFont typeface="Arial"/>
              <a:buChar char="•"/>
            </a:pPr>
            <a:r>
              <a:rPr lang="en-US" sz="2400">
                <a:solidFill>
                  <a:srgbClr val="000000"/>
                </a:solidFill>
                <a:latin typeface="Arial"/>
              </a:rPr>
              <a:t>Nine x86 instructions </a:t>
            </a:r>
            <a:endParaRPr/>
          </a:p>
          <a:p>
            <a:pPr lvl="2">
              <a:lnSpc>
                <a:spcPct val="100000"/>
              </a:lnSpc>
              <a:buFont typeface="Arial"/>
              <a:buChar char="•"/>
            </a:pPr>
            <a:r>
              <a:rPr lang="en-US" sz="2000">
                <a:solidFill>
                  <a:srgbClr val="000000"/>
                </a:solidFill>
                <a:latin typeface="Arial"/>
              </a:rPr>
              <a:t>Shift, mask, multiply, add, </a:t>
            </a:r>
            <a:r>
              <a:rPr lang="en-US" sz="2000">
                <a:solidFill>
                  <a:srgbClr val="000000"/>
                </a:solidFill>
                <a:latin typeface="Arial"/>
              </a:rPr>
              <a:t>
</a:t>
            </a:r>
            <a:r>
              <a:rPr lang="en-US" sz="2000">
                <a:solidFill>
                  <a:srgbClr val="000000"/>
                </a:solidFill>
                <a:latin typeface="Arial"/>
              </a:rPr>
              <a:t>three loads, cmp, branch</a:t>
            </a:r>
            <a:endParaRPr/>
          </a:p>
          <a:p>
            <a:pPr>
              <a:lnSpc>
                <a:spcPct val="100000"/>
              </a:lnSpc>
              <a:buFont typeface="Arial"/>
              <a:buChar char="•"/>
            </a:pPr>
            <a:r>
              <a:rPr lang="en-US" sz="2800">
                <a:solidFill>
                  <a:srgbClr val="000000"/>
                </a:solidFill>
                <a:latin typeface="Arial"/>
              </a:rPr>
              <a:t>Alternative: </a:t>
            </a:r>
            <a:r>
              <a:rPr b="1" lang="en-US" sz="2800">
                <a:solidFill>
                  <a:srgbClr val="0069b9"/>
                </a:solidFill>
                <a:latin typeface="Arial"/>
              </a:rPr>
              <a:t>shadow space</a:t>
            </a:r>
            <a:endParaRPr/>
          </a:p>
          <a:p>
            <a:pPr lvl="1">
              <a:lnSpc>
                <a:spcPct val="100000"/>
              </a:lnSpc>
              <a:buFont typeface="Arial"/>
              <a:buChar char="•"/>
            </a:pPr>
            <a:r>
              <a:rPr lang="en-US" sz="2400">
                <a:solidFill>
                  <a:srgbClr val="000000"/>
                </a:solidFill>
                <a:latin typeface="Arial"/>
              </a:rPr>
              <a:t>No collisions </a:t>
            </a:r>
            <a:r>
              <a:rPr lang="en-US" sz="2400">
                <a:solidFill>
                  <a:srgbClr val="000000"/>
                </a:solidFill>
                <a:latin typeface="Wingdings"/>
                <a:ea typeface="Wingdings"/>
              </a:rPr>
              <a:t></a:t>
            </a:r>
            <a:r>
              <a:rPr lang="en-US" sz="2400">
                <a:solidFill>
                  <a:srgbClr val="000000"/>
                </a:solidFill>
                <a:latin typeface="Arial"/>
                <a:ea typeface="Wingdings"/>
              </a:rPr>
              <a:t> eliminates tag</a:t>
            </a:r>
            <a:endParaRPr/>
          </a:p>
          <a:p>
            <a:pPr lvl="1">
              <a:lnSpc>
                <a:spcPct val="100000"/>
              </a:lnSpc>
              <a:buFont typeface="Arial"/>
              <a:buChar char="•"/>
            </a:pPr>
            <a:r>
              <a:rPr lang="en-US" sz="2400">
                <a:solidFill>
                  <a:srgbClr val="000000"/>
                </a:solidFill>
                <a:latin typeface="Arial"/>
                <a:ea typeface="Wingdings"/>
              </a:rPr>
              <a:t>Reduce memory footprint</a:t>
            </a:r>
            <a:endParaRPr/>
          </a:p>
          <a:p>
            <a:pPr lvl="1">
              <a:lnSpc>
                <a:spcPct val="100000"/>
              </a:lnSpc>
              <a:buFont typeface="Arial"/>
              <a:buChar char="•"/>
            </a:pPr>
            <a:r>
              <a:rPr lang="en-US" sz="2400">
                <a:solidFill>
                  <a:srgbClr val="000000"/>
                </a:solidFill>
                <a:latin typeface="Arial"/>
                <a:ea typeface="Wingdings"/>
              </a:rPr>
              <a:t>Five x86 instructions</a:t>
            </a:r>
            <a:endParaRPr/>
          </a:p>
          <a:p>
            <a:pPr lvl="2">
              <a:lnSpc>
                <a:spcPct val="100000"/>
              </a:lnSpc>
              <a:buFont typeface="Arial"/>
              <a:buChar char="•"/>
            </a:pPr>
            <a:r>
              <a:rPr lang="en-US" sz="2000">
                <a:solidFill>
                  <a:srgbClr val="000000"/>
                </a:solidFill>
                <a:latin typeface="Arial"/>
                <a:ea typeface="Wingdings"/>
              </a:rPr>
              <a:t>Shift, mask, add, two loads</a:t>
            </a:r>
            <a:endParaRPr/>
          </a:p>
          <a:p>
            <a:endParaRPr/>
          </a:p>
        </p:txBody>
      </p:sp>
      <p:sp>
        <p:nvSpPr>
          <p:cNvPr id="478" name="TextShape 2"/>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479" name="TextShape 3"/>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SoftBound Base/Bound Storage</a:t>
            </a:r>
            <a:endParaRPr/>
          </a:p>
        </p:txBody>
      </p:sp>
      <p:sp>
        <p:nvSpPr>
          <p:cNvPr id="480" name="CustomShape 4"/>
          <p:cNvSpPr/>
          <p:nvPr/>
        </p:nvSpPr>
        <p:spPr>
          <a:xfrm>
            <a:off x="6339600" y="3429000"/>
            <a:ext cx="2057040" cy="2857320"/>
          </a:xfrm>
          <a:prstGeom prst="rect">
            <a:avLst/>
          </a:prstGeom>
          <a:solidFill>
            <a:srgbClr val="7dc7ff"/>
          </a:solidFill>
          <a:ln w="12600">
            <a:noFill/>
          </a:ln>
        </p:spPr>
        <p:txBody>
          <a:bodyPr lIns="274320" anchor="ctr" vert="vert"/>
          <a:p>
            <a:pPr algn="ctr">
              <a:lnSpc>
                <a:spcPct val="100000"/>
              </a:lnSpc>
            </a:pPr>
            <a:r>
              <a:rPr lang="en-US" sz="5400">
                <a:solidFill>
                  <a:srgbClr val="a6a6a6"/>
                </a:solidFill>
                <a:latin typeface="Arial"/>
                <a:ea typeface="ＭＳ Ｐゴシック"/>
              </a:rPr>
              <a:t>Shado</a:t>
            </a:r>
            <a:r>
              <a:rPr lang="en-US" sz="6600">
                <a:solidFill>
                  <a:srgbClr val="a6a6a6"/>
                </a:solidFill>
                <a:latin typeface="Arial"/>
                <a:ea typeface="ＭＳ Ｐゴシック"/>
              </a:rPr>
              <a:t>w</a:t>
            </a:r>
            <a:endParaRPr/>
          </a:p>
          <a:p>
            <a:pPr algn="ctr">
              <a:lnSpc>
                <a:spcPct val="100000"/>
              </a:lnSpc>
            </a:pPr>
            <a:r>
              <a:rPr lang="en-US" sz="5400">
                <a:solidFill>
                  <a:srgbClr val="a6a6a6"/>
                </a:solidFill>
                <a:latin typeface="Arial"/>
                <a:ea typeface="ＭＳ Ｐゴシック"/>
              </a:rPr>
              <a:t>Space</a:t>
            </a:r>
            <a:endParaRPr/>
          </a:p>
        </p:txBody>
      </p:sp>
      <p:sp>
        <p:nvSpPr>
          <p:cNvPr id="481" name="CustomShape 5"/>
          <p:cNvSpPr/>
          <p:nvPr/>
        </p:nvSpPr>
        <p:spPr>
          <a:xfrm>
            <a:off x="7368120" y="4915080"/>
            <a:ext cx="10285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bound</a:t>
            </a:r>
            <a:endParaRPr/>
          </a:p>
        </p:txBody>
      </p:sp>
      <p:sp>
        <p:nvSpPr>
          <p:cNvPr id="482" name="CustomShape 6"/>
          <p:cNvSpPr/>
          <p:nvPr/>
        </p:nvSpPr>
        <p:spPr>
          <a:xfrm>
            <a:off x="6339600" y="4915080"/>
            <a:ext cx="102852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base</a:t>
            </a:r>
            <a:endParaRPr/>
          </a:p>
        </p:txBody>
      </p:sp>
      <p:sp>
        <p:nvSpPr>
          <p:cNvPr id="483" name="CustomShape 7"/>
          <p:cNvSpPr/>
          <p:nvPr/>
        </p:nvSpPr>
        <p:spPr>
          <a:xfrm>
            <a:off x="5767920" y="914400"/>
            <a:ext cx="2842200" cy="2400120"/>
          </a:xfrm>
          <a:prstGeom prst="rect">
            <a:avLst/>
          </a:prstGeom>
          <a:solidFill>
            <a:srgbClr val="7dc7ff"/>
          </a:solidFill>
          <a:ln w="12600">
            <a:noFill/>
          </a:ln>
        </p:spPr>
        <p:txBody>
          <a:bodyPr lIns="274320" anchor="ctr" vert="vert"/>
          <a:p>
            <a:pPr algn="ctr">
              <a:lnSpc>
                <a:spcPct val="100000"/>
              </a:lnSpc>
            </a:pPr>
            <a:r>
              <a:rPr lang="en-US" sz="6600">
                <a:solidFill>
                  <a:srgbClr val="a6a6a6"/>
                </a:solidFill>
                <a:latin typeface="Arial"/>
                <a:ea typeface="ＭＳ Ｐゴシック"/>
              </a:rPr>
              <a:t>Hash Table</a:t>
            </a:r>
            <a:endParaRPr/>
          </a:p>
        </p:txBody>
      </p:sp>
      <p:sp>
        <p:nvSpPr>
          <p:cNvPr id="484" name="CustomShape 8"/>
          <p:cNvSpPr/>
          <p:nvPr/>
        </p:nvSpPr>
        <p:spPr>
          <a:xfrm>
            <a:off x="5767920" y="2095560"/>
            <a:ext cx="645840" cy="479880"/>
          </a:xfrm>
          <a:prstGeom prst="rect">
            <a:avLst/>
          </a:prstGeom>
          <a:solidFill>
            <a:srgbClr val="d9d9d9"/>
          </a:solidFill>
          <a:ln>
            <a:solidFill>
              <a:srgbClr val="000000"/>
            </a:solidFill>
          </a:ln>
        </p:spPr>
        <p:txBody>
          <a:bodyPr anchor="ctr"/>
          <a:p>
            <a:pPr>
              <a:lnSpc>
                <a:spcPct val="100000"/>
              </a:lnSpc>
            </a:pPr>
            <a:r>
              <a:rPr lang="en-US" sz="2000">
                <a:solidFill>
                  <a:srgbClr val="000000"/>
                </a:solidFill>
                <a:latin typeface="Arial"/>
                <a:ea typeface="ＭＳ Ｐゴシック"/>
              </a:rPr>
              <a:t>tag</a:t>
            </a:r>
            <a:endParaRPr/>
          </a:p>
        </p:txBody>
      </p:sp>
      <p:sp>
        <p:nvSpPr>
          <p:cNvPr id="485" name="CustomShape 9"/>
          <p:cNvSpPr/>
          <p:nvPr/>
        </p:nvSpPr>
        <p:spPr>
          <a:xfrm>
            <a:off x="6415560" y="2095560"/>
            <a:ext cx="1066320" cy="479880"/>
          </a:xfrm>
          <a:prstGeom prst="rect">
            <a:avLst/>
          </a:prstGeom>
          <a:solidFill>
            <a:srgbClr val="ff6600"/>
          </a:solidFill>
          <a:ln>
            <a:solidFill>
              <a:srgbClr val="ff6161"/>
            </a:solidFill>
          </a:ln>
        </p:spPr>
        <p:txBody>
          <a:bodyPr anchor="ctr"/>
          <a:p>
            <a:pPr>
              <a:lnSpc>
                <a:spcPct val="100000"/>
              </a:lnSpc>
            </a:pPr>
            <a:r>
              <a:rPr lang="en-US" sz="2000">
                <a:solidFill>
                  <a:srgbClr val="ffffff"/>
                </a:solidFill>
                <a:latin typeface="Arial"/>
                <a:ea typeface="ＭＳ Ｐゴシック"/>
              </a:rPr>
              <a:t>base</a:t>
            </a:r>
            <a:endParaRPr/>
          </a:p>
        </p:txBody>
      </p:sp>
      <p:sp>
        <p:nvSpPr>
          <p:cNvPr id="486" name="CustomShape 10"/>
          <p:cNvSpPr/>
          <p:nvPr/>
        </p:nvSpPr>
        <p:spPr>
          <a:xfrm>
            <a:off x="7482600" y="2095560"/>
            <a:ext cx="1104480" cy="479880"/>
          </a:xfrm>
          <a:prstGeom prst="rect">
            <a:avLst/>
          </a:prstGeom>
          <a:solidFill>
            <a:srgbClr val="ff6600"/>
          </a:solidFill>
          <a:ln>
            <a:solidFill>
              <a:srgbClr val="ff6161"/>
            </a:solidFill>
          </a:ln>
        </p:spPr>
        <p:txBody>
          <a:bodyPr anchor="ctr"/>
          <a:p>
            <a:pPr>
              <a:lnSpc>
                <a:spcPct val="100000"/>
              </a:lnSpc>
            </a:pPr>
            <a:r>
              <a:rPr lang="en-US" sz="2000">
                <a:solidFill>
                  <a:srgbClr val="ffffff"/>
                </a:solidFill>
                <a:latin typeface="Arial"/>
                <a:ea typeface="ＭＳ Ｐゴシック"/>
              </a:rPr>
              <a:t>bound</a:t>
            </a:r>
            <a:endParaRPr/>
          </a:p>
        </p:txBody>
      </p:sp>
    </p:spTree>
  </p:cSld>
  <p:timing>
    <p:tnLst>
      <p:par>
        <p:cTn id="1008" dur="indefinite" restart="never" nodeType="tmRoot">
          <p:childTnLst>
            <p:seq>
              <p:cTn id="1009" dur="indefinite" nodeType="mainSeq">
                <p:childTnLst>
                  <p:par>
                    <p:cTn id="1010" fill="hold">
                      <p:stCondLst>
                        <p:cond delay="indefinite"/>
                      </p:stCondLst>
                      <p:childTnLst>
                        <p:par>
                          <p:cTn id="1011" fill="hold">
                            <p:stCondLst>
                              <p:cond delay="0"/>
                            </p:stCondLst>
                            <p:childTnLst>
                              <p:par>
                                <p:cTn id="1012" nodeType="withEffect" fill="hold" presetClass="entr" presetID="1">
                                  <p:stCondLst>
                                    <p:cond delay="0"/>
                                  </p:stCondLst>
                                  <p:childTnLst>
                                    <p:set>
                                      <p:cBhvr>
                                        <p:cTn id="1013" dur="1" fill="hold">
                                          <p:stCondLst>
                                            <p:cond delay="0"/>
                                          </p:stCondLst>
                                        </p:cTn>
                                        <p:tgtEl>
                                          <p:spTgt spid="477">
                                            <p:txEl>
                                              <p:pRg st="0" end="10"/>
                                            </p:txEl>
                                          </p:spTgt>
                                        </p:tgtEl>
                                        <p:attrNameLst>
                                          <p:attrName>style.visibility</p:attrName>
                                        </p:attrNameLst>
                                      </p:cBhvr>
                                      <p:to>
                                        <p:strVal val="visible"/>
                                      </p:to>
                                    </p:set>
                                  </p:childTnLst>
                                </p:cTn>
                              </p:par>
                            </p:childTnLst>
                          </p:cTn>
                        </p:par>
                      </p:childTnLst>
                    </p:cTn>
                  </p:par>
                  <p:par>
                    <p:cTn id="1014" fill="hold">
                      <p:stCondLst>
                        <p:cond delay="indefinite"/>
                      </p:stCondLst>
                      <p:childTnLst>
                        <p:par>
                          <p:cTn id="1015" fill="hold">
                            <p:stCondLst>
                              <p:cond delay="0"/>
                            </p:stCondLst>
                            <p:childTnLst>
                              <p:par>
                                <p:cTn id="1016" nodeType="clickEffect" fill="hold" presetClass="entr" presetID="1">
                                  <p:stCondLst>
                                    <p:cond delay="0"/>
                                  </p:stCondLst>
                                  <p:childTnLst>
                                    <p:set>
                                      <p:cBhvr>
                                        <p:cTn id="1017" dur="1" fill="hold">
                                          <p:stCondLst>
                                            <p:cond delay="0"/>
                                          </p:stCondLst>
                                        </p:cTn>
                                        <p:tgtEl>
                                          <p:spTgt spid="477">
                                            <p:txEl>
                                              <p:pRg st="10" end="33"/>
                                            </p:txEl>
                                          </p:spTgt>
                                        </p:tgtEl>
                                        <p:attrNameLst>
                                          <p:attrName>style.visibility</p:attrName>
                                        </p:attrNameLst>
                                      </p:cBhvr>
                                      <p:to>
                                        <p:strVal val="visible"/>
                                      </p:to>
                                    </p:set>
                                  </p:childTnLst>
                                </p:cTn>
                              </p:par>
                              <p:par>
                                <p:cTn id="1018" nodeType="withEffect" fill="hold" presetClass="entr" presetID="1">
                                  <p:stCondLst>
                                    <p:cond delay="0"/>
                                  </p:stCondLst>
                                  <p:childTnLst>
                                    <p:set>
                                      <p:cBhvr>
                                        <p:cTn id="1019" dur="1" fill="hold">
                                          <p:stCondLst>
                                            <p:cond delay="0"/>
                                          </p:stCondLst>
                                        </p:cTn>
                                        <p:tgtEl>
                                          <p:spTgt spid="-1"/>
                                        </p:tgtEl>
                                        <p:attrNameLst>
                                          <p:attrName>style.visibility</p:attrName>
                                        </p:attrNameLst>
                                      </p:cBhvr>
                                      <p:to>
                                        <p:strVal val="visible"/>
                                      </p:to>
                                    </p:set>
                                  </p:childTnLst>
                                </p:cTn>
                              </p:par>
                              <p:par>
                                <p:cTn id="1020" nodeType="withEffect" fill="hold" presetClass="entr" presetID="1">
                                  <p:stCondLst>
                                    <p:cond delay="0"/>
                                  </p:stCondLst>
                                  <p:childTnLst>
                                    <p:set>
                                      <p:cBhvr>
                                        <p:cTn id="1021" dur="1" fill="hold">
                                          <p:stCondLst>
                                            <p:cond delay="0"/>
                                          </p:stCondLst>
                                        </p:cTn>
                                        <p:tgtEl>
                                          <p:spTgt spid="477">
                                            <p:txEl>
                                              <p:pRg st="33" end="54"/>
                                            </p:txEl>
                                          </p:spTgt>
                                        </p:tgtEl>
                                        <p:attrNameLst>
                                          <p:attrName>style.visibility</p:attrName>
                                        </p:attrNameLst>
                                      </p:cBhvr>
                                      <p:to>
                                        <p:strVal val="visible"/>
                                      </p:to>
                                    </p:set>
                                  </p:childTnLst>
                                </p:cTn>
                              </p:par>
                              <p:par>
                                <p:cTn id="1022" nodeType="withEffect" fill="hold" presetClass="entr" presetID="1">
                                  <p:stCondLst>
                                    <p:cond delay="0"/>
                                  </p:stCondLst>
                                  <p:childTnLst>
                                    <p:set>
                                      <p:cBhvr>
                                        <p:cTn id="1023" dur="1" fill="hold">
                                          <p:stCondLst>
                                            <p:cond delay="0"/>
                                          </p:stCondLst>
                                        </p:cTn>
                                        <p:tgtEl>
                                          <p:spTgt spid="477">
                                            <p:txEl>
                                              <p:pRg st="54" end="84"/>
                                            </p:txEl>
                                          </p:spTgt>
                                        </p:tgtEl>
                                        <p:attrNameLst>
                                          <p:attrName>style.visibility</p:attrName>
                                        </p:attrNameLst>
                                      </p:cBhvr>
                                      <p:to>
                                        <p:strVal val="visible"/>
                                      </p:to>
                                    </p:set>
                                  </p:childTnLst>
                                </p:cTn>
                              </p:par>
                              <p:par>
                                <p:cTn id="1024" nodeType="withEffect" fill="hold" presetClass="entr" presetID="1">
                                  <p:stCondLst>
                                    <p:cond delay="0"/>
                                  </p:stCondLst>
                                  <p:childTnLst>
                                    <p:set>
                                      <p:cBhvr>
                                        <p:cTn id="1025" dur="1" fill="hold">
                                          <p:stCondLst>
                                            <p:cond delay="0"/>
                                          </p:stCondLst>
                                        </p:cTn>
                                        <p:tgtEl>
                                          <p:spTgt spid="477">
                                            <p:txEl>
                                              <p:pRg st="84" end="107"/>
                                            </p:txEl>
                                          </p:spTgt>
                                        </p:tgtEl>
                                        <p:attrNameLst>
                                          <p:attrName>style.visibility</p:attrName>
                                        </p:attrNameLst>
                                      </p:cBhvr>
                                      <p:to>
                                        <p:strVal val="visible"/>
                                      </p:to>
                                    </p:set>
                                  </p:childTnLst>
                                </p:cTn>
                              </p:par>
                              <p:par>
                                <p:cTn id="1026" nodeType="withEffect" fill="hold" presetClass="entr" presetID="1">
                                  <p:stCondLst>
                                    <p:cond delay="0"/>
                                  </p:stCondLst>
                                  <p:childTnLst>
                                    <p:set>
                                      <p:cBhvr>
                                        <p:cTn id="1027" dur="1" fill="hold">
                                          <p:stCondLst>
                                            <p:cond delay="0"/>
                                          </p:stCondLst>
                                        </p:cTn>
                                        <p:tgtEl>
                                          <p:spTgt spid="477">
                                            <p:txEl>
                                              <p:pRg st="107" end="161"/>
                                            </p:txEl>
                                          </p:spTgt>
                                        </p:tgtEl>
                                        <p:attrNameLst>
                                          <p:attrName>style.visibility</p:attrName>
                                        </p:attrNameLst>
                                      </p:cBhvr>
                                      <p:to>
                                        <p:strVal val="visible"/>
                                      </p:to>
                                    </p:set>
                                  </p:childTnLst>
                                </p:cTn>
                              </p:par>
                            </p:childTnLst>
                          </p:cTn>
                        </p:par>
                      </p:childTnLst>
                    </p:cTn>
                  </p:par>
                  <p:par>
                    <p:cTn id="1028" fill="hold">
                      <p:stCondLst>
                        <p:cond delay="indefinite"/>
                      </p:stCondLst>
                      <p:childTnLst>
                        <p:par>
                          <p:cTn id="1029" fill="hold">
                            <p:stCondLst>
                              <p:cond delay="0"/>
                            </p:stCondLst>
                            <p:childTnLst>
                              <p:par>
                                <p:cTn id="1030" nodeType="clickEffect" fill="hold" presetClass="entr" presetID="1">
                                  <p:stCondLst>
                                    <p:cond delay="0"/>
                                  </p:stCondLst>
                                  <p:childTnLst>
                                    <p:set>
                                      <p:cBhvr>
                                        <p:cTn id="1031" dur="1" fill="hold">
                                          <p:stCondLst>
                                            <p:cond delay="0"/>
                                          </p:stCondLst>
                                        </p:cTn>
                                        <p:tgtEl>
                                          <p:spTgt spid="477">
                                            <p:txEl>
                                              <p:pRg st="161" end="187"/>
                                            </p:txEl>
                                          </p:spTgt>
                                        </p:tgtEl>
                                        <p:attrNameLst>
                                          <p:attrName>style.visibility</p:attrName>
                                        </p:attrNameLst>
                                      </p:cBhvr>
                                      <p:to>
                                        <p:strVal val="visible"/>
                                      </p:to>
                                    </p:set>
                                  </p:childTnLst>
                                </p:cTn>
                              </p:par>
                              <p:par>
                                <p:cTn id="1032" nodeType="withEffect" fill="hold" presetClass="entr" presetID="1">
                                  <p:stCondLst>
                                    <p:cond delay="0"/>
                                  </p:stCondLst>
                                  <p:childTnLst>
                                    <p:set>
                                      <p:cBhvr>
                                        <p:cTn id="1033" dur="1" fill="hold">
                                          <p:stCondLst>
                                            <p:cond delay="0"/>
                                          </p:stCondLst>
                                        </p:cTn>
                                        <p:tgtEl>
                                          <p:spTgt spid="477">
                                            <p:txEl>
                                              <p:pRg st="187" end="218"/>
                                            </p:txEl>
                                          </p:spTgt>
                                        </p:tgtEl>
                                        <p:attrNameLst>
                                          <p:attrName>style.visibility</p:attrName>
                                        </p:attrNameLst>
                                      </p:cBhvr>
                                      <p:to>
                                        <p:strVal val="visible"/>
                                      </p:to>
                                    </p:set>
                                  </p:childTnLst>
                                </p:cTn>
                              </p:par>
                              <p:par>
                                <p:cTn id="1034" nodeType="withEffect" fill="hold" presetClass="entr" presetID="1">
                                  <p:stCondLst>
                                    <p:cond delay="0"/>
                                  </p:stCondLst>
                                  <p:childTnLst>
                                    <p:set>
                                      <p:cBhvr>
                                        <p:cTn id="1035" dur="1" fill="hold">
                                          <p:stCondLst>
                                            <p:cond delay="0"/>
                                          </p:stCondLst>
                                        </p:cTn>
                                        <p:tgtEl>
                                          <p:spTgt spid="477">
                                            <p:txEl>
                                              <p:pRg st="218" end="242"/>
                                            </p:txEl>
                                          </p:spTgt>
                                        </p:tgtEl>
                                        <p:attrNameLst>
                                          <p:attrName>style.visibility</p:attrName>
                                        </p:attrNameLst>
                                      </p:cBhvr>
                                      <p:to>
                                        <p:strVal val="visible"/>
                                      </p:to>
                                    </p:set>
                                  </p:childTnLst>
                                </p:cTn>
                              </p:par>
                              <p:par>
                                <p:cTn id="1036" nodeType="withEffect" fill="hold" presetClass="entr" presetID="1">
                                  <p:stCondLst>
                                    <p:cond delay="0"/>
                                  </p:stCondLst>
                                  <p:childTnLst>
                                    <p:set>
                                      <p:cBhvr>
                                        <p:cTn id="1037" dur="1" fill="hold">
                                          <p:stCondLst>
                                            <p:cond delay="0"/>
                                          </p:stCondLst>
                                        </p:cTn>
                                        <p:tgtEl>
                                          <p:spTgt spid="477">
                                            <p:txEl>
                                              <p:pRg st="242" end="264"/>
                                            </p:txEl>
                                          </p:spTgt>
                                        </p:tgtEl>
                                        <p:attrNameLst>
                                          <p:attrName>style.visibility</p:attrName>
                                        </p:attrNameLst>
                                      </p:cBhvr>
                                      <p:to>
                                        <p:strVal val="visible"/>
                                      </p:to>
                                    </p:set>
                                  </p:childTnLst>
                                </p:cTn>
                              </p:par>
                              <p:par>
                                <p:cTn id="1038" nodeType="withEffect" fill="hold" presetClass="entr" presetID="1">
                                  <p:stCondLst>
                                    <p:cond delay="0"/>
                                  </p:stCondLst>
                                  <p:childTnLst>
                                    <p:set>
                                      <p:cBhvr>
                                        <p:cTn id="1039" dur="1" fill="hold">
                                          <p:stCondLst>
                                            <p:cond delay="0"/>
                                          </p:stCondLst>
                                        </p:cTn>
                                        <p:tgtEl>
                                          <p:spTgt spid="477">
                                            <p:txEl>
                                              <p:pRg st="264" end="292"/>
                                            </p:txEl>
                                          </p:spTgt>
                                        </p:tgtEl>
                                        <p:attrNameLst>
                                          <p:attrName>style.visibility</p:attrName>
                                        </p:attrNameLst>
                                      </p:cBhvr>
                                      <p:to>
                                        <p:strVal val="visible"/>
                                      </p:to>
                                    </p:set>
                                  </p:childTnLst>
                                </p:cTn>
                              </p:par>
                              <p:par>
                                <p:cTn id="1040" nodeType="withEffect" fill="hold" presetClass="entr" presetID="1">
                                  <p:stCondLst>
                                    <p:cond delay="0"/>
                                  </p:stCondLst>
                                  <p:childTnLst>
                                    <p:set>
                                      <p:cBhvr>
                                        <p:cTn id="1041"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7"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Pointer Dereference Checks</a:t>
            </a:r>
            <a:endParaRPr/>
          </a:p>
        </p:txBody>
      </p:sp>
      <p:sp>
        <p:nvSpPr>
          <p:cNvPr id="488" name="TextShape 2"/>
          <p:cNvSpPr txBox="1"/>
          <p:nvPr/>
        </p:nvSpPr>
        <p:spPr>
          <a:xfrm>
            <a:off x="457200" y="1028880"/>
            <a:ext cx="8229240" cy="5257440"/>
          </a:xfrm>
          <a:prstGeom prst="rect">
            <a:avLst/>
          </a:prstGeom>
        </p:spPr>
        <p:txBody>
          <a:bodyPr/>
          <a:p>
            <a:pPr>
              <a:lnSpc>
                <a:spcPct val="100000"/>
              </a:lnSpc>
              <a:buFont typeface="Arial"/>
              <a:buChar char="•"/>
            </a:pPr>
            <a:r>
              <a:rPr lang="en-US" sz="2800">
                <a:solidFill>
                  <a:srgbClr val="000000"/>
                </a:solidFill>
                <a:latin typeface="Arial"/>
              </a:rPr>
              <a:t>All pointer dereferences are checked</a:t>
            </a:r>
            <a:endParaRPr/>
          </a:p>
          <a:p>
            <a:r>
              <a:rPr lang="en-US" sz="2400">
                <a:solidFill>
                  <a:srgbClr val="0069b9"/>
                </a:solidFill>
                <a:latin typeface="Lucida Console"/>
              </a:rPr>
              <a:t>if (p &lt; p_base) abort(); </a:t>
            </a:r>
            <a:endParaRPr/>
          </a:p>
          <a:p>
            <a:r>
              <a:rPr lang="en-US" sz="2400">
                <a:solidFill>
                  <a:srgbClr val="0069b9"/>
                </a:solidFill>
                <a:latin typeface="Lucida Console"/>
              </a:rPr>
              <a:t>if (p + size &gt; p_bound) abort();</a:t>
            </a:r>
            <a:endParaRPr/>
          </a:p>
          <a:p>
            <a:r>
              <a:rPr lang="en-US" sz="2400">
                <a:solidFill>
                  <a:srgbClr val="000000"/>
                </a:solidFill>
                <a:latin typeface="Lucida Console"/>
              </a:rPr>
              <a:t>value = *p;</a:t>
            </a:r>
            <a:endParaRPr/>
          </a:p>
          <a:p>
            <a:endParaRPr/>
          </a:p>
          <a:p>
            <a:pPr>
              <a:lnSpc>
                <a:spcPct val="100000"/>
              </a:lnSpc>
              <a:buFont typeface="Arial"/>
              <a:buChar char="•"/>
            </a:pPr>
            <a:r>
              <a:rPr lang="en-US" sz="2800">
                <a:solidFill>
                  <a:srgbClr val="000000"/>
                </a:solidFill>
                <a:latin typeface="Arial"/>
              </a:rPr>
              <a:t>Five x86 instructions (cmp, br, add, cmp, br)</a:t>
            </a:r>
            <a:endParaRPr/>
          </a:p>
          <a:p>
            <a:pPr>
              <a:lnSpc>
                <a:spcPct val="100000"/>
              </a:lnSpc>
            </a:pPr>
            <a:endParaRPr/>
          </a:p>
          <a:p>
            <a:pPr>
              <a:lnSpc>
                <a:spcPct val="100000"/>
              </a:lnSpc>
              <a:buFont typeface="Arial"/>
              <a:buChar char="•"/>
            </a:pPr>
            <a:r>
              <a:rPr lang="en-US" sz="2800">
                <a:solidFill>
                  <a:srgbClr val="000000"/>
                </a:solidFill>
                <a:latin typeface="Arial"/>
              </a:rPr>
              <a:t>Bounds check elimination not focus</a:t>
            </a:r>
            <a:endParaRPr/>
          </a:p>
          <a:p>
            <a:pPr lvl="1">
              <a:lnSpc>
                <a:spcPct val="100000"/>
              </a:lnSpc>
              <a:buFont typeface="Arial"/>
              <a:buChar char="•"/>
            </a:pPr>
            <a:r>
              <a:rPr lang="en-US" sz="2400">
                <a:solidFill>
                  <a:srgbClr val="000000"/>
                </a:solidFill>
                <a:latin typeface="Arial"/>
              </a:rPr>
              <a:t>Intra-procedural dominator based</a:t>
            </a:r>
            <a:endParaRPr/>
          </a:p>
          <a:p>
            <a:pPr lvl="1">
              <a:lnSpc>
                <a:spcPct val="100000"/>
              </a:lnSpc>
              <a:buFont typeface="Arial"/>
              <a:buChar char="•"/>
            </a:pPr>
            <a:r>
              <a:rPr lang="en-US" sz="2400">
                <a:solidFill>
                  <a:srgbClr val="000000"/>
                </a:solidFill>
                <a:latin typeface="Arial"/>
              </a:rPr>
              <a:t>Previous techniques would help a lot</a:t>
            </a:r>
            <a:endParaRPr/>
          </a:p>
          <a:p>
            <a:endParaRPr/>
          </a:p>
        </p:txBody>
      </p:sp>
      <p:sp>
        <p:nvSpPr>
          <p:cNvPr id="489"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490" name="CustomShape 4"/>
          <p:cNvSpPr/>
          <p:nvPr/>
        </p:nvSpPr>
        <p:spPr>
          <a:xfrm>
            <a:off x="800280" y="1548720"/>
            <a:ext cx="6133680" cy="914040"/>
          </a:xfrm>
          <a:prstGeom prst="rect">
            <a:avLst/>
          </a:prstGeom>
          <a:noFill/>
          <a:ln w="38160">
            <a:solidFill>
              <a:srgbClr val="ff0000"/>
            </a:solidFill>
            <a:round/>
          </a:ln>
        </p:spPr>
      </p:sp>
    </p:spTree>
  </p:cSld>
  <p:timing>
    <p:tnLst>
      <p:par>
        <p:cTn id="1042" dur="indefinite" restart="never" nodeType="tmRoot">
          <p:childTnLst>
            <p:seq>
              <p:cTn id="1043" dur="indefinite" nodeType="mainSeq">
                <p:childTnLst>
                  <p:par>
                    <p:cTn id="1044" fill="hold">
                      <p:stCondLst>
                        <p:cond delay="indefinite"/>
                      </p:stCondLst>
                      <p:childTnLst>
                        <p:par>
                          <p:cTn id="1045" fill="hold">
                            <p:stCondLst>
                              <p:cond delay="0"/>
                            </p:stCondLst>
                            <p:childTnLst>
                              <p:par>
                                <p:cTn id="1046" nodeType="clickEffect" fill="hold" presetClass="entr" presetID="1">
                                  <p:stCondLst>
                                    <p:cond delay="0"/>
                                  </p:stCondLst>
                                  <p:childTnLst>
                                    <p:set>
                                      <p:cBhvr>
                                        <p:cTn id="1047" dur="1" fill="hold">
                                          <p:stCondLst>
                                            <p:cond delay="0"/>
                                          </p:stCondLst>
                                        </p:cTn>
                                        <p:tgtEl>
                                          <p:spTgt spid="488">
                                            <p:txEl>
                                              <p:pRg st="37" end="63"/>
                                            </p:txEl>
                                          </p:spTgt>
                                        </p:tgtEl>
                                        <p:attrNameLst>
                                          <p:attrName>style.visibility</p:attrName>
                                        </p:attrNameLst>
                                      </p:cBhvr>
                                      <p:to>
                                        <p:strVal val="visible"/>
                                      </p:to>
                                    </p:set>
                                  </p:childTnLst>
                                </p:cTn>
                              </p:par>
                              <p:par>
                                <p:cTn id="1048" nodeType="withEffect" fill="hold" presetClass="entr" presetID="1">
                                  <p:stCondLst>
                                    <p:cond delay="0"/>
                                  </p:stCondLst>
                                  <p:childTnLst>
                                    <p:set>
                                      <p:cBhvr>
                                        <p:cTn id="1049" dur="1" fill="hold">
                                          <p:stCondLst>
                                            <p:cond delay="0"/>
                                          </p:stCondLst>
                                        </p:cTn>
                                        <p:tgtEl>
                                          <p:spTgt spid="488">
                                            <p:txEl>
                                              <p:pRg st="63" end="96"/>
                                            </p:txEl>
                                          </p:spTgt>
                                        </p:tgtEl>
                                        <p:attrNameLst>
                                          <p:attrName>style.visibility</p:attrName>
                                        </p:attrNameLst>
                                      </p:cBhvr>
                                      <p:to>
                                        <p:strVal val="visible"/>
                                      </p:to>
                                    </p:set>
                                  </p:childTnLst>
                                </p:cTn>
                              </p:par>
                              <p:par>
                                <p:cTn id="1050" nodeType="withEffect" fill="hold" presetClass="entr" presetID="1">
                                  <p:stCondLst>
                                    <p:cond delay="0"/>
                                  </p:stCondLst>
                                  <p:childTnLst>
                                    <p:set>
                                      <p:cBhvr>
                                        <p:cTn id="1051" dur="1" fill="hold">
                                          <p:stCondLst>
                                            <p:cond delay="0"/>
                                          </p:stCondLst>
                                        </p:cTn>
                                        <p:tgtEl>
                                          <p:spTgt spid="490"/>
                                        </p:tgtEl>
                                        <p:attrNameLst>
                                          <p:attrName>style.visibility</p:attrName>
                                        </p:attrNameLst>
                                      </p:cBhvr>
                                      <p:to>
                                        <p:strVal val="visible"/>
                                      </p:to>
                                    </p:set>
                                  </p:childTnLst>
                                </p:cTn>
                              </p:par>
                            </p:childTnLst>
                          </p:cTn>
                        </p:par>
                      </p:childTnLst>
                    </p:cTn>
                  </p:par>
                  <p:par>
                    <p:cTn id="1052" fill="hold">
                      <p:stCondLst>
                        <p:cond delay="indefinite"/>
                      </p:stCondLst>
                      <p:childTnLst>
                        <p:par>
                          <p:cTn id="1053" fill="hold">
                            <p:stCondLst>
                              <p:cond delay="0"/>
                            </p:stCondLst>
                            <p:childTnLst>
                              <p:par>
                                <p:cTn id="1054" nodeType="clickEffect" fill="hold" presetClass="entr" presetID="1">
                                  <p:stCondLst>
                                    <p:cond delay="0"/>
                                  </p:stCondLst>
                                  <p:childTnLst>
                                    <p:set>
                                      <p:cBhvr>
                                        <p:cTn id="1055" dur="1" fill="hold">
                                          <p:stCondLst>
                                            <p:cond delay="0"/>
                                          </p:stCondLst>
                                        </p:cTn>
                                        <p:tgtEl>
                                          <p:spTgt spid="488">
                                            <p:txEl>
                                              <p:pRg st="109" end="155"/>
                                            </p:txEl>
                                          </p:spTgt>
                                        </p:tgtEl>
                                        <p:attrNameLst>
                                          <p:attrName>style.visibility</p:attrName>
                                        </p:attrNameLst>
                                      </p:cBhvr>
                                      <p:to>
                                        <p:strVal val="visible"/>
                                      </p:to>
                                    </p:set>
                                  </p:childTnLst>
                                </p:cTn>
                              </p:par>
                            </p:childTnLst>
                          </p:cTn>
                        </p:par>
                      </p:childTnLst>
                    </p:cTn>
                  </p:par>
                  <p:par>
                    <p:cTn id="1056" fill="hold">
                      <p:stCondLst>
                        <p:cond delay="indefinite"/>
                      </p:stCondLst>
                      <p:childTnLst>
                        <p:par>
                          <p:cTn id="1057" fill="hold">
                            <p:stCondLst>
                              <p:cond delay="0"/>
                            </p:stCondLst>
                            <p:childTnLst>
                              <p:par>
                                <p:cTn id="1058" nodeType="clickEffect" fill="hold" presetClass="entr" presetID="1">
                                  <p:stCondLst>
                                    <p:cond delay="0"/>
                                  </p:stCondLst>
                                  <p:childTnLst>
                                    <p:set>
                                      <p:cBhvr>
                                        <p:cTn id="1059" dur="1" fill="hold">
                                          <p:stCondLst>
                                            <p:cond delay="0"/>
                                          </p:stCondLst>
                                        </p:cTn>
                                        <p:tgtEl>
                                          <p:spTgt spid="488">
                                            <p:txEl>
                                              <p:pRg st="156" end="191"/>
                                            </p:txEl>
                                          </p:spTgt>
                                        </p:tgtEl>
                                        <p:attrNameLst>
                                          <p:attrName>style.visibility</p:attrName>
                                        </p:attrNameLst>
                                      </p:cBhvr>
                                      <p:to>
                                        <p:strVal val="visible"/>
                                      </p:to>
                                    </p:set>
                                  </p:childTnLst>
                                </p:cTn>
                              </p:par>
                              <p:par>
                                <p:cTn id="1060" nodeType="withEffect" fill="hold" presetClass="entr" presetID="1">
                                  <p:stCondLst>
                                    <p:cond delay="0"/>
                                  </p:stCondLst>
                                  <p:childTnLst>
                                    <p:set>
                                      <p:cBhvr>
                                        <p:cTn id="1061" dur="1" fill="hold">
                                          <p:stCondLst>
                                            <p:cond delay="0"/>
                                          </p:stCondLst>
                                        </p:cTn>
                                        <p:tgtEl>
                                          <p:spTgt spid="488">
                                            <p:txEl>
                                              <p:pRg st="191" end="224"/>
                                            </p:txEl>
                                          </p:spTgt>
                                        </p:tgtEl>
                                        <p:attrNameLst>
                                          <p:attrName>style.visibility</p:attrName>
                                        </p:attrNameLst>
                                      </p:cBhvr>
                                      <p:to>
                                        <p:strVal val="visible"/>
                                      </p:to>
                                    </p:set>
                                  </p:childTnLst>
                                </p:cTn>
                              </p:par>
                              <p:par>
                                <p:cTn id="1062" nodeType="withEffect" fill="hold" presetClass="entr" presetID="1">
                                  <p:stCondLst>
                                    <p:cond delay="0"/>
                                  </p:stCondLst>
                                  <p:childTnLst>
                                    <p:set>
                                      <p:cBhvr>
                                        <p:cTn id="1063" dur="1" fill="hold">
                                          <p:stCondLst>
                                            <p:cond delay="0"/>
                                          </p:stCondLst>
                                        </p:cTn>
                                        <p:tgtEl>
                                          <p:spTgt spid="488">
                                            <p:txEl>
                                              <p:pRg st="224" end="26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1" name="TextShape 1"/>
          <p:cNvSpPr txBox="1"/>
          <p:nvPr/>
        </p:nvSpPr>
        <p:spPr>
          <a:xfrm>
            <a:off x="457200" y="351000"/>
            <a:ext cx="8229240" cy="487080"/>
          </a:xfrm>
          <a:prstGeom prst="rect">
            <a:avLst/>
          </a:prstGeom>
        </p:spPr>
        <p:txBody>
          <a:bodyPr anchor="ctr"/>
          <a:p>
            <a:pPr>
              <a:lnSpc>
                <a:spcPct val="100000"/>
              </a:lnSpc>
            </a:pPr>
            <a:r>
              <a:rPr lang="en-US" sz="3200">
                <a:solidFill>
                  <a:srgbClr val="780000"/>
                </a:solidFill>
                <a:latin typeface="Arial"/>
              </a:rPr>
              <a:t>Pointer Creation</a:t>
            </a:r>
            <a:endParaRPr/>
          </a:p>
        </p:txBody>
      </p:sp>
      <p:sp>
        <p:nvSpPr>
          <p:cNvPr id="492" name="TextShape 2"/>
          <p:cNvSpPr txBox="1"/>
          <p:nvPr/>
        </p:nvSpPr>
        <p:spPr>
          <a:xfrm>
            <a:off x="74520" y="1535040"/>
            <a:ext cx="4039920" cy="639360"/>
          </a:xfrm>
          <a:prstGeom prst="rect">
            <a:avLst/>
          </a:prstGeom>
        </p:spPr>
        <p:txBody>
          <a:bodyPr anchor="b"/>
          <a:p>
            <a:pPr algn="ctr">
              <a:lnSpc>
                <a:spcPct val="100000"/>
              </a:lnSpc>
            </a:pPr>
            <a:r>
              <a:rPr lang="en-US" sz="2800" u="sng">
                <a:solidFill>
                  <a:srgbClr val="000000"/>
                </a:solidFill>
                <a:latin typeface="Arial"/>
              </a:rPr>
              <a:t>Heap Objects</a:t>
            </a:r>
            <a:endParaRPr/>
          </a:p>
        </p:txBody>
      </p:sp>
      <p:sp>
        <p:nvSpPr>
          <p:cNvPr id="493" name="TextShape 3"/>
          <p:cNvSpPr txBox="1"/>
          <p:nvPr/>
        </p:nvSpPr>
        <p:spPr>
          <a:xfrm>
            <a:off x="457200" y="2174760"/>
            <a:ext cx="3657240" cy="3951000"/>
          </a:xfrm>
          <a:prstGeom prst="rect">
            <a:avLst/>
          </a:prstGeom>
        </p:spPr>
        <p:txBody>
          <a:bodyPr/>
          <a:p>
            <a:endParaRPr/>
          </a:p>
          <a:p>
            <a:r>
              <a:rPr lang="en-US" sz="2400">
                <a:solidFill>
                  <a:srgbClr val="000000"/>
                </a:solidFill>
                <a:latin typeface="Arial"/>
              </a:rPr>
              <a:t>p = malloc(size);</a:t>
            </a:r>
            <a:endParaRPr/>
          </a:p>
          <a:p>
            <a:r>
              <a:rPr lang="en-US" sz="2400">
                <a:solidFill>
                  <a:srgbClr val="0069b9"/>
                </a:solidFill>
                <a:latin typeface="Arial"/>
              </a:rPr>
              <a:t>p_base = p;</a:t>
            </a:r>
            <a:endParaRPr/>
          </a:p>
          <a:p>
            <a:r>
              <a:rPr lang="en-US" sz="2400">
                <a:solidFill>
                  <a:srgbClr val="0069b9"/>
                </a:solidFill>
                <a:latin typeface="Arial"/>
              </a:rPr>
              <a:t>p_bound = p + size;</a:t>
            </a:r>
            <a:endParaRPr/>
          </a:p>
          <a:p>
            <a:pPr>
              <a:lnSpc>
                <a:spcPct val="100000"/>
              </a:lnSpc>
            </a:pPr>
            <a:endParaRPr/>
          </a:p>
          <a:p>
            <a:pPr>
              <a:lnSpc>
                <a:spcPct val="100000"/>
              </a:lnSpc>
            </a:pPr>
            <a:endParaRPr/>
          </a:p>
        </p:txBody>
      </p:sp>
      <p:sp>
        <p:nvSpPr>
          <p:cNvPr id="494" name="TextShape 4"/>
          <p:cNvSpPr txBox="1"/>
          <p:nvPr/>
        </p:nvSpPr>
        <p:spPr>
          <a:xfrm>
            <a:off x="3962520" y="1535040"/>
            <a:ext cx="4571640" cy="639360"/>
          </a:xfrm>
          <a:prstGeom prst="rect">
            <a:avLst/>
          </a:prstGeom>
        </p:spPr>
        <p:txBody>
          <a:bodyPr anchor="b"/>
          <a:p>
            <a:pPr algn="ctr">
              <a:lnSpc>
                <a:spcPct val="100000"/>
              </a:lnSpc>
            </a:pPr>
            <a:r>
              <a:rPr lang="en-US" sz="2800" u="sng">
                <a:solidFill>
                  <a:srgbClr val="000000"/>
                </a:solidFill>
                <a:latin typeface="Arial"/>
              </a:rPr>
              <a:t>Stack and Global Objects</a:t>
            </a:r>
            <a:endParaRPr/>
          </a:p>
        </p:txBody>
      </p:sp>
      <p:sp>
        <p:nvSpPr>
          <p:cNvPr id="495" name="TextShape 5"/>
          <p:cNvSpPr txBox="1"/>
          <p:nvPr/>
        </p:nvSpPr>
        <p:spPr>
          <a:xfrm>
            <a:off x="4191120" y="2174760"/>
            <a:ext cx="4647960" cy="3844440"/>
          </a:xfrm>
          <a:prstGeom prst="rect">
            <a:avLst/>
          </a:prstGeom>
        </p:spPr>
        <p:txBody>
          <a:bodyPr/>
          <a:p>
            <a:endParaRPr/>
          </a:p>
          <a:p>
            <a:r>
              <a:rPr lang="en-US" sz="2400">
                <a:solidFill>
                  <a:srgbClr val="000000"/>
                </a:solidFill>
                <a:latin typeface="Arial"/>
              </a:rPr>
              <a:t>int array[100];</a:t>
            </a:r>
            <a:endParaRPr/>
          </a:p>
          <a:p>
            <a:r>
              <a:rPr lang="en-US" sz="2400">
                <a:solidFill>
                  <a:srgbClr val="000000"/>
                </a:solidFill>
                <a:latin typeface="Arial"/>
              </a:rPr>
              <a:t>p = &amp;array;</a:t>
            </a:r>
            <a:endParaRPr/>
          </a:p>
          <a:p>
            <a:r>
              <a:rPr lang="en-US" sz="2400">
                <a:solidFill>
                  <a:srgbClr val="0069b9"/>
                </a:solidFill>
                <a:latin typeface="Arial"/>
              </a:rPr>
              <a:t>p_base = p;</a:t>
            </a:r>
            <a:endParaRPr/>
          </a:p>
          <a:p>
            <a:r>
              <a:rPr lang="en-US" sz="2400">
                <a:solidFill>
                  <a:srgbClr val="0069b9"/>
                </a:solidFill>
                <a:latin typeface="Arial"/>
              </a:rPr>
              <a:t>p_bound = p + sizeof(array);</a:t>
            </a:r>
            <a:endParaRPr/>
          </a:p>
          <a:p>
            <a:pPr>
              <a:lnSpc>
                <a:spcPct val="100000"/>
              </a:lnSpc>
            </a:pPr>
            <a:endParaRPr/>
          </a:p>
        </p:txBody>
      </p:sp>
      <p:sp>
        <p:nvSpPr>
          <p:cNvPr id="496" name="TextShape 6"/>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7"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Base/Bound Metadata Propagation</a:t>
            </a:r>
            <a:endParaRPr/>
          </a:p>
        </p:txBody>
      </p:sp>
      <p:sp>
        <p:nvSpPr>
          <p:cNvPr id="498" name="TextShape 2"/>
          <p:cNvSpPr txBox="1"/>
          <p:nvPr/>
        </p:nvSpPr>
        <p:spPr>
          <a:xfrm>
            <a:off x="457200" y="990720"/>
            <a:ext cx="8381520" cy="5257440"/>
          </a:xfrm>
          <a:prstGeom prst="rect">
            <a:avLst/>
          </a:prstGeom>
        </p:spPr>
        <p:txBody>
          <a:bodyPr/>
          <a:p>
            <a:pPr>
              <a:lnSpc>
                <a:spcPct val="100000"/>
              </a:lnSpc>
              <a:buFont typeface="Arial"/>
              <a:buChar char="•"/>
            </a:pPr>
            <a:r>
              <a:rPr lang="en-US" sz="2800">
                <a:solidFill>
                  <a:srgbClr val="000000"/>
                </a:solidFill>
                <a:latin typeface="Arial"/>
              </a:rPr>
              <a:t>Pointer assignments and casts</a:t>
            </a:r>
            <a:endParaRPr/>
          </a:p>
          <a:p>
            <a:pPr lvl="1">
              <a:lnSpc>
                <a:spcPct val="100000"/>
              </a:lnSpc>
              <a:buFont typeface="Arial"/>
              <a:buChar char="•"/>
            </a:pPr>
            <a:r>
              <a:rPr lang="en-US" sz="2400">
                <a:solidFill>
                  <a:srgbClr val="000000"/>
                </a:solidFill>
                <a:latin typeface="Arial"/>
              </a:rPr>
              <a:t>Just propagate pointer base and bound</a:t>
            </a:r>
            <a:endParaRPr/>
          </a:p>
          <a:p>
            <a:endParaRPr/>
          </a:p>
          <a:p>
            <a:pPr>
              <a:lnSpc>
                <a:spcPct val="100000"/>
              </a:lnSpc>
              <a:buFont typeface="Arial"/>
              <a:buChar char="•"/>
            </a:pPr>
            <a:r>
              <a:rPr lang="en-US" sz="2800">
                <a:solidFill>
                  <a:srgbClr val="000000"/>
                </a:solidFill>
                <a:latin typeface="Arial"/>
              </a:rPr>
              <a:t>Loading/storing a pointer from memory</a:t>
            </a:r>
            <a:endParaRPr/>
          </a:p>
          <a:p>
            <a:pPr lvl="1">
              <a:lnSpc>
                <a:spcPct val="100000"/>
              </a:lnSpc>
              <a:buFont typeface="Arial"/>
              <a:buChar char="•"/>
            </a:pPr>
            <a:r>
              <a:rPr lang="en-US" sz="2400">
                <a:solidFill>
                  <a:srgbClr val="000000"/>
                </a:solidFill>
                <a:latin typeface="Arial"/>
              </a:rPr>
              <a:t>Loads/stores base and bound from metadata space</a:t>
            </a:r>
            <a:endParaRPr/>
          </a:p>
          <a:p>
            <a:endParaRPr/>
          </a:p>
          <a:p>
            <a:pPr>
              <a:lnSpc>
                <a:spcPct val="100000"/>
              </a:lnSpc>
              <a:buFont typeface="Arial"/>
              <a:buChar char="•"/>
            </a:pPr>
            <a:r>
              <a:rPr lang="en-US" sz="2800">
                <a:solidFill>
                  <a:srgbClr val="000000"/>
                </a:solidFill>
                <a:latin typeface="Arial"/>
              </a:rPr>
              <a:t>Pointer arguments to a function</a:t>
            </a:r>
            <a:endParaRPr/>
          </a:p>
          <a:p>
            <a:pPr lvl="1">
              <a:lnSpc>
                <a:spcPct val="100000"/>
              </a:lnSpc>
              <a:buFont typeface="Arial"/>
              <a:buChar char="•"/>
            </a:pPr>
            <a:r>
              <a:rPr lang="en-US" sz="2400">
                <a:solidFill>
                  <a:srgbClr val="000000"/>
                </a:solidFill>
                <a:latin typeface="Arial"/>
              </a:rPr>
              <a:t>Bounds passed as extra arguments (in registers)</a:t>
            </a:r>
            <a:endParaRPr/>
          </a:p>
          <a:p>
            <a:pPr>
              <a:lnSpc>
                <a:spcPct val="100000"/>
              </a:lnSpc>
            </a:pPr>
            <a:r>
              <a:rPr lang="en-US" sz="2800">
                <a:solidFill>
                  <a:srgbClr val="000000"/>
                </a:solidFill>
                <a:latin typeface="Arial"/>
              </a:rPr>
              <a:t> </a:t>
            </a:r>
            <a:r>
              <a:rPr lang="en-US" sz="2800">
                <a:solidFill>
                  <a:srgbClr val="000000"/>
                </a:solidFill>
                <a:latin typeface="Arial"/>
              </a:rPr>
              <a:t>	</a:t>
            </a:r>
            <a:r>
              <a:rPr lang="en-US" sz="2800">
                <a:solidFill>
                  <a:srgbClr val="000000"/>
                </a:solidFill>
                <a:latin typeface="Arial"/>
              </a:rPr>
              <a:t> </a:t>
            </a:r>
            <a:r>
              <a:rPr lang="en-US" sz="2800">
                <a:solidFill>
                  <a:srgbClr val="000000"/>
                </a:solidFill>
                <a:latin typeface="Arial"/>
              </a:rPr>
              <a:t>int f(char* p) {…}</a:t>
            </a:r>
            <a:endParaRPr/>
          </a:p>
          <a:p>
            <a:pPr>
              <a:lnSpc>
                <a:spcPct val="100000"/>
              </a:lnSpc>
            </a:pPr>
            <a:endParaRPr/>
          </a:p>
          <a:p>
            <a:pPr>
              <a:lnSpc>
                <a:spcPct val="100000"/>
              </a:lnSpc>
            </a:pPr>
            <a:r>
              <a:rPr lang="en-US" sz="2800">
                <a:solidFill>
                  <a:srgbClr val="000000"/>
                </a:solidFill>
                <a:latin typeface="Arial"/>
              </a:rPr>
              <a:t>	</a:t>
            </a:r>
            <a:r>
              <a:rPr lang="en-US" sz="2800">
                <a:solidFill>
                  <a:srgbClr val="000000"/>
                </a:solidFill>
                <a:latin typeface="Arial"/>
              </a:rPr>
              <a:t> </a:t>
            </a:r>
            <a:r>
              <a:rPr lang="en-US" sz="2800">
                <a:solidFill>
                  <a:srgbClr val="0069b9"/>
                </a:solidFill>
                <a:latin typeface="Arial"/>
              </a:rPr>
              <a:t>int  _f(char* p, void* p_base, void* p_bound)  {…}</a:t>
            </a:r>
            <a:endParaRPr/>
          </a:p>
        </p:txBody>
      </p:sp>
      <p:sp>
        <p:nvSpPr>
          <p:cNvPr id="499"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500" name="CustomShape 4"/>
          <p:cNvSpPr/>
          <p:nvPr/>
        </p:nvSpPr>
        <p:spPr>
          <a:xfrm rot="5400000">
            <a:off x="2019240" y="4990320"/>
            <a:ext cx="571320" cy="342720"/>
          </a:xfrm>
          <a:prstGeom prst="rightArrow">
            <a:avLst>
              <a:gd name="adj1" fmla="val 50000"/>
              <a:gd name="adj2" fmla="val 50000"/>
            </a:avLst>
          </a:prstGeom>
          <a:solidFill>
            <a:srgbClr val="c00000"/>
          </a:solidFill>
          <a:ln>
            <a:noFill/>
          </a:ln>
        </p:spPr>
      </p:sp>
    </p:spTree>
  </p:cSld>
  <p:timing>
    <p:tnLst>
      <p:par>
        <p:cTn id="1064" dur="indefinite" restart="never" nodeType="tmRoot">
          <p:childTnLst>
            <p:seq>
              <p:cTn id="1065" dur="indefinite" nodeType="mainSeq">
                <p:childTnLst>
                  <p:par>
                    <p:cTn id="1066" fill="hold">
                      <p:stCondLst>
                        <p:cond delay="indefinite"/>
                      </p:stCondLst>
                      <p:childTnLst>
                        <p:par>
                          <p:cTn id="1067" fill="hold">
                            <p:stCondLst>
                              <p:cond delay="0"/>
                            </p:stCondLst>
                            <p:childTnLst>
                              <p:par>
                                <p:cTn id="1068" nodeType="withEffect" fill="hold" presetClass="entr" presetID="1">
                                  <p:stCondLst>
                                    <p:cond delay="0"/>
                                  </p:stCondLst>
                                  <p:childTnLst>
                                    <p:set>
                                      <p:cBhvr>
                                        <p:cTn id="1069" dur="1" fill="hold">
                                          <p:stCondLst>
                                            <p:cond delay="0"/>
                                          </p:stCondLst>
                                        </p:cTn>
                                        <p:tgtEl>
                                          <p:spTgt spid="498">
                                            <p:txEl>
                                              <p:pRg st="236" end="258"/>
                                            </p:txEl>
                                          </p:spTgt>
                                        </p:tgtEl>
                                        <p:attrNameLst>
                                          <p:attrName>style.visibility</p:attrName>
                                        </p:attrNameLst>
                                      </p:cBhvr>
                                      <p:to>
                                        <p:strVal val="visible"/>
                                      </p:to>
                                    </p:set>
                                  </p:childTnLst>
                                </p:cTn>
                              </p:par>
                              <p:par>
                                <p:cTn id="1070" nodeType="withEffect" fill="hold" presetClass="entr" presetID="1">
                                  <p:stCondLst>
                                    <p:cond delay="0"/>
                                  </p:stCondLst>
                                  <p:childTnLst>
                                    <p:set>
                                      <p:cBhvr>
                                        <p:cTn id="1071" dur="1" fill="hold">
                                          <p:stCondLst>
                                            <p:cond delay="0"/>
                                          </p:stCondLst>
                                        </p:cTn>
                                        <p:tgtEl>
                                          <p:spTgt spid="498">
                                            <p:txEl>
                                              <p:pRg st="259" end="312"/>
                                            </p:txEl>
                                          </p:spTgt>
                                        </p:tgtEl>
                                        <p:attrNameLst>
                                          <p:attrName>style.visibility</p:attrName>
                                        </p:attrNameLst>
                                      </p:cBhvr>
                                      <p:to>
                                        <p:strVal val="visible"/>
                                      </p:to>
                                    </p:set>
                                  </p:childTnLst>
                                </p:cTn>
                              </p:par>
                              <p:par>
                                <p:cTn id="1072" nodeType="withEffect" fill="hold" presetClass="entr" presetID="1">
                                  <p:stCondLst>
                                    <p:cond delay="0"/>
                                  </p:stCondLst>
                                  <p:childTnLst>
                                    <p:set>
                                      <p:cBhvr>
                                        <p:cTn id="1073"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1"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Pointers to Structure Fields</a:t>
            </a:r>
            <a:endParaRPr/>
          </a:p>
        </p:txBody>
      </p:sp>
      <p:sp>
        <p:nvSpPr>
          <p:cNvPr id="502" name="TextShape 2"/>
          <p:cNvSpPr txBox="1"/>
          <p:nvPr/>
        </p:nvSpPr>
        <p:spPr>
          <a:xfrm>
            <a:off x="2514600" y="990720"/>
            <a:ext cx="4571640" cy="2095200"/>
          </a:xfrm>
          <a:prstGeom prst="rect">
            <a:avLst/>
          </a:prstGeom>
        </p:spPr>
        <p:txBody>
          <a:bodyPr/>
          <a:p>
            <a:pPr>
              <a:lnSpc>
                <a:spcPct val="100000"/>
              </a:lnSpc>
            </a:pPr>
            <a:r>
              <a:rPr lang="en-US" sz="2400">
                <a:solidFill>
                  <a:srgbClr val="000000"/>
                </a:solidFill>
                <a:latin typeface="Arial"/>
              </a:rPr>
              <a:t>struct {</a:t>
            </a:r>
            <a:endParaRPr/>
          </a:p>
          <a:p>
            <a:pPr>
              <a:lnSpc>
                <a:spcPct val="100000"/>
              </a:lnSpc>
            </a:pPr>
            <a:r>
              <a:rPr lang="en-US" sz="2400">
                <a:solidFill>
                  <a:srgbClr val="000000"/>
                </a:solidFill>
                <a:latin typeface="Arial"/>
              </a:rPr>
              <a:t>	</a:t>
            </a:r>
            <a:r>
              <a:rPr lang="en-US" sz="2400">
                <a:solidFill>
                  <a:srgbClr val="000000"/>
                </a:solidFill>
                <a:latin typeface="Arial"/>
              </a:rPr>
              <a:t>char acctID[3];  int balance;</a:t>
            </a:r>
            <a:endParaRPr/>
          </a:p>
          <a:p>
            <a:pPr>
              <a:lnSpc>
                <a:spcPct val="100000"/>
              </a:lnSpc>
            </a:pPr>
            <a:r>
              <a:rPr lang="en-US" sz="2400">
                <a:solidFill>
                  <a:srgbClr val="000000"/>
                </a:solidFill>
                <a:latin typeface="Arial"/>
              </a:rPr>
              <a:t> </a:t>
            </a:r>
            <a:r>
              <a:rPr lang="en-US" sz="2400">
                <a:solidFill>
                  <a:srgbClr val="000000"/>
                </a:solidFill>
                <a:latin typeface="Arial"/>
              </a:rPr>
              <a:t>} *ptr;</a:t>
            </a:r>
            <a:endParaRPr/>
          </a:p>
          <a:p>
            <a:pPr>
              <a:lnSpc>
                <a:spcPct val="100000"/>
              </a:lnSpc>
            </a:pPr>
            <a:r>
              <a:rPr lang="en-US" sz="2400">
                <a:solidFill>
                  <a:srgbClr val="000000"/>
                </a:solidFill>
                <a:latin typeface="Arial"/>
              </a:rPr>
              <a:t>char* id = &amp;(ptr-&gt;acctID);</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503"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504" name="TextShape 4"/>
          <p:cNvSpPr txBox="1"/>
          <p:nvPr/>
        </p:nvSpPr>
        <p:spPr>
          <a:xfrm>
            <a:off x="228600" y="2857680"/>
            <a:ext cx="3428640" cy="1142640"/>
          </a:xfrm>
          <a:prstGeom prst="rect">
            <a:avLst/>
          </a:prstGeom>
        </p:spPr>
        <p:txBody>
          <a:bodyPr/>
          <a:p>
            <a:pPr algn="ctr">
              <a:lnSpc>
                <a:spcPct val="100000"/>
              </a:lnSpc>
            </a:pPr>
            <a:r>
              <a:rPr lang="en-US" sz="2800">
                <a:solidFill>
                  <a:srgbClr val="000000"/>
                </a:solidFill>
                <a:latin typeface="Arial"/>
              </a:rPr>
              <a:t>option #1</a:t>
            </a:r>
            <a:endParaRPr/>
          </a:p>
          <a:p>
            <a:pPr algn="ctr">
              <a:lnSpc>
                <a:spcPct val="100000"/>
              </a:lnSpc>
            </a:pPr>
            <a:r>
              <a:rPr lang="en-US" sz="2800" u="sng">
                <a:solidFill>
                  <a:srgbClr val="000000"/>
                </a:solidFill>
                <a:latin typeface="Arial"/>
              </a:rPr>
              <a:t>Entire Structure</a:t>
            </a:r>
            <a:endParaRPr/>
          </a:p>
        </p:txBody>
      </p:sp>
      <p:sp>
        <p:nvSpPr>
          <p:cNvPr id="505" name="TextShape 5"/>
          <p:cNvSpPr txBox="1"/>
          <p:nvPr/>
        </p:nvSpPr>
        <p:spPr>
          <a:xfrm>
            <a:off x="4457880" y="4114800"/>
            <a:ext cx="4457160" cy="1142640"/>
          </a:xfrm>
          <a:prstGeom prst="rect">
            <a:avLst/>
          </a:prstGeom>
        </p:spPr>
        <p:txBody>
          <a:bodyPr/>
          <a:p>
            <a:pPr>
              <a:lnSpc>
                <a:spcPct val="100000"/>
              </a:lnSpc>
            </a:pPr>
            <a:r>
              <a:rPr lang="en-US" sz="2400">
                <a:solidFill>
                  <a:srgbClr val="0069b9"/>
                </a:solidFill>
                <a:latin typeface="Arial"/>
              </a:rPr>
              <a:t>id_base = &amp;(ptr-&gt;acctID);</a:t>
            </a:r>
            <a:endParaRPr/>
          </a:p>
          <a:p>
            <a:pPr>
              <a:lnSpc>
                <a:spcPct val="100000"/>
              </a:lnSpc>
            </a:pPr>
            <a:r>
              <a:rPr lang="en-US" sz="2400">
                <a:solidFill>
                  <a:srgbClr val="0069b9"/>
                </a:solidFill>
                <a:latin typeface="Arial"/>
              </a:rPr>
              <a:t>id_bound = &amp;(ptr-&gt;acctID) + 3;</a:t>
            </a:r>
            <a:endParaRPr/>
          </a:p>
        </p:txBody>
      </p:sp>
      <p:sp>
        <p:nvSpPr>
          <p:cNvPr id="506" name="CustomShape 6"/>
          <p:cNvSpPr/>
          <p:nvPr/>
        </p:nvSpPr>
        <p:spPr>
          <a:xfrm>
            <a:off x="571680" y="4114800"/>
            <a:ext cx="3962160" cy="2285640"/>
          </a:xfrm>
          <a:prstGeom prst="rect">
            <a:avLst/>
          </a:prstGeom>
          <a:noFill/>
          <a:ln w="9360">
            <a:noFill/>
          </a:ln>
        </p:spPr>
        <p:txBody>
          <a:bodyPr/>
          <a:p>
            <a:pPr>
              <a:lnSpc>
                <a:spcPct val="100000"/>
              </a:lnSpc>
            </a:pPr>
            <a:r>
              <a:rPr lang="en-US" sz="2400">
                <a:solidFill>
                  <a:srgbClr val="0069b9"/>
                </a:solidFill>
                <a:latin typeface="Arial"/>
                <a:ea typeface="ＭＳ Ｐゴシック"/>
              </a:rPr>
              <a:t>id_base = ptr_base;</a:t>
            </a:r>
            <a:endParaRPr/>
          </a:p>
          <a:p>
            <a:pPr>
              <a:lnSpc>
                <a:spcPct val="100000"/>
              </a:lnSpc>
            </a:pPr>
            <a:r>
              <a:rPr lang="en-US" sz="2400">
                <a:solidFill>
                  <a:srgbClr val="0069b9"/>
                </a:solidFill>
                <a:latin typeface="Arial"/>
                <a:ea typeface="ＭＳ Ｐゴシック"/>
              </a:rPr>
              <a:t>id_bound = ptr_bound;</a:t>
            </a:r>
            <a:endParaRPr/>
          </a:p>
          <a:p>
            <a:pPr algn="ctr">
              <a:lnSpc>
                <a:spcPct val="100000"/>
              </a:lnSpc>
            </a:pPr>
            <a:endParaRPr/>
          </a:p>
        </p:txBody>
      </p:sp>
      <p:sp>
        <p:nvSpPr>
          <p:cNvPr id="507" name="CustomShape 7"/>
          <p:cNvSpPr/>
          <p:nvPr/>
        </p:nvSpPr>
        <p:spPr>
          <a:xfrm>
            <a:off x="4189320" y="2857680"/>
            <a:ext cx="4039920" cy="1142640"/>
          </a:xfrm>
          <a:prstGeom prst="rect">
            <a:avLst/>
          </a:prstGeom>
          <a:noFill/>
          <a:ln w="9360">
            <a:noFill/>
          </a:ln>
        </p:spPr>
        <p:txBody>
          <a:bodyPr/>
          <a:p>
            <a:pPr algn="ctr">
              <a:lnSpc>
                <a:spcPct val="100000"/>
              </a:lnSpc>
            </a:pPr>
            <a:r>
              <a:rPr lang="en-US" sz="2800">
                <a:solidFill>
                  <a:srgbClr val="000000"/>
                </a:solidFill>
                <a:latin typeface="Arial"/>
              </a:rPr>
              <a:t>option #2</a:t>
            </a:r>
            <a:endParaRPr/>
          </a:p>
          <a:p>
            <a:pPr algn="ctr">
              <a:lnSpc>
                <a:spcPct val="100000"/>
              </a:lnSpc>
            </a:pPr>
            <a:r>
              <a:rPr lang="en-US" sz="2800" u="sng">
                <a:solidFill>
                  <a:srgbClr val="000000"/>
                </a:solidFill>
                <a:latin typeface="Arial"/>
              </a:rPr>
              <a:t>Shrink to Field Only</a:t>
            </a:r>
            <a:endParaRPr/>
          </a:p>
        </p:txBody>
      </p:sp>
      <p:sp>
        <p:nvSpPr>
          <p:cNvPr id="508" name="CustomShape 8"/>
          <p:cNvSpPr/>
          <p:nvPr/>
        </p:nvSpPr>
        <p:spPr>
          <a:xfrm>
            <a:off x="457200" y="5372280"/>
            <a:ext cx="8343720" cy="82188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Programmer intent ambiguous; </a:t>
            </a:r>
            <a:endParaRPr/>
          </a:p>
          <a:p>
            <a:pPr algn="ctr">
              <a:lnSpc>
                <a:spcPct val="100000"/>
              </a:lnSpc>
            </a:pPr>
            <a:r>
              <a:rPr b="1" lang="en-US" sz="2400">
                <a:solidFill>
                  <a:srgbClr val="0069b9"/>
                </a:solidFill>
                <a:latin typeface="Arial"/>
                <a:ea typeface="ＭＳ Ｐゴシック"/>
              </a:rPr>
              <a:t>optional shrinking of bounds</a:t>
            </a:r>
            <a:endParaRPr/>
          </a:p>
        </p:txBody>
      </p:sp>
    </p:spTree>
  </p:cSld>
  <p:timing>
    <p:tnLst>
      <p:par>
        <p:cTn id="1074" dur="indefinite" restart="never" nodeType="tmRoot">
          <p:childTnLst>
            <p:seq>
              <p:cTn id="1075" dur="indefinite" nodeType="mainSeq">
                <p:childTnLst>
                  <p:par>
                    <p:cTn id="1076" fill="hold">
                      <p:stCondLst>
                        <p:cond delay="indefinite"/>
                      </p:stCondLst>
                      <p:childTnLst>
                        <p:par>
                          <p:cTn id="1077" fill="hold">
                            <p:stCondLst>
                              <p:cond delay="0"/>
                            </p:stCondLst>
                            <p:childTnLst>
                              <p:par>
                                <p:cTn id="1078" nodeType="clickEffect" fill="hold" presetClass="entr" presetID="1">
                                  <p:stCondLst>
                                    <p:cond delay="0"/>
                                  </p:stCondLst>
                                  <p:childTnLst>
                                    <p:set>
                                      <p:cBhvr>
                                        <p:cTn id="1079" dur="1" fill="hold">
                                          <p:stCondLst>
                                            <p:cond delay="0"/>
                                          </p:stCondLst>
                                        </p:cTn>
                                        <p:tgtEl>
                                          <p:spTgt spid="504">
                                            <p:txEl>
                                              <p:pRg st="0" end="10"/>
                                            </p:txEl>
                                          </p:spTgt>
                                        </p:tgtEl>
                                        <p:attrNameLst>
                                          <p:attrName>style.visibility</p:attrName>
                                        </p:attrNameLst>
                                      </p:cBhvr>
                                      <p:to>
                                        <p:strVal val="visible"/>
                                      </p:to>
                                    </p:set>
                                  </p:childTnLst>
                                </p:cTn>
                              </p:par>
                              <p:par>
                                <p:cTn id="1080" nodeType="withEffect" fill="hold" presetClass="entr" presetID="1">
                                  <p:stCondLst>
                                    <p:cond delay="0"/>
                                  </p:stCondLst>
                                  <p:childTnLst>
                                    <p:set>
                                      <p:cBhvr>
                                        <p:cTn id="1081" dur="1" fill="hold">
                                          <p:stCondLst>
                                            <p:cond delay="0"/>
                                          </p:stCondLst>
                                        </p:cTn>
                                        <p:tgtEl>
                                          <p:spTgt spid="504">
                                            <p:txEl>
                                              <p:pRg st="10" end="27"/>
                                            </p:txEl>
                                          </p:spTgt>
                                        </p:tgtEl>
                                        <p:attrNameLst>
                                          <p:attrName>style.visibility</p:attrName>
                                        </p:attrNameLst>
                                      </p:cBhvr>
                                      <p:to>
                                        <p:strVal val="visible"/>
                                      </p:to>
                                    </p:set>
                                  </p:childTnLst>
                                </p:cTn>
                              </p:par>
                              <p:par>
                                <p:cTn id="1082" nodeType="withEffect" fill="hold" presetClass="entr" presetID="1">
                                  <p:stCondLst>
                                    <p:cond delay="0"/>
                                  </p:stCondLst>
                                  <p:childTnLst>
                                    <p:set>
                                      <p:cBhvr>
                                        <p:cTn id="1083" dur="1" fill="hold">
                                          <p:stCondLst>
                                            <p:cond delay="0"/>
                                          </p:stCondLst>
                                        </p:cTn>
                                        <p:tgtEl>
                                          <p:spTgt spid="506">
                                            <p:txEl>
                                              <p:pRg st="0" end="20"/>
                                            </p:txEl>
                                          </p:spTgt>
                                        </p:tgtEl>
                                        <p:attrNameLst>
                                          <p:attrName>style.visibility</p:attrName>
                                        </p:attrNameLst>
                                      </p:cBhvr>
                                      <p:to>
                                        <p:strVal val="visible"/>
                                      </p:to>
                                    </p:set>
                                  </p:childTnLst>
                                </p:cTn>
                              </p:par>
                              <p:par>
                                <p:cTn id="1084" nodeType="withEffect" fill="hold" presetClass="entr" presetID="1">
                                  <p:stCondLst>
                                    <p:cond delay="0"/>
                                  </p:stCondLst>
                                  <p:childTnLst>
                                    <p:set>
                                      <p:cBhvr>
                                        <p:cTn id="1085" dur="1" fill="hold">
                                          <p:stCondLst>
                                            <p:cond delay="0"/>
                                          </p:stCondLst>
                                        </p:cTn>
                                        <p:tgtEl>
                                          <p:spTgt spid="506">
                                            <p:txEl>
                                              <p:pRg st="20" end="42"/>
                                            </p:txEl>
                                          </p:spTgt>
                                        </p:tgtEl>
                                        <p:attrNameLst>
                                          <p:attrName>style.visibility</p:attrName>
                                        </p:attrNameLst>
                                      </p:cBhvr>
                                      <p:to>
                                        <p:strVal val="visible"/>
                                      </p:to>
                                    </p:set>
                                  </p:childTnLst>
                                </p:cTn>
                              </p:par>
                            </p:childTnLst>
                          </p:cTn>
                        </p:par>
                      </p:childTnLst>
                    </p:cTn>
                  </p:par>
                  <p:par>
                    <p:cTn id="1086" fill="hold">
                      <p:stCondLst>
                        <p:cond delay="indefinite"/>
                      </p:stCondLst>
                      <p:childTnLst>
                        <p:par>
                          <p:cTn id="1087" fill="hold">
                            <p:stCondLst>
                              <p:cond delay="0"/>
                            </p:stCondLst>
                            <p:childTnLst>
                              <p:par>
                                <p:cTn id="1088" nodeType="clickEffect" fill="hold" presetClass="entr" presetID="1">
                                  <p:stCondLst>
                                    <p:cond delay="0"/>
                                  </p:stCondLst>
                                  <p:childTnLst>
                                    <p:set>
                                      <p:cBhvr>
                                        <p:cTn id="1089" dur="1" fill="hold">
                                          <p:stCondLst>
                                            <p:cond delay="0"/>
                                          </p:stCondLst>
                                        </p:cTn>
                                        <p:tgtEl>
                                          <p:spTgt spid="507"/>
                                        </p:tgtEl>
                                        <p:attrNameLst>
                                          <p:attrName>style.visibility</p:attrName>
                                        </p:attrNameLst>
                                      </p:cBhvr>
                                      <p:to>
                                        <p:strVal val="visible"/>
                                      </p:to>
                                    </p:set>
                                  </p:childTnLst>
                                </p:cTn>
                              </p:par>
                              <p:par>
                                <p:cTn id="1090" nodeType="withEffect" fill="hold" presetClass="entr" presetID="1">
                                  <p:stCondLst>
                                    <p:cond delay="0"/>
                                  </p:stCondLst>
                                  <p:childTnLst>
                                    <p:set>
                                      <p:cBhvr>
                                        <p:cTn id="1091" dur="1" fill="hold">
                                          <p:stCondLst>
                                            <p:cond delay="0"/>
                                          </p:stCondLst>
                                        </p:cTn>
                                        <p:tgtEl>
                                          <p:spTgt spid="505">
                                            <p:txEl>
                                              <p:pRg st="0" end="26"/>
                                            </p:txEl>
                                          </p:spTgt>
                                        </p:tgtEl>
                                        <p:attrNameLst>
                                          <p:attrName>style.visibility</p:attrName>
                                        </p:attrNameLst>
                                      </p:cBhvr>
                                      <p:to>
                                        <p:strVal val="visible"/>
                                      </p:to>
                                    </p:set>
                                  </p:childTnLst>
                                </p:cTn>
                              </p:par>
                              <p:par>
                                <p:cTn id="1092" nodeType="withEffect" fill="hold" presetClass="entr" presetID="1">
                                  <p:stCondLst>
                                    <p:cond delay="0"/>
                                  </p:stCondLst>
                                  <p:childTnLst>
                                    <p:set>
                                      <p:cBhvr>
                                        <p:cTn id="1093" dur="1" fill="hold">
                                          <p:stCondLst>
                                            <p:cond delay="0"/>
                                          </p:stCondLst>
                                        </p:cTn>
                                        <p:tgtEl>
                                          <p:spTgt spid="505">
                                            <p:txEl>
                                              <p:pRg st="26" end="57"/>
                                            </p:txEl>
                                          </p:spTgt>
                                        </p:tgtEl>
                                        <p:attrNameLst>
                                          <p:attrName>style.visibility</p:attrName>
                                        </p:attrNameLst>
                                      </p:cBhvr>
                                      <p:to>
                                        <p:strVal val="visible"/>
                                      </p:to>
                                    </p:set>
                                  </p:childTnLst>
                                </p:cTn>
                              </p:par>
                            </p:childTnLst>
                          </p:cTn>
                        </p:par>
                      </p:childTnLst>
                    </p:cTn>
                  </p:par>
                  <p:par>
                    <p:cTn id="1094" fill="hold">
                      <p:stCondLst>
                        <p:cond delay="indefinite"/>
                      </p:stCondLst>
                      <p:childTnLst>
                        <p:par>
                          <p:cTn id="1095" fill="hold">
                            <p:stCondLst>
                              <p:cond delay="0"/>
                            </p:stCondLst>
                            <p:childTnLst>
                              <p:par>
                                <p:cTn id="1096" nodeType="clickEffect" fill="hold" presetClass="entr" presetID="1">
                                  <p:stCondLst>
                                    <p:cond delay="0"/>
                                  </p:stCondLst>
                                  <p:childTnLst>
                                    <p:set>
                                      <p:cBhvr>
                                        <p:cTn id="1097"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9"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See Paper For…</a:t>
            </a:r>
            <a:endParaRPr/>
          </a:p>
        </p:txBody>
      </p:sp>
      <p:sp>
        <p:nvSpPr>
          <p:cNvPr id="510"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Proof of spatial safety guarantees</a:t>
            </a:r>
            <a:endParaRPr/>
          </a:p>
          <a:p>
            <a:pPr lvl="2">
              <a:lnSpc>
                <a:spcPct val="100000"/>
              </a:lnSpc>
              <a:buFont typeface="Arial"/>
              <a:buChar char="•"/>
            </a:pPr>
            <a:r>
              <a:rPr lang="en-US" sz="2400">
                <a:solidFill>
                  <a:srgbClr val="000000"/>
                </a:solidFill>
                <a:latin typeface="Arial"/>
              </a:rPr>
              <a:t>Region delineated by pointer metadata is always valid</a:t>
            </a:r>
            <a:endParaRPr/>
          </a:p>
          <a:p>
            <a:pPr lvl="1">
              <a:lnSpc>
                <a:spcPct val="100000"/>
              </a:lnSpc>
              <a:buFont typeface="Arial"/>
              <a:buChar char="•"/>
            </a:pPr>
            <a:r>
              <a:rPr lang="en-US" sz="2400">
                <a:solidFill>
                  <a:srgbClr val="000000"/>
                </a:solidFill>
                <a:latin typeface="Arial"/>
              </a:rPr>
              <a:t>Formalized a rich subset of C</a:t>
            </a:r>
            <a:endParaRPr/>
          </a:p>
          <a:p>
            <a:pPr lvl="2">
              <a:lnSpc>
                <a:spcPct val="100000"/>
              </a:lnSpc>
              <a:buFont typeface="Arial"/>
              <a:buChar char="•"/>
            </a:pPr>
            <a:r>
              <a:rPr lang="en-US" sz="2400">
                <a:solidFill>
                  <a:srgbClr val="000000"/>
                </a:solidFill>
                <a:latin typeface="Arial"/>
              </a:rPr>
              <a:t>Includes arbitrary casts, recursive structures, etc…</a:t>
            </a:r>
            <a:endParaRPr/>
          </a:p>
          <a:p>
            <a:pPr lvl="1">
              <a:lnSpc>
                <a:spcPct val="100000"/>
              </a:lnSpc>
              <a:buFont typeface="Arial"/>
              <a:buChar char="•"/>
            </a:pPr>
            <a:r>
              <a:rPr lang="en-US" sz="2400">
                <a:solidFill>
                  <a:srgbClr val="000000"/>
                </a:solidFill>
                <a:latin typeface="Arial"/>
              </a:rPr>
              <a:t>Mechanized proof in Coq</a:t>
            </a:r>
            <a:endParaRPr/>
          </a:p>
          <a:p>
            <a:pPr lvl="2">
              <a:lnSpc>
                <a:spcPct val="100000"/>
              </a:lnSpc>
              <a:buFont typeface="Arial"/>
              <a:buChar char="•"/>
            </a:pPr>
            <a:r>
              <a:rPr lang="en-US" sz="2400">
                <a:solidFill>
                  <a:srgbClr val="000000"/>
                </a:solidFill>
                <a:latin typeface="Arial"/>
              </a:rPr>
              <a:t>Online at: http://www.cis.upen.edu/acg/softbound/</a:t>
            </a:r>
            <a:endParaRPr/>
          </a:p>
          <a:p>
            <a:pPr>
              <a:lnSpc>
                <a:spcPct val="100000"/>
              </a:lnSpc>
              <a:buFont typeface="Arial"/>
              <a:buChar char="•"/>
            </a:pPr>
            <a:r>
              <a:rPr lang="en-US" sz="2800">
                <a:solidFill>
                  <a:srgbClr val="000000"/>
                </a:solidFill>
                <a:latin typeface="Arial"/>
              </a:rPr>
              <a:t>Handling various aspects of C</a:t>
            </a:r>
            <a:endParaRPr/>
          </a:p>
          <a:p>
            <a:pPr lvl="1">
              <a:lnSpc>
                <a:spcPct val="100000"/>
              </a:lnSpc>
              <a:buFont typeface="Arial"/>
              <a:buChar char="•"/>
            </a:pPr>
            <a:r>
              <a:rPr lang="en-US" sz="2400">
                <a:solidFill>
                  <a:srgbClr val="000000"/>
                </a:solidFill>
                <a:latin typeface="Arial"/>
              </a:rPr>
              <a:t>Separate compilation and library code </a:t>
            </a:r>
            <a:endParaRPr/>
          </a:p>
          <a:p>
            <a:pPr lvl="1">
              <a:lnSpc>
                <a:spcPct val="100000"/>
              </a:lnSpc>
              <a:buFont typeface="Arial"/>
              <a:buChar char="•"/>
            </a:pPr>
            <a:r>
              <a:rPr lang="en-US" sz="2400">
                <a:solidFill>
                  <a:srgbClr val="000000"/>
                </a:solidFill>
                <a:latin typeface="Arial"/>
              </a:rPr>
              <a:t>memcpy()</a:t>
            </a:r>
            <a:r>
              <a:rPr lang="en-US" sz="2400">
                <a:solidFill>
                  <a:srgbClr val="000000"/>
                </a:solidFill>
                <a:latin typeface="Arial"/>
              </a:rPr>
              <a:t>	</a:t>
            </a:r>
            <a:endParaRPr/>
          </a:p>
          <a:p>
            <a:pPr lvl="1">
              <a:lnSpc>
                <a:spcPct val="100000"/>
              </a:lnSpc>
              <a:buFont typeface="Arial"/>
              <a:buChar char="•"/>
            </a:pPr>
            <a:r>
              <a:rPr lang="en-US" sz="2400">
                <a:solidFill>
                  <a:srgbClr val="000000"/>
                </a:solidFill>
                <a:latin typeface="Arial"/>
              </a:rPr>
              <a:t>Function pointers</a:t>
            </a:r>
            <a:endParaRPr/>
          </a:p>
          <a:p>
            <a:pPr lvl="1">
              <a:lnSpc>
                <a:spcPct val="100000"/>
              </a:lnSpc>
              <a:buFont typeface="Arial"/>
              <a:buChar char="•"/>
            </a:pPr>
            <a:r>
              <a:rPr lang="en-US" sz="2400">
                <a:solidFill>
                  <a:srgbClr val="000000"/>
                </a:solidFill>
                <a:latin typeface="Arial"/>
              </a:rPr>
              <a:t>Variable argument functions</a:t>
            </a:r>
            <a:endParaRPr/>
          </a:p>
          <a:p>
            <a:pPr lvl="1">
              <a:lnSpc>
                <a:spcPct val="100000"/>
              </a:lnSpc>
              <a:buFont typeface="Arial"/>
              <a:buChar char="•"/>
            </a:pPr>
            <a:r>
              <a:rPr lang="en-US" sz="2400">
                <a:solidFill>
                  <a:srgbClr val="000000"/>
                </a:solidFill>
                <a:latin typeface="Arial"/>
              </a:rPr>
              <a:t>Etc…</a:t>
            </a:r>
            <a:endParaRPr/>
          </a:p>
        </p:txBody>
      </p:sp>
      <p:sp>
        <p:nvSpPr>
          <p:cNvPr id="511"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timing>
    <p:tnLst>
      <p:par>
        <p:cTn id="1098" dur="indefinite" restart="never" nodeType="tmRoot">
          <p:childTnLst>
            <p:seq>
              <p:cTn id="1099" dur="indefinite" nodeType="mainSeq">
                <p:childTnLst>
                  <p:par>
                    <p:cTn id="1100" fill="hold">
                      <p:stCondLst>
                        <p:cond delay="indefinite"/>
                      </p:stCondLst>
                      <p:childTnLst>
                        <p:par>
                          <p:cTn id="1101" fill="hold">
                            <p:stCondLst>
                              <p:cond delay="0"/>
                            </p:stCondLst>
                            <p:childTnLst>
                              <p:par>
                                <p:cTn id="1102" nodeType="clickEffect" fill="hold" presetClass="entr" presetID="1">
                                  <p:stCondLst>
                                    <p:cond delay="0"/>
                                  </p:stCondLst>
                                  <p:childTnLst>
                                    <p:set>
                                      <p:cBhvr>
                                        <p:cTn id="1103" dur="1" fill="hold">
                                          <p:stCondLst>
                                            <p:cond delay="0"/>
                                          </p:stCondLst>
                                        </p:cTn>
                                        <p:tgtEl>
                                          <p:spTgt spid="510">
                                            <p:txEl>
                                              <p:pRg st="246" end="276"/>
                                            </p:txEl>
                                          </p:spTgt>
                                        </p:tgtEl>
                                        <p:attrNameLst>
                                          <p:attrName>style.visibility</p:attrName>
                                        </p:attrNameLst>
                                      </p:cBhvr>
                                      <p:to>
                                        <p:strVal val="visible"/>
                                      </p:to>
                                    </p:set>
                                  </p:childTnLst>
                                </p:cTn>
                              </p:par>
                              <p:par>
                                <p:cTn id="1104" nodeType="withEffect" fill="hold" presetClass="entr" presetID="1">
                                  <p:stCondLst>
                                    <p:cond delay="0"/>
                                  </p:stCondLst>
                                  <p:childTnLst>
                                    <p:set>
                                      <p:cBhvr>
                                        <p:cTn id="1105" dur="1" fill="hold">
                                          <p:stCondLst>
                                            <p:cond delay="0"/>
                                          </p:stCondLst>
                                        </p:cTn>
                                        <p:tgtEl>
                                          <p:spTgt spid="510">
                                            <p:txEl>
                                              <p:pRg st="276" end="315"/>
                                            </p:txEl>
                                          </p:spTgt>
                                        </p:tgtEl>
                                        <p:attrNameLst>
                                          <p:attrName>style.visibility</p:attrName>
                                        </p:attrNameLst>
                                      </p:cBhvr>
                                      <p:to>
                                        <p:strVal val="visible"/>
                                      </p:to>
                                    </p:set>
                                  </p:childTnLst>
                                </p:cTn>
                              </p:par>
                              <p:par>
                                <p:cTn id="1106" nodeType="withEffect" fill="hold" presetClass="entr" presetID="1">
                                  <p:stCondLst>
                                    <p:cond delay="0"/>
                                  </p:stCondLst>
                                  <p:childTnLst>
                                    <p:set>
                                      <p:cBhvr>
                                        <p:cTn id="1107" dur="1" fill="hold">
                                          <p:stCondLst>
                                            <p:cond delay="0"/>
                                          </p:stCondLst>
                                        </p:cTn>
                                        <p:tgtEl>
                                          <p:spTgt spid="510">
                                            <p:txEl>
                                              <p:pRg st="315" end="325"/>
                                            </p:txEl>
                                          </p:spTgt>
                                        </p:tgtEl>
                                        <p:attrNameLst>
                                          <p:attrName>style.visibility</p:attrName>
                                        </p:attrNameLst>
                                      </p:cBhvr>
                                      <p:to>
                                        <p:strVal val="visible"/>
                                      </p:to>
                                    </p:set>
                                  </p:childTnLst>
                                </p:cTn>
                              </p:par>
                              <p:par>
                                <p:cTn id="1108" nodeType="withEffect" fill="hold" presetClass="entr" presetID="1">
                                  <p:stCondLst>
                                    <p:cond delay="0"/>
                                  </p:stCondLst>
                                  <p:childTnLst>
                                    <p:set>
                                      <p:cBhvr>
                                        <p:cTn id="1109" dur="1" fill="hold">
                                          <p:stCondLst>
                                            <p:cond delay="0"/>
                                          </p:stCondLst>
                                        </p:cTn>
                                        <p:tgtEl>
                                          <p:spTgt spid="510">
                                            <p:txEl>
                                              <p:pRg st="325" end="343"/>
                                            </p:txEl>
                                          </p:spTgt>
                                        </p:tgtEl>
                                        <p:attrNameLst>
                                          <p:attrName>style.visibility</p:attrName>
                                        </p:attrNameLst>
                                      </p:cBhvr>
                                      <p:to>
                                        <p:strVal val="visible"/>
                                      </p:to>
                                    </p:set>
                                  </p:childTnLst>
                                </p:cTn>
                              </p:par>
                              <p:par>
                                <p:cTn id="1110" nodeType="withEffect" fill="hold" presetClass="entr" presetID="1">
                                  <p:stCondLst>
                                    <p:cond delay="0"/>
                                  </p:stCondLst>
                                  <p:childTnLst>
                                    <p:set>
                                      <p:cBhvr>
                                        <p:cTn id="1111" dur="1" fill="hold">
                                          <p:stCondLst>
                                            <p:cond delay="0"/>
                                          </p:stCondLst>
                                        </p:cTn>
                                        <p:tgtEl>
                                          <p:spTgt spid="510">
                                            <p:txEl>
                                              <p:pRg st="343" end="371"/>
                                            </p:txEl>
                                          </p:spTgt>
                                        </p:tgtEl>
                                        <p:attrNameLst>
                                          <p:attrName>style.visibility</p:attrName>
                                        </p:attrNameLst>
                                      </p:cBhvr>
                                      <p:to>
                                        <p:strVal val="visible"/>
                                      </p:to>
                                    </p:set>
                                  </p:childTnLst>
                                </p:cTn>
                              </p:par>
                              <p:par>
                                <p:cTn id="1112" nodeType="withEffect" fill="hold" presetClass="entr" presetID="1">
                                  <p:stCondLst>
                                    <p:cond delay="0"/>
                                  </p:stCondLst>
                                  <p:childTnLst>
                                    <p:set>
                                      <p:cBhvr>
                                        <p:cTn id="1113" dur="1" fill="hold">
                                          <p:stCondLst>
                                            <p:cond delay="0"/>
                                          </p:stCondLst>
                                        </p:cTn>
                                        <p:tgtEl>
                                          <p:spTgt spid="510">
                                            <p:txEl>
                                              <p:pRg st="371" end="37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457200" y="304920"/>
            <a:ext cx="8229240" cy="533160"/>
          </a:xfrm>
          <a:prstGeom prst="rect">
            <a:avLst/>
          </a:prstGeom>
        </p:spPr>
        <p:txBody>
          <a:bodyPr anchor="ctr"/>
          <a:p>
            <a:pPr algn="ctr">
              <a:lnSpc>
                <a:spcPct val="100000"/>
              </a:lnSpc>
            </a:pPr>
            <a:r>
              <a:rPr lang="en-US" sz="2000">
                <a:solidFill>
                  <a:srgbClr val="780000"/>
                </a:solidFill>
                <a:latin typeface="Arial"/>
              </a:rPr>
              <a:t>This work licensed under the Creative Commons </a:t>
            </a:r>
            <a:r>
              <a:rPr lang="en-US" sz="2000">
                <a:solidFill>
                  <a:srgbClr val="780000"/>
                </a:solidFill>
                <a:latin typeface="Arial"/>
              </a:rPr>
              <a:t>
</a:t>
            </a:r>
            <a:r>
              <a:rPr b="1" lang="en-US" sz="2400">
                <a:solidFill>
                  <a:srgbClr val="780000"/>
                </a:solidFill>
                <a:latin typeface="Arial"/>
              </a:rPr>
              <a:t>Attribution-Share Alike 3.0 United States</a:t>
            </a:r>
            <a:r>
              <a:rPr lang="en-US" sz="2400">
                <a:solidFill>
                  <a:srgbClr val="780000"/>
                </a:solidFill>
                <a:latin typeface="Arial"/>
              </a:rPr>
              <a:t> License</a:t>
            </a:r>
            <a:endParaRPr/>
          </a:p>
        </p:txBody>
      </p:sp>
      <p:sp>
        <p:nvSpPr>
          <p:cNvPr id="200" name="TextShape 2"/>
          <p:cNvSpPr txBox="1"/>
          <p:nvPr/>
        </p:nvSpPr>
        <p:spPr>
          <a:xfrm>
            <a:off x="457200" y="990720"/>
            <a:ext cx="8229240" cy="5257440"/>
          </a:xfrm>
          <a:prstGeom prst="rect">
            <a:avLst/>
          </a:prstGeom>
        </p:spPr>
        <p:txBody>
          <a:bodyPr/>
          <a:p>
            <a:pPr>
              <a:lnSpc>
                <a:spcPct val="100000"/>
              </a:lnSpc>
              <a:buFont typeface="Arial"/>
              <a:buChar char="•"/>
            </a:pPr>
            <a:r>
              <a:rPr b="1" lang="en-US" sz="2000">
                <a:solidFill>
                  <a:srgbClr val="000000"/>
                </a:solidFill>
                <a:latin typeface="Arial"/>
              </a:rPr>
              <a:t>You are free:</a:t>
            </a:r>
            <a:endParaRPr/>
          </a:p>
          <a:p>
            <a:pPr lvl="1">
              <a:lnSpc>
                <a:spcPct val="100000"/>
              </a:lnSpc>
              <a:buFont typeface="Arial"/>
              <a:buChar char="•"/>
            </a:pPr>
            <a:r>
              <a:rPr lang="en-US" sz="1600">
                <a:solidFill>
                  <a:srgbClr val="000000"/>
                </a:solidFill>
                <a:latin typeface="Arial"/>
              </a:rPr>
              <a:t>to </a:t>
            </a:r>
            <a:r>
              <a:rPr b="1" lang="en-US" sz="1600">
                <a:solidFill>
                  <a:srgbClr val="000000"/>
                </a:solidFill>
                <a:latin typeface="Arial"/>
              </a:rPr>
              <a:t>Share</a:t>
            </a:r>
            <a:r>
              <a:rPr lang="en-US" sz="1600">
                <a:solidFill>
                  <a:srgbClr val="000000"/>
                </a:solidFill>
                <a:latin typeface="Arial"/>
              </a:rPr>
              <a:t> — to copy, distribute, display, and perform the work</a:t>
            </a:r>
            <a:endParaRPr/>
          </a:p>
          <a:p>
            <a:pPr lvl="1">
              <a:lnSpc>
                <a:spcPct val="100000"/>
              </a:lnSpc>
              <a:buFont typeface="Arial"/>
              <a:buChar char="•"/>
            </a:pPr>
            <a:r>
              <a:rPr lang="en-US" sz="1600">
                <a:solidFill>
                  <a:srgbClr val="000000"/>
                </a:solidFill>
                <a:latin typeface="Arial"/>
              </a:rPr>
              <a:t>to </a:t>
            </a:r>
            <a:r>
              <a:rPr b="1" lang="en-US" sz="1600">
                <a:solidFill>
                  <a:srgbClr val="000000"/>
                </a:solidFill>
                <a:latin typeface="Arial"/>
              </a:rPr>
              <a:t>Remix </a:t>
            </a:r>
            <a:r>
              <a:rPr lang="en-US" sz="1600">
                <a:solidFill>
                  <a:srgbClr val="000000"/>
                </a:solidFill>
                <a:latin typeface="Arial"/>
              </a:rPr>
              <a:t>— to make derivative works</a:t>
            </a:r>
            <a:endParaRPr/>
          </a:p>
          <a:p>
            <a:pPr>
              <a:lnSpc>
                <a:spcPct val="100000"/>
              </a:lnSpc>
              <a:buFont typeface="Arial"/>
              <a:buChar char="•"/>
            </a:pPr>
            <a:r>
              <a:rPr b="1" lang="en-US" sz="2000">
                <a:solidFill>
                  <a:srgbClr val="000000"/>
                </a:solidFill>
                <a:latin typeface="Arial"/>
              </a:rPr>
              <a:t>Under the following conditions:</a:t>
            </a:r>
            <a:endParaRPr/>
          </a:p>
          <a:p>
            <a:pPr lvl="1">
              <a:lnSpc>
                <a:spcPct val="100000"/>
              </a:lnSpc>
              <a:buFont typeface="Arial"/>
              <a:buChar char="•"/>
            </a:pPr>
            <a:r>
              <a:rPr b="1" lang="en-US" sz="1600">
                <a:solidFill>
                  <a:srgbClr val="000000"/>
                </a:solidFill>
                <a:latin typeface="Arial"/>
              </a:rPr>
              <a:t>Attribution</a:t>
            </a:r>
            <a:r>
              <a:rPr lang="en-US" sz="1600">
                <a:solidFill>
                  <a:srgbClr val="000000"/>
                </a:solidFill>
                <a:latin typeface="Arial"/>
              </a:rPr>
              <a:t>. You must attribute the work in the manner specified by the author or licensor (but not in any way that suggests that they endorse you or your use of the work). </a:t>
            </a:r>
            <a:endParaRPr/>
          </a:p>
          <a:p>
            <a:pPr lvl="1">
              <a:lnSpc>
                <a:spcPct val="100000"/>
              </a:lnSpc>
              <a:buFont typeface="Arial"/>
              <a:buChar char="•"/>
            </a:pPr>
            <a:r>
              <a:rPr b="1" lang="en-US" sz="1600">
                <a:solidFill>
                  <a:srgbClr val="000000"/>
                </a:solidFill>
                <a:latin typeface="Arial"/>
              </a:rPr>
              <a:t>Share Alike</a:t>
            </a:r>
            <a:r>
              <a:rPr lang="en-US" sz="1600">
                <a:solidFill>
                  <a:srgbClr val="000000"/>
                </a:solidFill>
                <a:latin typeface="Arial"/>
              </a:rPr>
              <a:t>. If you alter, transform, or build upon this work, you may distribute the resulting work only under the same, similar or a compatible license. </a:t>
            </a:r>
            <a:endParaRPr/>
          </a:p>
          <a:p>
            <a:endParaRPr/>
          </a:p>
          <a:p>
            <a:pPr>
              <a:lnSpc>
                <a:spcPct val="100000"/>
              </a:lnSpc>
              <a:buFont typeface="Arial"/>
              <a:buChar char="•"/>
            </a:pPr>
            <a:r>
              <a:rPr lang="en-US" sz="2000">
                <a:solidFill>
                  <a:srgbClr val="000000"/>
                </a:solidFill>
                <a:latin typeface="Arial"/>
              </a:rPr>
              <a:t>For any reuse or distribution, you must make clear to others the license terms of this work. The best way to do this is with a link to:</a:t>
            </a:r>
            <a:endParaRPr/>
          </a:p>
          <a:p>
            <a:pPr algn="ctr">
              <a:lnSpc>
                <a:spcPct val="100000"/>
              </a:lnSpc>
            </a:pPr>
            <a:r>
              <a:rPr b="1" lang="en-US" sz="2000" u="sng">
                <a:solidFill>
                  <a:srgbClr val="00a5f6"/>
                </a:solidFill>
                <a:latin typeface="Arial"/>
              </a:rPr>
              <a:t>http://creativecommons.org/licenses/by-sa/3.0/us/</a:t>
            </a:r>
            <a:r>
              <a:rPr b="1" lang="en-US" sz="2000">
                <a:solidFill>
                  <a:srgbClr val="000000"/>
                </a:solidFill>
                <a:latin typeface="Arial"/>
              </a:rPr>
              <a:t> </a:t>
            </a:r>
            <a:endParaRPr/>
          </a:p>
          <a:p>
            <a:pPr>
              <a:lnSpc>
                <a:spcPct val="100000"/>
              </a:lnSpc>
              <a:buFont typeface="Arial"/>
              <a:buChar char="•"/>
            </a:pPr>
            <a:r>
              <a:rPr lang="en-US" sz="2000">
                <a:solidFill>
                  <a:srgbClr val="000000"/>
                </a:solidFill>
                <a:latin typeface="Arial"/>
              </a:rPr>
              <a:t>Any of the above conditions can be waived if you get permission from the copyright holder.</a:t>
            </a:r>
            <a:endParaRPr/>
          </a:p>
          <a:p>
            <a:pPr>
              <a:lnSpc>
                <a:spcPct val="100000"/>
              </a:lnSpc>
              <a:buFont typeface="Arial"/>
              <a:buChar char="•"/>
            </a:pPr>
            <a:r>
              <a:rPr lang="en-US" sz="2000">
                <a:solidFill>
                  <a:srgbClr val="000000"/>
                </a:solidFill>
                <a:latin typeface="Arial"/>
              </a:rPr>
              <a:t>Apart from the remix rights granted under this license, nothing in this license impairs or restricts the author's moral rights.</a:t>
            </a:r>
            <a:endParaRPr/>
          </a:p>
        </p:txBody>
      </p:sp>
      <p:sp>
        <p:nvSpPr>
          <p:cNvPr id="201"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pic>
        <p:nvPicPr>
          <p:cNvPr id="202" name="Picture 5" descr=""/>
          <p:cNvPicPr/>
          <p:nvPr/>
        </p:nvPicPr>
        <p:blipFill>
          <a:blip r:embed="rId1"/>
          <a:stretch>
            <a:fillRect/>
          </a:stretch>
        </p:blipFill>
        <p:spPr>
          <a:xfrm>
            <a:off x="7772400" y="152280"/>
            <a:ext cx="1117080" cy="393120"/>
          </a:xfrm>
          <a:prstGeom prst="rect">
            <a:avLst/>
          </a:prstGeom>
          <a:ln>
            <a:noFill/>
          </a:ln>
        </p:spPr>
      </p:pic>
      <p:pic>
        <p:nvPicPr>
          <p:cNvPr id="203" name="Picture 6" descr=""/>
          <p:cNvPicPr/>
          <p:nvPr/>
        </p:nvPicPr>
        <p:blipFill>
          <a:blip r:embed="rId2"/>
          <a:stretch>
            <a:fillRect/>
          </a:stretch>
        </p:blipFill>
        <p:spPr>
          <a:xfrm>
            <a:off x="254160" y="152280"/>
            <a:ext cx="1117080" cy="3934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2"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SoftBound Prototype</a:t>
            </a:r>
            <a:endParaRPr/>
          </a:p>
        </p:txBody>
      </p:sp>
      <p:sp>
        <p:nvSpPr>
          <p:cNvPr id="513" name="TextShape 2"/>
          <p:cNvSpPr txBox="1"/>
          <p:nvPr/>
        </p:nvSpPr>
        <p:spPr>
          <a:xfrm>
            <a:off x="457200" y="990720"/>
            <a:ext cx="8229240" cy="5257440"/>
          </a:xfrm>
          <a:prstGeom prst="rect">
            <a:avLst/>
          </a:prstGeom>
        </p:spPr>
        <p:txBody>
          <a:bodyPr/>
          <a:p>
            <a:pPr>
              <a:lnSpc>
                <a:spcPct val="100000"/>
              </a:lnSpc>
            </a:pPr>
            <a:endParaRPr/>
          </a:p>
          <a:p>
            <a:pPr>
              <a:lnSpc>
                <a:spcPct val="100000"/>
              </a:lnSpc>
              <a:buFont typeface="Arial"/>
              <a:buChar char="•"/>
            </a:pPr>
            <a:r>
              <a:rPr lang="en-US" sz="2800">
                <a:solidFill>
                  <a:srgbClr val="000000"/>
                </a:solidFill>
                <a:latin typeface="Arial"/>
              </a:rPr>
              <a:t>LLVM as its foundation</a:t>
            </a:r>
            <a:endParaRPr/>
          </a:p>
          <a:p>
            <a:pPr lvl="1">
              <a:lnSpc>
                <a:spcPct val="100000"/>
              </a:lnSpc>
              <a:buFont typeface="Arial"/>
              <a:buChar char="•"/>
            </a:pPr>
            <a:r>
              <a:rPr lang="en-US" sz="2400">
                <a:solidFill>
                  <a:srgbClr val="000000"/>
                </a:solidFill>
                <a:latin typeface="Arial"/>
              </a:rPr>
              <a:t>Typed IR helps in pointer identification</a:t>
            </a:r>
            <a:endParaRPr/>
          </a:p>
          <a:p>
            <a:pPr>
              <a:lnSpc>
                <a:spcPct val="100000"/>
              </a:lnSpc>
            </a:pPr>
            <a:endParaRPr/>
          </a:p>
          <a:p>
            <a:endParaRPr/>
          </a:p>
        </p:txBody>
      </p:sp>
      <p:sp>
        <p:nvSpPr>
          <p:cNvPr id="514"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515" name="CustomShape 4"/>
          <p:cNvSpPr/>
          <p:nvPr/>
        </p:nvSpPr>
        <p:spPr>
          <a:xfrm>
            <a:off x="6781680" y="1601640"/>
            <a:ext cx="1676160" cy="457920"/>
          </a:xfrm>
          <a:prstGeom prst="rect">
            <a:avLst/>
          </a:prstGeom>
          <a:solidFill>
            <a:srgbClr val="ff6600"/>
          </a:solidFill>
          <a:ln>
            <a:noFill/>
          </a:ln>
        </p:spPr>
        <p:txBody>
          <a:bodyPr anchor="ctr"/>
          <a:p>
            <a:pPr algn="ctr">
              <a:lnSpc>
                <a:spcPct val="100000"/>
              </a:lnSpc>
            </a:pPr>
            <a:r>
              <a:rPr lang="en-US" sz="2400">
                <a:solidFill>
                  <a:srgbClr val="ffffff"/>
                </a:solidFill>
                <a:latin typeface="Arial"/>
                <a:ea typeface="ＭＳ Ｐゴシック"/>
              </a:rPr>
              <a:t>Typed IR</a:t>
            </a:r>
            <a:endParaRPr/>
          </a:p>
        </p:txBody>
      </p:sp>
      <p:sp>
        <p:nvSpPr>
          <p:cNvPr id="516" name="CustomShape 5"/>
          <p:cNvSpPr/>
          <p:nvPr/>
        </p:nvSpPr>
        <p:spPr>
          <a:xfrm>
            <a:off x="6781680" y="2516040"/>
            <a:ext cx="1676160" cy="457920"/>
          </a:xfrm>
          <a:prstGeom prst="rect">
            <a:avLst/>
          </a:prstGeom>
          <a:solidFill>
            <a:srgbClr val="ff6600"/>
          </a:solidFill>
          <a:ln>
            <a:noFill/>
          </a:ln>
        </p:spPr>
        <p:txBody>
          <a:bodyPr anchor="ctr"/>
          <a:p>
            <a:pPr algn="ctr">
              <a:lnSpc>
                <a:spcPct val="100000"/>
              </a:lnSpc>
            </a:pPr>
            <a:r>
              <a:rPr lang="en-US" sz="2400">
                <a:solidFill>
                  <a:srgbClr val="ffffff"/>
                </a:solidFill>
                <a:latin typeface="Arial"/>
                <a:ea typeface="ＭＳ Ｐゴシック"/>
              </a:rPr>
              <a:t>Optimize</a:t>
            </a:r>
            <a:endParaRPr/>
          </a:p>
        </p:txBody>
      </p:sp>
      <p:sp>
        <p:nvSpPr>
          <p:cNvPr id="517" name="CustomShape 6"/>
          <p:cNvSpPr/>
          <p:nvPr/>
        </p:nvSpPr>
        <p:spPr>
          <a:xfrm rot="5400000">
            <a:off x="7315560" y="1370880"/>
            <a:ext cx="456840" cy="1080"/>
          </a:xfrm>
          <a:prstGeom prst="straightConnector1">
            <a:avLst/>
          </a:prstGeom>
          <a:noFill/>
          <a:ln w="38160">
            <a:solidFill>
              <a:srgbClr val="000000"/>
            </a:solidFill>
            <a:round/>
            <a:tailEnd len="med" type="arrow" w="med"/>
          </a:ln>
        </p:spPr>
      </p:sp>
      <p:sp>
        <p:nvSpPr>
          <p:cNvPr id="518" name="CustomShape 7"/>
          <p:cNvSpPr/>
          <p:nvPr/>
        </p:nvSpPr>
        <p:spPr>
          <a:xfrm rot="5400000">
            <a:off x="7316280" y="2285280"/>
            <a:ext cx="456840" cy="1080"/>
          </a:xfrm>
          <a:prstGeom prst="straightConnector1">
            <a:avLst/>
          </a:prstGeom>
          <a:noFill/>
          <a:ln w="38160">
            <a:solidFill>
              <a:srgbClr val="000000"/>
            </a:solidFill>
            <a:round/>
            <a:tailEnd len="med" type="arrow" w="med"/>
          </a:ln>
        </p:spPr>
      </p:sp>
      <p:sp>
        <p:nvSpPr>
          <p:cNvPr id="519" name="CustomShape 8"/>
          <p:cNvSpPr/>
          <p:nvPr/>
        </p:nvSpPr>
        <p:spPr>
          <a:xfrm rot="5400000">
            <a:off x="6440040" y="4076640"/>
            <a:ext cx="2209320" cy="1080"/>
          </a:xfrm>
          <a:prstGeom prst="straightConnector1">
            <a:avLst/>
          </a:prstGeom>
          <a:noFill/>
          <a:ln w="38160">
            <a:solidFill>
              <a:srgbClr val="000000"/>
            </a:solidFill>
            <a:round/>
            <a:tailEnd len="med" type="arrow" w="med"/>
          </a:ln>
        </p:spPr>
      </p:sp>
      <p:sp>
        <p:nvSpPr>
          <p:cNvPr id="520" name="CustomShape 9"/>
          <p:cNvSpPr/>
          <p:nvPr/>
        </p:nvSpPr>
        <p:spPr>
          <a:xfrm>
            <a:off x="6781680" y="3354120"/>
            <a:ext cx="1676160" cy="457920"/>
          </a:xfrm>
          <a:prstGeom prst="rect">
            <a:avLst/>
          </a:prstGeom>
          <a:solidFill>
            <a:srgbClr val="0069b9"/>
          </a:solidFill>
          <a:ln>
            <a:noFill/>
          </a:ln>
        </p:spPr>
        <p:txBody>
          <a:bodyPr anchor="ctr"/>
          <a:p>
            <a:pPr algn="ctr">
              <a:lnSpc>
                <a:spcPct val="100000"/>
              </a:lnSpc>
            </a:pPr>
            <a:r>
              <a:rPr lang="en-US" sz="2400">
                <a:solidFill>
                  <a:srgbClr val="ffffff"/>
                </a:solidFill>
                <a:latin typeface="Arial"/>
                <a:ea typeface="ＭＳ Ｐゴシック"/>
              </a:rPr>
              <a:t>SoftBound</a:t>
            </a:r>
            <a:endParaRPr/>
          </a:p>
        </p:txBody>
      </p:sp>
      <p:sp>
        <p:nvSpPr>
          <p:cNvPr id="521" name="CustomShape 10"/>
          <p:cNvSpPr/>
          <p:nvPr/>
        </p:nvSpPr>
        <p:spPr>
          <a:xfrm rot="5400000">
            <a:off x="6859080" y="4496040"/>
            <a:ext cx="1371240" cy="1080"/>
          </a:xfrm>
          <a:prstGeom prst="straightConnector1">
            <a:avLst/>
          </a:prstGeom>
          <a:noFill/>
          <a:ln w="38160">
            <a:solidFill>
              <a:srgbClr val="000000"/>
            </a:solidFill>
            <a:round/>
            <a:tailEnd len="med" type="arrow" w="med"/>
          </a:ln>
        </p:spPr>
      </p:sp>
      <p:sp>
        <p:nvSpPr>
          <p:cNvPr id="522" name="CustomShape 11"/>
          <p:cNvSpPr/>
          <p:nvPr/>
        </p:nvSpPr>
        <p:spPr>
          <a:xfrm>
            <a:off x="6781680" y="4264200"/>
            <a:ext cx="1676160" cy="457920"/>
          </a:xfrm>
          <a:prstGeom prst="rect">
            <a:avLst/>
          </a:prstGeom>
          <a:solidFill>
            <a:srgbClr val="ff6600"/>
          </a:solidFill>
          <a:ln>
            <a:noFill/>
          </a:ln>
        </p:spPr>
        <p:txBody>
          <a:bodyPr anchor="ctr"/>
          <a:p>
            <a:pPr algn="ctr">
              <a:lnSpc>
                <a:spcPct val="100000"/>
              </a:lnSpc>
            </a:pPr>
            <a:r>
              <a:rPr lang="en-US" sz="2400">
                <a:solidFill>
                  <a:srgbClr val="ffffff"/>
                </a:solidFill>
                <a:latin typeface="Arial"/>
                <a:ea typeface="ＭＳ Ｐゴシック"/>
              </a:rPr>
              <a:t>Optimize</a:t>
            </a:r>
            <a:endParaRPr/>
          </a:p>
        </p:txBody>
      </p:sp>
      <p:sp>
        <p:nvSpPr>
          <p:cNvPr id="523" name="CustomShape 12"/>
          <p:cNvSpPr/>
          <p:nvPr/>
        </p:nvSpPr>
        <p:spPr>
          <a:xfrm rot="5400000">
            <a:off x="7316280" y="4037760"/>
            <a:ext cx="456840" cy="1080"/>
          </a:xfrm>
          <a:prstGeom prst="straightConnector1">
            <a:avLst/>
          </a:prstGeom>
          <a:noFill/>
          <a:ln w="38160">
            <a:solidFill>
              <a:srgbClr val="000000"/>
            </a:solidFill>
            <a:round/>
            <a:tailEnd len="med" type="arrow" w="med"/>
          </a:ln>
        </p:spPr>
      </p:sp>
      <p:sp>
        <p:nvSpPr>
          <p:cNvPr id="524" name="CustomShape 13"/>
          <p:cNvSpPr/>
          <p:nvPr/>
        </p:nvSpPr>
        <p:spPr>
          <a:xfrm rot="16200000">
            <a:off x="7140960" y="-113760"/>
            <a:ext cx="799920" cy="1714320"/>
          </a:xfrm>
          <a:prstGeom prst="ellipse">
            <a:avLst/>
          </a:prstGeom>
          <a:solidFill>
            <a:srgbClr val="ff6600"/>
          </a:solidFill>
          <a:ln>
            <a:noFill/>
          </a:ln>
        </p:spPr>
        <p:txBody>
          <a:bodyPr lIns="45720" rIns="45720" tIns="91440" bIns="91440" vert="vert"/>
          <a:p>
            <a:pPr algn="ctr">
              <a:lnSpc>
                <a:spcPct val="100000"/>
              </a:lnSpc>
            </a:pPr>
            <a:r>
              <a:rPr lang="en-US" sz="2400">
                <a:solidFill>
                  <a:srgbClr val="ffffff"/>
                </a:solidFill>
                <a:latin typeface="Arial"/>
                <a:ea typeface="ＭＳ Ｐゴシック"/>
              </a:rPr>
              <a:t>Source</a:t>
            </a:r>
            <a:endParaRPr/>
          </a:p>
        </p:txBody>
      </p:sp>
      <p:sp>
        <p:nvSpPr>
          <p:cNvPr id="525" name="CustomShape 14"/>
          <p:cNvSpPr/>
          <p:nvPr/>
        </p:nvSpPr>
        <p:spPr>
          <a:xfrm rot="16200000">
            <a:off x="7140960" y="4800960"/>
            <a:ext cx="799920" cy="1714320"/>
          </a:xfrm>
          <a:prstGeom prst="ellipse">
            <a:avLst/>
          </a:prstGeom>
          <a:solidFill>
            <a:srgbClr val="ff6600"/>
          </a:solidFill>
          <a:ln>
            <a:noFill/>
          </a:ln>
        </p:spPr>
        <p:txBody>
          <a:bodyPr lIns="45720" rIns="45720" tIns="91440" bIns="91440" vert="vert"/>
          <a:p>
            <a:pPr algn="ctr">
              <a:lnSpc>
                <a:spcPct val="100000"/>
              </a:lnSpc>
            </a:pPr>
            <a:r>
              <a:rPr lang="en-US" sz="2400">
                <a:solidFill>
                  <a:srgbClr val="ffffff"/>
                </a:solidFill>
                <a:latin typeface="Arial"/>
                <a:ea typeface="ＭＳ Ｐゴシック"/>
              </a:rPr>
              <a:t>Binary</a:t>
            </a:r>
            <a:endParaRPr/>
          </a:p>
        </p:txBody>
      </p:sp>
      <p:sp>
        <p:nvSpPr>
          <p:cNvPr id="526" name="CustomShape 15"/>
          <p:cNvSpPr/>
          <p:nvPr/>
        </p:nvSpPr>
        <p:spPr>
          <a:xfrm rot="5400000">
            <a:off x="7373160" y="3142440"/>
            <a:ext cx="342720" cy="1080"/>
          </a:xfrm>
          <a:prstGeom prst="straightConnector1">
            <a:avLst/>
          </a:prstGeom>
          <a:noFill/>
          <a:ln w="38160">
            <a:solidFill>
              <a:srgbClr val="000000"/>
            </a:solidFill>
            <a:round/>
            <a:tailEnd len="med" type="arrow" w="med"/>
          </a:ln>
        </p:spPr>
      </p:sp>
      <p:sp>
        <p:nvSpPr>
          <p:cNvPr id="527" name="CustomShape 16"/>
          <p:cNvSpPr/>
          <p:nvPr/>
        </p:nvSpPr>
        <p:spPr>
          <a:xfrm>
            <a:off x="4952880" y="3160800"/>
            <a:ext cx="1980720" cy="821880"/>
          </a:xfrm>
          <a:prstGeom prst="rect">
            <a:avLst/>
          </a:prstGeom>
          <a:noFill/>
          <a:ln>
            <a:noFill/>
          </a:ln>
        </p:spPr>
        <p:txBody>
          <a:bodyPr lIns="90000" rIns="90000" tIns="45000" bIns="45000"/>
          <a:p>
            <a:pPr>
              <a:lnSpc>
                <a:spcPct val="100000"/>
              </a:lnSpc>
            </a:pPr>
            <a:r>
              <a:rPr b="1" lang="en-US" sz="2400">
                <a:solidFill>
                  <a:srgbClr val="ff0000"/>
                </a:solidFill>
                <a:latin typeface="Arial"/>
              </a:rPr>
              <a:t>~7K lines </a:t>
            </a:r>
            <a:r>
              <a:rPr b="1" lang="en-US" sz="2400">
                <a:solidFill>
                  <a:srgbClr val="ff0000"/>
                </a:solidFill>
                <a:latin typeface="Arial"/>
              </a:rPr>
              <a:t>
</a:t>
            </a:r>
            <a:r>
              <a:rPr b="1" lang="en-US" sz="2400">
                <a:solidFill>
                  <a:srgbClr val="ff0000"/>
                </a:solidFill>
                <a:latin typeface="Arial"/>
              </a:rPr>
              <a:t>of code</a:t>
            </a:r>
            <a:endParaRPr/>
          </a:p>
        </p:txBody>
      </p:sp>
    </p:spTree>
  </p:cSld>
  <p:timing>
    <p:tnLst>
      <p:par>
        <p:cTn id="1114" dur="indefinite" restart="never" nodeType="tmRoot">
          <p:childTnLst>
            <p:seq>
              <p:cTn id="1115" dur="indefinite" nodeType="mainSeq">
                <p:childTnLst>
                  <p:par>
                    <p:cTn id="1116" fill="hold">
                      <p:stCondLst>
                        <p:cond delay="indefinite"/>
                      </p:stCondLst>
                      <p:childTnLst>
                        <p:par>
                          <p:cTn id="1117" fill="hold">
                            <p:stCondLst>
                              <p:cond delay="0"/>
                            </p:stCondLst>
                            <p:childTnLst>
                              <p:par>
                                <p:cTn id="1118" nodeType="withEffect" fill="hold" presetClass="entr" presetID="1">
                                  <p:stCondLst>
                                    <p:cond delay="0"/>
                                  </p:stCondLst>
                                  <p:childTnLst>
                                    <p:set>
                                      <p:cBhvr>
                                        <p:cTn id="1119" dur="1" fill="hold">
                                          <p:stCondLst>
                                            <p:cond delay="0"/>
                                          </p:stCondLst>
                                        </p:cTn>
                                        <p:tgtEl>
                                          <p:spTgt spid="513">
                                            <p:txEl>
                                              <p:pRg st="1" end="24"/>
                                            </p:txEl>
                                          </p:spTgt>
                                        </p:tgtEl>
                                        <p:attrNameLst>
                                          <p:attrName>style.visibility</p:attrName>
                                        </p:attrNameLst>
                                      </p:cBhvr>
                                      <p:to>
                                        <p:strVal val="visible"/>
                                      </p:to>
                                    </p:set>
                                  </p:childTnLst>
                                </p:cTn>
                              </p:par>
                              <p:par>
                                <p:cTn id="1120" nodeType="withEffect" fill="hold" presetClass="entr" presetID="1">
                                  <p:stCondLst>
                                    <p:cond delay="0"/>
                                  </p:stCondLst>
                                  <p:childTnLst>
                                    <p:set>
                                      <p:cBhvr>
                                        <p:cTn id="1121" dur="1" fill="hold">
                                          <p:stCondLst>
                                            <p:cond delay="0"/>
                                          </p:stCondLst>
                                        </p:cTn>
                                        <p:tgtEl>
                                          <p:spTgt spid="513">
                                            <p:txEl>
                                              <p:pRg st="24" end="65"/>
                                            </p:txEl>
                                          </p:spTgt>
                                        </p:tgtEl>
                                        <p:attrNameLst>
                                          <p:attrName>style.visibility</p:attrName>
                                        </p:attrNameLst>
                                      </p:cBhvr>
                                      <p:to>
                                        <p:strVal val="visible"/>
                                      </p:to>
                                    </p:set>
                                  </p:childTnLst>
                                </p:cTn>
                              </p:par>
                            </p:childTnLst>
                          </p:cTn>
                        </p:par>
                      </p:childTnLst>
                    </p:cTn>
                  </p:par>
                  <p:par>
                    <p:cTn id="1122" fill="hold">
                      <p:stCondLst>
                        <p:cond delay="indefinite"/>
                      </p:stCondLst>
                      <p:childTnLst>
                        <p:par>
                          <p:cTn id="1123" fill="hold">
                            <p:stCondLst>
                              <p:cond delay="0"/>
                            </p:stCondLst>
                            <p:childTnLst>
                              <p:par>
                                <p:cTn id="1124" nodeType="clickEffect" fill="hold" presetClass="entr" presetID="1">
                                  <p:stCondLst>
                                    <p:cond delay="0"/>
                                  </p:stCondLst>
                                  <p:childTnLst>
                                    <p:set>
                                      <p:cBhvr>
                                        <p:cTn id="1125" dur="1" fill="hold">
                                          <p:stCondLst>
                                            <p:cond delay="0"/>
                                          </p:stCondLst>
                                        </p:cTn>
                                        <p:tgtEl>
                                          <p:spTgt spid="-1"/>
                                        </p:tgtEl>
                                        <p:attrNameLst>
                                          <p:attrName>style.visibility</p:attrName>
                                        </p:attrNameLst>
                                      </p:cBhvr>
                                      <p:to>
                                        <p:strVal val="visible"/>
                                      </p:to>
                                    </p:set>
                                  </p:childTnLst>
                                </p:cTn>
                              </p:par>
                              <p:par>
                                <p:cTn id="1126" nodeType="withEffect" fill="hold" presetClass="entr" presetID="1">
                                  <p:stCondLst>
                                    <p:cond delay="0"/>
                                  </p:stCondLst>
                                  <p:childTnLst>
                                    <p:set>
                                      <p:cBhvr>
                                        <p:cTn id="1127" dur="1" fill="hold">
                                          <p:stCondLst>
                                            <p:cond delay="0"/>
                                          </p:stCondLst>
                                        </p:cTn>
                                        <p:tgtEl>
                                          <p:spTgt spid="527"/>
                                        </p:tgtEl>
                                        <p:attrNameLst>
                                          <p:attrName>style.visibility</p:attrName>
                                        </p:attrNameLst>
                                      </p:cBhvr>
                                      <p:to>
                                        <p:strVal val="visible"/>
                                      </p:to>
                                    </p:set>
                                  </p:childTnLst>
                                </p:cTn>
                              </p:par>
                              <p:par>
                                <p:cTn id="1128" nodeType="withEffect" fill="hold" presetClass="entr" presetID="1">
                                  <p:stCondLst>
                                    <p:cond delay="0"/>
                                  </p:stCondLst>
                                  <p:childTnLst>
                                    <p:set>
                                      <p:cBhvr>
                                        <p:cTn id="1129" dur="1" fill="hold">
                                          <p:stCondLst>
                                            <p:cond delay="0"/>
                                          </p:stCondLst>
                                        </p:cTn>
                                        <p:tgtEl>
                                          <p:spTgt spid="526"/>
                                        </p:tgtEl>
                                        <p:attrNameLst>
                                          <p:attrName>style.visibility</p:attrName>
                                        </p:attrNameLst>
                                      </p:cBhvr>
                                      <p:to>
                                        <p:strVal val="visible"/>
                                      </p:to>
                                    </p:set>
                                  </p:childTnLst>
                                </p:cTn>
                              </p:par>
                            </p:childTnLst>
                          </p:cTn>
                        </p:par>
                      </p:childTnLst>
                    </p:cTn>
                  </p:par>
                  <p:par>
                    <p:cTn id="1130" fill="hold">
                      <p:stCondLst>
                        <p:cond delay="indefinite"/>
                      </p:stCondLst>
                      <p:childTnLst>
                        <p:par>
                          <p:cTn id="1131" fill="hold">
                            <p:stCondLst>
                              <p:cond delay="0"/>
                            </p:stCondLst>
                            <p:childTnLst>
                              <p:par>
                                <p:cTn id="1132" nodeType="clickEffect" fill="hold" presetClass="entr" presetID="1">
                                  <p:stCondLst>
                                    <p:cond delay="0"/>
                                  </p:stCondLst>
                                  <p:childTnLst>
                                    <p:set>
                                      <p:cBhvr>
                                        <p:cTn id="1133"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Experiments</a:t>
            </a:r>
            <a:endParaRPr/>
          </a:p>
        </p:txBody>
      </p:sp>
      <p:sp>
        <p:nvSpPr>
          <p:cNvPr id="529" name="TextShape 2"/>
          <p:cNvSpPr txBox="1"/>
          <p:nvPr/>
        </p:nvSpPr>
        <p:spPr>
          <a:xfrm>
            <a:off x="457200" y="990720"/>
            <a:ext cx="8229240" cy="5257440"/>
          </a:xfrm>
          <a:prstGeom prst="rect">
            <a:avLst/>
          </a:prstGeom>
        </p:spPr>
        <p:txBody>
          <a:bodyPr/>
          <a:p>
            <a:pPr>
              <a:lnSpc>
                <a:spcPct val="100000"/>
              </a:lnSpc>
            </a:pPr>
            <a:endParaRPr/>
          </a:p>
          <a:p>
            <a:pPr>
              <a:lnSpc>
                <a:spcPct val="100000"/>
              </a:lnSpc>
              <a:buFont typeface="Arial"/>
              <a:buChar char="•"/>
            </a:pPr>
            <a:r>
              <a:rPr lang="en-US" sz="2800">
                <a:solidFill>
                  <a:srgbClr val="000000"/>
                </a:solidFill>
                <a:latin typeface="Arial"/>
              </a:rPr>
              <a:t>Three questions</a:t>
            </a:r>
            <a:endParaRPr/>
          </a:p>
          <a:p>
            <a:pPr lvl="1">
              <a:lnSpc>
                <a:spcPct val="100000"/>
              </a:lnSpc>
              <a:buFont typeface="Arial"/>
              <a:buChar char="•"/>
            </a:pPr>
            <a:r>
              <a:rPr lang="en-US" sz="2400">
                <a:solidFill>
                  <a:srgbClr val="000000"/>
                </a:solidFill>
                <a:latin typeface="Arial"/>
              </a:rPr>
              <a:t>Can SoftBound detect overflows?</a:t>
            </a:r>
            <a:endParaRPr/>
          </a:p>
          <a:p>
            <a:pPr lvl="1">
              <a:lnSpc>
                <a:spcPct val="100000"/>
              </a:lnSpc>
              <a:buFont typeface="Arial"/>
              <a:buChar char="•"/>
            </a:pPr>
            <a:r>
              <a:rPr lang="en-US" sz="2400">
                <a:solidFill>
                  <a:srgbClr val="000000"/>
                </a:solidFill>
                <a:latin typeface="Arial"/>
              </a:rPr>
              <a:t>Does SoftBound work with existing C code?</a:t>
            </a:r>
            <a:endParaRPr/>
          </a:p>
          <a:p>
            <a:pPr lvl="1">
              <a:lnSpc>
                <a:spcPct val="100000"/>
              </a:lnSpc>
              <a:buFont typeface="Arial"/>
              <a:buChar char="•"/>
            </a:pPr>
            <a:r>
              <a:rPr lang="en-US" sz="2400">
                <a:solidFill>
                  <a:srgbClr val="000000"/>
                </a:solidFill>
                <a:latin typeface="Arial"/>
              </a:rPr>
              <a:t>Does SoftBound have low overhead?</a:t>
            </a:r>
            <a:endParaRPr/>
          </a:p>
          <a:p>
            <a:endParaRPr/>
          </a:p>
        </p:txBody>
      </p:sp>
      <p:sp>
        <p:nvSpPr>
          <p:cNvPr id="530"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Spatial Violation Detection</a:t>
            </a:r>
            <a:endParaRPr/>
          </a:p>
        </p:txBody>
      </p:sp>
      <p:sp>
        <p:nvSpPr>
          <p:cNvPr id="532"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Can SoftBound detect overflows?</a:t>
            </a:r>
            <a:endParaRPr/>
          </a:p>
          <a:p>
            <a:pPr lvl="1">
              <a:lnSpc>
                <a:spcPct val="100000"/>
              </a:lnSpc>
              <a:buFont typeface="Arial"/>
              <a:buChar char="•"/>
            </a:pPr>
            <a:r>
              <a:rPr lang="en-US" sz="2400">
                <a:solidFill>
                  <a:srgbClr val="000000"/>
                </a:solidFill>
                <a:latin typeface="Arial"/>
              </a:rPr>
              <a:t>Synthetic attacks [Wilander et al]</a:t>
            </a:r>
            <a:endParaRPr/>
          </a:p>
          <a:p>
            <a:pPr lvl="2">
              <a:lnSpc>
                <a:spcPct val="100000"/>
              </a:lnSpc>
              <a:buFont typeface="Arial"/>
              <a:buChar char="•"/>
            </a:pPr>
            <a:r>
              <a:rPr lang="en-US" sz="2400">
                <a:solidFill>
                  <a:srgbClr val="000000"/>
                </a:solidFill>
                <a:latin typeface="Arial"/>
              </a:rPr>
              <a:t>Prevented all these attacks</a:t>
            </a:r>
            <a:endParaRPr/>
          </a:p>
          <a:p>
            <a:pPr lvl="1">
              <a:lnSpc>
                <a:spcPct val="100000"/>
              </a:lnSpc>
              <a:buFont typeface="Arial"/>
              <a:buChar char="•"/>
            </a:pPr>
            <a:r>
              <a:rPr lang="en-US" sz="2400">
                <a:solidFill>
                  <a:srgbClr val="000000"/>
                </a:solidFill>
                <a:latin typeface="Arial"/>
              </a:rPr>
              <a:t>Bugbench [Lu05]: overflows from real applications</a:t>
            </a:r>
            <a:endParaRPr/>
          </a:p>
          <a:p>
            <a:endParaRPr/>
          </a:p>
          <a:p>
            <a:endParaRPr/>
          </a:p>
          <a:p>
            <a:endParaRPr/>
          </a:p>
          <a:p>
            <a:endParaRPr/>
          </a:p>
          <a:p>
            <a:endParaRPr/>
          </a:p>
          <a:p>
            <a:endParaRPr/>
          </a:p>
          <a:p>
            <a:r>
              <a:rPr b="1" lang="en-US" sz="2400">
                <a:solidFill>
                  <a:srgbClr val="0069b9"/>
                </a:solidFill>
                <a:latin typeface="Arial"/>
              </a:rPr>
              <a:t>No false negatives encountered</a:t>
            </a:r>
            <a:endParaRPr/>
          </a:p>
          <a:p>
            <a:pPr algn="ctr">
              <a:lnSpc>
                <a:spcPct val="100000"/>
              </a:lnSpc>
            </a:pPr>
            <a:endParaRPr/>
          </a:p>
        </p:txBody>
      </p:sp>
      <p:sp>
        <p:nvSpPr>
          <p:cNvPr id="533"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graphicFrame>
        <p:nvGraphicFramePr>
          <p:cNvPr id="534" name="Table 4"/>
          <p:cNvGraphicFramePr/>
          <p:nvPr/>
        </p:nvGraphicFramePr>
        <p:xfrm>
          <a:off x="1676520" y="2910960"/>
          <a:ext cx="6552720" cy="2041920"/>
        </p:xfrm>
        <a:graphic>
          <a:graphicData uri="http://schemas.openxmlformats.org/drawingml/2006/table">
            <a:tbl>
              <a:tblPr/>
              <a:tblGrid>
                <a:gridCol w="1638000"/>
                <a:gridCol w="1638000"/>
                <a:gridCol w="1433160"/>
                <a:gridCol w="1843560"/>
              </a:tblGrid>
              <a:tr h="396720">
                <a:tc>
                  <a:txBody>
                    <a:bodyPr/>
                    <a:p>
                      <a:pPr>
                        <a:lnSpc>
                          <a:spcPct val="100000"/>
                        </a:lnSpc>
                      </a:pPr>
                      <a:r>
                        <a:rPr b="1" lang="en-US" sz="2000">
                          <a:solidFill>
                            <a:srgbClr val="000000"/>
                          </a:solidFill>
                          <a:latin typeface="Arial"/>
                        </a:rPr>
                        <a:t>Benchmark</a:t>
                      </a:r>
                      <a:endParaRPr/>
                    </a:p>
                  </a:txBody>
                  <a:tcPr/>
                </a:tc>
                <a:tc>
                  <a:txBody>
                    <a:bodyPr/>
                    <a:p>
                      <a:pPr>
                        <a:lnSpc>
                          <a:spcPct val="100000"/>
                        </a:lnSpc>
                      </a:pPr>
                      <a:r>
                        <a:rPr b="1" lang="en-US" sz="2000">
                          <a:solidFill>
                            <a:srgbClr val="000000"/>
                          </a:solidFill>
                          <a:latin typeface="Arial"/>
                        </a:rPr>
                        <a:t>SoftBound</a:t>
                      </a:r>
                      <a:endParaRPr/>
                    </a:p>
                  </a:txBody>
                  <a:tcPr/>
                </a:tc>
                <a:tc>
                  <a:txBody>
                    <a:bodyPr/>
                    <a:p>
                      <a:pPr>
                        <a:lnSpc>
                          <a:spcPct val="100000"/>
                        </a:lnSpc>
                      </a:pPr>
                      <a:r>
                        <a:rPr b="1" lang="en-US" sz="2000">
                          <a:solidFill>
                            <a:srgbClr val="000000"/>
                          </a:solidFill>
                          <a:latin typeface="Arial"/>
                        </a:rPr>
                        <a:t>Mudflap</a:t>
                      </a:r>
                      <a:endParaRPr/>
                    </a:p>
                  </a:txBody>
                  <a:tcPr/>
                </a:tc>
                <a:tc>
                  <a:txBody>
                    <a:bodyPr/>
                    <a:p>
                      <a:pPr>
                        <a:lnSpc>
                          <a:spcPct val="100000"/>
                        </a:lnSpc>
                      </a:pPr>
                      <a:r>
                        <a:rPr b="1" lang="en-US" sz="2000">
                          <a:solidFill>
                            <a:srgbClr val="000000"/>
                          </a:solidFill>
                          <a:latin typeface="Arial"/>
                        </a:rPr>
                        <a:t>Valgrind</a:t>
                      </a:r>
                      <a:endParaRPr/>
                    </a:p>
                  </a:txBody>
                  <a:tcPr/>
                </a:tc>
              </a:tr>
              <a:tr h="411120">
                <a:tc>
                  <a:txBody>
                    <a:bodyPr/>
                    <a:p>
                      <a:pPr>
                        <a:lnSpc>
                          <a:spcPct val="100000"/>
                        </a:lnSpc>
                      </a:pPr>
                      <a:r>
                        <a:rPr lang="en-US" sz="2100">
                          <a:solidFill>
                            <a:srgbClr val="000000"/>
                          </a:solidFill>
                          <a:latin typeface="Arial"/>
                        </a:rPr>
                        <a:t>Go</a:t>
                      </a:r>
                      <a:endParaRPr/>
                    </a:p>
                  </a:txBody>
                  <a:tcPr/>
                </a:tc>
                <a:tc>
                  <a:txBody>
                    <a:bodyPr/>
                    <a:p>
                      <a:pPr>
                        <a:lnSpc>
                          <a:spcPct val="100000"/>
                        </a:lnSpc>
                      </a:pPr>
                      <a:r>
                        <a:rPr lang="en-US" sz="2100">
                          <a:solidFill>
                            <a:srgbClr val="000000"/>
                          </a:solidFill>
                          <a:latin typeface="Arial"/>
                        </a:rPr>
                        <a:t>Yes</a:t>
                      </a:r>
                      <a:endParaRPr/>
                    </a:p>
                  </a:txBody>
                  <a:tcPr/>
                </a:tc>
                <a:tc>
                  <a:txBody>
                    <a:bodyPr/>
                    <a:p>
                      <a:pPr>
                        <a:lnSpc>
                          <a:spcPct val="100000"/>
                        </a:lnSpc>
                      </a:pPr>
                      <a:r>
                        <a:rPr lang="en-US" sz="2100">
                          <a:solidFill>
                            <a:srgbClr val="000000"/>
                          </a:solidFill>
                          <a:latin typeface="Arial"/>
                        </a:rPr>
                        <a:t>No</a:t>
                      </a:r>
                      <a:endParaRPr/>
                    </a:p>
                  </a:txBody>
                  <a:tcPr/>
                </a:tc>
                <a:tc>
                  <a:txBody>
                    <a:bodyPr/>
                    <a:p>
                      <a:pPr>
                        <a:lnSpc>
                          <a:spcPct val="100000"/>
                        </a:lnSpc>
                      </a:pPr>
                      <a:r>
                        <a:rPr lang="en-US" sz="2100">
                          <a:solidFill>
                            <a:srgbClr val="000000"/>
                          </a:solidFill>
                          <a:latin typeface="Arial"/>
                        </a:rPr>
                        <a:t>No</a:t>
                      </a:r>
                      <a:endParaRPr/>
                    </a:p>
                  </a:txBody>
                  <a:tcPr/>
                </a:tc>
              </a:tr>
              <a:tr h="411120">
                <a:tc>
                  <a:txBody>
                    <a:bodyPr/>
                    <a:p>
                      <a:pPr>
                        <a:lnSpc>
                          <a:spcPct val="100000"/>
                        </a:lnSpc>
                      </a:pPr>
                      <a:r>
                        <a:rPr lang="en-US" sz="2100">
                          <a:solidFill>
                            <a:srgbClr val="000000"/>
                          </a:solidFill>
                          <a:latin typeface="Arial"/>
                        </a:rPr>
                        <a:t>Compress</a:t>
                      </a:r>
                      <a:endParaRPr/>
                    </a:p>
                  </a:txBody>
                  <a:tcPr/>
                </a:tc>
                <a:tc>
                  <a:txBody>
                    <a:bodyPr/>
                    <a:p>
                      <a:pPr>
                        <a:lnSpc>
                          <a:spcPct val="100000"/>
                        </a:lnSpc>
                      </a:pPr>
                      <a:r>
                        <a:rPr lang="en-US" sz="2100">
                          <a:solidFill>
                            <a:srgbClr val="000000"/>
                          </a:solidFill>
                          <a:latin typeface="Arial"/>
                        </a:rPr>
                        <a:t>Yes</a:t>
                      </a:r>
                      <a:endParaRPr/>
                    </a:p>
                  </a:txBody>
                  <a:tcPr/>
                </a:tc>
                <a:tc>
                  <a:txBody>
                    <a:bodyPr/>
                    <a:p>
                      <a:pPr>
                        <a:lnSpc>
                          <a:spcPct val="100000"/>
                        </a:lnSpc>
                      </a:pPr>
                      <a:r>
                        <a:rPr lang="en-US" sz="2100">
                          <a:solidFill>
                            <a:srgbClr val="000000"/>
                          </a:solidFill>
                          <a:latin typeface="Arial"/>
                        </a:rPr>
                        <a:t>Yes</a:t>
                      </a:r>
                      <a:endParaRPr/>
                    </a:p>
                  </a:txBody>
                  <a:tcPr/>
                </a:tc>
                <a:tc>
                  <a:txBody>
                    <a:bodyPr/>
                    <a:p>
                      <a:pPr>
                        <a:lnSpc>
                          <a:spcPct val="100000"/>
                        </a:lnSpc>
                      </a:pPr>
                      <a:r>
                        <a:rPr lang="en-US" sz="2100">
                          <a:solidFill>
                            <a:srgbClr val="000000"/>
                          </a:solidFill>
                          <a:latin typeface="Arial"/>
                        </a:rPr>
                        <a:t>Yes</a:t>
                      </a:r>
                      <a:endParaRPr/>
                    </a:p>
                  </a:txBody>
                  <a:tcPr/>
                </a:tc>
              </a:tr>
              <a:tr h="411120">
                <a:tc>
                  <a:txBody>
                    <a:bodyPr/>
                    <a:p>
                      <a:pPr>
                        <a:lnSpc>
                          <a:spcPct val="100000"/>
                        </a:lnSpc>
                      </a:pPr>
                      <a:r>
                        <a:rPr lang="en-US" sz="2100">
                          <a:solidFill>
                            <a:srgbClr val="000000"/>
                          </a:solidFill>
                          <a:latin typeface="Arial"/>
                        </a:rPr>
                        <a:t>Polymorph</a:t>
                      </a:r>
                      <a:endParaRPr/>
                    </a:p>
                  </a:txBody>
                  <a:tcPr/>
                </a:tc>
                <a:tc>
                  <a:txBody>
                    <a:bodyPr/>
                    <a:p>
                      <a:pPr>
                        <a:lnSpc>
                          <a:spcPct val="100000"/>
                        </a:lnSpc>
                      </a:pPr>
                      <a:r>
                        <a:rPr lang="en-US" sz="2100">
                          <a:solidFill>
                            <a:srgbClr val="000000"/>
                          </a:solidFill>
                          <a:latin typeface="Arial"/>
                        </a:rPr>
                        <a:t>Yes</a:t>
                      </a:r>
                      <a:endParaRPr/>
                    </a:p>
                  </a:txBody>
                  <a:tcPr/>
                </a:tc>
                <a:tc>
                  <a:txBody>
                    <a:bodyPr/>
                    <a:p>
                      <a:pPr>
                        <a:lnSpc>
                          <a:spcPct val="100000"/>
                        </a:lnSpc>
                      </a:pPr>
                      <a:r>
                        <a:rPr lang="en-US" sz="2100">
                          <a:solidFill>
                            <a:srgbClr val="000000"/>
                          </a:solidFill>
                          <a:latin typeface="Arial"/>
                        </a:rPr>
                        <a:t>Yes</a:t>
                      </a:r>
                      <a:endParaRPr/>
                    </a:p>
                  </a:txBody>
                  <a:tcPr/>
                </a:tc>
                <a:tc>
                  <a:txBody>
                    <a:bodyPr/>
                    <a:p>
                      <a:pPr>
                        <a:lnSpc>
                          <a:spcPct val="100000"/>
                        </a:lnSpc>
                      </a:pPr>
                      <a:r>
                        <a:rPr lang="en-US" sz="2100">
                          <a:solidFill>
                            <a:srgbClr val="000000"/>
                          </a:solidFill>
                          <a:latin typeface="Arial"/>
                        </a:rPr>
                        <a:t>No</a:t>
                      </a:r>
                      <a:endParaRPr/>
                    </a:p>
                  </a:txBody>
                  <a:tcPr/>
                </a:tc>
              </a:tr>
              <a:tr h="411840">
                <a:tc>
                  <a:txBody>
                    <a:bodyPr/>
                    <a:p>
                      <a:pPr>
                        <a:lnSpc>
                          <a:spcPct val="100000"/>
                        </a:lnSpc>
                      </a:pPr>
                      <a:r>
                        <a:rPr lang="en-US" sz="2100">
                          <a:solidFill>
                            <a:srgbClr val="000000"/>
                          </a:solidFill>
                          <a:latin typeface="Arial"/>
                        </a:rPr>
                        <a:t>Gzip</a:t>
                      </a:r>
                      <a:endParaRPr/>
                    </a:p>
                  </a:txBody>
                  <a:tcPr/>
                </a:tc>
                <a:tc>
                  <a:txBody>
                    <a:bodyPr/>
                    <a:p>
                      <a:pPr>
                        <a:lnSpc>
                          <a:spcPct val="100000"/>
                        </a:lnSpc>
                      </a:pPr>
                      <a:r>
                        <a:rPr lang="en-US" sz="2100">
                          <a:solidFill>
                            <a:srgbClr val="000000"/>
                          </a:solidFill>
                          <a:latin typeface="Arial"/>
                        </a:rPr>
                        <a:t>Yes</a:t>
                      </a:r>
                      <a:endParaRPr/>
                    </a:p>
                  </a:txBody>
                  <a:tcPr/>
                </a:tc>
                <a:tc>
                  <a:txBody>
                    <a:bodyPr/>
                    <a:p>
                      <a:pPr>
                        <a:lnSpc>
                          <a:spcPct val="100000"/>
                        </a:lnSpc>
                      </a:pPr>
                      <a:r>
                        <a:rPr lang="en-US" sz="2100">
                          <a:solidFill>
                            <a:srgbClr val="000000"/>
                          </a:solidFill>
                          <a:latin typeface="Arial"/>
                        </a:rPr>
                        <a:t>Yes </a:t>
                      </a:r>
                      <a:endParaRPr/>
                    </a:p>
                  </a:txBody>
                  <a:tcPr/>
                </a:tc>
                <a:tc>
                  <a:txBody>
                    <a:bodyPr/>
                    <a:p>
                      <a:pPr>
                        <a:lnSpc>
                          <a:spcPct val="100000"/>
                        </a:lnSpc>
                      </a:pPr>
                      <a:r>
                        <a:rPr lang="en-US" sz="2100">
                          <a:solidFill>
                            <a:srgbClr val="000000"/>
                          </a:solidFill>
                          <a:latin typeface="Arial"/>
                        </a:rPr>
                        <a:t>Yes</a:t>
                      </a:r>
                      <a:endParaRPr/>
                    </a:p>
                  </a:txBody>
                  <a:tcPr/>
                </a:tc>
              </a:tr>
            </a:tbl>
          </a:graphicData>
        </a:graphic>
      </p:graphicFrame>
      <p:sp>
        <p:nvSpPr>
          <p:cNvPr id="535" name="CustomShape 5"/>
          <p:cNvSpPr/>
          <p:nvPr/>
        </p:nvSpPr>
        <p:spPr>
          <a:xfrm>
            <a:off x="6400800" y="3200400"/>
            <a:ext cx="571320" cy="609120"/>
          </a:xfrm>
          <a:prstGeom prst="ellipse">
            <a:avLst/>
          </a:prstGeom>
          <a:noFill/>
          <a:ln w="92160">
            <a:solidFill>
              <a:srgbClr val="ff0000"/>
            </a:solidFill>
            <a:round/>
          </a:ln>
        </p:spPr>
      </p:sp>
      <p:sp>
        <p:nvSpPr>
          <p:cNvPr id="536" name="CustomShape 6"/>
          <p:cNvSpPr/>
          <p:nvPr/>
        </p:nvSpPr>
        <p:spPr>
          <a:xfrm>
            <a:off x="6400800" y="4038480"/>
            <a:ext cx="571320" cy="609120"/>
          </a:xfrm>
          <a:prstGeom prst="ellipse">
            <a:avLst/>
          </a:prstGeom>
          <a:noFill/>
          <a:ln w="92160">
            <a:solidFill>
              <a:srgbClr val="ff0000"/>
            </a:solidFill>
            <a:round/>
          </a:ln>
        </p:spPr>
      </p:sp>
      <p:sp>
        <p:nvSpPr>
          <p:cNvPr id="537" name="CustomShape 7"/>
          <p:cNvSpPr/>
          <p:nvPr/>
        </p:nvSpPr>
        <p:spPr>
          <a:xfrm>
            <a:off x="4952880" y="3200400"/>
            <a:ext cx="571320" cy="609120"/>
          </a:xfrm>
          <a:prstGeom prst="ellipse">
            <a:avLst/>
          </a:prstGeom>
          <a:noFill/>
          <a:ln w="92160">
            <a:solidFill>
              <a:srgbClr val="ff0000"/>
            </a:solidFill>
            <a:round/>
          </a:ln>
        </p:spPr>
      </p:sp>
    </p:spTree>
  </p:cSld>
  <p:timing>
    <p:tnLst>
      <p:par>
        <p:cTn id="1134" dur="indefinite" restart="never" nodeType="tmRoot">
          <p:childTnLst>
            <p:seq>
              <p:cTn id="1135" dur="indefinite" nodeType="mainSeq">
                <p:childTnLst>
                  <p:par>
                    <p:cTn id="1136" fill="hold">
                      <p:stCondLst>
                        <p:cond delay="indefinite"/>
                      </p:stCondLst>
                      <p:childTnLst>
                        <p:par>
                          <p:cTn id="1137" fill="hold">
                            <p:stCondLst>
                              <p:cond delay="0"/>
                            </p:stCondLst>
                            <p:childTnLst>
                              <p:par>
                                <p:cTn id="1138" nodeType="clickEffect" fill="hold" presetClass="entr" presetID="1">
                                  <p:stCondLst>
                                    <p:cond delay="0"/>
                                  </p:stCondLst>
                                  <p:childTnLst>
                                    <p:set>
                                      <p:cBhvr>
                                        <p:cTn id="1139" dur="1" fill="hold">
                                          <p:stCondLst>
                                            <p:cond delay="0"/>
                                          </p:stCondLst>
                                        </p:cTn>
                                        <p:tgtEl>
                                          <p:spTgt spid="-1"/>
                                        </p:tgtEl>
                                        <p:attrNameLst>
                                          <p:attrName>style.visibility</p:attrName>
                                        </p:attrNameLst>
                                      </p:cBhvr>
                                      <p:to>
                                        <p:strVal val="visible"/>
                                      </p:to>
                                    </p:set>
                                  </p:childTnLst>
                                </p:cTn>
                              </p:par>
                            </p:childTnLst>
                          </p:cTn>
                        </p:par>
                      </p:childTnLst>
                    </p:cTn>
                  </p:par>
                  <p:par>
                    <p:cTn id="1140" fill="hold">
                      <p:stCondLst>
                        <p:cond delay="indefinite"/>
                      </p:stCondLst>
                      <p:childTnLst>
                        <p:par>
                          <p:cTn id="1141" fill="hold">
                            <p:stCondLst>
                              <p:cond delay="0"/>
                            </p:stCondLst>
                            <p:childTnLst>
                              <p:par>
                                <p:cTn id="1142" nodeType="clickEffect" fill="hold" presetClass="entr" presetID="1">
                                  <p:stCondLst>
                                    <p:cond delay="0"/>
                                  </p:stCondLst>
                                  <p:childTnLst>
                                    <p:set>
                                      <p:cBhvr>
                                        <p:cTn id="1143" dur="1" fill="hold">
                                          <p:stCondLst>
                                            <p:cond delay="0"/>
                                          </p:stCondLst>
                                        </p:cTn>
                                        <p:tgtEl>
                                          <p:spTgt spid="532">
                                            <p:txEl>
                                              <p:pRg st="151" end="18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8"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Source Compatibility Experiments </a:t>
            </a:r>
            <a:endParaRPr/>
          </a:p>
        </p:txBody>
      </p:sp>
      <p:sp>
        <p:nvSpPr>
          <p:cNvPr id="539" name="TextShape 2"/>
          <p:cNvSpPr txBox="1"/>
          <p:nvPr/>
        </p:nvSpPr>
        <p:spPr>
          <a:xfrm>
            <a:off x="457200" y="990720"/>
            <a:ext cx="8229240" cy="4723920"/>
          </a:xfrm>
          <a:prstGeom prst="rect">
            <a:avLst/>
          </a:prstGeom>
        </p:spPr>
        <p:txBody>
          <a:bodyPr/>
          <a:p>
            <a:pPr>
              <a:lnSpc>
                <a:spcPct val="100000"/>
              </a:lnSpc>
              <a:buFont typeface="Arial"/>
              <a:buChar char="•"/>
            </a:pPr>
            <a:r>
              <a:rPr lang="en-US" sz="2800">
                <a:solidFill>
                  <a:srgbClr val="000000"/>
                </a:solidFill>
                <a:latin typeface="Arial"/>
              </a:rPr>
              <a:t>Does SoftBound work with existing C code?</a:t>
            </a:r>
            <a:endParaRPr/>
          </a:p>
          <a:p>
            <a:pPr>
              <a:lnSpc>
                <a:spcPct val="100000"/>
              </a:lnSpc>
            </a:pPr>
            <a:endParaRPr/>
          </a:p>
          <a:p>
            <a:pPr>
              <a:lnSpc>
                <a:spcPct val="100000"/>
              </a:lnSpc>
              <a:buFont typeface="Arial"/>
              <a:buChar char="•"/>
            </a:pPr>
            <a:r>
              <a:rPr lang="en-US" sz="2800">
                <a:solidFill>
                  <a:srgbClr val="000000"/>
                </a:solidFill>
                <a:latin typeface="Arial"/>
              </a:rPr>
              <a:t>272K lines of code total</a:t>
            </a:r>
            <a:endParaRPr/>
          </a:p>
          <a:p>
            <a:pPr lvl="1">
              <a:lnSpc>
                <a:spcPct val="100000"/>
              </a:lnSpc>
              <a:buFont typeface="Arial"/>
              <a:buChar char="•"/>
            </a:pPr>
            <a:r>
              <a:rPr lang="en-US" sz="2400">
                <a:solidFill>
                  <a:srgbClr val="000000"/>
                </a:solidFill>
                <a:latin typeface="Arial"/>
              </a:rPr>
              <a:t>23 benchmarks from Spec, Olden</a:t>
            </a:r>
            <a:endParaRPr/>
          </a:p>
          <a:p>
            <a:pPr lvl="1">
              <a:lnSpc>
                <a:spcPct val="100000"/>
              </a:lnSpc>
              <a:buFont typeface="Arial"/>
              <a:buChar char="•"/>
            </a:pPr>
            <a:r>
              <a:rPr lang="en-US" sz="2400">
                <a:solidFill>
                  <a:srgbClr val="000000"/>
                </a:solidFill>
                <a:latin typeface="Arial"/>
              </a:rPr>
              <a:t>BugBench</a:t>
            </a:r>
            <a:endParaRPr/>
          </a:p>
          <a:p>
            <a:pPr lvl="1">
              <a:lnSpc>
                <a:spcPct val="100000"/>
              </a:lnSpc>
              <a:buFont typeface="Arial"/>
              <a:buChar char="•"/>
            </a:pPr>
            <a:r>
              <a:rPr lang="en-US" sz="2400">
                <a:solidFill>
                  <a:srgbClr val="000000"/>
                </a:solidFill>
                <a:latin typeface="Arial"/>
              </a:rPr>
              <a:t>Multithreaded HTTP Server with CGI support</a:t>
            </a:r>
            <a:endParaRPr/>
          </a:p>
          <a:p>
            <a:pPr lvl="1">
              <a:lnSpc>
                <a:spcPct val="100000"/>
              </a:lnSpc>
              <a:buFont typeface="Arial"/>
              <a:buChar char="•"/>
            </a:pPr>
            <a:r>
              <a:rPr lang="en-US" sz="2400">
                <a:solidFill>
                  <a:srgbClr val="000000"/>
                </a:solidFill>
                <a:latin typeface="Arial"/>
              </a:rPr>
              <a:t>FTP server</a:t>
            </a:r>
            <a:endParaRPr/>
          </a:p>
          <a:p>
            <a:endParaRPr/>
          </a:p>
          <a:p>
            <a:r>
              <a:rPr b="1" lang="en-US" sz="2400">
                <a:solidFill>
                  <a:srgbClr val="0069b9"/>
                </a:solidFill>
                <a:latin typeface="Arial"/>
              </a:rPr>
              <a:t>No false positives encountered</a:t>
            </a:r>
            <a:endParaRPr/>
          </a:p>
        </p:txBody>
      </p:sp>
      <p:sp>
        <p:nvSpPr>
          <p:cNvPr id="540"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timing>
    <p:tnLst>
      <p:par>
        <p:cTn id="1144" dur="indefinite" restart="never" nodeType="tmRoot">
          <p:childTnLst>
            <p:seq>
              <p:cTn id="1145" dur="indefinite" nodeType="mainSeq">
                <p:childTnLst>
                  <p:par>
                    <p:cTn id="1146" fill="hold">
                      <p:stCondLst>
                        <p:cond delay="indefinite"/>
                      </p:stCondLst>
                      <p:childTnLst>
                        <p:par>
                          <p:cTn id="1147" fill="hold">
                            <p:stCondLst>
                              <p:cond delay="0"/>
                            </p:stCondLst>
                            <p:childTnLst>
                              <p:par>
                                <p:cTn id="1148" nodeType="clickEffect" fill="hold" presetClass="entr" presetID="1">
                                  <p:stCondLst>
                                    <p:cond delay="0"/>
                                  </p:stCondLst>
                                  <p:childTnLst>
                                    <p:set>
                                      <p:cBhvr>
                                        <p:cTn id="1149" dur="1" fill="hold">
                                          <p:stCondLst>
                                            <p:cond delay="0"/>
                                          </p:stCondLst>
                                        </p:cTn>
                                        <p:tgtEl>
                                          <p:spTgt spid="539">
                                            <p:txEl>
                                              <p:pRg st="163" end="19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1"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Runtime Overhead: Shadow Space</a:t>
            </a:r>
            <a:endParaRPr/>
          </a:p>
        </p:txBody>
      </p:sp>
      <p:graphicFrame>
        <p:nvGraphicFramePr>
          <p:cNvPr id="542" name="Content Placeholder 4"/>
          <p:cNvGraphicFramePr/>
          <p:nvPr/>
        </p:nvGraphicFramePr>
        <p:xfrm>
          <a:off x="457200" y="990720"/>
          <a:ext cx="8229240" cy="3695400"/>
        </p:xfrm>
        <a:graphic>
          <a:graphicData uri="http://schemas.openxmlformats.org/drawingml/2006/chart">
            <c:chart xmlns:c="http://schemas.openxmlformats.org/drawingml/2006/chart" xmlns:r="http://schemas.openxmlformats.org/officeDocument/2006/relationships" r:id="rId1"/>
          </a:graphicData>
        </a:graphic>
      </p:graphicFrame>
      <p:sp>
        <p:nvSpPr>
          <p:cNvPr id="543" name="TextShape 2"/>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544" name="Line 3"/>
          <p:cNvSpPr/>
          <p:nvPr/>
        </p:nvSpPr>
        <p:spPr>
          <a:xfrm flipH="1">
            <a:off x="7886520" y="914400"/>
            <a:ext cx="720" cy="2857320"/>
          </a:xfrm>
          <a:prstGeom prst="line">
            <a:avLst/>
          </a:prstGeom>
          <a:ln w="38160">
            <a:solidFill>
              <a:srgbClr val="000000"/>
            </a:solidFill>
            <a:round/>
          </a:ln>
        </p:spPr>
      </p:sp>
      <p:sp>
        <p:nvSpPr>
          <p:cNvPr id="545" name="CustomShape 4"/>
          <p:cNvSpPr/>
          <p:nvPr/>
        </p:nvSpPr>
        <p:spPr>
          <a:xfrm>
            <a:off x="0" y="1028880"/>
            <a:ext cx="2171520" cy="395280"/>
          </a:xfrm>
          <a:prstGeom prst="rect">
            <a:avLst/>
          </a:prstGeom>
          <a:noFill/>
          <a:ln>
            <a:noFill/>
          </a:ln>
        </p:spPr>
        <p:txBody>
          <a:bodyPr lIns="90000" rIns="90000" tIns="45000" bIns="45000"/>
          <a:p>
            <a:pPr>
              <a:lnSpc>
                <a:spcPct val="100000"/>
              </a:lnSpc>
            </a:pPr>
            <a:r>
              <a:rPr lang="en-US" sz="2000">
                <a:solidFill>
                  <a:srgbClr val="000000"/>
                </a:solidFill>
                <a:latin typeface="Arial"/>
                <a:ea typeface="ＭＳ Ｐゴシック"/>
              </a:rPr>
              <a:t> </a:t>
            </a:r>
            <a:r>
              <a:rPr lang="en-US" sz="2000">
                <a:solidFill>
                  <a:srgbClr val="000000"/>
                </a:solidFill>
                <a:latin typeface="Arial"/>
                <a:ea typeface="ＭＳ Ｐゴシック"/>
              </a:rPr>
              <a:t>Percent</a:t>
            </a:r>
            <a:endParaRPr/>
          </a:p>
        </p:txBody>
      </p:sp>
      <p:sp>
        <p:nvSpPr>
          <p:cNvPr id="546" name="Line 5"/>
          <p:cNvSpPr/>
          <p:nvPr/>
        </p:nvSpPr>
        <p:spPr>
          <a:xfrm flipH="1">
            <a:off x="8115120" y="1143000"/>
            <a:ext cx="1440" cy="1257120"/>
          </a:xfrm>
          <a:prstGeom prst="line">
            <a:avLst/>
          </a:prstGeom>
          <a:ln w="38160">
            <a:solidFill>
              <a:srgbClr val="000000"/>
            </a:solidFill>
            <a:round/>
            <a:tailEnd len="med" type="arrow" w="med"/>
          </a:ln>
        </p:spPr>
      </p:sp>
      <p:sp>
        <p:nvSpPr>
          <p:cNvPr id="547" name="CustomShape 6"/>
          <p:cNvSpPr/>
          <p:nvPr/>
        </p:nvSpPr>
        <p:spPr>
          <a:xfrm>
            <a:off x="7658280" y="57168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67%</a:t>
            </a:r>
            <a:endParaRPr/>
          </a:p>
        </p:txBody>
      </p:sp>
      <p:sp>
        <p:nvSpPr>
          <p:cNvPr id="548" name="CustomShape 7"/>
          <p:cNvSpPr/>
          <p:nvPr/>
        </p:nvSpPr>
        <p:spPr>
          <a:xfrm>
            <a:off x="343080" y="4796280"/>
            <a:ext cx="8191080" cy="45612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Full Checking: default for development &amp; testing</a:t>
            </a:r>
            <a:endParaRPr/>
          </a:p>
        </p:txBody>
      </p:sp>
      <p:sp>
        <p:nvSpPr>
          <p:cNvPr id="549" name="CustomShape 8"/>
          <p:cNvSpPr/>
          <p:nvPr/>
        </p:nvSpPr>
        <p:spPr>
          <a:xfrm>
            <a:off x="457200" y="4533840"/>
            <a:ext cx="8229240" cy="1980720"/>
          </a:xfrm>
          <a:prstGeom prst="rect">
            <a:avLst/>
          </a:prstGeom>
          <a:noFill/>
          <a:ln w="9360">
            <a:noFill/>
          </a:ln>
        </p:spPr>
        <p:txBody>
          <a:bodyPr/>
          <a:p>
            <a:pPr>
              <a:lnSpc>
                <a:spcPct val="100000"/>
              </a:lnSpc>
              <a:buFont typeface="Arial"/>
              <a:buChar char="•"/>
            </a:pPr>
            <a:r>
              <a:rPr lang="en-US" sz="2400">
                <a:solidFill>
                  <a:srgbClr val="000000"/>
                </a:solidFill>
                <a:latin typeface="Arial"/>
                <a:ea typeface="ＭＳ Ｐゴシック"/>
              </a:rPr>
              <a:t>Check only stores [Yong03, Castro06]</a:t>
            </a:r>
            <a:endParaRPr/>
          </a:p>
          <a:p>
            <a:pPr lvl="1">
              <a:lnSpc>
                <a:spcPct val="100000"/>
              </a:lnSpc>
              <a:buFont typeface="Arial"/>
              <a:buChar char="•"/>
            </a:pPr>
            <a:r>
              <a:rPr lang="en-US" sz="2400">
                <a:solidFill>
                  <a:srgbClr val="000000"/>
                </a:solidFill>
                <a:latin typeface="Arial"/>
                <a:ea typeface="ＭＳ Ｐゴシック"/>
              </a:rPr>
              <a:t>Attacks predominantly use stores</a:t>
            </a:r>
            <a:endParaRPr/>
          </a:p>
          <a:p>
            <a:pPr>
              <a:lnSpc>
                <a:spcPct val="100000"/>
              </a:lnSpc>
            </a:pPr>
            <a:endParaRPr/>
          </a:p>
          <a:p>
            <a:pPr>
              <a:lnSpc>
                <a:spcPct val="100000"/>
              </a:lnSpc>
            </a:pPr>
            <a:r>
              <a:rPr b="1" lang="en-US" sz="2400">
                <a:solidFill>
                  <a:srgbClr val="0069b9"/>
                </a:solidFill>
                <a:latin typeface="Arial"/>
                <a:ea typeface="ＭＳ Ｐゴシック"/>
              </a:rPr>
              <a:t>Store-only: for security critical apps, production code </a:t>
            </a:r>
            <a:endParaRPr/>
          </a:p>
          <a:p>
            <a:pPr>
              <a:lnSpc>
                <a:spcPct val="100000"/>
              </a:lnSpc>
            </a:pPr>
            <a:endParaRPr/>
          </a:p>
          <a:p>
            <a:pPr>
              <a:lnSpc>
                <a:spcPct val="100000"/>
              </a:lnSpc>
            </a:pPr>
            <a:endParaRPr/>
          </a:p>
        </p:txBody>
      </p:sp>
      <p:sp>
        <p:nvSpPr>
          <p:cNvPr id="550" name="Line 9"/>
          <p:cNvSpPr/>
          <p:nvPr/>
        </p:nvSpPr>
        <p:spPr>
          <a:xfrm flipH="1">
            <a:off x="8343720" y="1828800"/>
            <a:ext cx="1440" cy="1257120"/>
          </a:xfrm>
          <a:prstGeom prst="line">
            <a:avLst/>
          </a:prstGeom>
          <a:ln w="38160">
            <a:solidFill>
              <a:srgbClr val="000000"/>
            </a:solidFill>
            <a:round/>
            <a:tailEnd len="med" type="arrow" w="med"/>
          </a:ln>
        </p:spPr>
      </p:sp>
      <p:sp>
        <p:nvSpPr>
          <p:cNvPr id="551" name="CustomShape 10"/>
          <p:cNvSpPr/>
          <p:nvPr/>
        </p:nvSpPr>
        <p:spPr>
          <a:xfrm>
            <a:off x="8001000" y="137160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21%</a:t>
            </a:r>
            <a:endParaRPr/>
          </a:p>
        </p:txBody>
      </p:sp>
      <p:sp>
        <p:nvSpPr>
          <p:cNvPr id="552" name="CustomShape 11"/>
          <p:cNvSpPr/>
          <p:nvPr/>
        </p:nvSpPr>
        <p:spPr>
          <a:xfrm>
            <a:off x="4343400" y="914400"/>
            <a:ext cx="2628720" cy="571320"/>
          </a:xfrm>
          <a:prstGeom prst="rect">
            <a:avLst/>
          </a:prstGeom>
          <a:solidFill>
            <a:srgbClr val="ffffff"/>
          </a:solidFill>
          <a:ln>
            <a:noFill/>
          </a:ln>
        </p:spPr>
      </p:sp>
    </p:spTree>
  </p:cSld>
  <p:timing>
    <p:tnLst>
      <p:par>
        <p:cTn id="1150" dur="indefinite" restart="never" nodeType="tmRoot">
          <p:childTnLst>
            <p:seq>
              <p:cTn id="1151" dur="indefinite" nodeType="mainSeq">
                <p:childTnLst>
                  <p:par>
                    <p:cTn id="1152" fill="hold">
                      <p:stCondLst>
                        <p:cond delay="indefinite"/>
                      </p:stCondLst>
                      <p:childTnLst>
                        <p:par>
                          <p:cTn id="1153" fill="hold">
                            <p:stCondLst>
                              <p:cond delay="0"/>
                            </p:stCondLst>
                            <p:childTnLst>
                              <p:par>
                                <p:cTn id="1154" nodeType="clickEffect" fill="hold" presetClass="entr" presetID="1">
                                  <p:stCondLst>
                                    <p:cond delay="0"/>
                                  </p:stCondLst>
                                  <p:childTnLst>
                                    <p:set>
                                      <p:cBhvr>
                                        <p:cTn id="1155" dur="1" fill="hold">
                                          <p:stCondLst>
                                            <p:cond delay="0"/>
                                          </p:stCondLst>
                                        </p:cTn>
                                        <p:tgtEl>
                                          <p:spTgt spid="-1"/>
                                        </p:tgtEl>
                                        <p:attrNameLst>
                                          <p:attrName>style.visibility</p:attrName>
                                        </p:attrNameLst>
                                      </p:cBhvr>
                                      <p:to>
                                        <p:strVal val="visible"/>
                                      </p:to>
                                    </p:set>
                                  </p:childTnLst>
                                </p:cTn>
                              </p:par>
                            </p:childTnLst>
                          </p:cTn>
                        </p:par>
                      </p:childTnLst>
                    </p:cTn>
                  </p:par>
                  <p:par>
                    <p:cTn id="1156" fill="hold">
                      <p:stCondLst>
                        <p:cond delay="indefinite"/>
                      </p:stCondLst>
                      <p:childTnLst>
                        <p:par>
                          <p:cTn id="1157" fill="hold">
                            <p:stCondLst>
                              <p:cond delay="0"/>
                            </p:stCondLst>
                            <p:childTnLst>
                              <p:par>
                                <p:cTn id="1158" nodeType="clickEffect" fill="hold" presetClass="entr" presetID="1">
                                  <p:stCondLst>
                                    <p:cond delay="0"/>
                                  </p:stCondLst>
                                  <p:childTnLst>
                                    <p:set>
                                      <p:cBhvr>
                                        <p:cTn id="1159" dur="1" fill="hold">
                                          <p:stCondLst>
                                            <p:cond delay="0"/>
                                          </p:stCondLst>
                                        </p:cTn>
                                        <p:tgtEl>
                                          <p:spTgt spid="546"/>
                                        </p:tgtEl>
                                        <p:attrNameLst>
                                          <p:attrName>style.visibility</p:attrName>
                                        </p:attrNameLst>
                                      </p:cBhvr>
                                      <p:to>
                                        <p:strVal val="visible"/>
                                      </p:to>
                                    </p:set>
                                  </p:childTnLst>
                                </p:cTn>
                              </p:par>
                              <p:par>
                                <p:cTn id="1160" nodeType="withEffect" fill="hold" presetClass="entr" presetID="1">
                                  <p:stCondLst>
                                    <p:cond delay="0"/>
                                  </p:stCondLst>
                                  <p:childTnLst>
                                    <p:set>
                                      <p:cBhvr>
                                        <p:cTn id="1161" dur="1" fill="hold">
                                          <p:stCondLst>
                                            <p:cond delay="0"/>
                                          </p:stCondLst>
                                        </p:cTn>
                                        <p:tgtEl>
                                          <p:spTgt spid="547"/>
                                        </p:tgtEl>
                                        <p:attrNameLst>
                                          <p:attrName>style.visibility</p:attrName>
                                        </p:attrNameLst>
                                      </p:cBhvr>
                                      <p:to>
                                        <p:strVal val="visible"/>
                                      </p:to>
                                    </p:set>
                                  </p:childTnLst>
                                </p:cTn>
                              </p:par>
                            </p:childTnLst>
                          </p:cTn>
                        </p:par>
                      </p:childTnLst>
                    </p:cTn>
                  </p:par>
                  <p:par>
                    <p:cTn id="1162" fill="hold">
                      <p:stCondLst>
                        <p:cond delay="indefinite"/>
                      </p:stCondLst>
                      <p:childTnLst>
                        <p:par>
                          <p:cTn id="1163" fill="hold">
                            <p:stCondLst>
                              <p:cond delay="0"/>
                            </p:stCondLst>
                            <p:childTnLst>
                              <p:par>
                                <p:cTn id="1164" nodeType="clickEffect" fill="hold" presetClass="entr" presetID="1">
                                  <p:stCondLst>
                                    <p:cond delay="0"/>
                                  </p:stCondLst>
                                  <p:childTnLst>
                                    <p:set>
                                      <p:cBhvr>
                                        <p:cTn id="1165" dur="1" fill="hold">
                                          <p:stCondLst>
                                            <p:cond delay="0"/>
                                          </p:stCondLst>
                                        </p:cTn>
                                        <p:tgtEl>
                                          <p:spTgt spid="548"/>
                                        </p:tgtEl>
                                        <p:attrNameLst>
                                          <p:attrName>style.visibility</p:attrName>
                                        </p:attrNameLst>
                                      </p:cBhvr>
                                      <p:to>
                                        <p:strVal val="visible"/>
                                      </p:to>
                                    </p:set>
                                  </p:childTnLst>
                                </p:cTn>
                              </p:par>
                            </p:childTnLst>
                          </p:cTn>
                        </p:par>
                      </p:childTnLst>
                    </p:cTn>
                  </p:par>
                  <p:par>
                    <p:cTn id="1166" fill="hold">
                      <p:stCondLst>
                        <p:cond delay="indefinite"/>
                      </p:stCondLst>
                      <p:childTnLst>
                        <p:par>
                          <p:cTn id="1167" fill="hold">
                            <p:stCondLst>
                              <p:cond delay="0"/>
                            </p:stCondLst>
                            <p:childTnLst>
                              <p:par>
                                <p:cTn id="1168" nodeType="clickEffect" fill="hold" presetClass="entr" presetID="1">
                                  <p:stCondLst>
                                    <p:cond delay="0"/>
                                  </p:stCondLst>
                                  <p:childTnLst>
                                    <p:set>
                                      <p:cBhvr>
                                        <p:cTn id="1169" dur="1" fill="hold">
                                          <p:stCondLst>
                                            <p:cond delay="0"/>
                                          </p:stCondLst>
                                        </p:cTn>
                                        <p:tgtEl>
                                          <p:spTgt spid="-1"/>
                                        </p:tgtEl>
                                        <p:attrNameLst>
                                          <p:attrName>style.visibility</p:attrName>
                                        </p:attrNameLst>
                                      </p:cBhvr>
                                      <p:to>
                                        <p:strVal val="visible"/>
                                      </p:to>
                                    </p:set>
                                  </p:childTnLst>
                                </p:cTn>
                              </p:par>
                              <p:par>
                                <p:cTn id="1170" nodeType="withEffect" fill="hold" presetClass="exit" presetID="1">
                                  <p:stCondLst>
                                    <p:cond delay="0"/>
                                  </p:stCondLst>
                                  <p:childTnLst>
                                    <p:set>
                                      <p:cBhvr>
                                        <p:cTn id="1171" dur="1" fill="hold">
                                          <p:stCondLst>
                                            <p:cond delay="0"/>
                                          </p:stCondLst>
                                        </p:cTn>
                                        <p:tgtEl>
                                          <p:spTgt spid="552"/>
                                        </p:tgtEl>
                                        <p:attrNameLst>
                                          <p:attrName>style.visibility</p:attrName>
                                        </p:attrNameLst>
                                      </p:cBhvr>
                                      <p:to>
                                        <p:strVal val="hidden"/>
                                      </p:to>
                                    </p:set>
                                  </p:childTnLst>
                                </p:cTn>
                              </p:par>
                              <p:par>
                                <p:cTn id="1172" nodeType="withEffect" fill="hold" presetClass="exit" presetID="1">
                                  <p:stCondLst>
                                    <p:cond delay="0"/>
                                  </p:stCondLst>
                                  <p:childTnLst>
                                    <p:set>
                                      <p:cBhvr>
                                        <p:cTn id="1173" dur="1" fill="hold">
                                          <p:stCondLst>
                                            <p:cond delay="0"/>
                                          </p:stCondLst>
                                        </p:cTn>
                                        <p:tgtEl>
                                          <p:spTgt spid="548"/>
                                        </p:tgtEl>
                                        <p:attrNameLst>
                                          <p:attrName>style.visibility</p:attrName>
                                        </p:attrNameLst>
                                      </p:cBhvr>
                                      <p:to>
                                        <p:strVal val="hidden"/>
                                      </p:to>
                                    </p:set>
                                  </p:childTnLst>
                                </p:cTn>
                              </p:par>
                              <p:par>
                                <p:cTn id="1174" nodeType="withEffect" fill="hold" presetClass="entr" presetID="1">
                                  <p:stCondLst>
                                    <p:cond delay="0"/>
                                  </p:stCondLst>
                                  <p:childTnLst>
                                    <p:set>
                                      <p:cBhvr>
                                        <p:cTn id="1175" dur="1" fill="hold">
                                          <p:stCondLst>
                                            <p:cond delay="0"/>
                                          </p:stCondLst>
                                        </p:cTn>
                                        <p:tgtEl>
                                          <p:spTgt spid="549">
                                            <p:txEl>
                                              <p:pRg st="0" end="37"/>
                                            </p:txEl>
                                          </p:spTgt>
                                        </p:tgtEl>
                                        <p:attrNameLst>
                                          <p:attrName>style.visibility</p:attrName>
                                        </p:attrNameLst>
                                      </p:cBhvr>
                                      <p:to>
                                        <p:strVal val="visible"/>
                                      </p:to>
                                    </p:set>
                                  </p:childTnLst>
                                </p:cTn>
                              </p:par>
                              <p:par>
                                <p:cTn id="1176" nodeType="withEffect" fill="hold" presetClass="exit" presetID="1">
                                  <p:stCondLst>
                                    <p:cond delay="0"/>
                                  </p:stCondLst>
                                  <p:childTnLst>
                                    <p:set>
                                      <p:cBhvr>
                                        <p:cTn id="1177" dur="1" fill="hold">
                                          <p:stCondLst>
                                            <p:cond delay="0"/>
                                          </p:stCondLst>
                                        </p:cTn>
                                        <p:tgtEl>
                                          <p:spTgt spid="547"/>
                                        </p:tgtEl>
                                        <p:attrNameLst>
                                          <p:attrName>style.visibility</p:attrName>
                                        </p:attrNameLst>
                                      </p:cBhvr>
                                      <p:to>
                                        <p:strVal val="hidden"/>
                                      </p:to>
                                    </p:set>
                                  </p:childTnLst>
                                </p:cTn>
                              </p:par>
                              <p:par>
                                <p:cTn id="1178" nodeType="withEffect" fill="hold" presetClass="entr" presetID="1">
                                  <p:stCondLst>
                                    <p:cond delay="0"/>
                                  </p:stCondLst>
                                  <p:childTnLst>
                                    <p:set>
                                      <p:cBhvr>
                                        <p:cTn id="1179" dur="1" fill="hold">
                                          <p:stCondLst>
                                            <p:cond delay="0"/>
                                          </p:stCondLst>
                                        </p:cTn>
                                        <p:tgtEl>
                                          <p:spTgt spid="549">
                                            <p:txEl>
                                              <p:pRg st="37" end="70"/>
                                            </p:txEl>
                                          </p:spTgt>
                                        </p:tgtEl>
                                        <p:attrNameLst>
                                          <p:attrName>style.visibility</p:attrName>
                                        </p:attrNameLst>
                                      </p:cBhvr>
                                      <p:to>
                                        <p:strVal val="visible"/>
                                      </p:to>
                                    </p:set>
                                  </p:childTnLst>
                                </p:cTn>
                              </p:par>
                              <p:par>
                                <p:cTn id="1180" nodeType="withEffect" fill="hold" presetClass="exit" presetID="1">
                                  <p:stCondLst>
                                    <p:cond delay="0"/>
                                  </p:stCondLst>
                                  <p:childTnLst>
                                    <p:set>
                                      <p:cBhvr>
                                        <p:cTn id="1181" dur="1" fill="hold">
                                          <p:stCondLst>
                                            <p:cond delay="0"/>
                                          </p:stCondLst>
                                        </p:cTn>
                                        <p:tgtEl>
                                          <p:spTgt spid="546"/>
                                        </p:tgtEl>
                                        <p:attrNameLst>
                                          <p:attrName>style.visibility</p:attrName>
                                        </p:attrNameLst>
                                      </p:cBhvr>
                                      <p:to>
                                        <p:strVal val="hidden"/>
                                      </p:to>
                                    </p:set>
                                  </p:childTnLst>
                                </p:cTn>
                              </p:par>
                            </p:childTnLst>
                          </p:cTn>
                        </p:par>
                      </p:childTnLst>
                    </p:cTn>
                  </p:par>
                  <p:par>
                    <p:cTn id="1182" fill="hold">
                      <p:stCondLst>
                        <p:cond delay="indefinite"/>
                      </p:stCondLst>
                      <p:childTnLst>
                        <p:par>
                          <p:cTn id="1183" fill="hold">
                            <p:stCondLst>
                              <p:cond delay="0"/>
                            </p:stCondLst>
                            <p:childTnLst>
                              <p:par>
                                <p:cTn id="1184" nodeType="clickEffect" fill="hold" presetClass="entr" presetID="1">
                                  <p:stCondLst>
                                    <p:cond delay="0"/>
                                  </p:stCondLst>
                                  <p:childTnLst>
                                    <p:set>
                                      <p:cBhvr>
                                        <p:cTn id="1185" dur="1" fill="hold">
                                          <p:stCondLst>
                                            <p:cond delay="0"/>
                                          </p:stCondLst>
                                        </p:cTn>
                                        <p:tgtEl>
                                          <p:spTgt spid="550"/>
                                        </p:tgtEl>
                                        <p:attrNameLst>
                                          <p:attrName>style.visibility</p:attrName>
                                        </p:attrNameLst>
                                      </p:cBhvr>
                                      <p:to>
                                        <p:strVal val="visible"/>
                                      </p:to>
                                    </p:set>
                                  </p:childTnLst>
                                </p:cTn>
                              </p:par>
                              <p:par>
                                <p:cTn id="1186" nodeType="withEffect" fill="hold" presetClass="entr" presetID="1">
                                  <p:stCondLst>
                                    <p:cond delay="0"/>
                                  </p:stCondLst>
                                  <p:childTnLst>
                                    <p:set>
                                      <p:cBhvr>
                                        <p:cTn id="1187" dur="1" fill="hold">
                                          <p:stCondLst>
                                            <p:cond delay="0"/>
                                          </p:stCondLst>
                                        </p:cTn>
                                        <p:tgtEl>
                                          <p:spTgt spid="549">
                                            <p:txEl>
                                              <p:pRg st="71" end="128"/>
                                            </p:txEl>
                                          </p:spTgt>
                                        </p:tgtEl>
                                        <p:attrNameLst>
                                          <p:attrName>style.visibility</p:attrName>
                                        </p:attrNameLst>
                                      </p:cBhvr>
                                      <p:to>
                                        <p:strVal val="visible"/>
                                      </p:to>
                                    </p:set>
                                  </p:childTnLst>
                                </p:cTn>
                              </p:par>
                              <p:par>
                                <p:cTn id="1188" nodeType="withEffect" fill="hold" presetClass="entr" presetID="1">
                                  <p:stCondLst>
                                    <p:cond delay="0"/>
                                  </p:stCondLst>
                                  <p:childTnLst>
                                    <p:set>
                                      <p:cBhvr>
                                        <p:cTn id="1189"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3"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Experiments Recap</a:t>
            </a:r>
            <a:endParaRPr/>
          </a:p>
        </p:txBody>
      </p:sp>
      <p:sp>
        <p:nvSpPr>
          <p:cNvPr id="554" name="TextShape 2"/>
          <p:cNvSpPr txBox="1"/>
          <p:nvPr/>
        </p:nvSpPr>
        <p:spPr>
          <a:xfrm>
            <a:off x="457200" y="990720"/>
            <a:ext cx="8229240" cy="5257440"/>
          </a:xfrm>
          <a:prstGeom prst="rect">
            <a:avLst/>
          </a:prstGeom>
        </p:spPr>
        <p:txBody>
          <a:bodyPr/>
          <a:p>
            <a:pPr>
              <a:lnSpc>
                <a:spcPct val="100000"/>
              </a:lnSpc>
            </a:pPr>
            <a:endParaRPr/>
          </a:p>
          <a:p>
            <a:pPr>
              <a:lnSpc>
                <a:spcPct val="100000"/>
              </a:lnSpc>
              <a:buFont typeface="Arial"/>
              <a:buChar char="•"/>
            </a:pPr>
            <a:r>
              <a:rPr lang="en-US" sz="2800">
                <a:solidFill>
                  <a:srgbClr val="000000"/>
                </a:solidFill>
                <a:latin typeface="Arial"/>
              </a:rPr>
              <a:t>Can SoftBound detect overflows?</a:t>
            </a:r>
            <a:r>
              <a:rPr b="1" lang="en-US" sz="2800">
                <a:solidFill>
                  <a:srgbClr val="0069b9"/>
                </a:solidFill>
                <a:latin typeface="Arial"/>
              </a:rPr>
              <a:t> Yes</a:t>
            </a:r>
            <a:endParaRPr/>
          </a:p>
          <a:p>
            <a:pPr>
              <a:lnSpc>
                <a:spcPct val="100000"/>
              </a:lnSpc>
            </a:pPr>
            <a:endParaRPr/>
          </a:p>
          <a:p>
            <a:pPr>
              <a:lnSpc>
                <a:spcPct val="100000"/>
              </a:lnSpc>
              <a:buFont typeface="Arial"/>
              <a:buChar char="•"/>
            </a:pPr>
            <a:r>
              <a:rPr lang="en-US" sz="2800">
                <a:solidFill>
                  <a:srgbClr val="000000"/>
                </a:solidFill>
                <a:latin typeface="Arial"/>
              </a:rPr>
              <a:t>Does SoftBound work with existing C code?</a:t>
            </a:r>
            <a:r>
              <a:rPr b="1" lang="en-US" sz="2800">
                <a:solidFill>
                  <a:srgbClr val="0069b9"/>
                </a:solidFill>
                <a:latin typeface="Arial"/>
              </a:rPr>
              <a:t> Yes</a:t>
            </a:r>
            <a:endParaRPr/>
          </a:p>
          <a:p>
            <a:pPr>
              <a:lnSpc>
                <a:spcPct val="100000"/>
              </a:lnSpc>
            </a:pPr>
            <a:endParaRPr/>
          </a:p>
          <a:p>
            <a:pPr>
              <a:lnSpc>
                <a:spcPct val="100000"/>
              </a:lnSpc>
              <a:buFont typeface="Arial"/>
              <a:buChar char="•"/>
            </a:pPr>
            <a:r>
              <a:rPr lang="en-US" sz="2800">
                <a:solidFill>
                  <a:srgbClr val="000000"/>
                </a:solidFill>
                <a:latin typeface="Arial"/>
              </a:rPr>
              <a:t>Does SoftBound have low overhead? </a:t>
            </a:r>
            <a:r>
              <a:rPr b="1" lang="en-US" sz="2800">
                <a:solidFill>
                  <a:srgbClr val="0069b9"/>
                </a:solidFill>
                <a:latin typeface="Arial"/>
              </a:rPr>
              <a:t>Yes</a:t>
            </a:r>
            <a:endParaRPr/>
          </a:p>
          <a:p>
            <a:pPr lvl="1">
              <a:lnSpc>
                <a:spcPct val="100000"/>
              </a:lnSpc>
              <a:buFont typeface="Arial"/>
              <a:buChar char="•"/>
            </a:pPr>
            <a:r>
              <a:rPr lang="en-US" sz="2400">
                <a:solidFill>
                  <a:srgbClr val="000000"/>
                </a:solidFill>
                <a:latin typeface="Arial"/>
              </a:rPr>
              <a:t>Full checking overhead - 67%</a:t>
            </a:r>
            <a:endParaRPr/>
          </a:p>
          <a:p>
            <a:pPr lvl="1">
              <a:lnSpc>
                <a:spcPct val="100000"/>
              </a:lnSpc>
              <a:buFont typeface="Arial"/>
              <a:buChar char="•"/>
            </a:pPr>
            <a:r>
              <a:rPr lang="en-US" sz="2400">
                <a:solidFill>
                  <a:srgbClr val="000000"/>
                </a:solidFill>
                <a:latin typeface="Arial"/>
              </a:rPr>
              <a:t>Store only checking overhead - 21%</a:t>
            </a:r>
            <a:endParaRPr/>
          </a:p>
        </p:txBody>
      </p:sp>
      <p:sp>
        <p:nvSpPr>
          <p:cNvPr id="555"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Conclusions</a:t>
            </a:r>
            <a:endParaRPr/>
          </a:p>
        </p:txBody>
      </p:sp>
      <p:sp>
        <p:nvSpPr>
          <p:cNvPr id="557" name="TextShape 2"/>
          <p:cNvSpPr txBox="1"/>
          <p:nvPr/>
        </p:nvSpPr>
        <p:spPr>
          <a:xfrm>
            <a:off x="457200" y="990720"/>
            <a:ext cx="8457840" cy="5257440"/>
          </a:xfrm>
          <a:prstGeom prst="rect">
            <a:avLst/>
          </a:prstGeom>
        </p:spPr>
        <p:txBody>
          <a:bodyPr/>
          <a:p>
            <a:pPr>
              <a:lnSpc>
                <a:spcPct val="100000"/>
              </a:lnSpc>
              <a:buFont typeface="Arial"/>
              <a:buChar char="•"/>
            </a:pPr>
            <a:r>
              <a:rPr lang="en-US" sz="2800">
                <a:solidFill>
                  <a:srgbClr val="000000"/>
                </a:solidFill>
                <a:latin typeface="Arial"/>
              </a:rPr>
              <a:t>SoftBound provides spatial safety for C</a:t>
            </a:r>
            <a:endParaRPr/>
          </a:p>
          <a:p>
            <a:pPr lvl="1">
              <a:lnSpc>
                <a:spcPct val="100000"/>
              </a:lnSpc>
              <a:buFont typeface="Arial"/>
              <a:buChar char="•"/>
            </a:pPr>
            <a:r>
              <a:rPr lang="en-US" sz="2400">
                <a:solidFill>
                  <a:srgbClr val="000000"/>
                </a:solidFill>
                <a:latin typeface="Arial"/>
              </a:rPr>
              <a:t>Fat pointer approach, but with disjoint metadata </a:t>
            </a:r>
            <a:endParaRPr/>
          </a:p>
          <a:p>
            <a:pPr lvl="1">
              <a:lnSpc>
                <a:spcPct val="100000"/>
              </a:lnSpc>
              <a:buFont typeface="Arial"/>
              <a:buChar char="•"/>
            </a:pPr>
            <a:r>
              <a:rPr lang="en-US" sz="2400">
                <a:solidFill>
                  <a:srgbClr val="000000"/>
                </a:solidFill>
                <a:latin typeface="Arial"/>
              </a:rPr>
              <a:t>Provides spatial safety guarantees</a:t>
            </a:r>
            <a:endParaRPr/>
          </a:p>
          <a:p>
            <a:pPr>
              <a:lnSpc>
                <a:spcPct val="100000"/>
              </a:lnSpc>
              <a:buFont typeface="Arial"/>
              <a:buChar char="•"/>
            </a:pPr>
            <a:r>
              <a:rPr lang="en-US" sz="2800">
                <a:solidFill>
                  <a:srgbClr val="000000"/>
                </a:solidFill>
                <a:latin typeface="Arial"/>
              </a:rPr>
              <a:t>SoftBound is:</a:t>
            </a:r>
            <a:endParaRPr/>
          </a:p>
          <a:p>
            <a:pPr lvl="1">
              <a:lnSpc>
                <a:spcPct val="100000"/>
              </a:lnSpc>
              <a:buFont typeface="Arial"/>
              <a:buChar char="•"/>
            </a:pPr>
            <a:r>
              <a:rPr b="1" lang="en-US" sz="2400">
                <a:solidFill>
                  <a:srgbClr val="0069b9"/>
                </a:solidFill>
                <a:latin typeface="Arial"/>
              </a:rPr>
              <a:t>Compatible</a:t>
            </a:r>
            <a:r>
              <a:rPr lang="en-US" sz="2400">
                <a:solidFill>
                  <a:srgbClr val="000000"/>
                </a:solidFill>
                <a:latin typeface="Arial"/>
              </a:rPr>
              <a:t> (no false positives, no source changes)</a:t>
            </a:r>
            <a:endParaRPr/>
          </a:p>
          <a:p>
            <a:pPr lvl="1">
              <a:lnSpc>
                <a:spcPct val="100000"/>
              </a:lnSpc>
              <a:buFont typeface="Arial"/>
              <a:buChar char="•"/>
            </a:pPr>
            <a:r>
              <a:rPr b="1" lang="en-US" sz="2400">
                <a:solidFill>
                  <a:srgbClr val="0069b9"/>
                </a:solidFill>
                <a:latin typeface="Arial"/>
              </a:rPr>
              <a:t>Effective</a:t>
            </a:r>
            <a:r>
              <a:rPr lang="en-US" sz="2400">
                <a:solidFill>
                  <a:srgbClr val="0069b9"/>
                </a:solidFill>
                <a:latin typeface="Arial"/>
              </a:rPr>
              <a:t> </a:t>
            </a:r>
            <a:r>
              <a:rPr lang="en-US" sz="2400">
                <a:solidFill>
                  <a:srgbClr val="000000"/>
                </a:solidFill>
                <a:latin typeface="Arial"/>
              </a:rPr>
              <a:t>(no false negatives)</a:t>
            </a:r>
            <a:endParaRPr/>
          </a:p>
          <a:p>
            <a:pPr lvl="1">
              <a:lnSpc>
                <a:spcPct val="100000"/>
              </a:lnSpc>
              <a:buFont typeface="Arial"/>
              <a:buChar char="•"/>
            </a:pPr>
            <a:r>
              <a:rPr b="1" lang="en-US" sz="2400">
                <a:solidFill>
                  <a:srgbClr val="0069b9"/>
                </a:solidFill>
                <a:latin typeface="Arial"/>
              </a:rPr>
              <a:t>Fast enough for… </a:t>
            </a:r>
            <a:endParaRPr/>
          </a:p>
          <a:p>
            <a:pPr lvl="2">
              <a:lnSpc>
                <a:spcPct val="100000"/>
              </a:lnSpc>
              <a:buFont typeface="Arial"/>
              <a:buChar char="•"/>
            </a:pPr>
            <a:r>
              <a:rPr lang="en-US" sz="2400">
                <a:solidFill>
                  <a:srgbClr val="000000"/>
                </a:solidFill>
                <a:latin typeface="Arial"/>
              </a:rPr>
              <a:t>Debugging &amp; testing: full checking</a:t>
            </a:r>
            <a:endParaRPr/>
          </a:p>
          <a:p>
            <a:pPr lvl="2">
              <a:lnSpc>
                <a:spcPct val="100000"/>
              </a:lnSpc>
              <a:buFont typeface="Arial"/>
              <a:buChar char="•"/>
            </a:pPr>
            <a:r>
              <a:rPr lang="en-US" sz="2400">
                <a:solidFill>
                  <a:srgbClr val="000000"/>
                </a:solidFill>
                <a:latin typeface="Arial"/>
              </a:rPr>
              <a:t>Security-critical software: store only checking</a:t>
            </a:r>
            <a:endParaRPr/>
          </a:p>
          <a:p>
            <a:pPr>
              <a:lnSpc>
                <a:spcPct val="100000"/>
              </a:lnSpc>
              <a:buFont typeface="Arial"/>
              <a:buChar char="•"/>
            </a:pPr>
            <a:r>
              <a:rPr lang="en-US" sz="2800">
                <a:solidFill>
                  <a:srgbClr val="000000"/>
                </a:solidFill>
                <a:latin typeface="Arial"/>
              </a:rPr>
              <a:t>Future work</a:t>
            </a:r>
            <a:endParaRPr/>
          </a:p>
          <a:p>
            <a:pPr lvl="1">
              <a:lnSpc>
                <a:spcPct val="100000"/>
              </a:lnSpc>
              <a:buFont typeface="Arial"/>
              <a:buChar char="•"/>
            </a:pPr>
            <a:r>
              <a:rPr lang="en-US" sz="2400">
                <a:solidFill>
                  <a:srgbClr val="000000"/>
                </a:solidFill>
                <a:latin typeface="Arial"/>
              </a:rPr>
              <a:t>More optimizations, temporal safety (dangling pointers)</a:t>
            </a:r>
            <a:endParaRPr/>
          </a:p>
          <a:p>
            <a:endParaRPr/>
          </a:p>
        </p:txBody>
      </p:sp>
      <p:sp>
        <p:nvSpPr>
          <p:cNvPr id="558"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9"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	</a:t>
            </a:r>
            <a:endParaRPr/>
          </a:p>
        </p:txBody>
      </p:sp>
      <p:sp>
        <p:nvSpPr>
          <p:cNvPr id="560" name="TextShape 2"/>
          <p:cNvSpPr txBox="1"/>
          <p:nvPr/>
        </p:nvSpPr>
        <p:spPr>
          <a:xfrm>
            <a:off x="457200" y="990720"/>
            <a:ext cx="8229240" cy="5257440"/>
          </a:xfrm>
          <a:prstGeom prst="rect">
            <a:avLst/>
          </a:prstGeom>
        </p:spPr>
        <p:txBody>
          <a:bodyPr/>
          <a:p>
            <a:endParaRPr/>
          </a:p>
          <a:p>
            <a:r>
              <a:rPr lang="en-US" sz="2800">
                <a:solidFill>
                  <a:srgbClr val="000000"/>
                </a:solidFill>
                <a:latin typeface="Arial"/>
              </a:rPr>
              <a:t>Want to try it out?</a:t>
            </a:r>
            <a:endParaRPr/>
          </a:p>
          <a:p>
            <a:endParaRPr/>
          </a:p>
          <a:p>
            <a:r>
              <a:rPr b="1" lang="en-US" sz="2800">
                <a:solidFill>
                  <a:srgbClr val="000000"/>
                </a:solidFill>
                <a:latin typeface="Arial"/>
              </a:rPr>
              <a:t>	</a:t>
            </a:r>
            <a:r>
              <a:rPr b="1" lang="en-US" sz="2800">
                <a:solidFill>
                  <a:srgbClr val="000000"/>
                </a:solidFill>
                <a:latin typeface="Arial"/>
              </a:rPr>
              <a:t>http://www.cis.upenn.edu/acg/softbound/</a:t>
            </a:r>
            <a:endParaRPr/>
          </a:p>
        </p:txBody>
      </p:sp>
      <p:sp>
        <p:nvSpPr>
          <p:cNvPr id="561"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2"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Memory Overhead</a:t>
            </a:r>
            <a:endParaRPr/>
          </a:p>
        </p:txBody>
      </p:sp>
      <p:graphicFrame>
        <p:nvGraphicFramePr>
          <p:cNvPr id="563" name="Content Placeholder 4"/>
          <p:cNvGraphicFramePr/>
          <p:nvPr/>
        </p:nvGraphicFramePr>
        <p:xfrm>
          <a:off x="457200" y="990720"/>
          <a:ext cx="8229240" cy="3695400"/>
        </p:xfrm>
        <a:graphic>
          <a:graphicData uri="http://schemas.openxmlformats.org/drawingml/2006/chart">
            <c:chart xmlns:c="http://schemas.openxmlformats.org/drawingml/2006/chart" xmlns:r="http://schemas.openxmlformats.org/officeDocument/2006/relationships" r:id="rId1"/>
          </a:graphicData>
        </a:graphic>
      </p:graphicFrame>
      <p:sp>
        <p:nvSpPr>
          <p:cNvPr id="564" name="TextShape 2"/>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565" name="Line 3"/>
          <p:cNvSpPr/>
          <p:nvPr/>
        </p:nvSpPr>
        <p:spPr>
          <a:xfrm flipH="1">
            <a:off x="7886520" y="914400"/>
            <a:ext cx="720" cy="2857320"/>
          </a:xfrm>
          <a:prstGeom prst="line">
            <a:avLst/>
          </a:prstGeom>
          <a:ln w="38160">
            <a:solidFill>
              <a:srgbClr val="000000"/>
            </a:solidFill>
            <a:round/>
          </a:ln>
        </p:spPr>
      </p:sp>
      <p:sp>
        <p:nvSpPr>
          <p:cNvPr id="566" name="CustomShape 4"/>
          <p:cNvSpPr/>
          <p:nvPr/>
        </p:nvSpPr>
        <p:spPr>
          <a:xfrm>
            <a:off x="0" y="1028880"/>
            <a:ext cx="2171520" cy="395280"/>
          </a:xfrm>
          <a:prstGeom prst="rect">
            <a:avLst/>
          </a:prstGeom>
          <a:noFill/>
          <a:ln>
            <a:noFill/>
          </a:ln>
        </p:spPr>
        <p:txBody>
          <a:bodyPr lIns="90000" rIns="90000" tIns="45000" bIns="45000"/>
          <a:p>
            <a:pPr>
              <a:lnSpc>
                <a:spcPct val="100000"/>
              </a:lnSpc>
            </a:pPr>
            <a:r>
              <a:rPr lang="en-US" sz="2000">
                <a:solidFill>
                  <a:srgbClr val="000000"/>
                </a:solidFill>
                <a:latin typeface="Arial"/>
                <a:ea typeface="ＭＳ Ｐゴシック"/>
              </a:rPr>
              <a:t> </a:t>
            </a:r>
            <a:r>
              <a:rPr lang="en-US" sz="2000">
                <a:solidFill>
                  <a:srgbClr val="000000"/>
                </a:solidFill>
                <a:latin typeface="Arial"/>
                <a:ea typeface="ＭＳ Ｐゴシック"/>
              </a:rPr>
              <a:t>Percent</a:t>
            </a:r>
            <a:endParaRPr/>
          </a:p>
        </p:txBody>
      </p:sp>
      <p:sp>
        <p:nvSpPr>
          <p:cNvPr id="567" name="Line 5"/>
          <p:cNvSpPr/>
          <p:nvPr/>
        </p:nvSpPr>
        <p:spPr>
          <a:xfrm flipH="1">
            <a:off x="8343720" y="1828800"/>
            <a:ext cx="1440" cy="1257120"/>
          </a:xfrm>
          <a:prstGeom prst="line">
            <a:avLst/>
          </a:prstGeom>
          <a:ln w="38160">
            <a:solidFill>
              <a:srgbClr val="000000"/>
            </a:solidFill>
            <a:round/>
            <a:tailEnd len="med" type="arrow" w="med"/>
          </a:ln>
        </p:spPr>
      </p:sp>
      <p:sp>
        <p:nvSpPr>
          <p:cNvPr id="568" name="Line 6"/>
          <p:cNvSpPr/>
          <p:nvPr/>
        </p:nvSpPr>
        <p:spPr>
          <a:xfrm flipH="1">
            <a:off x="8115120" y="1066680"/>
            <a:ext cx="38160" cy="1828800"/>
          </a:xfrm>
          <a:prstGeom prst="line">
            <a:avLst/>
          </a:prstGeom>
          <a:ln w="38160">
            <a:solidFill>
              <a:srgbClr val="000000"/>
            </a:solidFill>
            <a:round/>
            <a:tailEnd len="med" type="arrow" w="med"/>
          </a:ln>
        </p:spPr>
      </p:sp>
      <p:sp>
        <p:nvSpPr>
          <p:cNvPr id="569" name="CustomShape 7"/>
          <p:cNvSpPr/>
          <p:nvPr/>
        </p:nvSpPr>
        <p:spPr>
          <a:xfrm>
            <a:off x="7658280" y="57168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87%</a:t>
            </a:r>
            <a:endParaRPr/>
          </a:p>
        </p:txBody>
      </p:sp>
      <p:sp>
        <p:nvSpPr>
          <p:cNvPr id="570" name="CustomShape 8"/>
          <p:cNvSpPr/>
          <p:nvPr/>
        </p:nvSpPr>
        <p:spPr>
          <a:xfrm>
            <a:off x="8001000" y="137160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64%</a:t>
            </a:r>
            <a:endParaRPr/>
          </a:p>
        </p:txBody>
      </p:sp>
      <p:sp>
        <p:nvSpPr>
          <p:cNvPr id="571" name="CustomShape 9"/>
          <p:cNvSpPr/>
          <p:nvPr/>
        </p:nvSpPr>
        <p:spPr>
          <a:xfrm>
            <a:off x="343080" y="4796280"/>
            <a:ext cx="8191080" cy="45612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Average memory overhead – full checking: 84% </a:t>
            </a:r>
            <a:endParaRPr/>
          </a:p>
        </p:txBody>
      </p:sp>
      <p:sp>
        <p:nvSpPr>
          <p:cNvPr id="572" name="CustomShape 10"/>
          <p:cNvSpPr/>
          <p:nvPr/>
        </p:nvSpPr>
        <p:spPr>
          <a:xfrm>
            <a:off x="304920" y="5455440"/>
            <a:ext cx="8000640" cy="45612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Average memory overhead – store only: 64% </a:t>
            </a:r>
            <a:endParaRPr/>
          </a:p>
        </p:txBody>
      </p:sp>
    </p:spTree>
  </p:cSld>
  <p:timing>
    <p:tnLst>
      <p:par>
        <p:cTn id="1190" dur="indefinite" restart="never" nodeType="tmRoot">
          <p:childTnLst>
            <p:seq>
              <p:cTn id="1191" dur="indefinite" nodeType="mainSeq">
                <p:childTnLst>
                  <p:par>
                    <p:cTn id="1192" fill="hold">
                      <p:stCondLst>
                        <p:cond delay="indefinite"/>
                      </p:stCondLst>
                      <p:childTnLst>
                        <p:par>
                          <p:cTn id="1193" fill="hold">
                            <p:stCondLst>
                              <p:cond delay="0"/>
                            </p:stCondLst>
                            <p:childTnLst>
                              <p:par>
                                <p:cTn id="1194" nodeType="clickEffect" fill="hold" presetClass="entr" presetID="1">
                                  <p:stCondLst>
                                    <p:cond delay="0"/>
                                  </p:stCondLst>
                                  <p:childTnLst>
                                    <p:set>
                                      <p:cBhvr>
                                        <p:cTn id="1195" dur="1" fill="hold">
                                          <p:stCondLst>
                                            <p:cond delay="0"/>
                                          </p:stCondLst>
                                        </p:cTn>
                                        <p:tgtEl>
                                          <p:spTgt spid="-1"/>
                                        </p:tgtEl>
                                        <p:attrNameLst>
                                          <p:attrName>style.visibility</p:attrName>
                                        </p:attrNameLst>
                                      </p:cBhvr>
                                      <p:to>
                                        <p:strVal val="visible"/>
                                      </p:to>
                                    </p:set>
                                  </p:childTnLst>
                                </p:cTn>
                              </p:par>
                            </p:childTnLst>
                          </p:cTn>
                        </p:par>
                      </p:childTnLst>
                    </p:cTn>
                  </p:par>
                  <p:par>
                    <p:cTn id="1196" fill="hold">
                      <p:stCondLst>
                        <p:cond delay="indefinite"/>
                      </p:stCondLst>
                      <p:childTnLst>
                        <p:par>
                          <p:cTn id="1197" fill="hold">
                            <p:stCondLst>
                              <p:cond delay="0"/>
                            </p:stCondLst>
                            <p:childTnLst>
                              <p:par>
                                <p:cTn id="1198" nodeType="clickEffect" fill="hold" presetClass="entr" presetID="1">
                                  <p:stCondLst>
                                    <p:cond delay="0"/>
                                  </p:stCondLst>
                                  <p:childTnLst>
                                    <p:set>
                                      <p:cBhvr>
                                        <p:cTn id="1199" dur="1" fill="hold">
                                          <p:stCondLst>
                                            <p:cond delay="0"/>
                                          </p:stCondLst>
                                        </p:cTn>
                                        <p:tgtEl>
                                          <p:spTgt spid="-1"/>
                                        </p:tgtEl>
                                        <p:attrNameLst>
                                          <p:attrName>style.visibility</p:attrName>
                                        </p:attrNameLst>
                                      </p:cBhvr>
                                      <p:to>
                                        <p:strVal val="visible"/>
                                      </p:to>
                                    </p:set>
                                  </p:childTnLst>
                                </p:cTn>
                              </p:par>
                            </p:childTnLst>
                          </p:cTn>
                        </p:par>
                      </p:childTnLst>
                    </p:cTn>
                  </p:par>
                  <p:par>
                    <p:cTn id="1200" fill="hold">
                      <p:stCondLst>
                        <p:cond delay="indefinite"/>
                      </p:stCondLst>
                      <p:childTnLst>
                        <p:par>
                          <p:cTn id="1201" fill="hold">
                            <p:stCondLst>
                              <p:cond delay="0"/>
                            </p:stCondLst>
                            <p:childTnLst>
                              <p:par>
                                <p:cTn id="1202" nodeType="clickEffect" fill="hold" presetClass="entr" presetID="1">
                                  <p:stCondLst>
                                    <p:cond delay="0"/>
                                  </p:stCondLst>
                                  <p:childTnLst>
                                    <p:set>
                                      <p:cBhvr>
                                        <p:cTn id="1203" dur="1" fill="hold">
                                          <p:stCondLst>
                                            <p:cond delay="0"/>
                                          </p:stCondLst>
                                        </p:cTn>
                                        <p:tgtEl>
                                          <p:spTgt spid="568"/>
                                        </p:tgtEl>
                                        <p:attrNameLst>
                                          <p:attrName>style.visibility</p:attrName>
                                        </p:attrNameLst>
                                      </p:cBhvr>
                                      <p:to>
                                        <p:strVal val="visible"/>
                                      </p:to>
                                    </p:set>
                                  </p:childTnLst>
                                </p:cTn>
                              </p:par>
                              <p:par>
                                <p:cTn id="1204" nodeType="withEffect" fill="hold" presetClass="entr" presetID="1">
                                  <p:stCondLst>
                                    <p:cond delay="0"/>
                                  </p:stCondLst>
                                  <p:childTnLst>
                                    <p:set>
                                      <p:cBhvr>
                                        <p:cTn id="1205" dur="1" fill="hold">
                                          <p:stCondLst>
                                            <p:cond delay="0"/>
                                          </p:stCondLst>
                                        </p:cTn>
                                        <p:tgtEl>
                                          <p:spTgt spid="569"/>
                                        </p:tgtEl>
                                        <p:attrNameLst>
                                          <p:attrName>style.visibility</p:attrName>
                                        </p:attrNameLst>
                                      </p:cBhvr>
                                      <p:to>
                                        <p:strVal val="visible"/>
                                      </p:to>
                                    </p:set>
                                  </p:childTnLst>
                                </p:cTn>
                              </p:par>
                            </p:childTnLst>
                          </p:cTn>
                        </p:par>
                      </p:childTnLst>
                    </p:cTn>
                  </p:par>
                  <p:par>
                    <p:cTn id="1206" fill="hold">
                      <p:stCondLst>
                        <p:cond delay="indefinite"/>
                      </p:stCondLst>
                      <p:childTnLst>
                        <p:par>
                          <p:cTn id="1207" fill="hold">
                            <p:stCondLst>
                              <p:cond delay="0"/>
                            </p:stCondLst>
                            <p:childTnLst>
                              <p:par>
                                <p:cTn id="1208" nodeType="clickEffect" fill="hold" presetClass="entr" presetID="1">
                                  <p:stCondLst>
                                    <p:cond delay="0"/>
                                  </p:stCondLst>
                                  <p:childTnLst>
                                    <p:set>
                                      <p:cBhvr>
                                        <p:cTn id="1209" dur="1" fill="hold">
                                          <p:stCondLst>
                                            <p:cond delay="0"/>
                                          </p:stCondLst>
                                        </p:cTn>
                                        <p:tgtEl>
                                          <p:spTgt spid="571"/>
                                        </p:tgtEl>
                                        <p:attrNameLst>
                                          <p:attrName>style.visibility</p:attrName>
                                        </p:attrNameLst>
                                      </p:cBhvr>
                                      <p:to>
                                        <p:strVal val="visible"/>
                                      </p:to>
                                    </p:set>
                                  </p:childTnLst>
                                </p:cTn>
                              </p:par>
                            </p:childTnLst>
                          </p:cTn>
                        </p:par>
                      </p:childTnLst>
                    </p:cTn>
                  </p:par>
                  <p:par>
                    <p:cTn id="1210" fill="hold">
                      <p:stCondLst>
                        <p:cond delay="indefinite"/>
                      </p:stCondLst>
                      <p:childTnLst>
                        <p:par>
                          <p:cTn id="1211" fill="hold">
                            <p:stCondLst>
                              <p:cond delay="0"/>
                            </p:stCondLst>
                            <p:childTnLst>
                              <p:par>
                                <p:cTn id="1212" nodeType="clickEffect" fill="hold" presetClass="entr" presetID="1">
                                  <p:stCondLst>
                                    <p:cond delay="0"/>
                                  </p:stCondLst>
                                  <p:childTnLst>
                                    <p:set>
                                      <p:cBhvr>
                                        <p:cTn id="1213" dur="1" fill="hold">
                                          <p:stCondLst>
                                            <p:cond delay="0"/>
                                          </p:stCondLst>
                                        </p:cTn>
                                        <p:tgtEl>
                                          <p:spTgt spid="-1"/>
                                        </p:tgtEl>
                                        <p:attrNameLst>
                                          <p:attrName>style.visibility</p:attrName>
                                        </p:attrNameLst>
                                      </p:cBhvr>
                                      <p:to>
                                        <p:strVal val="visible"/>
                                      </p:to>
                                    </p:set>
                                  </p:childTnLst>
                                </p:cTn>
                              </p:par>
                            </p:childTnLst>
                          </p:cTn>
                        </p:par>
                      </p:childTnLst>
                    </p:cTn>
                  </p:par>
                  <p:par>
                    <p:cTn id="1214" fill="hold">
                      <p:stCondLst>
                        <p:cond delay="indefinite"/>
                      </p:stCondLst>
                      <p:childTnLst>
                        <p:par>
                          <p:cTn id="1215" fill="hold">
                            <p:stCondLst>
                              <p:cond delay="0"/>
                            </p:stCondLst>
                            <p:childTnLst>
                              <p:par>
                                <p:cTn id="1216" nodeType="clickEffect" fill="hold" presetClass="entr" presetID="1">
                                  <p:stCondLst>
                                    <p:cond delay="0"/>
                                  </p:stCondLst>
                                  <p:childTnLst>
                                    <p:set>
                                      <p:cBhvr>
                                        <p:cTn id="1217" dur="1" fill="hold">
                                          <p:stCondLst>
                                            <p:cond delay="0"/>
                                          </p:stCondLst>
                                        </p:cTn>
                                        <p:tgtEl>
                                          <p:spTgt spid="567"/>
                                        </p:tgtEl>
                                        <p:attrNameLst>
                                          <p:attrName>style.visibility</p:attrName>
                                        </p:attrNameLst>
                                      </p:cBhvr>
                                      <p:to>
                                        <p:strVal val="visible"/>
                                      </p:to>
                                    </p:set>
                                  </p:childTnLst>
                                </p:cTn>
                              </p:par>
                              <p:par>
                                <p:cTn id="1218" nodeType="withEffect" fill="hold" presetClass="entr" presetID="1">
                                  <p:stCondLst>
                                    <p:cond delay="0"/>
                                  </p:stCondLst>
                                  <p:childTnLst>
                                    <p:set>
                                      <p:cBhvr>
                                        <p:cTn id="1219" dur="1" fill="hold">
                                          <p:stCondLst>
                                            <p:cond delay="0"/>
                                          </p:stCondLst>
                                        </p:cTn>
                                        <p:tgtEl>
                                          <p:spTgt spid="570"/>
                                        </p:tgtEl>
                                        <p:attrNameLst>
                                          <p:attrName>style.visibility</p:attrName>
                                        </p:attrNameLst>
                                      </p:cBhvr>
                                      <p:to>
                                        <p:strVal val="visible"/>
                                      </p:to>
                                    </p:set>
                                  </p:childTnLst>
                                </p:cTn>
                              </p:par>
                            </p:childTnLst>
                          </p:cTn>
                        </p:par>
                      </p:childTnLst>
                    </p:cTn>
                  </p:par>
                  <p:par>
                    <p:cTn id="1220" fill="hold">
                      <p:stCondLst>
                        <p:cond delay="indefinite"/>
                      </p:stCondLst>
                      <p:childTnLst>
                        <p:par>
                          <p:cTn id="1221" fill="hold">
                            <p:stCondLst>
                              <p:cond delay="0"/>
                            </p:stCondLst>
                            <p:childTnLst>
                              <p:par>
                                <p:cTn id="1222" nodeType="clickEffect" fill="hold" presetClass="entr" presetID="1">
                                  <p:stCondLst>
                                    <p:cond delay="0"/>
                                  </p:stCondLst>
                                  <p:childTnLst>
                                    <p:set>
                                      <p:cBhvr>
                                        <p:cTn id="1223"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205" name="TextShape 2"/>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Who Cares About Spatial Safety, Anyway?</a:t>
            </a:r>
            <a:endParaRPr/>
          </a:p>
        </p:txBody>
      </p:sp>
      <p:pic>
        <p:nvPicPr>
          <p:cNvPr id="206" name="Picture 7" descr=""/>
          <p:cNvPicPr/>
          <p:nvPr/>
        </p:nvPicPr>
        <p:blipFill>
          <a:blip r:embed="rId1"/>
          <a:stretch>
            <a:fillRect/>
          </a:stretch>
        </p:blipFill>
        <p:spPr>
          <a:xfrm>
            <a:off x="6477120" y="2971800"/>
            <a:ext cx="1944360" cy="1599840"/>
          </a:xfrm>
          <a:prstGeom prst="rect">
            <a:avLst/>
          </a:prstGeom>
          <a:ln>
            <a:noFill/>
          </a:ln>
        </p:spPr>
      </p:pic>
      <p:pic>
        <p:nvPicPr>
          <p:cNvPr id="207" name="Picture 11" descr=""/>
          <p:cNvPicPr/>
          <p:nvPr/>
        </p:nvPicPr>
        <p:blipFill>
          <a:blip r:embed="rId2"/>
          <a:stretch>
            <a:fillRect/>
          </a:stretch>
        </p:blipFill>
        <p:spPr>
          <a:xfrm>
            <a:off x="6591240" y="4343400"/>
            <a:ext cx="1942920" cy="1942920"/>
          </a:xfrm>
          <a:prstGeom prst="rect">
            <a:avLst/>
          </a:prstGeom>
          <a:ln>
            <a:noFill/>
          </a:ln>
        </p:spPr>
      </p:pic>
      <p:pic>
        <p:nvPicPr>
          <p:cNvPr id="208" name="Picture 2" descr=""/>
          <p:cNvPicPr/>
          <p:nvPr/>
        </p:nvPicPr>
        <p:blipFill>
          <a:blip r:embed="rId3"/>
          <a:stretch>
            <a:fillRect/>
          </a:stretch>
        </p:blipFill>
        <p:spPr>
          <a:xfrm>
            <a:off x="7315200" y="914400"/>
            <a:ext cx="1725840" cy="1828440"/>
          </a:xfrm>
          <a:prstGeom prst="rect">
            <a:avLst/>
          </a:prstGeom>
          <a:ln w="9360">
            <a:noFill/>
          </a:ln>
        </p:spPr>
      </p:pic>
      <p:sp>
        <p:nvSpPr>
          <p:cNvPr id="209" name="CustomShape 3"/>
          <p:cNvSpPr/>
          <p:nvPr/>
        </p:nvSpPr>
        <p:spPr>
          <a:xfrm>
            <a:off x="380880" y="1257480"/>
            <a:ext cx="5943240" cy="821880"/>
          </a:xfrm>
          <a:prstGeom prst="rect">
            <a:avLst/>
          </a:prstGeom>
          <a:noFill/>
          <a:ln>
            <a:noFill/>
          </a:ln>
        </p:spPr>
        <p:txBody>
          <a:bodyPr lIns="90000" rIns="90000" tIns="45000" bIns="45000"/>
          <a:p>
            <a:pPr algn="ctr">
              <a:lnSpc>
                <a:spcPct val="100000"/>
              </a:lnSpc>
            </a:pPr>
            <a:r>
              <a:rPr lang="en-US" sz="2400">
                <a:solidFill>
                  <a:srgbClr val="ff0000"/>
                </a:solidFill>
                <a:latin typeface="Arial"/>
                <a:ea typeface="ＭＳ Ｐゴシック"/>
              </a:rPr>
              <a:t>June 2, 2009</a:t>
            </a:r>
            <a:r>
              <a:rPr lang="en-US" sz="2400">
                <a:solidFill>
                  <a:srgbClr val="0069b9"/>
                </a:solidFill>
                <a:latin typeface="Arial"/>
                <a:ea typeface="ＭＳ Ｐゴシック"/>
              </a:rPr>
              <a:t>: iTunes-8.2</a:t>
            </a:r>
            <a:endParaRPr/>
          </a:p>
          <a:p>
            <a:pPr algn="ctr">
              <a:lnSpc>
                <a:spcPct val="100000"/>
              </a:lnSpc>
            </a:pPr>
            <a:r>
              <a:rPr lang="en-US" sz="2400">
                <a:solidFill>
                  <a:srgbClr val="0069b9"/>
                </a:solidFill>
                <a:latin typeface="Arial"/>
                <a:ea typeface="ＭＳ Ｐゴシック"/>
              </a:rPr>
              <a:t>Open URL, stack overflow</a:t>
            </a:r>
            <a:endParaRPr/>
          </a:p>
        </p:txBody>
      </p:sp>
      <p:sp>
        <p:nvSpPr>
          <p:cNvPr id="210" name="CustomShape 4"/>
          <p:cNvSpPr/>
          <p:nvPr/>
        </p:nvSpPr>
        <p:spPr>
          <a:xfrm>
            <a:off x="380880" y="2387520"/>
            <a:ext cx="5943240" cy="821880"/>
          </a:xfrm>
          <a:prstGeom prst="rect">
            <a:avLst/>
          </a:prstGeom>
          <a:noFill/>
          <a:ln>
            <a:noFill/>
          </a:ln>
        </p:spPr>
        <p:txBody>
          <a:bodyPr lIns="90000" rIns="90000" tIns="45000" bIns="45000"/>
          <a:p>
            <a:pPr algn="ctr">
              <a:lnSpc>
                <a:spcPct val="100000"/>
              </a:lnSpc>
            </a:pPr>
            <a:r>
              <a:rPr lang="en-US" sz="2400">
                <a:solidFill>
                  <a:srgbClr val="ff0000"/>
                </a:solidFill>
                <a:latin typeface="Arial"/>
                <a:ea typeface="ＭＳ Ｐゴシック"/>
              </a:rPr>
              <a:t>May 12, 2009</a:t>
            </a:r>
            <a:r>
              <a:rPr lang="en-US" sz="2400">
                <a:solidFill>
                  <a:srgbClr val="0069b9"/>
                </a:solidFill>
                <a:latin typeface="Arial"/>
                <a:ea typeface="ＭＳ Ｐゴシック"/>
              </a:rPr>
              <a:t>: libxml, Safari-3.2.3, </a:t>
            </a:r>
            <a:r>
              <a:rPr lang="en-US" sz="2400">
                <a:solidFill>
                  <a:srgbClr val="0069b9"/>
                </a:solidFill>
                <a:latin typeface="Arial"/>
                <a:ea typeface="ＭＳ Ｐゴシック"/>
              </a:rPr>
              <a:t>
</a:t>
            </a:r>
            <a:r>
              <a:rPr lang="en-US" sz="2400">
                <a:solidFill>
                  <a:srgbClr val="0069b9"/>
                </a:solidFill>
                <a:latin typeface="Arial"/>
                <a:ea typeface="ＭＳ Ｐゴシック"/>
              </a:rPr>
              <a:t>Visit website, heap overflow</a:t>
            </a:r>
            <a:endParaRPr/>
          </a:p>
        </p:txBody>
      </p:sp>
      <p:sp>
        <p:nvSpPr>
          <p:cNvPr id="211" name="CustomShape 5"/>
          <p:cNvSpPr/>
          <p:nvPr/>
        </p:nvSpPr>
        <p:spPr>
          <a:xfrm>
            <a:off x="380880" y="4648320"/>
            <a:ext cx="5943240" cy="821880"/>
          </a:xfrm>
          <a:prstGeom prst="rect">
            <a:avLst/>
          </a:prstGeom>
          <a:noFill/>
          <a:ln>
            <a:noFill/>
          </a:ln>
        </p:spPr>
        <p:txBody>
          <a:bodyPr lIns="90000" rIns="90000" tIns="45000" bIns="45000"/>
          <a:p>
            <a:pPr algn="ctr">
              <a:lnSpc>
                <a:spcPct val="100000"/>
              </a:lnSpc>
            </a:pPr>
            <a:r>
              <a:rPr lang="en-US" sz="2400">
                <a:solidFill>
                  <a:srgbClr val="ff0000"/>
                </a:solidFill>
                <a:latin typeface="Arial"/>
                <a:ea typeface="ＭＳ Ｐゴシック"/>
              </a:rPr>
              <a:t>Jan 22, 2009</a:t>
            </a:r>
            <a:r>
              <a:rPr lang="en-US" sz="2400">
                <a:solidFill>
                  <a:srgbClr val="0069b9"/>
                </a:solidFill>
                <a:latin typeface="Arial"/>
                <a:ea typeface="ＭＳ Ｐゴシック"/>
              </a:rPr>
              <a:t>: Windows, </a:t>
            </a:r>
            <a:endParaRPr/>
          </a:p>
          <a:p>
            <a:pPr algn="ctr">
              <a:lnSpc>
                <a:spcPct val="100000"/>
              </a:lnSpc>
            </a:pPr>
            <a:r>
              <a:rPr lang="en-US" sz="2400">
                <a:solidFill>
                  <a:srgbClr val="0069b9"/>
                </a:solidFill>
                <a:latin typeface="Arial"/>
                <a:ea typeface="ＭＳ Ｐゴシック"/>
              </a:rPr>
              <a:t>RPC packet, overflow (Conficker worm)</a:t>
            </a:r>
            <a:endParaRPr/>
          </a:p>
        </p:txBody>
      </p:sp>
      <p:sp>
        <p:nvSpPr>
          <p:cNvPr id="212" name="CustomShape 6"/>
          <p:cNvSpPr/>
          <p:nvPr/>
        </p:nvSpPr>
        <p:spPr>
          <a:xfrm>
            <a:off x="380880" y="3517920"/>
            <a:ext cx="5943240" cy="821880"/>
          </a:xfrm>
          <a:prstGeom prst="rect">
            <a:avLst/>
          </a:prstGeom>
          <a:noFill/>
          <a:ln>
            <a:noFill/>
          </a:ln>
        </p:spPr>
        <p:txBody>
          <a:bodyPr lIns="90000" rIns="90000" tIns="45000" bIns="45000"/>
          <a:p>
            <a:pPr algn="ctr">
              <a:lnSpc>
                <a:spcPct val="100000"/>
              </a:lnSpc>
            </a:pPr>
            <a:r>
              <a:rPr lang="en-US" sz="2400">
                <a:solidFill>
                  <a:srgbClr val="ff0000"/>
                </a:solidFill>
                <a:latin typeface="Arial"/>
                <a:ea typeface="ＭＳ Ｐゴシック"/>
              </a:rPr>
              <a:t>Feb 20, 2009</a:t>
            </a:r>
            <a:r>
              <a:rPr lang="en-US" sz="2400">
                <a:solidFill>
                  <a:srgbClr val="0069b9"/>
                </a:solidFill>
                <a:latin typeface="Arial"/>
                <a:ea typeface="ＭＳ Ｐゴシック"/>
              </a:rPr>
              <a:t>: Acrobat Reader</a:t>
            </a:r>
            <a:r>
              <a:rPr lang="en-US" sz="2400">
                <a:solidFill>
                  <a:srgbClr val="0069b9"/>
                </a:solidFill>
                <a:latin typeface="Arial"/>
                <a:ea typeface="ＭＳ Ｐゴシック"/>
              </a:rPr>
              <a:t>
</a:t>
            </a:r>
            <a:r>
              <a:rPr lang="en-US" sz="2400">
                <a:solidFill>
                  <a:srgbClr val="0069b9"/>
                </a:solidFill>
                <a:latin typeface="Arial"/>
                <a:ea typeface="ＭＳ Ｐゴシック"/>
              </a:rPr>
              <a:t>Open PDF, overflow</a:t>
            </a:r>
            <a:endParaRPr/>
          </a:p>
        </p:txBody>
      </p:sp>
      <p:pic>
        <p:nvPicPr>
          <p:cNvPr id="213" name="Picture 12" descr=""/>
          <p:cNvPicPr/>
          <p:nvPr/>
        </p:nvPicPr>
        <p:blipFill>
          <a:blip r:embed="rId4"/>
          <a:stretch>
            <a:fillRect/>
          </a:stretch>
        </p:blipFill>
        <p:spPr>
          <a:xfrm>
            <a:off x="5943600" y="990720"/>
            <a:ext cx="1599840" cy="1599840"/>
          </a:xfrm>
          <a:prstGeom prst="rect">
            <a:avLst/>
          </a:prstGeom>
          <a:ln>
            <a:noFill/>
          </a:ln>
        </p:spPr>
      </p:pic>
      <p:sp>
        <p:nvSpPr>
          <p:cNvPr id="214" name="CustomShape 7"/>
          <p:cNvSpPr/>
          <p:nvPr/>
        </p:nvSpPr>
        <p:spPr>
          <a:xfrm>
            <a:off x="380880" y="5596200"/>
            <a:ext cx="5943240" cy="82188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These buffer overflows are </a:t>
            </a:r>
            <a:r>
              <a:rPr b="1" lang="en-US" sz="2400">
                <a:solidFill>
                  <a:srgbClr val="0069b9"/>
                </a:solidFill>
                <a:latin typeface="Arial"/>
                <a:ea typeface="ＭＳ Ｐゴシック"/>
              </a:rPr>
              <a:t>
</a:t>
            </a:r>
            <a:r>
              <a:rPr b="1" lang="en-US" sz="2400">
                <a:solidFill>
                  <a:srgbClr val="0069b9"/>
                </a:solidFill>
                <a:latin typeface="Arial"/>
                <a:ea typeface="ＭＳ Ｐゴシック"/>
              </a:rPr>
              <a:t>security vulnerabilities</a:t>
            </a:r>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13"/>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08"/>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2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06"/>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2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07"/>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3"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Multiprocessor Issues</a:t>
            </a:r>
            <a:endParaRPr/>
          </a:p>
        </p:txBody>
      </p:sp>
      <p:sp>
        <p:nvSpPr>
          <p:cNvPr id="574"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Prior schemes have multiprocessor issues</a:t>
            </a:r>
            <a:endParaRPr/>
          </a:p>
          <a:p>
            <a:pPr>
              <a:lnSpc>
                <a:spcPct val="100000"/>
              </a:lnSpc>
            </a:pPr>
            <a:endParaRPr/>
          </a:p>
          <a:p>
            <a:pPr>
              <a:lnSpc>
                <a:spcPct val="100000"/>
              </a:lnSpc>
              <a:buFont typeface="Arial"/>
              <a:buChar char="•"/>
            </a:pPr>
            <a:r>
              <a:rPr lang="en-US" sz="2800">
                <a:solidFill>
                  <a:srgbClr val="000000"/>
                </a:solidFill>
                <a:latin typeface="Arial"/>
              </a:rPr>
              <a:t>Issue 1: Need thread-safe base/bound storage</a:t>
            </a:r>
            <a:endParaRPr/>
          </a:p>
          <a:p>
            <a:pPr lvl="1">
              <a:lnSpc>
                <a:spcPct val="100000"/>
              </a:lnSpc>
              <a:buFont typeface="Arial"/>
              <a:buChar char="•"/>
            </a:pPr>
            <a:r>
              <a:rPr lang="en-US" sz="2400">
                <a:solidFill>
                  <a:srgbClr val="000000"/>
                </a:solidFill>
                <a:latin typeface="Arial"/>
              </a:rPr>
              <a:t>Hash table: per bucket locking (or lock-free)</a:t>
            </a:r>
            <a:endParaRPr/>
          </a:p>
          <a:p>
            <a:pPr lvl="1">
              <a:lnSpc>
                <a:spcPct val="100000"/>
              </a:lnSpc>
              <a:buFont typeface="Arial"/>
              <a:buChar char="•"/>
            </a:pPr>
            <a:r>
              <a:rPr lang="en-US" sz="2400">
                <a:solidFill>
                  <a:srgbClr val="000000"/>
                </a:solidFill>
                <a:latin typeface="Arial"/>
              </a:rPr>
              <a:t>Shadow space: if race-free, implicitly synchronized</a:t>
            </a:r>
            <a:endParaRPr/>
          </a:p>
          <a:p>
            <a:pPr>
              <a:lnSpc>
                <a:spcPct val="100000"/>
              </a:lnSpc>
            </a:pPr>
            <a:endParaRPr/>
          </a:p>
          <a:p>
            <a:pPr>
              <a:lnSpc>
                <a:spcPct val="100000"/>
              </a:lnSpc>
              <a:buFont typeface="Arial"/>
              <a:buChar char="•"/>
            </a:pPr>
            <a:r>
              <a:rPr lang="en-US" sz="2800">
                <a:solidFill>
                  <a:srgbClr val="000000"/>
                </a:solidFill>
                <a:latin typeface="Arial"/>
              </a:rPr>
              <a:t>Issue 2: Atomic pointer reads/writes</a:t>
            </a:r>
            <a:endParaRPr/>
          </a:p>
          <a:p>
            <a:pPr lvl="1">
              <a:lnSpc>
                <a:spcPct val="100000"/>
              </a:lnSpc>
              <a:buFont typeface="Arial"/>
              <a:buChar char="•"/>
            </a:pPr>
            <a:r>
              <a:rPr lang="en-US" sz="2400">
                <a:solidFill>
                  <a:srgbClr val="000000"/>
                </a:solidFill>
                <a:latin typeface="Arial"/>
              </a:rPr>
              <a:t>If race free, no problem</a:t>
            </a:r>
            <a:endParaRPr/>
          </a:p>
          <a:p>
            <a:pPr lvl="1">
              <a:lnSpc>
                <a:spcPct val="100000"/>
              </a:lnSpc>
              <a:buFont typeface="Arial"/>
              <a:buChar char="•"/>
            </a:pPr>
            <a:r>
              <a:rPr lang="en-US" sz="2400">
                <a:solidFill>
                  <a:srgbClr val="000000"/>
                </a:solidFill>
                <a:latin typeface="Arial"/>
              </a:rPr>
              <a:t>if not race free, </a:t>
            </a:r>
            <a:endParaRPr/>
          </a:p>
          <a:p>
            <a:pPr lvl="2">
              <a:lnSpc>
                <a:spcPct val="100000"/>
              </a:lnSpc>
              <a:buFont typeface="Arial"/>
              <a:buChar char="•"/>
            </a:pPr>
            <a:r>
              <a:rPr lang="en-US" sz="2400">
                <a:solidFill>
                  <a:srgbClr val="000000"/>
                </a:solidFill>
                <a:latin typeface="Arial"/>
              </a:rPr>
              <a:t>Hash table: protect pointer ld/st with bucket lock</a:t>
            </a:r>
            <a:endParaRPr/>
          </a:p>
          <a:p>
            <a:pPr lvl="2">
              <a:lnSpc>
                <a:spcPct val="100000"/>
              </a:lnSpc>
              <a:buFont typeface="Arial"/>
              <a:buChar char="•"/>
            </a:pPr>
            <a:r>
              <a:rPr lang="en-US" sz="2400">
                <a:solidFill>
                  <a:srgbClr val="000000"/>
                </a:solidFill>
                <a:latin typeface="Arial"/>
              </a:rPr>
              <a:t>Shadow space: transactional memory?</a:t>
            </a:r>
            <a:endParaRPr/>
          </a:p>
        </p:txBody>
      </p:sp>
      <p:sp>
        <p:nvSpPr>
          <p:cNvPr id="575"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6"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Benchmark Characterization</a:t>
            </a:r>
            <a:endParaRPr/>
          </a:p>
        </p:txBody>
      </p:sp>
      <p:graphicFrame>
        <p:nvGraphicFramePr>
          <p:cNvPr id="577" name="Content Placeholder 4"/>
          <p:cNvGraphicFramePr/>
          <p:nvPr/>
        </p:nvGraphicFramePr>
        <p:xfrm>
          <a:off x="457200" y="990720"/>
          <a:ext cx="8229240" cy="5257440"/>
        </p:xfrm>
        <a:graphic>
          <a:graphicData uri="http://schemas.openxmlformats.org/drawingml/2006/chart">
            <c:chart xmlns:c="http://schemas.openxmlformats.org/drawingml/2006/chart" xmlns:r="http://schemas.openxmlformats.org/officeDocument/2006/relationships" r:id="rId1"/>
          </a:graphicData>
        </a:graphic>
      </p:graphicFrame>
      <p:sp>
        <p:nvSpPr>
          <p:cNvPr id="578" name="TextShape 2"/>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579" name="CustomShape 3"/>
          <p:cNvSpPr/>
          <p:nvPr/>
        </p:nvSpPr>
        <p:spPr>
          <a:xfrm>
            <a:off x="1143000" y="4572000"/>
            <a:ext cx="571320" cy="1599840"/>
          </a:xfrm>
          <a:prstGeom prst="rect">
            <a:avLst/>
          </a:prstGeom>
          <a:noFill/>
          <a:ln>
            <a:solidFill>
              <a:srgbClr val="000000"/>
            </a:solidFill>
          </a:ln>
        </p:spPr>
      </p:sp>
      <p:sp>
        <p:nvSpPr>
          <p:cNvPr id="580" name="CustomShape 4"/>
          <p:cNvSpPr/>
          <p:nvPr/>
        </p:nvSpPr>
        <p:spPr>
          <a:xfrm>
            <a:off x="6972480" y="2400480"/>
            <a:ext cx="228240" cy="3771720"/>
          </a:xfrm>
          <a:prstGeom prst="rect">
            <a:avLst/>
          </a:prstGeom>
          <a:noFill/>
          <a:ln>
            <a:solidFill>
              <a:srgbClr val="000000"/>
            </a:solidFill>
          </a:ln>
        </p:spPr>
      </p:sp>
      <p:sp>
        <p:nvSpPr>
          <p:cNvPr id="581" name="CustomShape 5"/>
          <p:cNvSpPr/>
          <p:nvPr/>
        </p:nvSpPr>
        <p:spPr>
          <a:xfrm>
            <a:off x="2400480" y="4572000"/>
            <a:ext cx="342720" cy="1599840"/>
          </a:xfrm>
          <a:prstGeom prst="rect">
            <a:avLst/>
          </a:prstGeom>
          <a:noFill/>
          <a:ln>
            <a:solidFill>
              <a:srgbClr val="000000"/>
            </a:solidFill>
          </a:ln>
        </p:spPr>
      </p:sp>
      <p:sp>
        <p:nvSpPr>
          <p:cNvPr id="582" name="CustomShape 6"/>
          <p:cNvSpPr/>
          <p:nvPr/>
        </p:nvSpPr>
        <p:spPr>
          <a:xfrm>
            <a:off x="3314880" y="4457880"/>
            <a:ext cx="342720" cy="1714320"/>
          </a:xfrm>
          <a:prstGeom prst="rect">
            <a:avLst/>
          </a:prstGeom>
          <a:noFill/>
          <a:ln>
            <a:solidFill>
              <a:srgbClr val="000000"/>
            </a:solidFill>
          </a:ln>
        </p:spPr>
      </p:sp>
      <p:sp>
        <p:nvSpPr>
          <p:cNvPr id="583" name="CustomShape 7"/>
          <p:cNvSpPr/>
          <p:nvPr/>
        </p:nvSpPr>
        <p:spPr>
          <a:xfrm>
            <a:off x="4343400" y="4343400"/>
            <a:ext cx="228240" cy="1828440"/>
          </a:xfrm>
          <a:prstGeom prst="rect">
            <a:avLst/>
          </a:prstGeom>
          <a:noFill/>
          <a:ln>
            <a:solidFill>
              <a:srgbClr val="000000"/>
            </a:solidFill>
          </a:ln>
        </p:spPr>
      </p:sp>
      <p:sp>
        <p:nvSpPr>
          <p:cNvPr id="584" name="CustomShape 8"/>
          <p:cNvSpPr/>
          <p:nvPr/>
        </p:nvSpPr>
        <p:spPr>
          <a:xfrm>
            <a:off x="4915080" y="3772080"/>
            <a:ext cx="685440" cy="2400120"/>
          </a:xfrm>
          <a:prstGeom prst="rect">
            <a:avLst/>
          </a:prstGeom>
          <a:noFill/>
          <a:ln>
            <a:solidFill>
              <a:srgbClr val="000000"/>
            </a:solidFill>
          </a:ln>
        </p:spPr>
      </p:sp>
      <p:sp>
        <p:nvSpPr>
          <p:cNvPr id="585" name="CustomShape 9"/>
          <p:cNvSpPr/>
          <p:nvPr/>
        </p:nvSpPr>
        <p:spPr>
          <a:xfrm>
            <a:off x="5943600" y="3200400"/>
            <a:ext cx="342720" cy="2933280"/>
          </a:xfrm>
          <a:prstGeom prst="rect">
            <a:avLst/>
          </a:prstGeom>
          <a:noFill/>
          <a:ln>
            <a:solidFill>
              <a:srgbClr val="000000"/>
            </a:solidFill>
          </a:ln>
        </p:spPr>
      </p:sp>
      <p:sp>
        <p:nvSpPr>
          <p:cNvPr id="586" name="CustomShape 10"/>
          <p:cNvSpPr/>
          <p:nvPr/>
        </p:nvSpPr>
        <p:spPr>
          <a:xfrm>
            <a:off x="7886880" y="2171880"/>
            <a:ext cx="342720" cy="4000320"/>
          </a:xfrm>
          <a:prstGeom prst="rect">
            <a:avLst/>
          </a:prstGeom>
          <a:noFill/>
          <a:ln>
            <a:solidFill>
              <a:srgbClr val="000000"/>
            </a:solidFill>
          </a:ln>
        </p:spPr>
      </p:sp>
      <p:sp>
        <p:nvSpPr>
          <p:cNvPr id="587" name="CustomShape 11"/>
          <p:cNvSpPr/>
          <p:nvPr/>
        </p:nvSpPr>
        <p:spPr>
          <a:xfrm>
            <a:off x="1050480" y="2703600"/>
            <a:ext cx="3649680" cy="943560"/>
          </a:xfrm>
          <a:prstGeom prst="rect">
            <a:avLst/>
          </a:prstGeom>
          <a:noFill/>
          <a:ln>
            <a:noFill/>
          </a:ln>
        </p:spPr>
        <p:txBody>
          <a:bodyPr wrap="none" lIns="90000" rIns="90000" tIns="45000" bIns="45000"/>
          <a:p>
            <a:pPr>
              <a:lnSpc>
                <a:spcPct val="100000"/>
              </a:lnSpc>
            </a:pPr>
            <a:r>
              <a:rPr b="1" lang="en-US" sz="2800">
                <a:solidFill>
                  <a:srgbClr val="ff0000"/>
                </a:solidFill>
                <a:latin typeface="Arial"/>
              </a:rPr>
              <a:t>Infrequent</a:t>
            </a:r>
            <a:endParaRPr/>
          </a:p>
          <a:p>
            <a:pPr>
              <a:lnSpc>
                <a:spcPct val="100000"/>
              </a:lnSpc>
            </a:pPr>
            <a:r>
              <a:rPr b="1" lang="en-US" sz="2800">
                <a:solidFill>
                  <a:srgbClr val="ff0000"/>
                </a:solidFill>
                <a:latin typeface="Arial"/>
              </a:rPr>
              <a:t>Metadata  Accesses </a:t>
            </a:r>
            <a:endParaRPr/>
          </a:p>
        </p:txBody>
      </p:sp>
      <p:sp>
        <p:nvSpPr>
          <p:cNvPr id="588" name="CustomShape 12"/>
          <p:cNvSpPr/>
          <p:nvPr/>
        </p:nvSpPr>
        <p:spPr>
          <a:xfrm>
            <a:off x="5279040" y="1217520"/>
            <a:ext cx="3550680" cy="943560"/>
          </a:xfrm>
          <a:prstGeom prst="rect">
            <a:avLst/>
          </a:prstGeom>
          <a:noFill/>
          <a:ln>
            <a:noFill/>
          </a:ln>
        </p:spPr>
        <p:txBody>
          <a:bodyPr wrap="none" lIns="90000" rIns="90000" tIns="45000" bIns="45000"/>
          <a:p>
            <a:pPr>
              <a:lnSpc>
                <a:spcPct val="100000"/>
              </a:lnSpc>
            </a:pPr>
            <a:r>
              <a:rPr b="1" lang="en-US" sz="2800">
                <a:solidFill>
                  <a:srgbClr val="006819"/>
                </a:solidFill>
                <a:latin typeface="Arial"/>
              </a:rPr>
              <a:t>Frequent</a:t>
            </a:r>
            <a:endParaRPr/>
          </a:p>
          <a:p>
            <a:pPr>
              <a:lnSpc>
                <a:spcPct val="100000"/>
              </a:lnSpc>
            </a:pPr>
            <a:r>
              <a:rPr b="1" lang="en-US" sz="2800">
                <a:solidFill>
                  <a:srgbClr val="006819"/>
                </a:solidFill>
                <a:latin typeface="Arial"/>
              </a:rPr>
              <a:t>Metadata Accesses </a:t>
            </a:r>
            <a:endParaRPr/>
          </a:p>
        </p:txBody>
      </p:sp>
      <p:sp>
        <p:nvSpPr>
          <p:cNvPr id="589" name="CustomShape 13"/>
          <p:cNvSpPr/>
          <p:nvPr/>
        </p:nvSpPr>
        <p:spPr>
          <a:xfrm>
            <a:off x="5410080" y="1714680"/>
            <a:ext cx="3276360" cy="1080"/>
          </a:xfrm>
          <a:prstGeom prst="curvedConnector3">
            <a:avLst>
              <a:gd name="adj1" fmla="val 50000"/>
            </a:avLst>
          </a:prstGeom>
          <a:noFill/>
          <a:ln w="38160">
            <a:solidFill>
              <a:srgbClr val="006819"/>
            </a:solidFill>
            <a:round/>
            <a:headEnd len="med" type="arrow" w="med"/>
            <a:tailEnd len="med" type="arrow" w="med"/>
          </a:ln>
        </p:spPr>
      </p:sp>
      <p:sp>
        <p:nvSpPr>
          <p:cNvPr id="590" name="CustomShape 14"/>
          <p:cNvSpPr/>
          <p:nvPr/>
        </p:nvSpPr>
        <p:spPr>
          <a:xfrm>
            <a:off x="1181160" y="3198960"/>
            <a:ext cx="3276360" cy="1080"/>
          </a:xfrm>
          <a:prstGeom prst="curvedConnector3">
            <a:avLst>
              <a:gd name="adj1" fmla="val 50000"/>
            </a:avLst>
          </a:prstGeom>
          <a:noFill/>
          <a:ln w="38160">
            <a:solidFill>
              <a:srgbClr val="ff0000"/>
            </a:solidFill>
            <a:round/>
            <a:headEnd len="med" type="arrow" w="med"/>
            <a:tailEnd len="med" type="arrow" w="med"/>
          </a:ln>
        </p:spPr>
      </p:sp>
      <p:sp>
        <p:nvSpPr>
          <p:cNvPr id="591" name="CustomShape 15"/>
          <p:cNvSpPr/>
          <p:nvPr/>
        </p:nvSpPr>
        <p:spPr>
          <a:xfrm>
            <a:off x="0" y="1028880"/>
            <a:ext cx="2171520" cy="395280"/>
          </a:xfrm>
          <a:prstGeom prst="rect">
            <a:avLst/>
          </a:prstGeom>
          <a:noFill/>
          <a:ln>
            <a:noFill/>
          </a:ln>
        </p:spPr>
        <p:txBody>
          <a:bodyPr lIns="90000" rIns="90000" tIns="45000" bIns="45000"/>
          <a:p>
            <a:pPr>
              <a:lnSpc>
                <a:spcPct val="100000"/>
              </a:lnSpc>
            </a:pPr>
            <a:r>
              <a:rPr lang="en-US" sz="2000">
                <a:solidFill>
                  <a:srgbClr val="000000"/>
                </a:solidFill>
                <a:latin typeface="Arial"/>
                <a:ea typeface="ＭＳ Ｐゴシック"/>
              </a:rPr>
              <a:t> </a:t>
            </a:r>
            <a:r>
              <a:rPr lang="en-US" sz="2000">
                <a:solidFill>
                  <a:srgbClr val="000000"/>
                </a:solidFill>
                <a:latin typeface="Arial"/>
                <a:ea typeface="ＭＳ Ｐゴシック"/>
              </a:rPr>
              <a:t>Percent</a:t>
            </a:r>
            <a:endParaRPr/>
          </a:p>
        </p:txBody>
      </p:sp>
    </p:spTree>
  </p:cSld>
  <p:timing>
    <p:tnLst>
      <p:par>
        <p:cTn id="1224" dur="indefinite" restart="never" nodeType="tmRoot">
          <p:childTnLst>
            <p:seq>
              <p:cTn id="1225" dur="indefinite" nodeType="mainSeq">
                <p:childTnLst>
                  <p:par>
                    <p:cTn id="1226" fill="hold">
                      <p:stCondLst>
                        <p:cond delay="indefinite"/>
                      </p:stCondLst>
                      <p:childTnLst>
                        <p:par>
                          <p:cTn id="1227" fill="hold">
                            <p:stCondLst>
                              <p:cond delay="0"/>
                            </p:stCondLst>
                            <p:childTnLst>
                              <p:par>
                                <p:cTn id="1228" nodeType="clickEffect" fill="hold" presetClass="entr" presetID="1">
                                  <p:stCondLst>
                                    <p:cond delay="0"/>
                                  </p:stCondLst>
                                  <p:childTnLst>
                                    <p:set>
                                      <p:cBhvr>
                                        <p:cTn id="1229" dur="1" fill="hold">
                                          <p:stCondLst>
                                            <p:cond delay="0"/>
                                          </p:stCondLst>
                                        </p:cTn>
                                        <p:tgtEl>
                                          <p:spTgt spid="587"/>
                                        </p:tgtEl>
                                        <p:attrNameLst>
                                          <p:attrName>style.visibility</p:attrName>
                                        </p:attrNameLst>
                                      </p:cBhvr>
                                      <p:to>
                                        <p:strVal val="visible"/>
                                      </p:to>
                                    </p:set>
                                  </p:childTnLst>
                                </p:cTn>
                              </p:par>
                              <p:par>
                                <p:cTn id="1230" nodeType="withEffect" fill="hold" presetClass="entr" presetID="1">
                                  <p:stCondLst>
                                    <p:cond delay="0"/>
                                  </p:stCondLst>
                                  <p:childTnLst>
                                    <p:set>
                                      <p:cBhvr>
                                        <p:cTn id="1231" dur="1" fill="hold">
                                          <p:stCondLst>
                                            <p:cond delay="0"/>
                                          </p:stCondLst>
                                        </p:cTn>
                                        <p:tgtEl>
                                          <p:spTgt spid="590"/>
                                        </p:tgtEl>
                                        <p:attrNameLst>
                                          <p:attrName>style.visibility</p:attrName>
                                        </p:attrNameLst>
                                      </p:cBhvr>
                                      <p:to>
                                        <p:strVal val="visible"/>
                                      </p:to>
                                    </p:set>
                                  </p:childTnLst>
                                </p:cTn>
                              </p:par>
                            </p:childTnLst>
                          </p:cTn>
                        </p:par>
                      </p:childTnLst>
                    </p:cTn>
                  </p:par>
                  <p:par>
                    <p:cTn id="1232" fill="hold">
                      <p:stCondLst>
                        <p:cond delay="indefinite"/>
                      </p:stCondLst>
                      <p:childTnLst>
                        <p:par>
                          <p:cTn id="1233" fill="hold">
                            <p:stCondLst>
                              <p:cond delay="0"/>
                            </p:stCondLst>
                            <p:childTnLst>
                              <p:par>
                                <p:cTn id="1234" nodeType="clickEffect" fill="hold" presetClass="entr" presetID="1">
                                  <p:stCondLst>
                                    <p:cond delay="0"/>
                                  </p:stCondLst>
                                  <p:childTnLst>
                                    <p:set>
                                      <p:cBhvr>
                                        <p:cTn id="1235" dur="1" fill="hold">
                                          <p:stCondLst>
                                            <p:cond delay="0"/>
                                          </p:stCondLst>
                                        </p:cTn>
                                        <p:tgtEl>
                                          <p:spTgt spid="588"/>
                                        </p:tgtEl>
                                        <p:attrNameLst>
                                          <p:attrName>style.visibility</p:attrName>
                                        </p:attrNameLst>
                                      </p:cBhvr>
                                      <p:to>
                                        <p:strVal val="visible"/>
                                      </p:to>
                                    </p:set>
                                  </p:childTnLst>
                                </p:cTn>
                              </p:par>
                              <p:par>
                                <p:cTn id="1236" nodeType="withEffect" fill="hold" presetClass="entr" presetID="1">
                                  <p:stCondLst>
                                    <p:cond delay="0"/>
                                  </p:stCondLst>
                                  <p:childTnLst>
                                    <p:set>
                                      <p:cBhvr>
                                        <p:cTn id="1237" dur="1" fill="hold">
                                          <p:stCondLst>
                                            <p:cond delay="0"/>
                                          </p:stCondLst>
                                        </p:cTn>
                                        <p:tgtEl>
                                          <p:spTgt spid="589"/>
                                        </p:tgtEl>
                                        <p:attrNameLst>
                                          <p:attrName>style.visibility</p:attrName>
                                        </p:attrNameLst>
                                      </p:cBhvr>
                                      <p:to>
                                        <p:strVal val="visible"/>
                                      </p:to>
                                    </p:set>
                                  </p:childTnLst>
                                </p:cTn>
                              </p:par>
                            </p:childTnLst>
                          </p:cTn>
                        </p:par>
                      </p:childTnLst>
                    </p:cTn>
                  </p:par>
                  <p:par>
                    <p:cTn id="1238" fill="hold">
                      <p:stCondLst>
                        <p:cond delay="indefinite"/>
                      </p:stCondLst>
                      <p:childTnLst>
                        <p:par>
                          <p:cTn id="1239" fill="hold">
                            <p:stCondLst>
                              <p:cond delay="0"/>
                            </p:stCondLst>
                            <p:childTnLst>
                              <p:par>
                                <p:cTn id="1240" nodeType="clickEffect" fill="hold" presetClass="entr" presetID="1">
                                  <p:stCondLst>
                                    <p:cond delay="0"/>
                                  </p:stCondLst>
                                  <p:childTnLst>
                                    <p:set>
                                      <p:cBhvr>
                                        <p:cTn id="1241" dur="1" fill="hold">
                                          <p:stCondLst>
                                            <p:cond delay="0"/>
                                          </p:stCondLst>
                                        </p:cTn>
                                        <p:tgtEl>
                                          <p:spTgt spid="584"/>
                                        </p:tgtEl>
                                        <p:attrNameLst>
                                          <p:attrName>style.visibility</p:attrName>
                                        </p:attrNameLst>
                                      </p:cBhvr>
                                      <p:to>
                                        <p:strVal val="visible"/>
                                      </p:to>
                                    </p:set>
                                  </p:childTnLst>
                                </p:cTn>
                              </p:par>
                              <p:par>
                                <p:cTn id="1242" nodeType="withEffect" fill="hold" presetClass="entr" presetID="1">
                                  <p:stCondLst>
                                    <p:cond delay="0"/>
                                  </p:stCondLst>
                                  <p:childTnLst>
                                    <p:set>
                                      <p:cBhvr>
                                        <p:cTn id="1243" dur="1" fill="hold">
                                          <p:stCondLst>
                                            <p:cond delay="0"/>
                                          </p:stCondLst>
                                        </p:cTn>
                                        <p:tgtEl>
                                          <p:spTgt spid="579"/>
                                        </p:tgtEl>
                                        <p:attrNameLst>
                                          <p:attrName>style.visibility</p:attrName>
                                        </p:attrNameLst>
                                      </p:cBhvr>
                                      <p:to>
                                        <p:strVal val="visible"/>
                                      </p:to>
                                    </p:set>
                                  </p:childTnLst>
                                </p:cTn>
                              </p:par>
                              <p:par>
                                <p:cTn id="1244" nodeType="withEffect" fill="hold" presetClass="entr" presetID="1">
                                  <p:stCondLst>
                                    <p:cond delay="0"/>
                                  </p:stCondLst>
                                  <p:childTnLst>
                                    <p:set>
                                      <p:cBhvr>
                                        <p:cTn id="1245" dur="1" fill="hold">
                                          <p:stCondLst>
                                            <p:cond delay="0"/>
                                          </p:stCondLst>
                                        </p:cTn>
                                        <p:tgtEl>
                                          <p:spTgt spid="580"/>
                                        </p:tgtEl>
                                        <p:attrNameLst>
                                          <p:attrName>style.visibility</p:attrName>
                                        </p:attrNameLst>
                                      </p:cBhvr>
                                      <p:to>
                                        <p:strVal val="visible"/>
                                      </p:to>
                                    </p:set>
                                  </p:childTnLst>
                                </p:cTn>
                              </p:par>
                              <p:par>
                                <p:cTn id="1246" nodeType="withEffect" fill="hold" presetClass="entr" presetID="1">
                                  <p:stCondLst>
                                    <p:cond delay="0"/>
                                  </p:stCondLst>
                                  <p:childTnLst>
                                    <p:set>
                                      <p:cBhvr>
                                        <p:cTn id="1247" dur="1" fill="hold">
                                          <p:stCondLst>
                                            <p:cond delay="0"/>
                                          </p:stCondLst>
                                        </p:cTn>
                                        <p:tgtEl>
                                          <p:spTgt spid="581"/>
                                        </p:tgtEl>
                                        <p:attrNameLst>
                                          <p:attrName>style.visibility</p:attrName>
                                        </p:attrNameLst>
                                      </p:cBhvr>
                                      <p:to>
                                        <p:strVal val="visible"/>
                                      </p:to>
                                    </p:set>
                                  </p:childTnLst>
                                </p:cTn>
                              </p:par>
                              <p:par>
                                <p:cTn id="1248" nodeType="withEffect" fill="hold" presetClass="entr" presetID="1">
                                  <p:stCondLst>
                                    <p:cond delay="0"/>
                                  </p:stCondLst>
                                  <p:childTnLst>
                                    <p:set>
                                      <p:cBhvr>
                                        <p:cTn id="1249" dur="1" fill="hold">
                                          <p:stCondLst>
                                            <p:cond delay="0"/>
                                          </p:stCondLst>
                                        </p:cTn>
                                        <p:tgtEl>
                                          <p:spTgt spid="582"/>
                                        </p:tgtEl>
                                        <p:attrNameLst>
                                          <p:attrName>style.visibility</p:attrName>
                                        </p:attrNameLst>
                                      </p:cBhvr>
                                      <p:to>
                                        <p:strVal val="visible"/>
                                      </p:to>
                                    </p:set>
                                  </p:childTnLst>
                                </p:cTn>
                              </p:par>
                              <p:par>
                                <p:cTn id="1250" nodeType="withEffect" fill="hold" presetClass="entr" presetID="1">
                                  <p:stCondLst>
                                    <p:cond delay="0"/>
                                  </p:stCondLst>
                                  <p:childTnLst>
                                    <p:set>
                                      <p:cBhvr>
                                        <p:cTn id="1251" dur="1" fill="hold">
                                          <p:stCondLst>
                                            <p:cond delay="0"/>
                                          </p:stCondLst>
                                        </p:cTn>
                                        <p:tgtEl>
                                          <p:spTgt spid="583"/>
                                        </p:tgtEl>
                                        <p:attrNameLst>
                                          <p:attrName>style.visibility</p:attrName>
                                        </p:attrNameLst>
                                      </p:cBhvr>
                                      <p:to>
                                        <p:strVal val="visible"/>
                                      </p:to>
                                    </p:set>
                                  </p:childTnLst>
                                </p:cTn>
                              </p:par>
                              <p:par>
                                <p:cTn id="1252" nodeType="withEffect" fill="hold" presetClass="entr" presetID="1">
                                  <p:stCondLst>
                                    <p:cond delay="0"/>
                                  </p:stCondLst>
                                  <p:childTnLst>
                                    <p:set>
                                      <p:cBhvr>
                                        <p:cTn id="1253" dur="1" fill="hold">
                                          <p:stCondLst>
                                            <p:cond delay="0"/>
                                          </p:stCondLst>
                                        </p:cTn>
                                        <p:tgtEl>
                                          <p:spTgt spid="585"/>
                                        </p:tgtEl>
                                        <p:attrNameLst>
                                          <p:attrName>style.visibility</p:attrName>
                                        </p:attrNameLst>
                                      </p:cBhvr>
                                      <p:to>
                                        <p:strVal val="visible"/>
                                      </p:to>
                                    </p:set>
                                  </p:childTnLst>
                                </p:cTn>
                              </p:par>
                              <p:par>
                                <p:cTn id="1254" nodeType="withEffect" fill="hold" presetClass="entr" presetID="1">
                                  <p:stCondLst>
                                    <p:cond delay="0"/>
                                  </p:stCondLst>
                                  <p:childTnLst>
                                    <p:set>
                                      <p:cBhvr>
                                        <p:cTn id="1255" dur="1" fill="hold">
                                          <p:stCondLst>
                                            <p:cond delay="0"/>
                                          </p:stCondLst>
                                        </p:cTn>
                                        <p:tgtEl>
                                          <p:spTgt spid="5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2"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Separate Compilation</a:t>
            </a:r>
            <a:endParaRPr/>
          </a:p>
        </p:txBody>
      </p:sp>
      <p:sp>
        <p:nvSpPr>
          <p:cNvPr id="593"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SoftBound instrumentation is intra-procedural</a:t>
            </a:r>
            <a:endParaRPr/>
          </a:p>
          <a:p>
            <a:pPr>
              <a:lnSpc>
                <a:spcPct val="100000"/>
              </a:lnSpc>
              <a:buFont typeface="Arial"/>
              <a:buChar char="•"/>
            </a:pPr>
            <a:r>
              <a:rPr lang="en-US" sz="2800">
                <a:solidFill>
                  <a:srgbClr val="000000"/>
                </a:solidFill>
                <a:latin typeface="Arial"/>
              </a:rPr>
              <a:t>No Whole program analysis</a:t>
            </a:r>
            <a:endParaRPr/>
          </a:p>
          <a:p>
            <a:pPr lvl="1">
              <a:lnSpc>
                <a:spcPct val="100000"/>
              </a:lnSpc>
              <a:buFont typeface="Arial"/>
              <a:buChar char="•"/>
            </a:pPr>
            <a:r>
              <a:rPr lang="en-US" sz="2400">
                <a:solidFill>
                  <a:srgbClr val="000000"/>
                </a:solidFill>
                <a:latin typeface="Arial"/>
              </a:rPr>
              <a:t>No information required across different compilation units</a:t>
            </a:r>
            <a:endParaRPr/>
          </a:p>
          <a:p>
            <a:pPr>
              <a:lnSpc>
                <a:spcPct val="100000"/>
              </a:lnSpc>
              <a:buFont typeface="Arial"/>
              <a:buChar char="•"/>
            </a:pPr>
            <a:r>
              <a:rPr lang="en-US" sz="2800">
                <a:solidFill>
                  <a:srgbClr val="000000"/>
                </a:solidFill>
                <a:latin typeface="Arial"/>
              </a:rPr>
              <a:t>SoftBound uses Procedure Cloning</a:t>
            </a:r>
            <a:endParaRPr/>
          </a:p>
          <a:p>
            <a:pPr lvl="1">
              <a:lnSpc>
                <a:spcPct val="100000"/>
              </a:lnSpc>
              <a:buFont typeface="Arial"/>
              <a:buChar char="•"/>
            </a:pPr>
            <a:r>
              <a:rPr lang="en-US" sz="2400">
                <a:solidFill>
                  <a:srgbClr val="000000"/>
                </a:solidFill>
                <a:latin typeface="Arial"/>
              </a:rPr>
              <a:t>There are two version of each function,  SoftBounded version and the original version</a:t>
            </a:r>
            <a:endParaRPr/>
          </a:p>
          <a:p>
            <a:pPr lvl="1">
              <a:lnSpc>
                <a:spcPct val="100000"/>
              </a:lnSpc>
              <a:buFont typeface="Arial"/>
              <a:buChar char="•"/>
            </a:pPr>
            <a:r>
              <a:rPr lang="en-US" sz="2400">
                <a:solidFill>
                  <a:srgbClr val="000000"/>
                </a:solidFill>
                <a:latin typeface="Arial"/>
              </a:rPr>
              <a:t>Static or dynamic linker matches up callee and caller as usual</a:t>
            </a:r>
            <a:endParaRPr/>
          </a:p>
          <a:p>
            <a:pPr>
              <a:lnSpc>
                <a:spcPct val="100000"/>
              </a:lnSpc>
              <a:buFont typeface="Arial"/>
              <a:buChar char="•"/>
            </a:pPr>
            <a:r>
              <a:rPr lang="en-US" sz="2800">
                <a:solidFill>
                  <a:srgbClr val="000000"/>
                </a:solidFill>
                <a:latin typeface="Arial"/>
              </a:rPr>
              <a:t>SoftBound can be used to cure libraries</a:t>
            </a:r>
            <a:endParaRPr/>
          </a:p>
          <a:p>
            <a:pPr lvl="1">
              <a:lnSpc>
                <a:spcPct val="100000"/>
              </a:lnSpc>
              <a:buFont typeface="Arial"/>
              <a:buChar char="•"/>
            </a:pPr>
            <a:r>
              <a:rPr lang="en-US" sz="2400">
                <a:solidFill>
                  <a:srgbClr val="000000"/>
                </a:solidFill>
                <a:latin typeface="Arial"/>
              </a:rPr>
              <a:t>Create Safe versions of libraries</a:t>
            </a:r>
            <a:endParaRPr/>
          </a:p>
          <a:p>
            <a:pPr lvl="1">
              <a:lnSpc>
                <a:spcPct val="100000"/>
              </a:lnSpc>
              <a:buFont typeface="Arial"/>
              <a:buChar char="•"/>
            </a:pPr>
            <a:r>
              <a:rPr lang="en-US" sz="2400">
                <a:solidFill>
                  <a:srgbClr val="000000"/>
                </a:solidFill>
                <a:latin typeface="Arial"/>
              </a:rPr>
              <a:t>No wrappers required</a:t>
            </a:r>
            <a:endParaRPr/>
          </a:p>
        </p:txBody>
      </p:sp>
      <p:sp>
        <p:nvSpPr>
          <p:cNvPr id="594"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timing>
    <p:tnLst>
      <p:par>
        <p:cTn id="1256" dur="indefinite" restart="never" nodeType="tmRoot">
          <p:childTnLst>
            <p:seq>
              <p:cTn id="1257" dur="indefinite" nodeType="mainSeq">
                <p:childTnLst>
                  <p:par>
                    <p:cTn id="1258" fill="hold">
                      <p:stCondLst>
                        <p:cond delay="indefinite"/>
                      </p:stCondLst>
                      <p:childTnLst>
                        <p:par>
                          <p:cTn id="1259" fill="hold">
                            <p:stCondLst>
                              <p:cond delay="0"/>
                            </p:stCondLst>
                            <p:childTnLst>
                              <p:par>
                                <p:cTn id="1260" nodeType="clickEffect" fill="hold" presetClass="entr" presetID="1">
                                  <p:stCondLst>
                                    <p:cond delay="0"/>
                                  </p:stCondLst>
                                  <p:childTnLst>
                                    <p:set>
                                      <p:cBhvr>
                                        <p:cTn id="1261" dur="1" fill="hold">
                                          <p:stCondLst>
                                            <p:cond delay="0"/>
                                          </p:stCondLst>
                                        </p:cTn>
                                        <p:tgtEl>
                                          <p:spTgt spid="593">
                                            <p:txEl>
                                              <p:pRg st="0" end="46"/>
                                            </p:txEl>
                                          </p:spTgt>
                                        </p:tgtEl>
                                        <p:attrNameLst>
                                          <p:attrName>style.visibility</p:attrName>
                                        </p:attrNameLst>
                                      </p:cBhvr>
                                      <p:to>
                                        <p:strVal val="visible"/>
                                      </p:to>
                                    </p:set>
                                  </p:childTnLst>
                                </p:cTn>
                              </p:par>
                            </p:childTnLst>
                          </p:cTn>
                        </p:par>
                      </p:childTnLst>
                    </p:cTn>
                  </p:par>
                  <p:par>
                    <p:cTn id="1262" fill="hold">
                      <p:stCondLst>
                        <p:cond delay="indefinite"/>
                      </p:stCondLst>
                      <p:childTnLst>
                        <p:par>
                          <p:cTn id="1263" fill="hold">
                            <p:stCondLst>
                              <p:cond delay="0"/>
                            </p:stCondLst>
                            <p:childTnLst>
                              <p:par>
                                <p:cTn id="1264" nodeType="clickEffect" fill="hold" presetClass="entr" presetID="1">
                                  <p:stCondLst>
                                    <p:cond delay="0"/>
                                  </p:stCondLst>
                                  <p:childTnLst>
                                    <p:set>
                                      <p:cBhvr>
                                        <p:cTn id="1265" dur="1" fill="hold">
                                          <p:stCondLst>
                                            <p:cond delay="0"/>
                                          </p:stCondLst>
                                        </p:cTn>
                                        <p:tgtEl>
                                          <p:spTgt spid="593">
                                            <p:txEl>
                                              <p:pRg st="46" end="72"/>
                                            </p:txEl>
                                          </p:spTgt>
                                        </p:tgtEl>
                                        <p:attrNameLst>
                                          <p:attrName>style.visibility</p:attrName>
                                        </p:attrNameLst>
                                      </p:cBhvr>
                                      <p:to>
                                        <p:strVal val="visible"/>
                                      </p:to>
                                    </p:set>
                                  </p:childTnLst>
                                </p:cTn>
                              </p:par>
                              <p:par>
                                <p:cTn id="1266" nodeType="withEffect" fill="hold" presetClass="entr" presetID="1">
                                  <p:stCondLst>
                                    <p:cond delay="0"/>
                                  </p:stCondLst>
                                  <p:childTnLst>
                                    <p:set>
                                      <p:cBhvr>
                                        <p:cTn id="1267" dur="1" fill="hold">
                                          <p:stCondLst>
                                            <p:cond delay="0"/>
                                          </p:stCondLst>
                                        </p:cTn>
                                        <p:tgtEl>
                                          <p:spTgt spid="593">
                                            <p:txEl>
                                              <p:pRg st="72" end="131"/>
                                            </p:txEl>
                                          </p:spTgt>
                                        </p:tgtEl>
                                        <p:attrNameLst>
                                          <p:attrName>style.visibility</p:attrName>
                                        </p:attrNameLst>
                                      </p:cBhvr>
                                      <p:to>
                                        <p:strVal val="visible"/>
                                      </p:to>
                                    </p:set>
                                  </p:childTnLst>
                                </p:cTn>
                              </p:par>
                            </p:childTnLst>
                          </p:cTn>
                        </p:par>
                      </p:childTnLst>
                    </p:cTn>
                  </p:par>
                  <p:par>
                    <p:cTn id="1268" fill="hold">
                      <p:stCondLst>
                        <p:cond delay="indefinite"/>
                      </p:stCondLst>
                      <p:childTnLst>
                        <p:par>
                          <p:cTn id="1269" fill="hold">
                            <p:stCondLst>
                              <p:cond delay="0"/>
                            </p:stCondLst>
                            <p:childTnLst>
                              <p:par>
                                <p:cTn id="1270" nodeType="clickEffect" fill="hold" presetClass="entr" presetID="1">
                                  <p:stCondLst>
                                    <p:cond delay="0"/>
                                  </p:stCondLst>
                                  <p:childTnLst>
                                    <p:set>
                                      <p:cBhvr>
                                        <p:cTn id="1271" dur="1" fill="hold">
                                          <p:stCondLst>
                                            <p:cond delay="0"/>
                                          </p:stCondLst>
                                        </p:cTn>
                                        <p:tgtEl>
                                          <p:spTgt spid="593">
                                            <p:txEl>
                                              <p:pRg st="131" end="164"/>
                                            </p:txEl>
                                          </p:spTgt>
                                        </p:tgtEl>
                                        <p:attrNameLst>
                                          <p:attrName>style.visibility</p:attrName>
                                        </p:attrNameLst>
                                      </p:cBhvr>
                                      <p:to>
                                        <p:strVal val="visible"/>
                                      </p:to>
                                    </p:set>
                                  </p:childTnLst>
                                </p:cTn>
                              </p:par>
                              <p:par>
                                <p:cTn id="1272" nodeType="withEffect" fill="hold" presetClass="entr" presetID="1">
                                  <p:stCondLst>
                                    <p:cond delay="0"/>
                                  </p:stCondLst>
                                  <p:childTnLst>
                                    <p:set>
                                      <p:cBhvr>
                                        <p:cTn id="1273" dur="1" fill="hold">
                                          <p:stCondLst>
                                            <p:cond delay="0"/>
                                          </p:stCondLst>
                                        </p:cTn>
                                        <p:tgtEl>
                                          <p:spTgt spid="593">
                                            <p:txEl>
                                              <p:pRg st="164" end="250"/>
                                            </p:txEl>
                                          </p:spTgt>
                                        </p:tgtEl>
                                        <p:attrNameLst>
                                          <p:attrName>style.visibility</p:attrName>
                                        </p:attrNameLst>
                                      </p:cBhvr>
                                      <p:to>
                                        <p:strVal val="visible"/>
                                      </p:to>
                                    </p:set>
                                  </p:childTnLst>
                                </p:cTn>
                              </p:par>
                              <p:par>
                                <p:cTn id="1274" nodeType="withEffect" fill="hold" presetClass="entr" presetID="1">
                                  <p:stCondLst>
                                    <p:cond delay="0"/>
                                  </p:stCondLst>
                                  <p:childTnLst>
                                    <p:set>
                                      <p:cBhvr>
                                        <p:cTn id="1275" dur="1" fill="hold">
                                          <p:stCondLst>
                                            <p:cond delay="0"/>
                                          </p:stCondLst>
                                        </p:cTn>
                                        <p:tgtEl>
                                          <p:spTgt spid="593">
                                            <p:txEl>
                                              <p:pRg st="250" end="313"/>
                                            </p:txEl>
                                          </p:spTgt>
                                        </p:tgtEl>
                                        <p:attrNameLst>
                                          <p:attrName>style.visibility</p:attrName>
                                        </p:attrNameLst>
                                      </p:cBhvr>
                                      <p:to>
                                        <p:strVal val="visible"/>
                                      </p:to>
                                    </p:set>
                                  </p:childTnLst>
                                </p:cTn>
                              </p:par>
                            </p:childTnLst>
                          </p:cTn>
                        </p:par>
                      </p:childTnLst>
                    </p:cTn>
                  </p:par>
                  <p:par>
                    <p:cTn id="1276" fill="hold">
                      <p:stCondLst>
                        <p:cond delay="indefinite"/>
                      </p:stCondLst>
                      <p:childTnLst>
                        <p:par>
                          <p:cTn id="1277" fill="hold">
                            <p:stCondLst>
                              <p:cond delay="0"/>
                            </p:stCondLst>
                            <p:childTnLst>
                              <p:par>
                                <p:cTn id="1278" nodeType="clickEffect" fill="hold" presetClass="entr" presetID="1">
                                  <p:stCondLst>
                                    <p:cond delay="0"/>
                                  </p:stCondLst>
                                  <p:childTnLst>
                                    <p:set>
                                      <p:cBhvr>
                                        <p:cTn id="1279" dur="1" fill="hold">
                                          <p:stCondLst>
                                            <p:cond delay="0"/>
                                          </p:stCondLst>
                                        </p:cTn>
                                        <p:tgtEl>
                                          <p:spTgt spid="593">
                                            <p:txEl>
                                              <p:pRg st="313" end="353"/>
                                            </p:txEl>
                                          </p:spTgt>
                                        </p:tgtEl>
                                        <p:attrNameLst>
                                          <p:attrName>style.visibility</p:attrName>
                                        </p:attrNameLst>
                                      </p:cBhvr>
                                      <p:to>
                                        <p:strVal val="visible"/>
                                      </p:to>
                                    </p:set>
                                  </p:childTnLst>
                                </p:cTn>
                              </p:par>
                              <p:par>
                                <p:cTn id="1280" nodeType="withEffect" fill="hold" presetClass="entr" presetID="1">
                                  <p:stCondLst>
                                    <p:cond delay="0"/>
                                  </p:stCondLst>
                                  <p:childTnLst>
                                    <p:set>
                                      <p:cBhvr>
                                        <p:cTn id="1281" dur="1" fill="hold">
                                          <p:stCondLst>
                                            <p:cond delay="0"/>
                                          </p:stCondLst>
                                        </p:cTn>
                                        <p:tgtEl>
                                          <p:spTgt spid="593">
                                            <p:txEl>
                                              <p:pRg st="353" end="387"/>
                                            </p:txEl>
                                          </p:spTgt>
                                        </p:tgtEl>
                                        <p:attrNameLst>
                                          <p:attrName>style.visibility</p:attrName>
                                        </p:attrNameLst>
                                      </p:cBhvr>
                                      <p:to>
                                        <p:strVal val="visible"/>
                                      </p:to>
                                    </p:set>
                                  </p:childTnLst>
                                </p:cTn>
                              </p:par>
                              <p:par>
                                <p:cTn id="1282" nodeType="withEffect" fill="hold" presetClass="entr" presetID="1">
                                  <p:stCondLst>
                                    <p:cond delay="0"/>
                                  </p:stCondLst>
                                  <p:childTnLst>
                                    <p:set>
                                      <p:cBhvr>
                                        <p:cTn id="1283" dur="1" fill="hold">
                                          <p:stCondLst>
                                            <p:cond delay="0"/>
                                          </p:stCondLst>
                                        </p:cTn>
                                        <p:tgtEl>
                                          <p:spTgt spid="593">
                                            <p:txEl>
                                              <p:pRg st="387" end="40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5"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Analysis</a:t>
            </a:r>
            <a:endParaRPr/>
          </a:p>
        </p:txBody>
      </p:sp>
      <p:sp>
        <p:nvSpPr>
          <p:cNvPr id="596"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Why is the runtime overhead low?</a:t>
            </a:r>
            <a:endParaRPr/>
          </a:p>
          <a:p>
            <a:pPr lvl="1">
              <a:lnSpc>
                <a:spcPct val="100000"/>
              </a:lnSpc>
              <a:buFont typeface="Arial"/>
              <a:buChar char="•"/>
            </a:pPr>
            <a:r>
              <a:rPr lang="en-US" sz="2400">
                <a:solidFill>
                  <a:srgbClr val="000000"/>
                </a:solidFill>
                <a:latin typeface="Arial"/>
              </a:rPr>
              <a:t>Only pointer operations instrumented (typed IR)</a:t>
            </a:r>
            <a:r>
              <a:rPr lang="en-US" sz="2400">
                <a:solidFill>
                  <a:srgbClr val="000000"/>
                </a:solidFill>
                <a:latin typeface="Arial"/>
              </a:rPr>
              <a:t>	</a:t>
            </a:r>
            <a:endParaRPr/>
          </a:p>
          <a:p>
            <a:pPr lvl="1">
              <a:lnSpc>
                <a:spcPct val="100000"/>
              </a:lnSpc>
              <a:buFont typeface="Arial"/>
              <a:buChar char="•"/>
            </a:pPr>
            <a:r>
              <a:rPr lang="en-US" sz="2400">
                <a:solidFill>
                  <a:srgbClr val="000000"/>
                </a:solidFill>
                <a:latin typeface="Arial"/>
              </a:rPr>
              <a:t>Optimize – transform – re-optimize</a:t>
            </a:r>
            <a:endParaRPr/>
          </a:p>
          <a:p>
            <a:pPr lvl="1">
              <a:lnSpc>
                <a:spcPct val="100000"/>
              </a:lnSpc>
              <a:buFont typeface="Arial"/>
              <a:buChar char="•"/>
            </a:pPr>
            <a:r>
              <a:rPr lang="en-US" sz="2400">
                <a:solidFill>
                  <a:srgbClr val="000000"/>
                </a:solidFill>
                <a:latin typeface="Arial"/>
              </a:rPr>
              <a:t>Whole program analysis helps</a:t>
            </a:r>
            <a:endParaRPr/>
          </a:p>
          <a:p>
            <a:pPr>
              <a:lnSpc>
                <a:spcPct val="100000"/>
              </a:lnSpc>
              <a:buFont typeface="Arial"/>
              <a:buChar char="•"/>
            </a:pPr>
            <a:r>
              <a:rPr lang="en-US" sz="2800">
                <a:solidFill>
                  <a:srgbClr val="000000"/>
                </a:solidFill>
                <a:latin typeface="Arial"/>
              </a:rPr>
              <a:t>Why lower than dynamic instruction increase? </a:t>
            </a:r>
            <a:endParaRPr/>
          </a:p>
          <a:p>
            <a:pPr lvl="1">
              <a:lnSpc>
                <a:spcPct val="100000"/>
              </a:lnSpc>
              <a:buFont typeface="Arial"/>
              <a:buChar char="•"/>
            </a:pPr>
            <a:r>
              <a:rPr lang="en-US" sz="2400">
                <a:solidFill>
                  <a:srgbClr val="000000"/>
                </a:solidFill>
                <a:latin typeface="Arial"/>
              </a:rPr>
              <a:t>Processor exploits Instruction Level Parallelism (ILP)</a:t>
            </a:r>
            <a:endParaRPr/>
          </a:p>
          <a:p>
            <a:pPr lvl="1">
              <a:lnSpc>
                <a:spcPct val="100000"/>
              </a:lnSpc>
              <a:buFont typeface="Arial"/>
              <a:buChar char="•"/>
            </a:pPr>
            <a:r>
              <a:rPr lang="en-US" sz="2400">
                <a:solidFill>
                  <a:srgbClr val="000000"/>
                </a:solidFill>
                <a:latin typeface="Arial"/>
              </a:rPr>
              <a:t>Bounds checking &amp; propagation off the critical path</a:t>
            </a:r>
            <a:endParaRPr/>
          </a:p>
          <a:p>
            <a:pPr>
              <a:lnSpc>
                <a:spcPct val="100000"/>
              </a:lnSpc>
              <a:buFont typeface="Arial"/>
              <a:buChar char="•"/>
            </a:pPr>
            <a:r>
              <a:rPr lang="en-US" sz="2800">
                <a:solidFill>
                  <a:srgbClr val="000000"/>
                </a:solidFill>
                <a:latin typeface="Arial"/>
              </a:rPr>
              <a:t>Could the overheads be even lower?</a:t>
            </a:r>
            <a:endParaRPr/>
          </a:p>
          <a:p>
            <a:pPr lvl="1">
              <a:lnSpc>
                <a:spcPct val="100000"/>
              </a:lnSpc>
              <a:buFont typeface="Arial"/>
              <a:buChar char="•"/>
            </a:pPr>
            <a:r>
              <a:rPr lang="en-US" sz="2400">
                <a:solidFill>
                  <a:srgbClr val="000000"/>
                </a:solidFill>
                <a:latin typeface="Arial"/>
              </a:rPr>
              <a:t>Simple check elimination (from 80% to 67% overhead)</a:t>
            </a:r>
            <a:endParaRPr/>
          </a:p>
          <a:p>
            <a:pPr lvl="1">
              <a:lnSpc>
                <a:spcPct val="100000"/>
              </a:lnSpc>
              <a:buFont typeface="Arial"/>
              <a:buChar char="•"/>
            </a:pPr>
            <a:r>
              <a:rPr lang="en-US" sz="2400">
                <a:solidFill>
                  <a:srgbClr val="000000"/>
                </a:solidFill>
                <a:latin typeface="Arial"/>
              </a:rPr>
              <a:t>More sophisticated techniques will help</a:t>
            </a:r>
            <a:endParaRPr/>
          </a:p>
        </p:txBody>
      </p:sp>
      <p:sp>
        <p:nvSpPr>
          <p:cNvPr id="597"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timing>
    <p:tnLst>
      <p:par>
        <p:cTn id="1284" dur="indefinite" restart="never" nodeType="tmRoot">
          <p:childTnLst>
            <p:seq>
              <p:cTn id="1285" dur="indefinite" nodeType="mainSeq">
                <p:childTnLst>
                  <p:par>
                    <p:cTn id="1286" fill="hold">
                      <p:stCondLst>
                        <p:cond delay="indefinite"/>
                      </p:stCondLst>
                      <p:childTnLst>
                        <p:par>
                          <p:cTn id="1287" fill="hold">
                            <p:stCondLst>
                              <p:cond delay="0"/>
                            </p:stCondLst>
                            <p:childTnLst>
                              <p:par>
                                <p:cTn id="1288" nodeType="clickEffect" fill="hold" presetClass="entr" presetID="1">
                                  <p:stCondLst>
                                    <p:cond delay="0"/>
                                  </p:stCondLst>
                                  <p:childTnLst>
                                    <p:set>
                                      <p:cBhvr>
                                        <p:cTn id="1289" dur="1" fill="hold">
                                          <p:stCondLst>
                                            <p:cond delay="0"/>
                                          </p:stCondLst>
                                        </p:cTn>
                                        <p:tgtEl>
                                          <p:spTgt spid="596">
                                            <p:txEl>
                                              <p:pRg st="0" end="33"/>
                                            </p:txEl>
                                          </p:spTgt>
                                        </p:tgtEl>
                                        <p:attrNameLst>
                                          <p:attrName>style.visibility</p:attrName>
                                        </p:attrNameLst>
                                      </p:cBhvr>
                                      <p:to>
                                        <p:strVal val="visible"/>
                                      </p:to>
                                    </p:set>
                                  </p:childTnLst>
                                </p:cTn>
                              </p:par>
                              <p:par>
                                <p:cTn id="1290" nodeType="withEffect" fill="hold" presetClass="entr" presetID="1">
                                  <p:stCondLst>
                                    <p:cond delay="0"/>
                                  </p:stCondLst>
                                  <p:childTnLst>
                                    <p:set>
                                      <p:cBhvr>
                                        <p:cTn id="1291" dur="1" fill="hold">
                                          <p:stCondLst>
                                            <p:cond delay="0"/>
                                          </p:stCondLst>
                                        </p:cTn>
                                        <p:tgtEl>
                                          <p:spTgt spid="596">
                                            <p:txEl>
                                              <p:pRg st="33" end="82"/>
                                            </p:txEl>
                                          </p:spTgt>
                                        </p:tgtEl>
                                        <p:attrNameLst>
                                          <p:attrName>style.visibility</p:attrName>
                                        </p:attrNameLst>
                                      </p:cBhvr>
                                      <p:to>
                                        <p:strVal val="visible"/>
                                      </p:to>
                                    </p:set>
                                  </p:childTnLst>
                                </p:cTn>
                              </p:par>
                              <p:par>
                                <p:cTn id="1292" nodeType="withEffect" fill="hold" presetClass="entr" presetID="1">
                                  <p:stCondLst>
                                    <p:cond delay="0"/>
                                  </p:stCondLst>
                                  <p:childTnLst>
                                    <p:set>
                                      <p:cBhvr>
                                        <p:cTn id="1293" dur="1" fill="hold">
                                          <p:stCondLst>
                                            <p:cond delay="0"/>
                                          </p:stCondLst>
                                        </p:cTn>
                                        <p:tgtEl>
                                          <p:spTgt spid="596">
                                            <p:txEl>
                                              <p:pRg st="82" end="117"/>
                                            </p:txEl>
                                          </p:spTgt>
                                        </p:tgtEl>
                                        <p:attrNameLst>
                                          <p:attrName>style.visibility</p:attrName>
                                        </p:attrNameLst>
                                      </p:cBhvr>
                                      <p:to>
                                        <p:strVal val="visible"/>
                                      </p:to>
                                    </p:set>
                                  </p:childTnLst>
                                </p:cTn>
                              </p:par>
                              <p:par>
                                <p:cTn id="1294" nodeType="withEffect" fill="hold" presetClass="entr" presetID="1">
                                  <p:stCondLst>
                                    <p:cond delay="0"/>
                                  </p:stCondLst>
                                  <p:childTnLst>
                                    <p:set>
                                      <p:cBhvr>
                                        <p:cTn id="1295" dur="1" fill="hold">
                                          <p:stCondLst>
                                            <p:cond delay="0"/>
                                          </p:stCondLst>
                                        </p:cTn>
                                        <p:tgtEl>
                                          <p:spTgt spid="596">
                                            <p:txEl>
                                              <p:pRg st="117" end="146"/>
                                            </p:txEl>
                                          </p:spTgt>
                                        </p:tgtEl>
                                        <p:attrNameLst>
                                          <p:attrName>style.visibility</p:attrName>
                                        </p:attrNameLst>
                                      </p:cBhvr>
                                      <p:to>
                                        <p:strVal val="visible"/>
                                      </p:to>
                                    </p:set>
                                  </p:childTnLst>
                                </p:cTn>
                              </p:par>
                            </p:childTnLst>
                          </p:cTn>
                        </p:par>
                      </p:childTnLst>
                    </p:cTn>
                  </p:par>
                  <p:par>
                    <p:cTn id="1296" fill="hold">
                      <p:stCondLst>
                        <p:cond delay="indefinite"/>
                      </p:stCondLst>
                      <p:childTnLst>
                        <p:par>
                          <p:cTn id="1297" fill="hold">
                            <p:stCondLst>
                              <p:cond delay="0"/>
                            </p:stCondLst>
                            <p:childTnLst>
                              <p:par>
                                <p:cTn id="1298" nodeType="clickEffect" fill="hold" presetClass="entr" presetID="1">
                                  <p:stCondLst>
                                    <p:cond delay="0"/>
                                  </p:stCondLst>
                                  <p:childTnLst>
                                    <p:set>
                                      <p:cBhvr>
                                        <p:cTn id="1299" dur="1" fill="hold">
                                          <p:stCondLst>
                                            <p:cond delay="0"/>
                                          </p:stCondLst>
                                        </p:cTn>
                                        <p:tgtEl>
                                          <p:spTgt spid="596">
                                            <p:txEl>
                                              <p:pRg st="146" end="192"/>
                                            </p:txEl>
                                          </p:spTgt>
                                        </p:tgtEl>
                                        <p:attrNameLst>
                                          <p:attrName>style.visibility</p:attrName>
                                        </p:attrNameLst>
                                      </p:cBhvr>
                                      <p:to>
                                        <p:strVal val="visible"/>
                                      </p:to>
                                    </p:set>
                                  </p:childTnLst>
                                </p:cTn>
                              </p:par>
                              <p:par>
                                <p:cTn id="1300" nodeType="withEffect" fill="hold" presetClass="entr" presetID="1">
                                  <p:stCondLst>
                                    <p:cond delay="0"/>
                                  </p:stCondLst>
                                  <p:childTnLst>
                                    <p:set>
                                      <p:cBhvr>
                                        <p:cTn id="1301" dur="1" fill="hold">
                                          <p:stCondLst>
                                            <p:cond delay="0"/>
                                          </p:stCondLst>
                                        </p:cTn>
                                        <p:tgtEl>
                                          <p:spTgt spid="596">
                                            <p:txEl>
                                              <p:pRg st="192" end="247"/>
                                            </p:txEl>
                                          </p:spTgt>
                                        </p:tgtEl>
                                        <p:attrNameLst>
                                          <p:attrName>style.visibility</p:attrName>
                                        </p:attrNameLst>
                                      </p:cBhvr>
                                      <p:to>
                                        <p:strVal val="visible"/>
                                      </p:to>
                                    </p:set>
                                  </p:childTnLst>
                                </p:cTn>
                              </p:par>
                              <p:par>
                                <p:cTn id="1302" nodeType="withEffect" fill="hold" presetClass="entr" presetID="1">
                                  <p:stCondLst>
                                    <p:cond delay="0"/>
                                  </p:stCondLst>
                                  <p:childTnLst>
                                    <p:set>
                                      <p:cBhvr>
                                        <p:cTn id="1303" dur="1" fill="hold">
                                          <p:stCondLst>
                                            <p:cond delay="0"/>
                                          </p:stCondLst>
                                        </p:cTn>
                                        <p:tgtEl>
                                          <p:spTgt spid="596">
                                            <p:txEl>
                                              <p:pRg st="247" end="299"/>
                                            </p:txEl>
                                          </p:spTgt>
                                        </p:tgtEl>
                                        <p:attrNameLst>
                                          <p:attrName>style.visibility</p:attrName>
                                        </p:attrNameLst>
                                      </p:cBhvr>
                                      <p:to>
                                        <p:strVal val="visible"/>
                                      </p:to>
                                    </p:set>
                                  </p:childTnLst>
                                </p:cTn>
                              </p:par>
                            </p:childTnLst>
                          </p:cTn>
                        </p:par>
                      </p:childTnLst>
                    </p:cTn>
                  </p:par>
                  <p:par>
                    <p:cTn id="1304" fill="hold">
                      <p:stCondLst>
                        <p:cond delay="indefinite"/>
                      </p:stCondLst>
                      <p:childTnLst>
                        <p:par>
                          <p:cTn id="1305" fill="hold">
                            <p:stCondLst>
                              <p:cond delay="0"/>
                            </p:stCondLst>
                            <p:childTnLst>
                              <p:par>
                                <p:cTn id="1306" nodeType="clickEffect" fill="hold" presetClass="entr" presetID="1">
                                  <p:stCondLst>
                                    <p:cond delay="0"/>
                                  </p:stCondLst>
                                  <p:childTnLst>
                                    <p:set>
                                      <p:cBhvr>
                                        <p:cTn id="1307" dur="1" fill="hold">
                                          <p:stCondLst>
                                            <p:cond delay="0"/>
                                          </p:stCondLst>
                                        </p:cTn>
                                        <p:tgtEl>
                                          <p:spTgt spid="596">
                                            <p:txEl>
                                              <p:pRg st="299" end="334"/>
                                            </p:txEl>
                                          </p:spTgt>
                                        </p:tgtEl>
                                        <p:attrNameLst>
                                          <p:attrName>style.visibility</p:attrName>
                                        </p:attrNameLst>
                                      </p:cBhvr>
                                      <p:to>
                                        <p:strVal val="visible"/>
                                      </p:to>
                                    </p:set>
                                  </p:childTnLst>
                                </p:cTn>
                              </p:par>
                              <p:par>
                                <p:cTn id="1308" nodeType="withEffect" fill="hold" presetClass="entr" presetID="1">
                                  <p:stCondLst>
                                    <p:cond delay="0"/>
                                  </p:stCondLst>
                                  <p:childTnLst>
                                    <p:set>
                                      <p:cBhvr>
                                        <p:cTn id="1309" dur="1" fill="hold">
                                          <p:stCondLst>
                                            <p:cond delay="0"/>
                                          </p:stCondLst>
                                        </p:cTn>
                                        <p:tgtEl>
                                          <p:spTgt spid="596">
                                            <p:txEl>
                                              <p:pRg st="334" end="386"/>
                                            </p:txEl>
                                          </p:spTgt>
                                        </p:tgtEl>
                                        <p:attrNameLst>
                                          <p:attrName>style.visibility</p:attrName>
                                        </p:attrNameLst>
                                      </p:cBhvr>
                                      <p:to>
                                        <p:strVal val="visible"/>
                                      </p:to>
                                    </p:set>
                                  </p:childTnLst>
                                </p:cTn>
                              </p:par>
                              <p:par>
                                <p:cTn id="1310" nodeType="withEffect" fill="hold" presetClass="entr" presetID="1">
                                  <p:stCondLst>
                                    <p:cond delay="0"/>
                                  </p:stCondLst>
                                  <p:childTnLst>
                                    <p:set>
                                      <p:cBhvr>
                                        <p:cTn id="1311" dur="1" fill="hold">
                                          <p:stCondLst>
                                            <p:cond delay="0"/>
                                          </p:stCondLst>
                                        </p:cTn>
                                        <p:tgtEl>
                                          <p:spTgt spid="596">
                                            <p:txEl>
                                              <p:pRg st="386" end="42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8"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Performance Experiments</a:t>
            </a:r>
            <a:endParaRPr/>
          </a:p>
        </p:txBody>
      </p:sp>
      <p:sp>
        <p:nvSpPr>
          <p:cNvPr id="599" name="TextShape 2"/>
          <p:cNvSpPr txBox="1"/>
          <p:nvPr/>
        </p:nvSpPr>
        <p:spPr>
          <a:xfrm>
            <a:off x="457200" y="990720"/>
            <a:ext cx="8343720" cy="5257440"/>
          </a:xfrm>
          <a:prstGeom prst="rect">
            <a:avLst/>
          </a:prstGeom>
        </p:spPr>
        <p:txBody>
          <a:bodyPr/>
          <a:p>
            <a:pPr>
              <a:lnSpc>
                <a:spcPct val="100000"/>
              </a:lnSpc>
              <a:buFont typeface="Arial"/>
              <a:buChar char="•"/>
            </a:pPr>
            <a:r>
              <a:rPr lang="en-US" sz="2800">
                <a:solidFill>
                  <a:srgbClr val="000000"/>
                </a:solidFill>
                <a:latin typeface="Arial"/>
              </a:rPr>
              <a:t>23 benchmarks selected from</a:t>
            </a:r>
            <a:endParaRPr/>
          </a:p>
          <a:p>
            <a:pPr lvl="1">
              <a:lnSpc>
                <a:spcPct val="100000"/>
              </a:lnSpc>
              <a:buFont typeface="Arial"/>
              <a:buChar char="•"/>
            </a:pPr>
            <a:r>
              <a:rPr lang="en-US" sz="2400">
                <a:solidFill>
                  <a:srgbClr val="000000"/>
                </a:solidFill>
                <a:latin typeface="Arial"/>
              </a:rPr>
              <a:t>Olden pointer-intensive benchmark suite</a:t>
            </a:r>
            <a:endParaRPr/>
          </a:p>
          <a:p>
            <a:pPr lvl="1">
              <a:lnSpc>
                <a:spcPct val="100000"/>
              </a:lnSpc>
              <a:buFont typeface="Arial"/>
              <a:buChar char="•"/>
            </a:pPr>
            <a:r>
              <a:rPr lang="en-US" sz="2400">
                <a:solidFill>
                  <a:srgbClr val="000000"/>
                </a:solidFill>
                <a:latin typeface="Arial"/>
              </a:rPr>
              <a:t>Spec-95, Spec-2000, Spec-2006</a:t>
            </a:r>
            <a:endParaRPr/>
          </a:p>
          <a:p>
            <a:pPr>
              <a:lnSpc>
                <a:spcPct val="100000"/>
              </a:lnSpc>
              <a:buFont typeface="Arial"/>
              <a:buChar char="•"/>
            </a:pPr>
            <a:r>
              <a:rPr lang="en-US" sz="2800">
                <a:solidFill>
                  <a:srgbClr val="000000"/>
                </a:solidFill>
                <a:latin typeface="Arial"/>
              </a:rPr>
              <a:t>Prototype not robust enough for all benchmarks</a:t>
            </a:r>
            <a:endParaRPr/>
          </a:p>
          <a:p>
            <a:pPr lvl="1">
              <a:lnSpc>
                <a:spcPct val="100000"/>
              </a:lnSpc>
              <a:buFont typeface="Arial"/>
              <a:buChar char="•"/>
            </a:pPr>
            <a:r>
              <a:rPr lang="en-US" sz="2400">
                <a:solidFill>
                  <a:srgbClr val="000000"/>
                </a:solidFill>
                <a:latin typeface="Arial"/>
              </a:rPr>
              <a:t>Thus far always prototype bugs</a:t>
            </a:r>
            <a:endParaRPr/>
          </a:p>
          <a:p>
            <a:pPr>
              <a:lnSpc>
                <a:spcPct val="100000"/>
              </a:lnSpc>
              <a:buFont typeface="Arial"/>
              <a:buChar char="•"/>
            </a:pPr>
            <a:r>
              <a:rPr lang="en-US" sz="2800">
                <a:solidFill>
                  <a:srgbClr val="000000"/>
                </a:solidFill>
                <a:latin typeface="Arial"/>
              </a:rPr>
              <a:t>Experiments on Intel Core 2 Duo 2.66Ghz </a:t>
            </a:r>
            <a:endParaRPr/>
          </a:p>
          <a:p>
            <a:pPr>
              <a:lnSpc>
                <a:spcPct val="100000"/>
              </a:lnSpc>
              <a:buFont typeface="Arial"/>
              <a:buChar char="•"/>
            </a:pPr>
            <a:r>
              <a:rPr lang="en-US" sz="2800">
                <a:solidFill>
                  <a:srgbClr val="000000"/>
                </a:solidFill>
                <a:latin typeface="Arial"/>
              </a:rPr>
              <a:t>Benchmarks classification</a:t>
            </a:r>
            <a:endParaRPr/>
          </a:p>
          <a:p>
            <a:pPr lvl="1">
              <a:lnSpc>
                <a:spcPct val="100000"/>
              </a:lnSpc>
              <a:buFont typeface="Arial"/>
              <a:buChar char="•"/>
            </a:pPr>
            <a:r>
              <a:rPr lang="en-US" sz="2400">
                <a:solidFill>
                  <a:srgbClr val="000000"/>
                </a:solidFill>
                <a:latin typeface="Arial"/>
              </a:rPr>
              <a:t>Number of pointer load/stores per 100 memory ops</a:t>
            </a:r>
            <a:endParaRPr/>
          </a:p>
          <a:p>
            <a:pPr lvl="1">
              <a:lnSpc>
                <a:spcPct val="100000"/>
              </a:lnSpc>
              <a:buFont typeface="Arial"/>
              <a:buChar char="•"/>
            </a:pPr>
            <a:r>
              <a:rPr lang="en-US" sz="2400">
                <a:solidFill>
                  <a:srgbClr val="000000"/>
                </a:solidFill>
                <a:latin typeface="Arial"/>
              </a:rPr>
              <a:t>Low?  bounds check overhead dominates</a:t>
            </a:r>
            <a:endParaRPr/>
          </a:p>
          <a:p>
            <a:pPr lvl="1">
              <a:lnSpc>
                <a:spcPct val="100000"/>
              </a:lnSpc>
              <a:buFont typeface="Arial"/>
              <a:buChar char="•"/>
            </a:pPr>
            <a:r>
              <a:rPr lang="en-US" sz="2400">
                <a:solidFill>
                  <a:srgbClr val="000000"/>
                </a:solidFill>
                <a:latin typeface="Arial"/>
              </a:rPr>
              <a:t>High?  bounds check + meta-data overheads</a:t>
            </a:r>
            <a:endParaRPr/>
          </a:p>
          <a:p>
            <a:endParaRPr/>
          </a:p>
        </p:txBody>
      </p:sp>
      <p:sp>
        <p:nvSpPr>
          <p:cNvPr id="600"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1"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Recent Related Work</a:t>
            </a:r>
            <a:endParaRPr/>
          </a:p>
        </p:txBody>
      </p:sp>
      <p:sp>
        <p:nvSpPr>
          <p:cNvPr id="602"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Object based</a:t>
            </a:r>
            <a:endParaRPr/>
          </a:p>
          <a:p>
            <a:pPr lvl="1">
              <a:lnSpc>
                <a:spcPct val="100000"/>
              </a:lnSpc>
              <a:buFont typeface="Arial"/>
              <a:buChar char="•"/>
            </a:pPr>
            <a:r>
              <a:rPr lang="en-US" sz="2400">
                <a:solidFill>
                  <a:srgbClr val="000000"/>
                </a:solidFill>
                <a:latin typeface="Arial"/>
              </a:rPr>
              <a:t>SafeCode [Dhurjati2006] – Reduces overhead </a:t>
            </a:r>
            <a:endParaRPr/>
          </a:p>
          <a:p>
            <a:pPr lvl="2">
              <a:lnSpc>
                <a:spcPct val="100000"/>
              </a:lnSpc>
              <a:buFont typeface="Arial"/>
              <a:buChar char="•"/>
            </a:pPr>
            <a:r>
              <a:rPr lang="en-US" sz="2400">
                <a:solidFill>
                  <a:srgbClr val="000000"/>
                </a:solidFill>
                <a:latin typeface="Arial"/>
              </a:rPr>
              <a:t>Whole program analysis &amp; pool allocation</a:t>
            </a:r>
            <a:endParaRPr/>
          </a:p>
          <a:p>
            <a:pPr>
              <a:lnSpc>
                <a:spcPct val="100000"/>
              </a:lnSpc>
              <a:buFont typeface="Arial"/>
              <a:buChar char="•"/>
            </a:pPr>
            <a:r>
              <a:rPr lang="en-US" sz="2800">
                <a:solidFill>
                  <a:srgbClr val="000000"/>
                </a:solidFill>
                <a:latin typeface="Arial"/>
              </a:rPr>
              <a:t>Pointer based</a:t>
            </a:r>
            <a:endParaRPr/>
          </a:p>
          <a:p>
            <a:pPr lvl="1">
              <a:lnSpc>
                <a:spcPct val="100000"/>
              </a:lnSpc>
              <a:buFont typeface="Arial"/>
              <a:buChar char="•"/>
            </a:pPr>
            <a:r>
              <a:rPr lang="en-US" sz="2400">
                <a:solidFill>
                  <a:srgbClr val="000000"/>
                </a:solidFill>
                <a:latin typeface="Arial"/>
              </a:rPr>
              <a:t>CCured</a:t>
            </a:r>
            <a:r>
              <a:rPr lang="en-US" sz="2400">
                <a:solidFill>
                  <a:srgbClr val="000000"/>
                </a:solidFill>
                <a:latin typeface="Arial"/>
              </a:rPr>
              <a:t>	</a:t>
            </a:r>
            <a:r>
              <a:rPr lang="en-US" sz="2400">
                <a:solidFill>
                  <a:srgbClr val="000000"/>
                </a:solidFill>
                <a:latin typeface="Arial"/>
              </a:rPr>
              <a:t>[Necula2002]</a:t>
            </a:r>
            <a:endParaRPr/>
          </a:p>
          <a:p>
            <a:pPr lvl="2">
              <a:lnSpc>
                <a:spcPct val="100000"/>
              </a:lnSpc>
              <a:buFont typeface="Arial"/>
              <a:buChar char="•"/>
            </a:pPr>
            <a:r>
              <a:rPr lang="en-US" sz="2400">
                <a:solidFill>
                  <a:srgbClr val="000000"/>
                </a:solidFill>
                <a:latin typeface="Arial"/>
              </a:rPr>
              <a:t>Uses pointer inference to reduce overhead</a:t>
            </a:r>
            <a:endParaRPr/>
          </a:p>
          <a:p>
            <a:pPr lvl="1">
              <a:lnSpc>
                <a:spcPct val="100000"/>
              </a:lnSpc>
              <a:buFont typeface="Arial"/>
              <a:buChar char="•"/>
            </a:pPr>
            <a:r>
              <a:rPr lang="en-US" sz="2400">
                <a:solidFill>
                  <a:srgbClr val="000000"/>
                </a:solidFill>
                <a:latin typeface="Arial"/>
              </a:rPr>
              <a:t>Cyclone [Jim2002]</a:t>
            </a:r>
            <a:endParaRPr/>
          </a:p>
          <a:p>
            <a:pPr lvl="2">
              <a:lnSpc>
                <a:spcPct val="100000"/>
              </a:lnSpc>
              <a:buFont typeface="Arial"/>
              <a:buChar char="•"/>
            </a:pPr>
            <a:r>
              <a:rPr lang="en-US" sz="2400">
                <a:solidFill>
                  <a:srgbClr val="000000"/>
                </a:solidFill>
                <a:latin typeface="Arial"/>
              </a:rPr>
              <a:t>Uses programmer annotations with fat pointers</a:t>
            </a:r>
            <a:endParaRPr/>
          </a:p>
          <a:p>
            <a:pPr lvl="1">
              <a:lnSpc>
                <a:spcPct val="100000"/>
              </a:lnSpc>
              <a:buFont typeface="Arial"/>
              <a:buChar char="•"/>
            </a:pPr>
            <a:r>
              <a:rPr lang="en-US" sz="2400">
                <a:solidFill>
                  <a:srgbClr val="000000"/>
                </a:solidFill>
                <a:latin typeface="Arial"/>
              </a:rPr>
              <a:t>MSCC [Xu2004]</a:t>
            </a:r>
            <a:endParaRPr/>
          </a:p>
          <a:p>
            <a:pPr lvl="2">
              <a:lnSpc>
                <a:spcPct val="100000"/>
              </a:lnSpc>
              <a:buFont typeface="Arial"/>
              <a:buChar char="•"/>
            </a:pPr>
            <a:r>
              <a:rPr lang="en-US" sz="2400">
                <a:solidFill>
                  <a:srgbClr val="000000"/>
                </a:solidFill>
                <a:latin typeface="Arial"/>
              </a:rPr>
              <a:t>Uses split metadata with fat pointers</a:t>
            </a:r>
            <a:endParaRPr/>
          </a:p>
        </p:txBody>
      </p:sp>
      <p:sp>
        <p:nvSpPr>
          <p:cNvPr id="603"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4"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Meta-data Propagation and Checking</a:t>
            </a:r>
            <a:endParaRPr/>
          </a:p>
        </p:txBody>
      </p:sp>
      <p:sp>
        <p:nvSpPr>
          <p:cNvPr id="605"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Operates within a compiler</a:t>
            </a:r>
            <a:endParaRPr/>
          </a:p>
          <a:p>
            <a:pPr lvl="1">
              <a:lnSpc>
                <a:spcPct val="100000"/>
              </a:lnSpc>
              <a:buFont typeface="Arial"/>
              <a:buChar char="•"/>
            </a:pPr>
            <a:r>
              <a:rPr lang="en-US" sz="2400">
                <a:solidFill>
                  <a:srgbClr val="000000"/>
                </a:solidFill>
                <a:latin typeface="Arial"/>
              </a:rPr>
              <a:t>Pointers identified using type information in LLVM IR</a:t>
            </a:r>
            <a:endParaRPr/>
          </a:p>
          <a:p>
            <a:pPr>
              <a:lnSpc>
                <a:spcPct val="100000"/>
              </a:lnSpc>
              <a:buFont typeface="Arial"/>
              <a:buChar char="•"/>
            </a:pPr>
            <a:r>
              <a:rPr lang="en-US" sz="2800">
                <a:solidFill>
                  <a:srgbClr val="000000"/>
                </a:solidFill>
                <a:latin typeface="Arial"/>
              </a:rPr>
              <a:t>Every pointer has meta-data either</a:t>
            </a:r>
            <a:endParaRPr/>
          </a:p>
          <a:p>
            <a:pPr lvl="1">
              <a:lnSpc>
                <a:spcPct val="100000"/>
              </a:lnSpc>
              <a:buFont typeface="Arial"/>
              <a:buChar char="•"/>
            </a:pPr>
            <a:r>
              <a:rPr lang="en-US" sz="2400">
                <a:solidFill>
                  <a:srgbClr val="000000"/>
                </a:solidFill>
                <a:latin typeface="Arial"/>
              </a:rPr>
              <a:t>In memory, or… </a:t>
            </a:r>
            <a:endParaRPr/>
          </a:p>
          <a:p>
            <a:pPr lvl="1">
              <a:lnSpc>
                <a:spcPct val="100000"/>
              </a:lnSpc>
              <a:buFont typeface="Arial"/>
              <a:buChar char="•"/>
            </a:pPr>
            <a:r>
              <a:rPr lang="en-US" sz="2400">
                <a:solidFill>
                  <a:srgbClr val="000000"/>
                </a:solidFill>
                <a:latin typeface="Arial"/>
              </a:rPr>
              <a:t>As temporaries (in the IR)</a:t>
            </a:r>
            <a:endParaRPr/>
          </a:p>
          <a:p>
            <a:pPr>
              <a:lnSpc>
                <a:spcPct val="100000"/>
              </a:lnSpc>
              <a:buFont typeface="Arial"/>
              <a:buChar char="•"/>
            </a:pPr>
            <a:r>
              <a:rPr lang="en-US" sz="2800">
                <a:solidFill>
                  <a:srgbClr val="000000"/>
                </a:solidFill>
                <a:latin typeface="Arial"/>
              </a:rPr>
              <a:t>Bounds checking on pointer dereferences</a:t>
            </a:r>
            <a:endParaRPr/>
          </a:p>
          <a:p>
            <a:pPr>
              <a:lnSpc>
                <a:spcPct val="100000"/>
              </a:lnSpc>
              <a:buFont typeface="Arial"/>
              <a:buChar char="•"/>
            </a:pPr>
            <a:r>
              <a:rPr lang="en-US" sz="2800">
                <a:solidFill>
                  <a:srgbClr val="000000"/>
                </a:solidFill>
                <a:latin typeface="Arial"/>
              </a:rPr>
              <a:t>Meta-data propagation on</a:t>
            </a:r>
            <a:endParaRPr/>
          </a:p>
          <a:p>
            <a:pPr lvl="1">
              <a:lnSpc>
                <a:spcPct val="100000"/>
              </a:lnSpc>
              <a:buFont typeface="Arial"/>
              <a:buChar char="•"/>
            </a:pPr>
            <a:r>
              <a:rPr lang="en-US" sz="2400">
                <a:solidFill>
                  <a:srgbClr val="000000"/>
                </a:solidFill>
                <a:latin typeface="Arial"/>
              </a:rPr>
              <a:t>Pointer creation</a:t>
            </a:r>
            <a:endParaRPr/>
          </a:p>
          <a:p>
            <a:pPr lvl="1">
              <a:lnSpc>
                <a:spcPct val="100000"/>
              </a:lnSpc>
              <a:buFont typeface="Arial"/>
              <a:buChar char="•"/>
            </a:pPr>
            <a:r>
              <a:rPr lang="en-US" sz="2400">
                <a:solidFill>
                  <a:srgbClr val="000000"/>
                </a:solidFill>
                <a:latin typeface="Arial"/>
              </a:rPr>
              <a:t>Pointer assignments, arithmetic and casts</a:t>
            </a:r>
            <a:endParaRPr/>
          </a:p>
          <a:p>
            <a:pPr lvl="1">
              <a:lnSpc>
                <a:spcPct val="100000"/>
              </a:lnSpc>
              <a:buFont typeface="Arial"/>
              <a:buChar char="•"/>
            </a:pPr>
            <a:r>
              <a:rPr lang="en-US" sz="2400">
                <a:solidFill>
                  <a:srgbClr val="000000"/>
                </a:solidFill>
                <a:latin typeface="Arial"/>
              </a:rPr>
              <a:t>On loading or storing a pointer</a:t>
            </a:r>
            <a:endParaRPr/>
          </a:p>
          <a:p>
            <a:pPr lvl="1">
              <a:lnSpc>
                <a:spcPct val="100000"/>
              </a:lnSpc>
              <a:buFont typeface="Arial"/>
              <a:buChar char="•"/>
            </a:pPr>
            <a:r>
              <a:rPr lang="en-US" sz="2400">
                <a:solidFill>
                  <a:srgbClr val="000000"/>
                </a:solidFill>
                <a:latin typeface="Arial"/>
              </a:rPr>
              <a:t>Functions with pointer arguments and pointer return</a:t>
            </a:r>
            <a:endParaRPr/>
          </a:p>
          <a:p>
            <a:endParaRPr/>
          </a:p>
          <a:p>
            <a:pPr>
              <a:lnSpc>
                <a:spcPct val="100000"/>
              </a:lnSpc>
            </a:pPr>
            <a:endParaRPr/>
          </a:p>
        </p:txBody>
      </p:sp>
      <p:sp>
        <p:nvSpPr>
          <p:cNvPr id="606"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timing>
    <p:tnLst>
      <p:par>
        <p:cTn id="1312" dur="indefinite" restart="never" nodeType="tmRoot">
          <p:childTnLst>
            <p:seq>
              <p:cTn id="1313" dur="indefinite" nodeType="mainSeq">
                <p:childTnLst>
                  <p:par>
                    <p:cTn id="1314" fill="hold">
                      <p:stCondLst>
                        <p:cond delay="indefinite"/>
                      </p:stCondLst>
                      <p:childTnLst>
                        <p:par>
                          <p:cTn id="1315" fill="hold">
                            <p:stCondLst>
                              <p:cond delay="0"/>
                            </p:stCondLst>
                            <p:childTnLst>
                              <p:par>
                                <p:cTn id="1316" nodeType="clickEffect" fill="hold" presetClass="entr" presetID="1">
                                  <p:stCondLst>
                                    <p:cond delay="0"/>
                                  </p:stCondLst>
                                  <p:childTnLst>
                                    <p:set>
                                      <p:cBhvr>
                                        <p:cTn id="1317" dur="1" fill="hold">
                                          <p:stCondLst>
                                            <p:cond delay="0"/>
                                          </p:stCondLst>
                                        </p:cTn>
                                        <p:tgtEl>
                                          <p:spTgt spid="605">
                                            <p:txEl>
                                              <p:pRg st="81" end="116"/>
                                            </p:txEl>
                                          </p:spTgt>
                                        </p:tgtEl>
                                        <p:attrNameLst>
                                          <p:attrName>style.visibility</p:attrName>
                                        </p:attrNameLst>
                                      </p:cBhvr>
                                      <p:to>
                                        <p:strVal val="visible"/>
                                      </p:to>
                                    </p:set>
                                  </p:childTnLst>
                                </p:cTn>
                              </p:par>
                              <p:par>
                                <p:cTn id="1318" nodeType="withEffect" fill="hold" presetClass="entr" presetID="1">
                                  <p:stCondLst>
                                    <p:cond delay="0"/>
                                  </p:stCondLst>
                                  <p:childTnLst>
                                    <p:set>
                                      <p:cBhvr>
                                        <p:cTn id="1319" dur="1" fill="hold">
                                          <p:stCondLst>
                                            <p:cond delay="0"/>
                                          </p:stCondLst>
                                        </p:cTn>
                                        <p:tgtEl>
                                          <p:spTgt spid="605">
                                            <p:txEl>
                                              <p:pRg st="116" end="132"/>
                                            </p:txEl>
                                          </p:spTgt>
                                        </p:tgtEl>
                                        <p:attrNameLst>
                                          <p:attrName>style.visibility</p:attrName>
                                        </p:attrNameLst>
                                      </p:cBhvr>
                                      <p:to>
                                        <p:strVal val="visible"/>
                                      </p:to>
                                    </p:set>
                                  </p:childTnLst>
                                </p:cTn>
                              </p:par>
                              <p:par>
                                <p:cTn id="1320" nodeType="withEffect" fill="hold" presetClass="entr" presetID="1">
                                  <p:stCondLst>
                                    <p:cond delay="0"/>
                                  </p:stCondLst>
                                  <p:childTnLst>
                                    <p:set>
                                      <p:cBhvr>
                                        <p:cTn id="1321" dur="1" fill="hold">
                                          <p:stCondLst>
                                            <p:cond delay="0"/>
                                          </p:stCondLst>
                                        </p:cTn>
                                        <p:tgtEl>
                                          <p:spTgt spid="605">
                                            <p:txEl>
                                              <p:pRg st="132" end="159"/>
                                            </p:txEl>
                                          </p:spTgt>
                                        </p:tgtEl>
                                        <p:attrNameLst>
                                          <p:attrName>style.visibility</p:attrName>
                                        </p:attrNameLst>
                                      </p:cBhvr>
                                      <p:to>
                                        <p:strVal val="visible"/>
                                      </p:to>
                                    </p:set>
                                  </p:childTnLst>
                                </p:cTn>
                              </p:par>
                            </p:childTnLst>
                          </p:cTn>
                        </p:par>
                      </p:childTnLst>
                    </p:cTn>
                  </p:par>
                  <p:par>
                    <p:cTn id="1322" fill="hold">
                      <p:stCondLst>
                        <p:cond delay="indefinite"/>
                      </p:stCondLst>
                      <p:childTnLst>
                        <p:par>
                          <p:cTn id="1323" fill="hold">
                            <p:stCondLst>
                              <p:cond delay="0"/>
                            </p:stCondLst>
                            <p:childTnLst>
                              <p:par>
                                <p:cTn id="1324" nodeType="clickEffect" fill="hold" presetClass="entr" presetID="1">
                                  <p:stCondLst>
                                    <p:cond delay="0"/>
                                  </p:stCondLst>
                                  <p:childTnLst>
                                    <p:set>
                                      <p:cBhvr>
                                        <p:cTn id="1325" dur="1" fill="hold">
                                          <p:stCondLst>
                                            <p:cond delay="0"/>
                                          </p:stCondLst>
                                        </p:cTn>
                                        <p:tgtEl>
                                          <p:spTgt spid="605">
                                            <p:txEl>
                                              <p:pRg st="159" end="199"/>
                                            </p:txEl>
                                          </p:spTgt>
                                        </p:tgtEl>
                                        <p:attrNameLst>
                                          <p:attrName>style.visibility</p:attrName>
                                        </p:attrNameLst>
                                      </p:cBhvr>
                                      <p:to>
                                        <p:strVal val="visible"/>
                                      </p:to>
                                    </p:set>
                                  </p:childTnLst>
                                </p:cTn>
                              </p:par>
                              <p:par>
                                <p:cTn id="1326" nodeType="withEffect" fill="hold" presetClass="entr" presetID="1">
                                  <p:stCondLst>
                                    <p:cond delay="0"/>
                                  </p:stCondLst>
                                  <p:childTnLst>
                                    <p:set>
                                      <p:cBhvr>
                                        <p:cTn id="1327" dur="1" fill="hold">
                                          <p:stCondLst>
                                            <p:cond delay="0"/>
                                          </p:stCondLst>
                                        </p:cTn>
                                        <p:tgtEl>
                                          <p:spTgt spid="605">
                                            <p:txEl>
                                              <p:pRg st="199" end="224"/>
                                            </p:txEl>
                                          </p:spTgt>
                                        </p:tgtEl>
                                        <p:attrNameLst>
                                          <p:attrName>style.visibility</p:attrName>
                                        </p:attrNameLst>
                                      </p:cBhvr>
                                      <p:to>
                                        <p:strVal val="visible"/>
                                      </p:to>
                                    </p:set>
                                  </p:childTnLst>
                                </p:cTn>
                              </p:par>
                              <p:par>
                                <p:cTn id="1328" nodeType="withEffect" fill="hold" presetClass="entr" presetID="1">
                                  <p:stCondLst>
                                    <p:cond delay="0"/>
                                  </p:stCondLst>
                                  <p:childTnLst>
                                    <p:set>
                                      <p:cBhvr>
                                        <p:cTn id="1329" dur="1" fill="hold">
                                          <p:stCondLst>
                                            <p:cond delay="0"/>
                                          </p:stCondLst>
                                        </p:cTn>
                                        <p:tgtEl>
                                          <p:spTgt spid="605">
                                            <p:txEl>
                                              <p:pRg st="224" end="241"/>
                                            </p:txEl>
                                          </p:spTgt>
                                        </p:tgtEl>
                                        <p:attrNameLst>
                                          <p:attrName>style.visibility</p:attrName>
                                        </p:attrNameLst>
                                      </p:cBhvr>
                                      <p:to>
                                        <p:strVal val="visible"/>
                                      </p:to>
                                    </p:set>
                                  </p:childTnLst>
                                </p:cTn>
                              </p:par>
                              <p:par>
                                <p:cTn id="1330" nodeType="withEffect" fill="hold" presetClass="entr" presetID="1">
                                  <p:stCondLst>
                                    <p:cond delay="0"/>
                                  </p:stCondLst>
                                  <p:childTnLst>
                                    <p:set>
                                      <p:cBhvr>
                                        <p:cTn id="1331" dur="1" fill="hold">
                                          <p:stCondLst>
                                            <p:cond delay="0"/>
                                          </p:stCondLst>
                                        </p:cTn>
                                        <p:tgtEl>
                                          <p:spTgt spid="605">
                                            <p:txEl>
                                              <p:pRg st="241" end="283"/>
                                            </p:txEl>
                                          </p:spTgt>
                                        </p:tgtEl>
                                        <p:attrNameLst>
                                          <p:attrName>style.visibility</p:attrName>
                                        </p:attrNameLst>
                                      </p:cBhvr>
                                      <p:to>
                                        <p:strVal val="visible"/>
                                      </p:to>
                                    </p:set>
                                  </p:childTnLst>
                                </p:cTn>
                              </p:par>
                              <p:par>
                                <p:cTn id="1332" nodeType="withEffect" fill="hold" presetClass="entr" presetID="1">
                                  <p:stCondLst>
                                    <p:cond delay="0"/>
                                  </p:stCondLst>
                                  <p:childTnLst>
                                    <p:set>
                                      <p:cBhvr>
                                        <p:cTn id="1333" dur="1" fill="hold">
                                          <p:stCondLst>
                                            <p:cond delay="0"/>
                                          </p:stCondLst>
                                        </p:cTn>
                                        <p:tgtEl>
                                          <p:spTgt spid="605">
                                            <p:txEl>
                                              <p:pRg st="283" end="315"/>
                                            </p:txEl>
                                          </p:spTgt>
                                        </p:tgtEl>
                                        <p:attrNameLst>
                                          <p:attrName>style.visibility</p:attrName>
                                        </p:attrNameLst>
                                      </p:cBhvr>
                                      <p:to>
                                        <p:strVal val="visible"/>
                                      </p:to>
                                    </p:set>
                                  </p:childTnLst>
                                </p:cTn>
                              </p:par>
                              <p:par>
                                <p:cTn id="1334" nodeType="withEffect" fill="hold" presetClass="entr" presetID="1">
                                  <p:stCondLst>
                                    <p:cond delay="0"/>
                                  </p:stCondLst>
                                  <p:childTnLst>
                                    <p:set>
                                      <p:cBhvr>
                                        <p:cTn id="1335" dur="1" fill="hold">
                                          <p:stCondLst>
                                            <p:cond delay="0"/>
                                          </p:stCondLst>
                                        </p:cTn>
                                        <p:tgtEl>
                                          <p:spTgt spid="605">
                                            <p:txEl>
                                              <p:pRg st="315" end="36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7"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SoftBound Guarantees</a:t>
            </a:r>
            <a:endParaRPr/>
          </a:p>
        </p:txBody>
      </p:sp>
      <p:sp>
        <p:nvSpPr>
          <p:cNvPr id="608" name="TextShape 2"/>
          <p:cNvSpPr txBox="1"/>
          <p:nvPr/>
        </p:nvSpPr>
        <p:spPr>
          <a:xfrm>
            <a:off x="457200" y="990720"/>
            <a:ext cx="8229240" cy="5257440"/>
          </a:xfrm>
          <a:prstGeom prst="rect">
            <a:avLst/>
          </a:prstGeom>
        </p:spPr>
        <p:txBody>
          <a:bodyPr/>
          <a:p>
            <a:pPr>
              <a:lnSpc>
                <a:spcPct val="100000"/>
              </a:lnSpc>
              <a:buFont typeface="Arial"/>
              <a:buChar char="•"/>
            </a:pPr>
            <a:r>
              <a:rPr lang="en-US" sz="2800">
                <a:solidFill>
                  <a:srgbClr val="000000"/>
                </a:solidFill>
                <a:latin typeface="Arial"/>
              </a:rPr>
              <a:t>Well formed memory</a:t>
            </a:r>
            <a:endParaRPr/>
          </a:p>
          <a:p>
            <a:pPr lvl="1">
              <a:lnSpc>
                <a:spcPct val="100000"/>
              </a:lnSpc>
              <a:buFont typeface="Arial"/>
              <a:buChar char="•"/>
            </a:pPr>
            <a:r>
              <a:rPr lang="en-US" sz="2400">
                <a:solidFill>
                  <a:srgbClr val="000000"/>
                </a:solidFill>
                <a:latin typeface="Arial"/>
              </a:rPr>
              <a:t>Every pointer in memory has metadata associated</a:t>
            </a:r>
            <a:endParaRPr/>
          </a:p>
          <a:p>
            <a:pPr lvl="1">
              <a:lnSpc>
                <a:spcPct val="100000"/>
              </a:lnSpc>
              <a:buFont typeface="Arial"/>
              <a:buChar char="•"/>
            </a:pPr>
            <a:r>
              <a:rPr lang="en-US" sz="2400">
                <a:solidFill>
                  <a:srgbClr val="000000"/>
                </a:solidFill>
                <a:latin typeface="Arial"/>
              </a:rPr>
              <a:t>Region delineated by the pointer metadata is valid</a:t>
            </a:r>
            <a:endParaRPr/>
          </a:p>
          <a:p>
            <a:pPr>
              <a:lnSpc>
                <a:spcPct val="100000"/>
              </a:lnSpc>
              <a:buFont typeface="Arial"/>
              <a:buChar char="•"/>
            </a:pPr>
            <a:r>
              <a:rPr lang="en-US" sz="2800">
                <a:solidFill>
                  <a:srgbClr val="000000"/>
                </a:solidFill>
                <a:latin typeface="Arial"/>
              </a:rPr>
              <a:t>Proves safety properties</a:t>
            </a:r>
            <a:endParaRPr/>
          </a:p>
          <a:p>
            <a:pPr lvl="1">
              <a:lnSpc>
                <a:spcPct val="100000"/>
              </a:lnSpc>
              <a:buFont typeface="Arial"/>
              <a:buChar char="•"/>
            </a:pPr>
            <a:r>
              <a:rPr lang="en-US" sz="2400">
                <a:solidFill>
                  <a:srgbClr val="000000"/>
                </a:solidFill>
                <a:latin typeface="Arial"/>
              </a:rPr>
              <a:t>Preservation: starting from a well formed state…</a:t>
            </a:r>
            <a:endParaRPr/>
          </a:p>
          <a:p>
            <a:pPr lvl="2">
              <a:lnSpc>
                <a:spcPct val="100000"/>
              </a:lnSpc>
              <a:buFont typeface="Arial"/>
              <a:buChar char="•"/>
            </a:pPr>
            <a:r>
              <a:rPr lang="en-US" sz="2400">
                <a:solidFill>
                  <a:srgbClr val="000000"/>
                </a:solidFill>
                <a:latin typeface="Arial"/>
              </a:rPr>
              <a:t>Steps to a well formed state </a:t>
            </a:r>
            <a:endParaRPr/>
          </a:p>
          <a:p>
            <a:pPr lvl="1">
              <a:lnSpc>
                <a:spcPct val="100000"/>
              </a:lnSpc>
              <a:buFont typeface="Arial"/>
              <a:buChar char="•"/>
            </a:pPr>
            <a:r>
              <a:rPr lang="en-US" sz="2400">
                <a:solidFill>
                  <a:srgbClr val="000000"/>
                </a:solidFill>
                <a:latin typeface="Arial"/>
              </a:rPr>
              <a:t>Progress: system always makes progress (</a:t>
            </a:r>
            <a:r>
              <a:rPr lang="en-US" sz="2400">
                <a:solidFill>
                  <a:srgbClr val="780000"/>
                </a:solidFill>
                <a:latin typeface="Arial"/>
              </a:rPr>
              <a:t>not stuck</a:t>
            </a:r>
            <a:r>
              <a:rPr lang="en-US" sz="2400">
                <a:solidFill>
                  <a:srgbClr val="000000"/>
                </a:solidFill>
                <a:latin typeface="Arial"/>
              </a:rPr>
              <a:t>)</a:t>
            </a:r>
            <a:endParaRPr/>
          </a:p>
          <a:p>
            <a:pPr lvl="2">
              <a:lnSpc>
                <a:spcPct val="100000"/>
              </a:lnSpc>
              <a:buFont typeface="Arial"/>
              <a:buChar char="•"/>
            </a:pPr>
            <a:r>
              <a:rPr lang="en-US" sz="2400">
                <a:solidFill>
                  <a:srgbClr val="000000"/>
                </a:solidFill>
                <a:latin typeface="Arial"/>
              </a:rPr>
              <a:t>Reaches a well formed state (no violations)</a:t>
            </a:r>
            <a:endParaRPr/>
          </a:p>
          <a:p>
            <a:pPr lvl="2">
              <a:lnSpc>
                <a:spcPct val="100000"/>
              </a:lnSpc>
              <a:buFont typeface="Arial"/>
              <a:buChar char="•"/>
            </a:pPr>
            <a:r>
              <a:rPr lang="en-US" sz="2400">
                <a:solidFill>
                  <a:srgbClr val="000000"/>
                </a:solidFill>
                <a:latin typeface="Arial"/>
              </a:rPr>
              <a:t>Or aborts</a:t>
            </a:r>
            <a:endParaRPr/>
          </a:p>
          <a:p>
            <a:pPr>
              <a:lnSpc>
                <a:spcPct val="100000"/>
              </a:lnSpc>
              <a:buFont typeface="Arial"/>
              <a:buChar char="•"/>
            </a:pPr>
            <a:r>
              <a:rPr lang="en-US" sz="2800">
                <a:solidFill>
                  <a:srgbClr val="000000"/>
                </a:solidFill>
                <a:latin typeface="Arial"/>
              </a:rPr>
              <a:t>Mechanized proof in Coq</a:t>
            </a:r>
            <a:endParaRPr/>
          </a:p>
          <a:p>
            <a:pPr lvl="1">
              <a:lnSpc>
                <a:spcPct val="100000"/>
              </a:lnSpc>
              <a:buFont typeface="Arial"/>
              <a:buChar char="•"/>
            </a:pPr>
            <a:r>
              <a:rPr lang="en-US" sz="2400">
                <a:solidFill>
                  <a:srgbClr val="000000"/>
                </a:solidFill>
                <a:latin typeface="Arial"/>
              </a:rPr>
              <a:t>Download - http://www.cis.upen.edu/acg/softbound/</a:t>
            </a:r>
            <a:endParaRPr/>
          </a:p>
        </p:txBody>
      </p:sp>
      <p:sp>
        <p:nvSpPr>
          <p:cNvPr id="609"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timing>
    <p:tnLst>
      <p:par>
        <p:cTn id="1336" dur="indefinite" restart="never" nodeType="tmRoot">
          <p:childTnLst>
            <p:seq>
              <p:cTn id="1337" dur="indefinite" nodeType="mainSeq">
                <p:childTnLst>
                  <p:par>
                    <p:cTn id="1338" fill="hold">
                      <p:stCondLst>
                        <p:cond delay="indefinite"/>
                      </p:stCondLst>
                      <p:childTnLst>
                        <p:par>
                          <p:cTn id="1339" fill="hold">
                            <p:stCondLst>
                              <p:cond delay="0"/>
                            </p:stCondLst>
                            <p:childTnLst>
                              <p:par>
                                <p:cTn id="1340" nodeType="clickEffect" fill="hold" presetClass="entr" presetID="1">
                                  <p:stCondLst>
                                    <p:cond delay="0"/>
                                  </p:stCondLst>
                                  <p:childTnLst>
                                    <p:set>
                                      <p:cBhvr>
                                        <p:cTn id="1341" dur="1" fill="hold">
                                          <p:stCondLst>
                                            <p:cond delay="0"/>
                                          </p:stCondLst>
                                        </p:cTn>
                                        <p:tgtEl>
                                          <p:spTgt spid="608">
                                            <p:txEl>
                                              <p:pRg st="118" end="143"/>
                                            </p:txEl>
                                          </p:spTgt>
                                        </p:tgtEl>
                                        <p:attrNameLst>
                                          <p:attrName>style.visibility</p:attrName>
                                        </p:attrNameLst>
                                      </p:cBhvr>
                                      <p:to>
                                        <p:strVal val="visible"/>
                                      </p:to>
                                    </p:set>
                                  </p:childTnLst>
                                </p:cTn>
                              </p:par>
                              <p:par>
                                <p:cTn id="1342" nodeType="withEffect" fill="hold" presetClass="entr" presetID="1">
                                  <p:stCondLst>
                                    <p:cond delay="0"/>
                                  </p:stCondLst>
                                  <p:childTnLst>
                                    <p:set>
                                      <p:cBhvr>
                                        <p:cTn id="1343" dur="1" fill="hold">
                                          <p:stCondLst>
                                            <p:cond delay="0"/>
                                          </p:stCondLst>
                                        </p:cTn>
                                        <p:tgtEl>
                                          <p:spTgt spid="608">
                                            <p:txEl>
                                              <p:pRg st="143" end="192"/>
                                            </p:txEl>
                                          </p:spTgt>
                                        </p:tgtEl>
                                        <p:attrNameLst>
                                          <p:attrName>style.visibility</p:attrName>
                                        </p:attrNameLst>
                                      </p:cBhvr>
                                      <p:to>
                                        <p:strVal val="visible"/>
                                      </p:to>
                                    </p:set>
                                  </p:childTnLst>
                                </p:cTn>
                              </p:par>
                              <p:par>
                                <p:cTn id="1344" nodeType="withEffect" fill="hold" presetClass="entr" presetID="1">
                                  <p:stCondLst>
                                    <p:cond delay="0"/>
                                  </p:stCondLst>
                                  <p:childTnLst>
                                    <p:set>
                                      <p:cBhvr>
                                        <p:cTn id="1345" dur="1" fill="hold">
                                          <p:stCondLst>
                                            <p:cond delay="0"/>
                                          </p:stCondLst>
                                        </p:cTn>
                                        <p:tgtEl>
                                          <p:spTgt spid="608">
                                            <p:txEl>
                                              <p:pRg st="192" end="222"/>
                                            </p:txEl>
                                          </p:spTgt>
                                        </p:tgtEl>
                                        <p:attrNameLst>
                                          <p:attrName>style.visibility</p:attrName>
                                        </p:attrNameLst>
                                      </p:cBhvr>
                                      <p:to>
                                        <p:strVal val="visible"/>
                                      </p:to>
                                    </p:set>
                                  </p:childTnLst>
                                </p:cTn>
                              </p:par>
                              <p:par>
                                <p:cTn id="1346" nodeType="withEffect" fill="hold" presetClass="entr" presetID="1">
                                  <p:stCondLst>
                                    <p:cond delay="0"/>
                                  </p:stCondLst>
                                  <p:childTnLst>
                                    <p:set>
                                      <p:cBhvr>
                                        <p:cTn id="1347" dur="1" fill="hold">
                                          <p:stCondLst>
                                            <p:cond delay="0"/>
                                          </p:stCondLst>
                                        </p:cTn>
                                        <p:tgtEl>
                                          <p:spTgt spid="608">
                                            <p:txEl>
                                              <p:pRg st="222" end="273"/>
                                            </p:txEl>
                                          </p:spTgt>
                                        </p:tgtEl>
                                        <p:attrNameLst>
                                          <p:attrName>style.visibility</p:attrName>
                                        </p:attrNameLst>
                                      </p:cBhvr>
                                      <p:to>
                                        <p:strVal val="visible"/>
                                      </p:to>
                                    </p:set>
                                  </p:childTnLst>
                                </p:cTn>
                              </p:par>
                              <p:par>
                                <p:cTn id="1348" nodeType="withEffect" fill="hold" presetClass="entr" presetID="1">
                                  <p:stCondLst>
                                    <p:cond delay="0"/>
                                  </p:stCondLst>
                                  <p:childTnLst>
                                    <p:set>
                                      <p:cBhvr>
                                        <p:cTn id="1349" dur="1" fill="hold">
                                          <p:stCondLst>
                                            <p:cond delay="0"/>
                                          </p:stCondLst>
                                        </p:cTn>
                                        <p:tgtEl>
                                          <p:spTgt spid="608">
                                            <p:txEl>
                                              <p:pRg st="273" end="317"/>
                                            </p:txEl>
                                          </p:spTgt>
                                        </p:tgtEl>
                                        <p:attrNameLst>
                                          <p:attrName>style.visibility</p:attrName>
                                        </p:attrNameLst>
                                      </p:cBhvr>
                                      <p:to>
                                        <p:strVal val="visible"/>
                                      </p:to>
                                    </p:set>
                                  </p:childTnLst>
                                </p:cTn>
                              </p:par>
                              <p:par>
                                <p:cTn id="1350" nodeType="withEffect" fill="hold" presetClass="entr" presetID="1">
                                  <p:stCondLst>
                                    <p:cond delay="0"/>
                                  </p:stCondLst>
                                  <p:childTnLst>
                                    <p:set>
                                      <p:cBhvr>
                                        <p:cTn id="1351" dur="1" fill="hold">
                                          <p:stCondLst>
                                            <p:cond delay="0"/>
                                          </p:stCondLst>
                                        </p:cTn>
                                        <p:tgtEl>
                                          <p:spTgt spid="608">
                                            <p:txEl>
                                              <p:pRg st="317" end="327"/>
                                            </p:txEl>
                                          </p:spTgt>
                                        </p:tgtEl>
                                        <p:attrNameLst>
                                          <p:attrName>style.visibility</p:attrName>
                                        </p:attrNameLst>
                                      </p:cBhvr>
                                      <p:to>
                                        <p:strVal val="visible"/>
                                      </p:to>
                                    </p:set>
                                  </p:childTnLst>
                                </p:cTn>
                              </p:par>
                            </p:childTnLst>
                          </p:cTn>
                        </p:par>
                      </p:childTnLst>
                    </p:cTn>
                  </p:par>
                  <p:par>
                    <p:cTn id="1352" fill="hold">
                      <p:stCondLst>
                        <p:cond delay="indefinite"/>
                      </p:stCondLst>
                      <p:childTnLst>
                        <p:par>
                          <p:cTn id="1353" fill="hold">
                            <p:stCondLst>
                              <p:cond delay="0"/>
                            </p:stCondLst>
                            <p:childTnLst>
                              <p:par>
                                <p:cTn id="1354" nodeType="clickEffect" fill="hold" presetClass="entr" presetID="1">
                                  <p:stCondLst>
                                    <p:cond delay="0"/>
                                  </p:stCondLst>
                                  <p:childTnLst>
                                    <p:set>
                                      <p:cBhvr>
                                        <p:cTn id="1355" dur="1" fill="hold">
                                          <p:stCondLst>
                                            <p:cond delay="0"/>
                                          </p:stCondLst>
                                        </p:cTn>
                                        <p:tgtEl>
                                          <p:spTgt spid="608">
                                            <p:txEl>
                                              <p:pRg st="327" end="351"/>
                                            </p:txEl>
                                          </p:spTgt>
                                        </p:tgtEl>
                                        <p:attrNameLst>
                                          <p:attrName>style.visibility</p:attrName>
                                        </p:attrNameLst>
                                      </p:cBhvr>
                                      <p:to>
                                        <p:strVal val="visible"/>
                                      </p:to>
                                    </p:set>
                                  </p:childTnLst>
                                </p:cTn>
                              </p:par>
                            </p:childTnLst>
                          </p:cTn>
                        </p:par>
                      </p:childTnLst>
                    </p:cTn>
                  </p:par>
                  <p:par>
                    <p:cTn id="1356" fill="hold">
                      <p:stCondLst>
                        <p:cond delay="indefinite"/>
                      </p:stCondLst>
                      <p:childTnLst>
                        <p:par>
                          <p:cTn id="1357" fill="hold">
                            <p:stCondLst>
                              <p:cond delay="0"/>
                            </p:stCondLst>
                            <p:childTnLst>
                              <p:par>
                                <p:cTn id="1358" nodeType="clickEffect" fill="hold" presetClass="entr" presetID="1">
                                  <p:stCondLst>
                                    <p:cond delay="0"/>
                                  </p:stCondLst>
                                  <p:childTnLst>
                                    <p:set>
                                      <p:cBhvr>
                                        <p:cTn id="1359" dur="1" fill="hold">
                                          <p:stCondLst>
                                            <p:cond delay="0"/>
                                          </p:stCondLst>
                                        </p:cTn>
                                        <p:tgtEl>
                                          <p:spTgt spid="608">
                                            <p:txEl>
                                              <p:pRg st="351" end="40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0"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Runtime vs Dynamic Instruction Overhead</a:t>
            </a:r>
            <a:endParaRPr/>
          </a:p>
        </p:txBody>
      </p:sp>
      <p:graphicFrame>
        <p:nvGraphicFramePr>
          <p:cNvPr id="611" name="Content Placeholder 4"/>
          <p:cNvGraphicFramePr/>
          <p:nvPr/>
        </p:nvGraphicFramePr>
        <p:xfrm>
          <a:off x="457200" y="990720"/>
          <a:ext cx="8229240" cy="3466800"/>
        </p:xfrm>
        <a:graphic>
          <a:graphicData uri="http://schemas.openxmlformats.org/drawingml/2006/chart">
            <c:chart xmlns:c="http://schemas.openxmlformats.org/drawingml/2006/chart" xmlns:r="http://schemas.openxmlformats.org/officeDocument/2006/relationships" r:id="rId1"/>
          </a:graphicData>
        </a:graphic>
      </p:graphicFrame>
      <p:sp>
        <p:nvSpPr>
          <p:cNvPr id="612" name="TextShape 2"/>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613" name="Line 3"/>
          <p:cNvSpPr/>
          <p:nvPr/>
        </p:nvSpPr>
        <p:spPr>
          <a:xfrm flipH="1">
            <a:off x="7886520" y="800640"/>
            <a:ext cx="1440" cy="2705040"/>
          </a:xfrm>
          <a:prstGeom prst="line">
            <a:avLst/>
          </a:prstGeom>
          <a:ln w="38160">
            <a:solidFill>
              <a:srgbClr val="000000"/>
            </a:solidFill>
            <a:round/>
          </a:ln>
        </p:spPr>
      </p:sp>
      <p:sp>
        <p:nvSpPr>
          <p:cNvPr id="614" name="CustomShape 4"/>
          <p:cNvSpPr/>
          <p:nvPr/>
        </p:nvSpPr>
        <p:spPr>
          <a:xfrm>
            <a:off x="0" y="1028880"/>
            <a:ext cx="2171520" cy="395280"/>
          </a:xfrm>
          <a:prstGeom prst="rect">
            <a:avLst/>
          </a:prstGeom>
          <a:noFill/>
          <a:ln>
            <a:noFill/>
          </a:ln>
        </p:spPr>
        <p:txBody>
          <a:bodyPr lIns="90000" rIns="90000" tIns="45000" bIns="45000"/>
          <a:p>
            <a:pPr>
              <a:lnSpc>
                <a:spcPct val="100000"/>
              </a:lnSpc>
            </a:pPr>
            <a:r>
              <a:rPr lang="en-US" sz="2000">
                <a:solidFill>
                  <a:srgbClr val="000000"/>
                </a:solidFill>
                <a:latin typeface="Arial"/>
                <a:ea typeface="ＭＳ Ｐゴシック"/>
              </a:rPr>
              <a:t> </a:t>
            </a:r>
            <a:r>
              <a:rPr lang="en-US" sz="2000">
                <a:solidFill>
                  <a:srgbClr val="000000"/>
                </a:solidFill>
                <a:latin typeface="Arial"/>
                <a:ea typeface="ＭＳ Ｐゴシック"/>
              </a:rPr>
              <a:t>Percent</a:t>
            </a:r>
            <a:endParaRPr/>
          </a:p>
        </p:txBody>
      </p:sp>
      <p:sp>
        <p:nvSpPr>
          <p:cNvPr id="615" name="Line 5"/>
          <p:cNvSpPr/>
          <p:nvPr/>
        </p:nvSpPr>
        <p:spPr>
          <a:xfrm flipH="1">
            <a:off x="8343000" y="1372320"/>
            <a:ext cx="1440" cy="914400"/>
          </a:xfrm>
          <a:prstGeom prst="line">
            <a:avLst/>
          </a:prstGeom>
          <a:ln w="38160">
            <a:solidFill>
              <a:srgbClr val="000000"/>
            </a:solidFill>
            <a:round/>
            <a:tailEnd len="med" type="arrow" w="med"/>
          </a:ln>
        </p:spPr>
      </p:sp>
      <p:sp>
        <p:nvSpPr>
          <p:cNvPr id="616" name="CustomShape 6"/>
          <p:cNvSpPr/>
          <p:nvPr/>
        </p:nvSpPr>
        <p:spPr>
          <a:xfrm>
            <a:off x="7886880" y="80028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132%</a:t>
            </a:r>
            <a:endParaRPr/>
          </a:p>
        </p:txBody>
      </p:sp>
      <p:sp>
        <p:nvSpPr>
          <p:cNvPr id="617" name="CustomShape 7"/>
          <p:cNvSpPr/>
          <p:nvPr/>
        </p:nvSpPr>
        <p:spPr>
          <a:xfrm>
            <a:off x="1714680" y="2400480"/>
            <a:ext cx="1028520" cy="1371240"/>
          </a:xfrm>
          <a:prstGeom prst="ellipse">
            <a:avLst/>
          </a:prstGeom>
          <a:noFill/>
          <a:ln w="92160">
            <a:solidFill>
              <a:srgbClr val="ff0000"/>
            </a:solidFill>
            <a:round/>
          </a:ln>
        </p:spPr>
      </p:sp>
      <p:sp>
        <p:nvSpPr>
          <p:cNvPr id="618" name="CustomShape 8"/>
          <p:cNvSpPr/>
          <p:nvPr/>
        </p:nvSpPr>
        <p:spPr>
          <a:xfrm>
            <a:off x="7718040" y="1244880"/>
            <a:ext cx="451800" cy="1559880"/>
          </a:xfrm>
          <a:prstGeom prst="rect">
            <a:avLst/>
          </a:prstGeom>
          <a:noFill/>
          <a:ln w="38160">
            <a:solidFill>
              <a:srgbClr val="000000"/>
            </a:solidFill>
            <a:round/>
            <a:tailEnd len="med" type="arrow" w="med"/>
          </a:ln>
        </p:spPr>
      </p:sp>
      <p:sp>
        <p:nvSpPr>
          <p:cNvPr id="619" name="CustomShape 9"/>
          <p:cNvSpPr/>
          <p:nvPr/>
        </p:nvSpPr>
        <p:spPr>
          <a:xfrm>
            <a:off x="6743880" y="130572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66%</a:t>
            </a:r>
            <a:endParaRPr/>
          </a:p>
        </p:txBody>
      </p:sp>
      <p:sp>
        <p:nvSpPr>
          <p:cNvPr id="620" name="CustomShape 10"/>
          <p:cNvSpPr/>
          <p:nvPr/>
        </p:nvSpPr>
        <p:spPr>
          <a:xfrm>
            <a:off x="571680" y="5143680"/>
            <a:ext cx="8000640" cy="45612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Bounds checking &amp; propagation off the critical path</a:t>
            </a:r>
            <a:endParaRPr/>
          </a:p>
        </p:txBody>
      </p:sp>
      <p:sp>
        <p:nvSpPr>
          <p:cNvPr id="621" name="CustomShape 11"/>
          <p:cNvSpPr/>
          <p:nvPr/>
        </p:nvSpPr>
        <p:spPr>
          <a:xfrm>
            <a:off x="571680" y="4572000"/>
            <a:ext cx="8115120" cy="45612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Processor exploits Instruction Level Parallelism (ILP)</a:t>
            </a:r>
            <a:endParaRPr/>
          </a:p>
        </p:txBody>
      </p:sp>
      <p:sp>
        <p:nvSpPr>
          <p:cNvPr id="622" name="CustomShape 12"/>
          <p:cNvSpPr/>
          <p:nvPr/>
        </p:nvSpPr>
        <p:spPr>
          <a:xfrm>
            <a:off x="1714680" y="1640160"/>
            <a:ext cx="451800" cy="1559880"/>
          </a:xfrm>
          <a:prstGeom prst="rect">
            <a:avLst/>
          </a:prstGeom>
          <a:noFill/>
          <a:ln w="38160">
            <a:solidFill>
              <a:srgbClr val="000000"/>
            </a:solidFill>
            <a:round/>
            <a:tailEnd len="med" type="arrow" w="med"/>
          </a:ln>
        </p:spPr>
      </p:sp>
      <p:sp>
        <p:nvSpPr>
          <p:cNvPr id="623" name="Line 13"/>
          <p:cNvSpPr/>
          <p:nvPr/>
        </p:nvSpPr>
        <p:spPr>
          <a:xfrm flipH="1">
            <a:off x="2286000" y="1714320"/>
            <a:ext cx="1440" cy="914400"/>
          </a:xfrm>
          <a:prstGeom prst="line">
            <a:avLst/>
          </a:prstGeom>
          <a:ln w="38160">
            <a:solidFill>
              <a:srgbClr val="000000"/>
            </a:solidFill>
            <a:round/>
            <a:tailEnd len="med" type="arrow" w="med"/>
          </a:ln>
        </p:spPr>
      </p:sp>
      <p:sp>
        <p:nvSpPr>
          <p:cNvPr id="624" name="CustomShape 14"/>
          <p:cNvSpPr/>
          <p:nvPr/>
        </p:nvSpPr>
        <p:spPr>
          <a:xfrm>
            <a:off x="2057400" y="141984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82%</a:t>
            </a:r>
            <a:endParaRPr/>
          </a:p>
        </p:txBody>
      </p:sp>
      <p:sp>
        <p:nvSpPr>
          <p:cNvPr id="625" name="CustomShape 15"/>
          <p:cNvSpPr/>
          <p:nvPr/>
        </p:nvSpPr>
        <p:spPr>
          <a:xfrm>
            <a:off x="685800" y="160020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2%</a:t>
            </a:r>
            <a:endParaRPr/>
          </a:p>
        </p:txBody>
      </p:sp>
    </p:spTree>
  </p:cSld>
  <p:timing>
    <p:tnLst>
      <p:par>
        <p:cTn id="1360" dur="indefinite" restart="never" nodeType="tmRoot">
          <p:childTnLst>
            <p:seq>
              <p:cTn id="1361" dur="indefinite" nodeType="mainSeq">
                <p:childTnLst>
                  <p:par>
                    <p:cTn id="1362" fill="hold">
                      <p:stCondLst>
                        <p:cond delay="indefinite"/>
                      </p:stCondLst>
                      <p:childTnLst>
                        <p:par>
                          <p:cTn id="1363" fill="hold">
                            <p:stCondLst>
                              <p:cond delay="0"/>
                            </p:stCondLst>
                            <p:childTnLst>
                              <p:par>
                                <p:cTn id="1364" nodeType="clickEffect" fill="hold" presetClass="entr" presetID="1">
                                  <p:stCondLst>
                                    <p:cond delay="0"/>
                                  </p:stCondLst>
                                  <p:childTnLst>
                                    <p:set>
                                      <p:cBhvr>
                                        <p:cTn id="1365" dur="1" fill="hold">
                                          <p:stCondLst>
                                            <p:cond delay="0"/>
                                          </p:stCondLst>
                                        </p:cTn>
                                        <p:tgtEl>
                                          <p:spTgt spid="615"/>
                                        </p:tgtEl>
                                        <p:attrNameLst>
                                          <p:attrName>style.visibility</p:attrName>
                                        </p:attrNameLst>
                                      </p:cBhvr>
                                      <p:to>
                                        <p:strVal val="visible"/>
                                      </p:to>
                                    </p:set>
                                  </p:childTnLst>
                                </p:cTn>
                              </p:par>
                              <p:par>
                                <p:cTn id="1366" nodeType="withEffect" fill="hold" presetClass="entr" presetID="1">
                                  <p:stCondLst>
                                    <p:cond delay="0"/>
                                  </p:stCondLst>
                                  <p:childTnLst>
                                    <p:set>
                                      <p:cBhvr>
                                        <p:cTn id="1367" dur="1" fill="hold">
                                          <p:stCondLst>
                                            <p:cond delay="0"/>
                                          </p:stCondLst>
                                        </p:cTn>
                                        <p:tgtEl>
                                          <p:spTgt spid="616"/>
                                        </p:tgtEl>
                                        <p:attrNameLst>
                                          <p:attrName>style.visibility</p:attrName>
                                        </p:attrNameLst>
                                      </p:cBhvr>
                                      <p:to>
                                        <p:strVal val="visible"/>
                                      </p:to>
                                    </p:set>
                                  </p:childTnLst>
                                </p:cTn>
                              </p:par>
                            </p:childTnLst>
                          </p:cTn>
                        </p:par>
                      </p:childTnLst>
                    </p:cTn>
                  </p:par>
                  <p:par>
                    <p:cTn id="1368" fill="hold">
                      <p:stCondLst>
                        <p:cond delay="indefinite"/>
                      </p:stCondLst>
                      <p:childTnLst>
                        <p:par>
                          <p:cTn id="1369" fill="hold">
                            <p:stCondLst>
                              <p:cond delay="0"/>
                            </p:stCondLst>
                            <p:childTnLst>
                              <p:par>
                                <p:cTn id="1370" nodeType="clickEffect" fill="hold" presetClass="entr" presetID="1">
                                  <p:stCondLst>
                                    <p:cond delay="0"/>
                                  </p:stCondLst>
                                  <p:childTnLst>
                                    <p:set>
                                      <p:cBhvr>
                                        <p:cTn id="1371" dur="1" fill="hold">
                                          <p:stCondLst>
                                            <p:cond delay="0"/>
                                          </p:stCondLst>
                                        </p:cTn>
                                        <p:tgtEl>
                                          <p:spTgt spid="618"/>
                                        </p:tgtEl>
                                        <p:attrNameLst>
                                          <p:attrName>style.visibility</p:attrName>
                                        </p:attrNameLst>
                                      </p:cBhvr>
                                      <p:to>
                                        <p:strVal val="visible"/>
                                      </p:to>
                                    </p:set>
                                  </p:childTnLst>
                                </p:cTn>
                              </p:par>
                              <p:par>
                                <p:cTn id="1372" nodeType="withEffect" fill="hold" presetClass="entr" presetID="1">
                                  <p:stCondLst>
                                    <p:cond delay="0"/>
                                  </p:stCondLst>
                                  <p:childTnLst>
                                    <p:set>
                                      <p:cBhvr>
                                        <p:cTn id="1373" dur="1" fill="hold">
                                          <p:stCondLst>
                                            <p:cond delay="0"/>
                                          </p:stCondLst>
                                        </p:cTn>
                                        <p:tgtEl>
                                          <p:spTgt spid="619"/>
                                        </p:tgtEl>
                                        <p:attrNameLst>
                                          <p:attrName>style.visibility</p:attrName>
                                        </p:attrNameLst>
                                      </p:cBhvr>
                                      <p:to>
                                        <p:strVal val="visible"/>
                                      </p:to>
                                    </p:set>
                                  </p:childTnLst>
                                </p:cTn>
                              </p:par>
                            </p:childTnLst>
                          </p:cTn>
                        </p:par>
                      </p:childTnLst>
                    </p:cTn>
                  </p:par>
                  <p:par>
                    <p:cTn id="1374" fill="hold">
                      <p:stCondLst>
                        <p:cond delay="indefinite"/>
                      </p:stCondLst>
                      <p:childTnLst>
                        <p:par>
                          <p:cTn id="1375" fill="hold">
                            <p:stCondLst>
                              <p:cond delay="0"/>
                            </p:stCondLst>
                            <p:childTnLst>
                              <p:par>
                                <p:cTn id="1376" nodeType="clickEffect" fill="hold" presetClass="entr" presetID="10">
                                  <p:stCondLst>
                                    <p:cond delay="0"/>
                                  </p:stCondLst>
                                  <p:childTnLst>
                                    <p:set>
                                      <p:cBhvr>
                                        <p:cTn id="1377" dur="1" fill="hold">
                                          <p:stCondLst>
                                            <p:cond delay="0"/>
                                          </p:stCondLst>
                                        </p:cTn>
                                        <p:tgtEl>
                                          <p:spTgt spid="617"/>
                                        </p:tgtEl>
                                        <p:attrNameLst>
                                          <p:attrName>style.visibility</p:attrName>
                                        </p:attrNameLst>
                                      </p:cBhvr>
                                      <p:to>
                                        <p:strVal val="visible"/>
                                      </p:to>
                                    </p:set>
                                    <p:animEffect filter="fade" transition="in">
                                      <p:cBhvr additive="repl">
                                        <p:cTn id="1378" dur="500"/>
                                        <p:tgtEl>
                                          <p:spTgt spid="617"/>
                                        </p:tgtEl>
                                      </p:cBhvr>
                                    </p:animEffect>
                                  </p:childTnLst>
                                </p:cTn>
                              </p:par>
                            </p:childTnLst>
                          </p:cTn>
                        </p:par>
                      </p:childTnLst>
                    </p:cTn>
                  </p:par>
                  <p:par>
                    <p:cTn id="1379" fill="hold">
                      <p:stCondLst>
                        <p:cond delay="indefinite"/>
                      </p:stCondLst>
                      <p:childTnLst>
                        <p:par>
                          <p:cTn id="1380" fill="hold">
                            <p:stCondLst>
                              <p:cond delay="0"/>
                            </p:stCondLst>
                            <p:childTnLst>
                              <p:par>
                                <p:cTn id="1381" nodeType="clickEffect" fill="hold" presetClass="entr" presetID="1">
                                  <p:stCondLst>
                                    <p:cond delay="0"/>
                                  </p:stCondLst>
                                  <p:childTnLst>
                                    <p:set>
                                      <p:cBhvr>
                                        <p:cTn id="1382" dur="1" fill="hold">
                                          <p:stCondLst>
                                            <p:cond delay="0"/>
                                          </p:stCondLst>
                                        </p:cTn>
                                        <p:tgtEl>
                                          <p:spTgt spid="622"/>
                                        </p:tgtEl>
                                        <p:attrNameLst>
                                          <p:attrName>style.visibility</p:attrName>
                                        </p:attrNameLst>
                                      </p:cBhvr>
                                      <p:to>
                                        <p:strVal val="visible"/>
                                      </p:to>
                                    </p:set>
                                  </p:childTnLst>
                                </p:cTn>
                              </p:par>
                              <p:par>
                                <p:cTn id="1383" nodeType="withEffect" fill="hold" presetClass="entr" presetID="1">
                                  <p:stCondLst>
                                    <p:cond delay="0"/>
                                  </p:stCondLst>
                                  <p:childTnLst>
                                    <p:set>
                                      <p:cBhvr>
                                        <p:cTn id="1384" dur="1" fill="hold">
                                          <p:stCondLst>
                                            <p:cond delay="0"/>
                                          </p:stCondLst>
                                        </p:cTn>
                                        <p:tgtEl>
                                          <p:spTgt spid="625"/>
                                        </p:tgtEl>
                                        <p:attrNameLst>
                                          <p:attrName>style.visibility</p:attrName>
                                        </p:attrNameLst>
                                      </p:cBhvr>
                                      <p:to>
                                        <p:strVal val="visible"/>
                                      </p:to>
                                    </p:set>
                                  </p:childTnLst>
                                </p:cTn>
                              </p:par>
                            </p:childTnLst>
                          </p:cTn>
                        </p:par>
                      </p:childTnLst>
                    </p:cTn>
                  </p:par>
                  <p:par>
                    <p:cTn id="1385" fill="hold">
                      <p:stCondLst>
                        <p:cond delay="indefinite"/>
                      </p:stCondLst>
                      <p:childTnLst>
                        <p:par>
                          <p:cTn id="1386" fill="hold">
                            <p:stCondLst>
                              <p:cond delay="0"/>
                            </p:stCondLst>
                            <p:childTnLst>
                              <p:par>
                                <p:cTn id="1387" nodeType="clickEffect" fill="hold" presetClass="entr" presetID="1">
                                  <p:stCondLst>
                                    <p:cond delay="0"/>
                                  </p:stCondLst>
                                  <p:childTnLst>
                                    <p:set>
                                      <p:cBhvr>
                                        <p:cTn id="1388" dur="1" fill="hold">
                                          <p:stCondLst>
                                            <p:cond delay="0"/>
                                          </p:stCondLst>
                                        </p:cTn>
                                        <p:tgtEl>
                                          <p:spTgt spid="623"/>
                                        </p:tgtEl>
                                        <p:attrNameLst>
                                          <p:attrName>style.visibility</p:attrName>
                                        </p:attrNameLst>
                                      </p:cBhvr>
                                      <p:to>
                                        <p:strVal val="visible"/>
                                      </p:to>
                                    </p:set>
                                  </p:childTnLst>
                                </p:cTn>
                              </p:par>
                              <p:par>
                                <p:cTn id="1389" nodeType="withEffect" fill="hold" presetClass="entr" presetID="1">
                                  <p:stCondLst>
                                    <p:cond delay="0"/>
                                  </p:stCondLst>
                                  <p:childTnLst>
                                    <p:set>
                                      <p:cBhvr>
                                        <p:cTn id="1390" dur="1" fill="hold">
                                          <p:stCondLst>
                                            <p:cond delay="0"/>
                                          </p:stCondLst>
                                        </p:cTn>
                                        <p:tgtEl>
                                          <p:spTgt spid="624"/>
                                        </p:tgtEl>
                                        <p:attrNameLst>
                                          <p:attrName>style.visibility</p:attrName>
                                        </p:attrNameLst>
                                      </p:cBhvr>
                                      <p:to>
                                        <p:strVal val="visible"/>
                                      </p:to>
                                    </p:set>
                                  </p:childTnLst>
                                </p:cTn>
                              </p:par>
                            </p:childTnLst>
                          </p:cTn>
                        </p:par>
                      </p:childTnLst>
                    </p:cTn>
                  </p:par>
                  <p:par>
                    <p:cTn id="1391" fill="hold">
                      <p:stCondLst>
                        <p:cond delay="indefinite"/>
                      </p:stCondLst>
                      <p:childTnLst>
                        <p:par>
                          <p:cTn id="1392" fill="hold">
                            <p:stCondLst>
                              <p:cond delay="0"/>
                            </p:stCondLst>
                            <p:childTnLst>
                              <p:par>
                                <p:cTn id="1393" nodeType="clickEffect" fill="hold" presetClass="entr" presetID="1">
                                  <p:stCondLst>
                                    <p:cond delay="0"/>
                                  </p:stCondLst>
                                  <p:childTnLst>
                                    <p:set>
                                      <p:cBhvr>
                                        <p:cTn id="1394" dur="1" fill="hold">
                                          <p:stCondLst>
                                            <p:cond delay="0"/>
                                          </p:stCondLst>
                                        </p:cTn>
                                        <p:tgtEl>
                                          <p:spTgt spid="621"/>
                                        </p:tgtEl>
                                        <p:attrNameLst>
                                          <p:attrName>style.visibility</p:attrName>
                                        </p:attrNameLst>
                                      </p:cBhvr>
                                      <p:to>
                                        <p:strVal val="visible"/>
                                      </p:to>
                                    </p:set>
                                  </p:childTnLst>
                                </p:cTn>
                              </p:par>
                            </p:childTnLst>
                          </p:cTn>
                        </p:par>
                      </p:childTnLst>
                    </p:cTn>
                  </p:par>
                  <p:par>
                    <p:cTn id="1395" fill="hold">
                      <p:stCondLst>
                        <p:cond delay="indefinite"/>
                      </p:stCondLst>
                      <p:childTnLst>
                        <p:par>
                          <p:cTn id="1396" fill="hold">
                            <p:stCondLst>
                              <p:cond delay="0"/>
                            </p:stCondLst>
                            <p:childTnLst>
                              <p:par>
                                <p:cTn id="1397" nodeType="clickEffect" fill="hold" presetClass="entr" presetID="1">
                                  <p:stCondLst>
                                    <p:cond delay="0"/>
                                  </p:stCondLst>
                                  <p:childTnLst>
                                    <p:set>
                                      <p:cBhvr>
                                        <p:cTn id="1398" dur="1" fill="hold">
                                          <p:stCondLst>
                                            <p:cond delay="0"/>
                                          </p:stCondLst>
                                        </p:cTn>
                                        <p:tgtEl>
                                          <p:spTgt spid="62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6"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Runtime Overhead: Store-only Checking</a:t>
            </a:r>
            <a:endParaRPr/>
          </a:p>
        </p:txBody>
      </p:sp>
      <p:graphicFrame>
        <p:nvGraphicFramePr>
          <p:cNvPr id="627" name="Content Placeholder 4"/>
          <p:cNvGraphicFramePr/>
          <p:nvPr/>
        </p:nvGraphicFramePr>
        <p:xfrm>
          <a:off x="457200" y="990720"/>
          <a:ext cx="8115120" cy="3809520"/>
        </p:xfrm>
        <a:graphic>
          <a:graphicData uri="http://schemas.openxmlformats.org/drawingml/2006/chart">
            <c:chart xmlns:c="http://schemas.openxmlformats.org/drawingml/2006/chart" xmlns:r="http://schemas.openxmlformats.org/officeDocument/2006/relationships" r:id="rId1"/>
          </a:graphicData>
        </a:graphic>
      </p:graphicFrame>
      <p:sp>
        <p:nvSpPr>
          <p:cNvPr id="628" name="TextShape 2"/>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629" name="Line 3"/>
          <p:cNvSpPr/>
          <p:nvPr/>
        </p:nvSpPr>
        <p:spPr>
          <a:xfrm flipH="1">
            <a:off x="7772400" y="914400"/>
            <a:ext cx="720" cy="2857320"/>
          </a:xfrm>
          <a:prstGeom prst="line">
            <a:avLst/>
          </a:prstGeom>
          <a:ln w="38160">
            <a:solidFill>
              <a:srgbClr val="000000"/>
            </a:solidFill>
            <a:round/>
          </a:ln>
        </p:spPr>
      </p:sp>
      <p:sp>
        <p:nvSpPr>
          <p:cNvPr id="630" name="CustomShape 4"/>
          <p:cNvSpPr/>
          <p:nvPr/>
        </p:nvSpPr>
        <p:spPr>
          <a:xfrm>
            <a:off x="0" y="1028880"/>
            <a:ext cx="2171520" cy="395280"/>
          </a:xfrm>
          <a:prstGeom prst="rect">
            <a:avLst/>
          </a:prstGeom>
          <a:noFill/>
          <a:ln>
            <a:noFill/>
          </a:ln>
        </p:spPr>
        <p:txBody>
          <a:bodyPr lIns="90000" rIns="90000" tIns="45000" bIns="45000"/>
          <a:p>
            <a:pPr>
              <a:lnSpc>
                <a:spcPct val="100000"/>
              </a:lnSpc>
            </a:pPr>
            <a:r>
              <a:rPr lang="en-US" sz="2000">
                <a:solidFill>
                  <a:srgbClr val="000000"/>
                </a:solidFill>
                <a:latin typeface="Arial"/>
                <a:ea typeface="ＭＳ Ｐゴシック"/>
              </a:rPr>
              <a:t> </a:t>
            </a:r>
            <a:r>
              <a:rPr lang="en-US" sz="2000">
                <a:solidFill>
                  <a:srgbClr val="000000"/>
                </a:solidFill>
                <a:latin typeface="Arial"/>
                <a:ea typeface="ＭＳ Ｐゴシック"/>
              </a:rPr>
              <a:t>Percent</a:t>
            </a:r>
            <a:endParaRPr/>
          </a:p>
        </p:txBody>
      </p:sp>
      <p:sp>
        <p:nvSpPr>
          <p:cNvPr id="631" name="Line 5"/>
          <p:cNvSpPr/>
          <p:nvPr/>
        </p:nvSpPr>
        <p:spPr>
          <a:xfrm flipH="1">
            <a:off x="8227800" y="2057400"/>
            <a:ext cx="1800" cy="1257120"/>
          </a:xfrm>
          <a:prstGeom prst="line">
            <a:avLst/>
          </a:prstGeom>
          <a:ln w="38160">
            <a:solidFill>
              <a:srgbClr val="000000"/>
            </a:solidFill>
            <a:round/>
            <a:tailEnd len="med" type="arrow" w="med"/>
          </a:ln>
        </p:spPr>
      </p:sp>
      <p:sp>
        <p:nvSpPr>
          <p:cNvPr id="632" name="CustomShape 6"/>
          <p:cNvSpPr/>
          <p:nvPr/>
        </p:nvSpPr>
        <p:spPr>
          <a:xfrm>
            <a:off x="7658280" y="153432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21%</a:t>
            </a:r>
            <a:endParaRPr/>
          </a:p>
        </p:txBody>
      </p:sp>
      <p:sp>
        <p:nvSpPr>
          <p:cNvPr id="633" name="CustomShape 7"/>
          <p:cNvSpPr/>
          <p:nvPr/>
        </p:nvSpPr>
        <p:spPr>
          <a:xfrm>
            <a:off x="0" y="4872240"/>
            <a:ext cx="9143640" cy="82188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For security-critical applications,</a:t>
            </a:r>
            <a:r>
              <a:rPr b="1" lang="en-US" sz="2400">
                <a:solidFill>
                  <a:srgbClr val="0069b9"/>
                </a:solidFill>
                <a:latin typeface="Arial"/>
                <a:ea typeface="ＭＳ Ｐゴシック"/>
              </a:rPr>
              <a:t>
</a:t>
            </a:r>
            <a:r>
              <a:rPr b="1" lang="en-US" sz="2400">
                <a:solidFill>
                  <a:srgbClr val="0069b9"/>
                </a:solidFill>
                <a:latin typeface="Arial"/>
                <a:ea typeface="ＭＳ Ｐゴシック"/>
              </a:rPr>
              <a:t>useful for production code</a:t>
            </a:r>
            <a:endParaRPr/>
          </a:p>
        </p:txBody>
      </p:sp>
      <p:sp>
        <p:nvSpPr>
          <p:cNvPr id="634" name="Line 8"/>
          <p:cNvSpPr/>
          <p:nvPr/>
        </p:nvSpPr>
        <p:spPr>
          <a:xfrm flipH="1">
            <a:off x="7999920" y="1257840"/>
            <a:ext cx="1800" cy="1828800"/>
          </a:xfrm>
          <a:prstGeom prst="line">
            <a:avLst/>
          </a:prstGeom>
          <a:ln w="38160">
            <a:solidFill>
              <a:srgbClr val="000000"/>
            </a:solidFill>
            <a:round/>
            <a:tailEnd len="med" type="arrow" w="med"/>
          </a:ln>
        </p:spPr>
      </p:sp>
      <p:sp>
        <p:nvSpPr>
          <p:cNvPr id="635" name="CustomShape 9"/>
          <p:cNvSpPr/>
          <p:nvPr/>
        </p:nvSpPr>
        <p:spPr>
          <a:xfrm>
            <a:off x="7543800" y="84852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54%</a:t>
            </a:r>
            <a:endParaRPr/>
          </a:p>
        </p:txBody>
      </p:sp>
    </p:spTree>
  </p:cSld>
  <p:timing>
    <p:tnLst>
      <p:par>
        <p:cTn id="1399" dur="indefinite" restart="never" nodeType="tmRoot">
          <p:childTnLst>
            <p:seq>
              <p:cTn id="1400" dur="indefinite" nodeType="mainSeq">
                <p:childTnLst>
                  <p:par>
                    <p:cTn id="1401" fill="hold">
                      <p:stCondLst>
                        <p:cond delay="indefinite"/>
                      </p:stCondLst>
                      <p:childTnLst>
                        <p:par>
                          <p:cTn id="1402" fill="hold">
                            <p:stCondLst>
                              <p:cond delay="0"/>
                            </p:stCondLst>
                            <p:childTnLst>
                              <p:par>
                                <p:cTn id="1403" nodeType="clickEffect" fill="hold" presetClass="entr" presetID="1">
                                  <p:stCondLst>
                                    <p:cond delay="0"/>
                                  </p:stCondLst>
                                  <p:childTnLst>
                                    <p:set>
                                      <p:cBhvr>
                                        <p:cTn id="1404" dur="1" fill="hold">
                                          <p:stCondLst>
                                            <p:cond delay="0"/>
                                          </p:stCondLst>
                                        </p:cTn>
                                        <p:tgtEl>
                                          <p:spTgt spid="634"/>
                                        </p:tgtEl>
                                        <p:attrNameLst>
                                          <p:attrName>style.visibility</p:attrName>
                                        </p:attrNameLst>
                                      </p:cBhvr>
                                      <p:to>
                                        <p:strVal val="visible"/>
                                      </p:to>
                                    </p:set>
                                  </p:childTnLst>
                                </p:cTn>
                              </p:par>
                              <p:par>
                                <p:cTn id="1405" nodeType="withEffect" fill="hold" presetClass="entr" presetID="1">
                                  <p:stCondLst>
                                    <p:cond delay="0"/>
                                  </p:stCondLst>
                                  <p:childTnLst>
                                    <p:set>
                                      <p:cBhvr>
                                        <p:cTn id="1406" dur="1" fill="hold">
                                          <p:stCondLst>
                                            <p:cond delay="0"/>
                                          </p:stCondLst>
                                        </p:cTn>
                                        <p:tgtEl>
                                          <p:spTgt spid="635"/>
                                        </p:tgtEl>
                                        <p:attrNameLst>
                                          <p:attrName>style.visibility</p:attrName>
                                        </p:attrNameLst>
                                      </p:cBhvr>
                                      <p:to>
                                        <p:strVal val="visible"/>
                                      </p:to>
                                    </p:set>
                                  </p:childTnLst>
                                </p:cTn>
                              </p:par>
                            </p:childTnLst>
                          </p:cTn>
                        </p:par>
                      </p:childTnLst>
                    </p:cTn>
                  </p:par>
                  <p:par>
                    <p:cTn id="1407" fill="hold">
                      <p:stCondLst>
                        <p:cond delay="indefinite"/>
                      </p:stCondLst>
                      <p:childTnLst>
                        <p:par>
                          <p:cTn id="1408" fill="hold">
                            <p:stCondLst>
                              <p:cond delay="0"/>
                            </p:stCondLst>
                            <p:childTnLst>
                              <p:par>
                                <p:cTn id="1409" nodeType="clickEffect" fill="hold" presetClass="entr" presetID="1">
                                  <p:stCondLst>
                                    <p:cond delay="0"/>
                                  </p:stCondLst>
                                  <p:childTnLst>
                                    <p:set>
                                      <p:cBhvr>
                                        <p:cTn id="1410" dur="1" fill="hold">
                                          <p:stCondLst>
                                            <p:cond delay="0"/>
                                          </p:stCondLst>
                                        </p:cTn>
                                        <p:tgtEl>
                                          <p:spTgt spid="631"/>
                                        </p:tgtEl>
                                        <p:attrNameLst>
                                          <p:attrName>style.visibility</p:attrName>
                                        </p:attrNameLst>
                                      </p:cBhvr>
                                      <p:to>
                                        <p:strVal val="visible"/>
                                      </p:to>
                                    </p:set>
                                  </p:childTnLst>
                                </p:cTn>
                              </p:par>
                              <p:par>
                                <p:cTn id="1411" nodeType="withEffect" fill="hold" presetClass="entr" presetID="1">
                                  <p:stCondLst>
                                    <p:cond delay="0"/>
                                  </p:stCondLst>
                                  <p:childTnLst>
                                    <p:set>
                                      <p:cBhvr>
                                        <p:cTn id="1412" dur="1" fill="hold">
                                          <p:stCondLst>
                                            <p:cond delay="0"/>
                                          </p:stCondLst>
                                        </p:cTn>
                                        <p:tgtEl>
                                          <p:spTgt spid="632"/>
                                        </p:tgtEl>
                                        <p:attrNameLst>
                                          <p:attrName>style.visibility</p:attrName>
                                        </p:attrNameLst>
                                      </p:cBhvr>
                                      <p:to>
                                        <p:strVal val="visible"/>
                                      </p:to>
                                    </p:set>
                                  </p:childTnLst>
                                </p:cTn>
                              </p:par>
                            </p:childTnLst>
                          </p:cTn>
                        </p:par>
                      </p:childTnLst>
                    </p:cTn>
                  </p:par>
                  <p:par>
                    <p:cTn id="1413" fill="hold">
                      <p:stCondLst>
                        <p:cond delay="indefinite"/>
                      </p:stCondLst>
                      <p:childTnLst>
                        <p:par>
                          <p:cTn id="1414" fill="hold">
                            <p:stCondLst>
                              <p:cond delay="0"/>
                            </p:stCondLst>
                            <p:childTnLst>
                              <p:par>
                                <p:cTn id="1415" nodeType="clickEffect" fill="hold" presetClass="entr" presetID="1">
                                  <p:stCondLst>
                                    <p:cond delay="0"/>
                                  </p:stCondLst>
                                  <p:childTnLst>
                                    <p:set>
                                      <p:cBhvr>
                                        <p:cTn id="1416" dur="1" fill="hold">
                                          <p:stCondLst>
                                            <p:cond delay="0"/>
                                          </p:stCondLst>
                                        </p:cTn>
                                        <p:tgtEl>
                                          <p:spTgt spid="6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457200" y="228600"/>
            <a:ext cx="8229240" cy="533160"/>
          </a:xfrm>
          <a:prstGeom prst="rect">
            <a:avLst/>
          </a:prstGeom>
        </p:spPr>
        <p:txBody>
          <a:bodyPr anchor="ctr"/>
          <a:p>
            <a:pPr algn="ctr">
              <a:lnSpc>
                <a:spcPct val="100000"/>
              </a:lnSpc>
            </a:pPr>
            <a:r>
              <a:rPr lang="en-US" sz="3200">
                <a:solidFill>
                  <a:srgbClr val="780000"/>
                </a:solidFill>
                <a:latin typeface="Arial"/>
              </a:rPr>
              <a:t>SoftBound: Spatial Safety for C</a:t>
            </a:r>
            <a:endParaRPr/>
          </a:p>
        </p:txBody>
      </p:sp>
      <p:sp>
        <p:nvSpPr>
          <p:cNvPr id="216" name="TextShape 2"/>
          <p:cNvSpPr txBox="1"/>
          <p:nvPr/>
        </p:nvSpPr>
        <p:spPr>
          <a:xfrm>
            <a:off x="457200" y="914400"/>
            <a:ext cx="8229240" cy="5257440"/>
          </a:xfrm>
          <a:prstGeom prst="rect">
            <a:avLst/>
          </a:prstGeom>
        </p:spPr>
        <p:txBody>
          <a:bodyPr/>
          <a:p>
            <a:pPr>
              <a:lnSpc>
                <a:spcPct val="100000"/>
              </a:lnSpc>
              <a:buFont typeface="Arial"/>
              <a:buChar char="•"/>
            </a:pPr>
            <a:r>
              <a:rPr lang="en-US" sz="2800">
                <a:solidFill>
                  <a:srgbClr val="000000"/>
                </a:solidFill>
                <a:latin typeface="Arial"/>
              </a:rPr>
              <a:t>Compiler transformation to enforce spatial safety</a:t>
            </a:r>
            <a:endParaRPr/>
          </a:p>
          <a:p>
            <a:pPr lvl="1">
              <a:lnSpc>
                <a:spcPct val="100000"/>
              </a:lnSpc>
              <a:buFont typeface="Arial"/>
              <a:buChar char="•"/>
            </a:pPr>
            <a:r>
              <a:rPr lang="en-US" sz="2400">
                <a:solidFill>
                  <a:srgbClr val="000000"/>
                </a:solidFill>
                <a:latin typeface="Arial"/>
              </a:rPr>
              <a:t>Inspired by fat pointer schemes and HardBound</a:t>
            </a:r>
            <a:endParaRPr/>
          </a:p>
          <a:p>
            <a:pPr>
              <a:lnSpc>
                <a:spcPct val="100000"/>
              </a:lnSpc>
              <a:buFont typeface="Arial"/>
              <a:buChar char="•"/>
            </a:pPr>
            <a:r>
              <a:rPr b="1" lang="en-US" sz="2800">
                <a:solidFill>
                  <a:srgbClr val="0069b9"/>
                </a:solidFill>
                <a:latin typeface="Arial"/>
              </a:rPr>
              <a:t>Compatible</a:t>
            </a:r>
            <a:r>
              <a:rPr b="1" lang="en-US" sz="2800">
                <a:solidFill>
                  <a:srgbClr val="000000"/>
                </a:solidFill>
                <a:latin typeface="Arial"/>
              </a:rPr>
              <a:t> </a:t>
            </a:r>
            <a:r>
              <a:rPr lang="en-US" sz="2800">
                <a:solidFill>
                  <a:srgbClr val="000000"/>
                </a:solidFill>
                <a:latin typeface="Arial"/>
              </a:rPr>
              <a:t>– no source code modifications</a:t>
            </a:r>
            <a:endParaRPr/>
          </a:p>
          <a:p>
            <a:pPr lvl="1">
              <a:lnSpc>
                <a:spcPct val="100000"/>
              </a:lnSpc>
              <a:buFont typeface="Arial"/>
              <a:buChar char="•"/>
            </a:pPr>
            <a:r>
              <a:rPr lang="en-US" sz="2400">
                <a:solidFill>
                  <a:srgbClr val="000000"/>
                </a:solidFill>
                <a:latin typeface="Arial"/>
              </a:rPr>
              <a:t>Key: disjoint fat pointers </a:t>
            </a:r>
            <a:r>
              <a:rPr lang="en-US" sz="2400">
                <a:solidFill>
                  <a:srgbClr val="000000"/>
                </a:solidFill>
                <a:latin typeface="Wingdings"/>
                <a:ea typeface="Wingdings"/>
              </a:rPr>
              <a:t></a:t>
            </a:r>
            <a:r>
              <a:rPr lang="en-US" sz="2400">
                <a:solidFill>
                  <a:srgbClr val="000000"/>
                </a:solidFill>
                <a:latin typeface="Arial"/>
                <a:ea typeface="Wingdings"/>
              </a:rPr>
              <a:t> memory layout unchanged</a:t>
            </a:r>
            <a:endParaRPr/>
          </a:p>
          <a:p>
            <a:pPr>
              <a:lnSpc>
                <a:spcPct val="100000"/>
              </a:lnSpc>
              <a:buFont typeface="Arial"/>
              <a:buChar char="•"/>
            </a:pPr>
            <a:r>
              <a:rPr b="1" lang="en-US" sz="2800">
                <a:solidFill>
                  <a:srgbClr val="0069b9"/>
                </a:solidFill>
                <a:latin typeface="Arial"/>
                <a:ea typeface="Wingdings"/>
              </a:rPr>
              <a:t>Simple analysis </a:t>
            </a:r>
            <a:r>
              <a:rPr lang="en-US" sz="2800">
                <a:solidFill>
                  <a:srgbClr val="000000"/>
                </a:solidFill>
                <a:latin typeface="Arial"/>
                <a:ea typeface="Wingdings"/>
              </a:rPr>
              <a:t>– intra-procedural</a:t>
            </a:r>
            <a:endParaRPr/>
          </a:p>
          <a:p>
            <a:pPr lvl="1">
              <a:lnSpc>
                <a:spcPct val="100000"/>
              </a:lnSpc>
              <a:buFont typeface="Arial"/>
              <a:buChar char="•"/>
            </a:pPr>
            <a:r>
              <a:rPr lang="en-US" sz="2400">
                <a:solidFill>
                  <a:srgbClr val="000000"/>
                </a:solidFill>
                <a:latin typeface="Arial"/>
                <a:ea typeface="Wingdings"/>
              </a:rPr>
              <a:t>Separate compilation, creation of safe libraries</a:t>
            </a:r>
            <a:endParaRPr/>
          </a:p>
          <a:p>
            <a:pPr>
              <a:lnSpc>
                <a:spcPct val="100000"/>
              </a:lnSpc>
              <a:buFont typeface="Arial"/>
              <a:buChar char="•"/>
            </a:pPr>
            <a:r>
              <a:rPr b="1" lang="en-US" sz="2800">
                <a:solidFill>
                  <a:srgbClr val="0069b9"/>
                </a:solidFill>
                <a:latin typeface="Arial"/>
                <a:ea typeface="Wingdings"/>
              </a:rPr>
              <a:t>Effective</a:t>
            </a:r>
            <a:r>
              <a:rPr b="1" lang="en-US" sz="2800">
                <a:solidFill>
                  <a:srgbClr val="000000"/>
                </a:solidFill>
                <a:latin typeface="Arial"/>
                <a:ea typeface="Wingdings"/>
              </a:rPr>
              <a:t> </a:t>
            </a:r>
            <a:r>
              <a:rPr lang="en-US" sz="2800">
                <a:solidFill>
                  <a:srgbClr val="000000"/>
                </a:solidFill>
                <a:latin typeface="Arial"/>
                <a:ea typeface="Wingdings"/>
              </a:rPr>
              <a:t>– observed no false positives/negatives</a:t>
            </a:r>
            <a:endParaRPr/>
          </a:p>
          <a:p>
            <a:pPr>
              <a:lnSpc>
                <a:spcPct val="100000"/>
              </a:lnSpc>
              <a:buFont typeface="Arial"/>
              <a:buChar char="•"/>
            </a:pPr>
            <a:r>
              <a:rPr b="1" lang="en-US" sz="2800">
                <a:solidFill>
                  <a:srgbClr val="0069b9"/>
                </a:solidFill>
                <a:latin typeface="Arial"/>
                <a:ea typeface="Wingdings"/>
              </a:rPr>
              <a:t>Low overhead</a:t>
            </a:r>
            <a:endParaRPr/>
          </a:p>
          <a:p>
            <a:pPr lvl="1">
              <a:lnSpc>
                <a:spcPct val="100000"/>
              </a:lnSpc>
              <a:buFont typeface="Arial"/>
              <a:buChar char="•"/>
            </a:pPr>
            <a:r>
              <a:rPr lang="en-US" sz="2400">
                <a:solidFill>
                  <a:srgbClr val="000000"/>
                </a:solidFill>
                <a:latin typeface="Arial"/>
                <a:ea typeface="Wingdings"/>
              </a:rPr>
              <a:t>All loads and stores – 67% overhead</a:t>
            </a:r>
            <a:endParaRPr/>
          </a:p>
          <a:p>
            <a:pPr lvl="1">
              <a:lnSpc>
                <a:spcPct val="100000"/>
              </a:lnSpc>
              <a:buFont typeface="Arial"/>
              <a:buChar char="•"/>
            </a:pPr>
            <a:r>
              <a:rPr lang="en-US" sz="2400">
                <a:solidFill>
                  <a:srgbClr val="000000"/>
                </a:solidFill>
                <a:latin typeface="Arial"/>
                <a:ea typeface="Wingdings"/>
              </a:rPr>
              <a:t>Only stores – 21% overhead</a:t>
            </a:r>
            <a:endParaRPr/>
          </a:p>
        </p:txBody>
      </p:sp>
      <p:sp>
        <p:nvSpPr>
          <p:cNvPr id="217"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16">
                                            <p:txEl>
                                              <p:pRg st="96" end="138"/>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216">
                                            <p:txEl>
                                              <p:pRg st="138" end="19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16">
                                            <p:txEl>
                                              <p:pRg st="191" end="226"/>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16">
                                            <p:txEl>
                                              <p:pRg st="226" end="27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16">
                                            <p:txEl>
                                              <p:pRg st="275" end="3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16">
                                            <p:txEl>
                                              <p:pRg st="325" end="338"/>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216">
                                            <p:txEl>
                                              <p:pRg st="338" end="374"/>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216">
                                            <p:txEl>
                                              <p:pRg st="374" end="40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6"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Runtime Overhead: Full Checking</a:t>
            </a:r>
            <a:endParaRPr/>
          </a:p>
        </p:txBody>
      </p:sp>
      <p:graphicFrame>
        <p:nvGraphicFramePr>
          <p:cNvPr id="637" name="Content Placeholder 4"/>
          <p:cNvGraphicFramePr/>
          <p:nvPr/>
        </p:nvGraphicFramePr>
        <p:xfrm>
          <a:off x="457200" y="990720"/>
          <a:ext cx="8229240" cy="3695400"/>
        </p:xfrm>
        <a:graphic>
          <a:graphicData uri="http://schemas.openxmlformats.org/drawingml/2006/chart">
            <c:chart xmlns:c="http://schemas.openxmlformats.org/drawingml/2006/chart" xmlns:r="http://schemas.openxmlformats.org/officeDocument/2006/relationships" r:id="rId1"/>
          </a:graphicData>
        </a:graphic>
      </p:graphicFrame>
      <p:sp>
        <p:nvSpPr>
          <p:cNvPr id="638" name="TextShape 2"/>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639" name="Line 3"/>
          <p:cNvSpPr/>
          <p:nvPr/>
        </p:nvSpPr>
        <p:spPr>
          <a:xfrm flipH="1">
            <a:off x="7886520" y="914400"/>
            <a:ext cx="720" cy="2857320"/>
          </a:xfrm>
          <a:prstGeom prst="line">
            <a:avLst/>
          </a:prstGeom>
          <a:ln w="38160">
            <a:solidFill>
              <a:srgbClr val="000000"/>
            </a:solidFill>
            <a:round/>
          </a:ln>
        </p:spPr>
      </p:sp>
      <p:sp>
        <p:nvSpPr>
          <p:cNvPr id="640" name="CustomShape 4"/>
          <p:cNvSpPr/>
          <p:nvPr/>
        </p:nvSpPr>
        <p:spPr>
          <a:xfrm>
            <a:off x="0" y="1028880"/>
            <a:ext cx="2171520" cy="395280"/>
          </a:xfrm>
          <a:prstGeom prst="rect">
            <a:avLst/>
          </a:prstGeom>
          <a:noFill/>
          <a:ln>
            <a:noFill/>
          </a:ln>
        </p:spPr>
        <p:txBody>
          <a:bodyPr lIns="90000" rIns="90000" tIns="45000" bIns="45000"/>
          <a:p>
            <a:pPr>
              <a:lnSpc>
                <a:spcPct val="100000"/>
              </a:lnSpc>
            </a:pPr>
            <a:r>
              <a:rPr lang="en-US" sz="2000">
                <a:solidFill>
                  <a:srgbClr val="000000"/>
                </a:solidFill>
                <a:latin typeface="Arial"/>
                <a:ea typeface="ＭＳ Ｐゴシック"/>
              </a:rPr>
              <a:t> </a:t>
            </a:r>
            <a:r>
              <a:rPr lang="en-US" sz="2000">
                <a:solidFill>
                  <a:srgbClr val="000000"/>
                </a:solidFill>
                <a:latin typeface="Arial"/>
                <a:ea typeface="ＭＳ Ｐゴシック"/>
              </a:rPr>
              <a:t>Percent</a:t>
            </a:r>
            <a:endParaRPr/>
          </a:p>
        </p:txBody>
      </p:sp>
      <p:sp>
        <p:nvSpPr>
          <p:cNvPr id="641" name="Line 5"/>
          <p:cNvSpPr/>
          <p:nvPr/>
        </p:nvSpPr>
        <p:spPr>
          <a:xfrm flipH="1">
            <a:off x="8343720" y="1714320"/>
            <a:ext cx="1440" cy="1257480"/>
          </a:xfrm>
          <a:prstGeom prst="line">
            <a:avLst/>
          </a:prstGeom>
          <a:ln w="38160">
            <a:solidFill>
              <a:srgbClr val="000000"/>
            </a:solidFill>
            <a:round/>
            <a:tailEnd len="med" type="arrow" w="med"/>
          </a:ln>
        </p:spPr>
      </p:sp>
      <p:sp>
        <p:nvSpPr>
          <p:cNvPr id="642" name="Line 6"/>
          <p:cNvSpPr/>
          <p:nvPr/>
        </p:nvSpPr>
        <p:spPr>
          <a:xfrm flipH="1">
            <a:off x="8115120" y="1485720"/>
            <a:ext cx="1440" cy="1257480"/>
          </a:xfrm>
          <a:prstGeom prst="line">
            <a:avLst/>
          </a:prstGeom>
          <a:ln w="38160">
            <a:solidFill>
              <a:srgbClr val="000000"/>
            </a:solidFill>
            <a:round/>
            <a:tailEnd len="med" type="arrow" w="med"/>
          </a:ln>
        </p:spPr>
      </p:sp>
      <p:sp>
        <p:nvSpPr>
          <p:cNvPr id="643" name="CustomShape 7"/>
          <p:cNvSpPr/>
          <p:nvPr/>
        </p:nvSpPr>
        <p:spPr>
          <a:xfrm>
            <a:off x="7543800" y="80028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92%</a:t>
            </a:r>
            <a:endParaRPr/>
          </a:p>
        </p:txBody>
      </p:sp>
      <p:sp>
        <p:nvSpPr>
          <p:cNvPr id="644" name="CustomShape 8"/>
          <p:cNvSpPr/>
          <p:nvPr/>
        </p:nvSpPr>
        <p:spPr>
          <a:xfrm>
            <a:off x="8001000" y="1143000"/>
            <a:ext cx="1485720" cy="516960"/>
          </a:xfrm>
          <a:prstGeom prst="rect">
            <a:avLst/>
          </a:prstGeom>
          <a:noFill/>
          <a:ln>
            <a:noFill/>
          </a:ln>
        </p:spPr>
        <p:txBody>
          <a:bodyPr lIns="90000" rIns="90000" tIns="45000" bIns="45000"/>
          <a:p>
            <a:pPr>
              <a:lnSpc>
                <a:spcPct val="100000"/>
              </a:lnSpc>
            </a:pPr>
            <a:r>
              <a:rPr b="1" lang="en-US" sz="2800">
                <a:solidFill>
                  <a:srgbClr val="ff0000"/>
                </a:solidFill>
                <a:latin typeface="Arial"/>
              </a:rPr>
              <a:t>67%</a:t>
            </a:r>
            <a:endParaRPr/>
          </a:p>
        </p:txBody>
      </p:sp>
      <p:sp>
        <p:nvSpPr>
          <p:cNvPr id="645" name="CustomShape 9"/>
          <p:cNvSpPr/>
          <p:nvPr/>
        </p:nvSpPr>
        <p:spPr>
          <a:xfrm>
            <a:off x="876240" y="4948560"/>
            <a:ext cx="7657920" cy="45612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On by default throughout development &amp; testing</a:t>
            </a:r>
            <a:endParaRPr/>
          </a:p>
        </p:txBody>
      </p:sp>
      <p:sp>
        <p:nvSpPr>
          <p:cNvPr id="646" name="CustomShape 10"/>
          <p:cNvSpPr/>
          <p:nvPr/>
        </p:nvSpPr>
        <p:spPr>
          <a:xfrm>
            <a:off x="1147680" y="1446120"/>
            <a:ext cx="3648240" cy="943560"/>
          </a:xfrm>
          <a:prstGeom prst="rect">
            <a:avLst/>
          </a:prstGeom>
          <a:noFill/>
          <a:ln>
            <a:noFill/>
          </a:ln>
        </p:spPr>
        <p:txBody>
          <a:bodyPr wrap="none" lIns="90000" rIns="90000" tIns="45000" bIns="45000"/>
          <a:p>
            <a:pPr>
              <a:lnSpc>
                <a:spcPct val="100000"/>
              </a:lnSpc>
            </a:pPr>
            <a:r>
              <a:rPr b="1" lang="en-US" sz="2800">
                <a:solidFill>
                  <a:srgbClr val="ff0000"/>
                </a:solidFill>
                <a:latin typeface="Arial"/>
              </a:rPr>
              <a:t>Infrequent</a:t>
            </a:r>
            <a:endParaRPr/>
          </a:p>
          <a:p>
            <a:pPr>
              <a:lnSpc>
                <a:spcPct val="100000"/>
              </a:lnSpc>
            </a:pPr>
            <a:r>
              <a:rPr b="1" lang="en-US" sz="2800">
                <a:solidFill>
                  <a:srgbClr val="ff0000"/>
                </a:solidFill>
                <a:latin typeface="Arial"/>
              </a:rPr>
              <a:t>Metadata  Accesses </a:t>
            </a:r>
            <a:endParaRPr/>
          </a:p>
        </p:txBody>
      </p:sp>
      <p:sp>
        <p:nvSpPr>
          <p:cNvPr id="647" name="CustomShape 11"/>
          <p:cNvSpPr/>
          <p:nvPr/>
        </p:nvSpPr>
        <p:spPr>
          <a:xfrm>
            <a:off x="1600200" y="1943280"/>
            <a:ext cx="2838960" cy="1080"/>
          </a:xfrm>
          <a:prstGeom prst="curvedConnector3">
            <a:avLst>
              <a:gd name="adj1" fmla="val 55932"/>
            </a:avLst>
          </a:prstGeom>
          <a:noFill/>
          <a:ln w="38160">
            <a:solidFill>
              <a:srgbClr val="ff0000"/>
            </a:solidFill>
            <a:round/>
            <a:headEnd len="med" type="arrow" w="med"/>
            <a:tailEnd len="med" type="arrow" w="med"/>
          </a:ln>
        </p:spPr>
      </p:sp>
      <p:sp>
        <p:nvSpPr>
          <p:cNvPr id="648" name="CustomShape 12"/>
          <p:cNvSpPr/>
          <p:nvPr/>
        </p:nvSpPr>
        <p:spPr>
          <a:xfrm>
            <a:off x="4343400" y="1239120"/>
            <a:ext cx="3885840" cy="943560"/>
          </a:xfrm>
          <a:prstGeom prst="rect">
            <a:avLst/>
          </a:prstGeom>
          <a:noFill/>
          <a:ln>
            <a:noFill/>
          </a:ln>
        </p:spPr>
        <p:txBody>
          <a:bodyPr lIns="90000" rIns="90000" tIns="45000" bIns="45000"/>
          <a:p>
            <a:pPr>
              <a:lnSpc>
                <a:spcPct val="100000"/>
              </a:lnSpc>
            </a:pPr>
            <a:r>
              <a:rPr b="1" lang="en-US" sz="2800">
                <a:solidFill>
                  <a:srgbClr val="006819"/>
                </a:solidFill>
                <a:latin typeface="Arial"/>
              </a:rPr>
              <a:t>Frequent</a:t>
            </a:r>
            <a:endParaRPr/>
          </a:p>
          <a:p>
            <a:pPr>
              <a:lnSpc>
                <a:spcPct val="100000"/>
              </a:lnSpc>
            </a:pPr>
            <a:r>
              <a:rPr b="1" lang="en-US" sz="2800">
                <a:solidFill>
                  <a:srgbClr val="006819"/>
                </a:solidFill>
                <a:latin typeface="Arial"/>
              </a:rPr>
              <a:t>Metadata Accesses </a:t>
            </a:r>
            <a:endParaRPr/>
          </a:p>
        </p:txBody>
      </p:sp>
      <p:sp>
        <p:nvSpPr>
          <p:cNvPr id="649" name="CustomShape 13"/>
          <p:cNvSpPr/>
          <p:nvPr/>
        </p:nvSpPr>
        <p:spPr>
          <a:xfrm>
            <a:off x="4572000" y="1734480"/>
            <a:ext cx="3276360" cy="1080"/>
          </a:xfrm>
          <a:prstGeom prst="curvedConnector3">
            <a:avLst>
              <a:gd name="adj1" fmla="val 48531"/>
            </a:avLst>
          </a:prstGeom>
          <a:noFill/>
          <a:ln w="38160">
            <a:solidFill>
              <a:srgbClr val="006819"/>
            </a:solidFill>
            <a:round/>
            <a:headEnd len="med" type="arrow" w="med"/>
            <a:tailEnd len="med" type="arrow" w="med"/>
          </a:ln>
        </p:spPr>
      </p:sp>
      <p:sp>
        <p:nvSpPr>
          <p:cNvPr id="650" name="CustomShape 14"/>
          <p:cNvSpPr/>
          <p:nvPr/>
        </p:nvSpPr>
        <p:spPr>
          <a:xfrm>
            <a:off x="228600" y="5482080"/>
            <a:ext cx="8686440" cy="456120"/>
          </a:xfrm>
          <a:prstGeom prst="rect">
            <a:avLst/>
          </a:prstGeom>
          <a:noFill/>
          <a:ln>
            <a:noFill/>
          </a:ln>
        </p:spPr>
        <p:txBody>
          <a:bodyPr lIns="90000" rIns="90000" tIns="45000" bIns="45000"/>
          <a:p>
            <a:pPr algn="ctr">
              <a:lnSpc>
                <a:spcPct val="100000"/>
              </a:lnSpc>
            </a:pPr>
            <a:r>
              <a:rPr b="1" lang="en-US" sz="2400">
                <a:solidFill>
                  <a:srgbClr val="0069b9"/>
                </a:solidFill>
                <a:latin typeface="Arial"/>
                <a:ea typeface="ＭＳ Ｐゴシック"/>
              </a:rPr>
              <a:t>Memory overhead:Hash table – 87%, Shadow space – 54%</a:t>
            </a:r>
            <a:endParaRPr/>
          </a:p>
        </p:txBody>
      </p:sp>
    </p:spTree>
  </p:cSld>
  <p:timing>
    <p:tnLst>
      <p:par>
        <p:cTn id="1417" dur="indefinite" restart="never" nodeType="tmRoot">
          <p:childTnLst>
            <p:seq>
              <p:cTn id="1418" dur="indefinite" nodeType="mainSeq">
                <p:childTnLst>
                  <p:par>
                    <p:cTn id="1419" fill="hold">
                      <p:stCondLst>
                        <p:cond delay="indefinite"/>
                      </p:stCondLst>
                      <p:childTnLst>
                        <p:par>
                          <p:cTn id="1420" fill="hold">
                            <p:stCondLst>
                              <p:cond delay="0"/>
                            </p:stCondLst>
                            <p:childTnLst>
                              <p:par>
                                <p:cTn id="1421" nodeType="withEffect" fill="hold" presetClass="entr" presetID="1">
                                  <p:stCondLst>
                                    <p:cond delay="0"/>
                                  </p:stCondLst>
                                  <p:childTnLst>
                                    <p:set>
                                      <p:cBhvr>
                                        <p:cTn id="1422" dur="1" fill="hold">
                                          <p:stCondLst>
                                            <p:cond delay="0"/>
                                          </p:stCondLst>
                                        </p:cTn>
                                        <p:tgtEl>
                                          <p:spTgt spid="-1"/>
                                        </p:tgtEl>
                                        <p:attrNameLst>
                                          <p:attrName>style.visibility</p:attrName>
                                        </p:attrNameLst>
                                      </p:cBhvr>
                                      <p:to>
                                        <p:strVal val="visible"/>
                                      </p:to>
                                    </p:set>
                                  </p:childTnLst>
                                </p:cTn>
                              </p:par>
                              <p:par>
                                <p:cTn id="1423" nodeType="withEffect" fill="hold" presetClass="entr" presetID="1">
                                  <p:stCondLst>
                                    <p:cond delay="0"/>
                                  </p:stCondLst>
                                  <p:childTnLst>
                                    <p:set>
                                      <p:cBhvr>
                                        <p:cTn id="1424" dur="1" fill="hold">
                                          <p:stCondLst>
                                            <p:cond delay="0"/>
                                          </p:stCondLst>
                                        </p:cTn>
                                        <p:tgtEl>
                                          <p:spTgt spid="-1"/>
                                        </p:tgtEl>
                                        <p:attrNameLst>
                                          <p:attrName>style.visibility</p:attrName>
                                        </p:attrNameLst>
                                      </p:cBhvr>
                                      <p:to>
                                        <p:strVal val="visible"/>
                                      </p:to>
                                    </p:set>
                                  </p:childTnLst>
                                </p:cTn>
                              </p:par>
                              <p:par>
                                <p:cTn id="1425" nodeType="withEffect" fill="hold" presetClass="entr" presetID="1">
                                  <p:stCondLst>
                                    <p:cond delay="0"/>
                                  </p:stCondLst>
                                  <p:childTnLst>
                                    <p:set>
                                      <p:cBhvr>
                                        <p:cTn id="1426" dur="1" fill="hold">
                                          <p:stCondLst>
                                            <p:cond delay="0"/>
                                          </p:stCondLst>
                                        </p:cTn>
                                        <p:tgtEl>
                                          <p:spTgt spid="-1"/>
                                        </p:tgtEl>
                                        <p:attrNameLst>
                                          <p:attrName>style.visibility</p:attrName>
                                        </p:attrNameLst>
                                      </p:cBhvr>
                                      <p:to>
                                        <p:strVal val="visible"/>
                                      </p:to>
                                    </p:set>
                                  </p:childTnLst>
                                </p:cTn>
                              </p:par>
                            </p:childTnLst>
                          </p:cTn>
                        </p:par>
                      </p:childTnLst>
                    </p:cTn>
                  </p:par>
                  <p:par>
                    <p:cTn id="1427" fill="hold">
                      <p:stCondLst>
                        <p:cond delay="indefinite"/>
                      </p:stCondLst>
                      <p:childTnLst>
                        <p:par>
                          <p:cTn id="1428" fill="hold">
                            <p:stCondLst>
                              <p:cond delay="0"/>
                            </p:stCondLst>
                            <p:childTnLst>
                              <p:par>
                                <p:cTn id="1429" nodeType="clickEffect" fill="hold" presetClass="entr" presetID="1">
                                  <p:stCondLst>
                                    <p:cond delay="0"/>
                                  </p:stCondLst>
                                  <p:childTnLst>
                                    <p:set>
                                      <p:cBhvr>
                                        <p:cTn id="1430" dur="1" fill="hold">
                                          <p:stCondLst>
                                            <p:cond delay="0"/>
                                          </p:stCondLst>
                                        </p:cTn>
                                        <p:tgtEl>
                                          <p:spTgt spid="642"/>
                                        </p:tgtEl>
                                        <p:attrNameLst>
                                          <p:attrName>style.visibility</p:attrName>
                                        </p:attrNameLst>
                                      </p:cBhvr>
                                      <p:to>
                                        <p:strVal val="visible"/>
                                      </p:to>
                                    </p:set>
                                  </p:childTnLst>
                                </p:cTn>
                              </p:par>
                              <p:par>
                                <p:cTn id="1431" nodeType="withEffect" fill="hold" presetClass="entr" presetID="1">
                                  <p:stCondLst>
                                    <p:cond delay="0"/>
                                  </p:stCondLst>
                                  <p:childTnLst>
                                    <p:set>
                                      <p:cBhvr>
                                        <p:cTn id="1432" dur="1" fill="hold">
                                          <p:stCondLst>
                                            <p:cond delay="0"/>
                                          </p:stCondLst>
                                        </p:cTn>
                                        <p:tgtEl>
                                          <p:spTgt spid="643"/>
                                        </p:tgtEl>
                                        <p:attrNameLst>
                                          <p:attrName>style.visibility</p:attrName>
                                        </p:attrNameLst>
                                      </p:cBhvr>
                                      <p:to>
                                        <p:strVal val="visible"/>
                                      </p:to>
                                    </p:set>
                                  </p:childTnLst>
                                </p:cTn>
                              </p:par>
                            </p:childTnLst>
                          </p:cTn>
                        </p:par>
                      </p:childTnLst>
                    </p:cTn>
                  </p:par>
                  <p:par>
                    <p:cTn id="1433" fill="hold">
                      <p:stCondLst>
                        <p:cond delay="indefinite"/>
                      </p:stCondLst>
                      <p:childTnLst>
                        <p:par>
                          <p:cTn id="1434" fill="hold">
                            <p:stCondLst>
                              <p:cond delay="0"/>
                            </p:stCondLst>
                            <p:childTnLst>
                              <p:par>
                                <p:cTn id="1435" nodeType="clickEffect" fill="hold" presetClass="entr" presetID="1">
                                  <p:stCondLst>
                                    <p:cond delay="0"/>
                                  </p:stCondLst>
                                  <p:childTnLst>
                                    <p:set>
                                      <p:cBhvr>
                                        <p:cTn id="1436" dur="1" fill="hold">
                                          <p:stCondLst>
                                            <p:cond delay="0"/>
                                          </p:stCondLst>
                                        </p:cTn>
                                        <p:tgtEl>
                                          <p:spTgt spid="641"/>
                                        </p:tgtEl>
                                        <p:attrNameLst>
                                          <p:attrName>style.visibility</p:attrName>
                                        </p:attrNameLst>
                                      </p:cBhvr>
                                      <p:to>
                                        <p:strVal val="visible"/>
                                      </p:to>
                                    </p:set>
                                  </p:childTnLst>
                                </p:cTn>
                              </p:par>
                              <p:par>
                                <p:cTn id="1437" nodeType="withEffect" fill="hold" presetClass="exit" presetID="1">
                                  <p:stCondLst>
                                    <p:cond delay="0"/>
                                  </p:stCondLst>
                                  <p:childTnLst>
                                    <p:set>
                                      <p:cBhvr>
                                        <p:cTn id="1438" dur="1" fill="hold">
                                          <p:stCondLst>
                                            <p:cond delay="0"/>
                                          </p:stCondLst>
                                        </p:cTn>
                                        <p:tgtEl>
                                          <p:spTgt spid="643"/>
                                        </p:tgtEl>
                                        <p:attrNameLst>
                                          <p:attrName>style.visibility</p:attrName>
                                        </p:attrNameLst>
                                      </p:cBhvr>
                                      <p:to>
                                        <p:strVal val="hidden"/>
                                      </p:to>
                                    </p:set>
                                  </p:childTnLst>
                                </p:cTn>
                              </p:par>
                              <p:par>
                                <p:cTn id="1439" nodeType="withEffect" fill="hold" presetClass="exit" presetID="1">
                                  <p:stCondLst>
                                    <p:cond delay="0"/>
                                  </p:stCondLst>
                                  <p:childTnLst>
                                    <p:set>
                                      <p:cBhvr>
                                        <p:cTn id="1440" dur="1" fill="hold">
                                          <p:stCondLst>
                                            <p:cond delay="0"/>
                                          </p:stCondLst>
                                        </p:cTn>
                                        <p:tgtEl>
                                          <p:spTgt spid="642"/>
                                        </p:tgtEl>
                                        <p:attrNameLst>
                                          <p:attrName>style.visibility</p:attrName>
                                        </p:attrNameLst>
                                      </p:cBhvr>
                                      <p:to>
                                        <p:strVal val="hidden"/>
                                      </p:to>
                                    </p:set>
                                  </p:childTnLst>
                                </p:cTn>
                              </p:par>
                              <p:par>
                                <p:cTn id="1441" nodeType="withEffect" fill="hold" presetClass="entr" presetID="1">
                                  <p:stCondLst>
                                    <p:cond delay="0"/>
                                  </p:stCondLst>
                                  <p:childTnLst>
                                    <p:set>
                                      <p:cBhvr>
                                        <p:cTn id="1442" dur="1" fill="hold">
                                          <p:stCondLst>
                                            <p:cond delay="0"/>
                                          </p:stCondLst>
                                        </p:cTn>
                                        <p:tgtEl>
                                          <p:spTgt spid="644"/>
                                        </p:tgtEl>
                                        <p:attrNameLst>
                                          <p:attrName>style.visibility</p:attrName>
                                        </p:attrNameLst>
                                      </p:cBhvr>
                                      <p:to>
                                        <p:strVal val="visible"/>
                                      </p:to>
                                    </p:set>
                                  </p:childTnLst>
                                </p:cTn>
                              </p:par>
                            </p:childTnLst>
                          </p:cTn>
                        </p:par>
                      </p:childTnLst>
                    </p:cTn>
                  </p:par>
                  <p:par>
                    <p:cTn id="1443" fill="hold">
                      <p:stCondLst>
                        <p:cond delay="indefinite"/>
                      </p:stCondLst>
                      <p:childTnLst>
                        <p:par>
                          <p:cTn id="1444" fill="hold">
                            <p:stCondLst>
                              <p:cond delay="0"/>
                            </p:stCondLst>
                            <p:childTnLst>
                              <p:par>
                                <p:cTn id="1445" nodeType="clickEffect" fill="hold" presetClass="entr" presetID="1">
                                  <p:stCondLst>
                                    <p:cond delay="0"/>
                                  </p:stCondLst>
                                  <p:childTnLst>
                                    <p:set>
                                      <p:cBhvr>
                                        <p:cTn id="1446" dur="1" fill="hold">
                                          <p:stCondLst>
                                            <p:cond delay="0"/>
                                          </p:stCondLst>
                                        </p:cTn>
                                        <p:tgtEl>
                                          <p:spTgt spid="645"/>
                                        </p:tgtEl>
                                        <p:attrNameLst>
                                          <p:attrName>style.visibility</p:attrName>
                                        </p:attrNameLst>
                                      </p:cBhvr>
                                      <p:to>
                                        <p:strVal val="visible"/>
                                      </p:to>
                                    </p:set>
                                  </p:childTnLst>
                                </p:cTn>
                              </p:par>
                            </p:childTnLst>
                          </p:cTn>
                        </p:par>
                      </p:childTnLst>
                    </p:cTn>
                  </p:par>
                  <p:par>
                    <p:cTn id="1447" fill="hold">
                      <p:stCondLst>
                        <p:cond delay="indefinite"/>
                      </p:stCondLst>
                      <p:childTnLst>
                        <p:par>
                          <p:cTn id="1448" fill="hold">
                            <p:stCondLst>
                              <p:cond delay="0"/>
                            </p:stCondLst>
                            <p:childTnLst>
                              <p:par>
                                <p:cTn id="1449" nodeType="clickEffect" fill="hold" presetClass="entr" presetID="1">
                                  <p:stCondLst>
                                    <p:cond delay="0"/>
                                  </p:stCondLst>
                                  <p:childTnLst>
                                    <p:set>
                                      <p:cBhvr>
                                        <p:cTn id="1450" dur="1" fill="hold">
                                          <p:stCondLst>
                                            <p:cond delay="0"/>
                                          </p:stCondLst>
                                        </p:cTn>
                                        <p:tgtEl>
                                          <p:spTgt spid="-1"/>
                                        </p:tgtEl>
                                        <p:attrNameLst>
                                          <p:attrName>style.visibility</p:attrName>
                                        </p:attrNameLst>
                                      </p:cBhvr>
                                      <p:to>
                                        <p:strVal val="visible"/>
                                      </p:to>
                                    </p:set>
                                  </p:childTnLst>
                                </p:cTn>
                              </p:par>
                            </p:childTnLst>
                          </p:cTn>
                        </p:par>
                      </p:childTnLst>
                    </p:cTn>
                  </p:par>
                  <p:par>
                    <p:cTn id="1451" fill="hold">
                      <p:stCondLst>
                        <p:cond delay="indefinite"/>
                      </p:stCondLst>
                      <p:childTnLst>
                        <p:par>
                          <p:cTn id="1452" fill="hold">
                            <p:stCondLst>
                              <p:cond delay="0"/>
                            </p:stCondLst>
                            <p:childTnLst>
                              <p:par>
                                <p:cTn id="1453" nodeType="clickEffect" fill="hold" presetClass="entr" presetID="1">
                                  <p:stCondLst>
                                    <p:cond delay="0"/>
                                  </p:stCondLst>
                                  <p:childTnLst>
                                    <p:set>
                                      <p:cBhvr>
                                        <p:cTn id="1454" dur="1" fill="hold">
                                          <p:stCondLst>
                                            <p:cond delay="0"/>
                                          </p:stCondLst>
                                        </p:cTn>
                                        <p:tgtEl>
                                          <p:spTgt spid="-1"/>
                                        </p:tgtEl>
                                        <p:attrNameLst>
                                          <p:attrName>style.visibility</p:attrName>
                                        </p:attrNameLst>
                                      </p:cBhvr>
                                      <p:to>
                                        <p:strVal val="visible"/>
                                      </p:to>
                                    </p:set>
                                  </p:childTnLst>
                                </p:cTn>
                              </p:par>
                              <p:par>
                                <p:cTn id="1455" nodeType="withEffect" fill="hold" presetClass="exit" presetID="1">
                                  <p:stCondLst>
                                    <p:cond delay="0"/>
                                  </p:stCondLst>
                                  <p:childTnLst>
                                    <p:set>
                                      <p:cBhvr>
                                        <p:cTn id="1456" dur="1" fill="hold">
                                          <p:stCondLst>
                                            <p:cond delay="0"/>
                                          </p:stCondLst>
                                        </p:cTn>
                                        <p:tgtEl>
                                          <p:spTgt spid="-1"/>
                                        </p:tgtEl>
                                        <p:attrNameLst>
                                          <p:attrName>style.visibility</p:attrName>
                                        </p:attrNameLst>
                                      </p:cBhvr>
                                      <p:to>
                                        <p:strVal val="hidden"/>
                                      </p:to>
                                    </p:set>
                                  </p:childTnLst>
                                </p:cTn>
                              </p:par>
                            </p:childTnLst>
                          </p:cTn>
                        </p:par>
                      </p:childTnLst>
                    </p:cTn>
                  </p:par>
                  <p:par>
                    <p:cTn id="1457" fill="hold">
                      <p:stCondLst>
                        <p:cond delay="indefinite"/>
                      </p:stCondLst>
                      <p:childTnLst>
                        <p:par>
                          <p:cTn id="1458" fill="hold">
                            <p:stCondLst>
                              <p:cond delay="0"/>
                            </p:stCondLst>
                            <p:childTnLst>
                              <p:par>
                                <p:cTn id="1459" nodeType="clickEffect" fill="hold" presetClass="entr" presetID="1">
                                  <p:stCondLst>
                                    <p:cond delay="0"/>
                                  </p:stCondLst>
                                  <p:childTnLst>
                                    <p:set>
                                      <p:cBhvr>
                                        <p:cTn id="1460" dur="1" fill="hold">
                                          <p:stCondLst>
                                            <p:cond delay="0"/>
                                          </p:stCondLst>
                                        </p:cTn>
                                        <p:tgtEl>
                                          <p:spTgt spid="65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4686480" y="914400"/>
            <a:ext cx="3771720" cy="1028520"/>
          </a:xfrm>
          <a:prstGeom prst="roundRect">
            <a:avLst>
              <a:gd name="adj" fmla="val 16667"/>
            </a:avLst>
          </a:prstGeom>
          <a:solidFill>
            <a:srgbClr val="92d050"/>
          </a:solidFill>
          <a:ln>
            <a:noFill/>
          </a:ln>
        </p:spPr>
      </p:sp>
      <p:sp>
        <p:nvSpPr>
          <p:cNvPr id="219" name="TextShape 2"/>
          <p:cNvSpPr txBox="1"/>
          <p:nvPr/>
        </p:nvSpPr>
        <p:spPr>
          <a:xfrm>
            <a:off x="4686480" y="838080"/>
            <a:ext cx="4343040" cy="5219280"/>
          </a:xfrm>
          <a:prstGeom prst="rect">
            <a:avLst/>
          </a:prstGeom>
        </p:spPr>
        <p:txBody>
          <a:bodyPr/>
          <a:p>
            <a:pPr>
              <a:lnSpc>
                <a:spcPct val="100000"/>
              </a:lnSpc>
            </a:pPr>
            <a:r>
              <a:rPr lang="en-US" sz="2000">
                <a:solidFill>
                  <a:srgbClr val="000000"/>
                </a:solidFill>
                <a:latin typeface="Arial"/>
              </a:rPr>
              <a:t>struct BankAccount {</a:t>
            </a:r>
            <a:endParaRPr/>
          </a:p>
          <a:p>
            <a:pPr>
              <a:lnSpc>
                <a:spcPct val="100000"/>
              </a:lnSpc>
            </a:pPr>
            <a:r>
              <a:rPr lang="en-US" sz="2000">
                <a:solidFill>
                  <a:srgbClr val="000000"/>
                </a:solidFill>
                <a:latin typeface="Arial"/>
              </a:rPr>
              <a:t>	</a:t>
            </a:r>
            <a:r>
              <a:rPr lang="en-US" sz="2000">
                <a:solidFill>
                  <a:srgbClr val="000000"/>
                </a:solidFill>
                <a:latin typeface="Arial"/>
              </a:rPr>
              <a:t>char acctID[3];  int balance;</a:t>
            </a:r>
            <a:endParaRPr/>
          </a:p>
          <a:p>
            <a:pPr>
              <a:lnSpc>
                <a:spcPct val="100000"/>
              </a:lnSpc>
            </a:pPr>
            <a:r>
              <a:rPr lang="en-US" sz="2000">
                <a:solidFill>
                  <a:srgbClr val="000000"/>
                </a:solidFill>
                <a:latin typeface="Arial"/>
              </a:rPr>
              <a:t>} b;</a:t>
            </a:r>
            <a:endParaRPr/>
          </a:p>
          <a:p>
            <a:pPr>
              <a:lnSpc>
                <a:spcPct val="100000"/>
              </a:lnSpc>
            </a:pPr>
            <a:r>
              <a:rPr lang="en-US" sz="2000">
                <a:solidFill>
                  <a:srgbClr val="000000"/>
                </a:solidFill>
                <a:latin typeface="Arial"/>
              </a:rPr>
              <a:t>b.balance = 0; </a:t>
            </a:r>
            <a:endParaRPr/>
          </a:p>
          <a:p>
            <a:pPr>
              <a:lnSpc>
                <a:spcPct val="100000"/>
              </a:lnSpc>
            </a:pPr>
            <a:r>
              <a:rPr lang="en-US" sz="2000">
                <a:solidFill>
                  <a:srgbClr val="000000"/>
                </a:solidFill>
                <a:latin typeface="Arial"/>
              </a:rPr>
              <a:t>char* id = &amp;(b.acctID); </a:t>
            </a:r>
            <a:endParaRPr/>
          </a:p>
          <a:p>
            <a:pPr>
              <a:lnSpc>
                <a:spcPct val="100000"/>
              </a:lnSpc>
            </a:pPr>
            <a:r>
              <a:rPr lang="en-US" sz="2000">
                <a:solidFill>
                  <a:srgbClr val="000000"/>
                </a:solidFill>
                <a:latin typeface="Arial"/>
              </a:rPr>
              <a:t>…</a:t>
            </a:r>
            <a:endParaRPr/>
          </a:p>
          <a:p>
            <a:pPr>
              <a:lnSpc>
                <a:spcPct val="100000"/>
              </a:lnSpc>
            </a:pPr>
            <a:r>
              <a:rPr lang="en-US" sz="2000">
                <a:solidFill>
                  <a:srgbClr val="000000"/>
                </a:solidFill>
                <a:latin typeface="Arial"/>
              </a:rPr>
              <a:t>…</a:t>
            </a:r>
            <a:endParaRPr/>
          </a:p>
          <a:p>
            <a:pPr>
              <a:lnSpc>
                <a:spcPct val="100000"/>
              </a:lnSpc>
            </a:pPr>
            <a:r>
              <a:rPr lang="en-US" sz="2000">
                <a:solidFill>
                  <a:srgbClr val="000000"/>
                </a:solidFill>
                <a:latin typeface="Arial"/>
              </a:rPr>
              <a:t>char* p = id; </a:t>
            </a:r>
            <a:endParaRPr/>
          </a:p>
          <a:p>
            <a:pPr>
              <a:lnSpc>
                <a:spcPct val="100000"/>
              </a:lnSpc>
            </a:pPr>
            <a:r>
              <a:rPr lang="en-US" sz="2000">
                <a:solidFill>
                  <a:srgbClr val="000000"/>
                </a:solidFill>
                <a:latin typeface="Arial"/>
              </a:rPr>
              <a:t>…</a:t>
            </a:r>
            <a:endParaRPr/>
          </a:p>
          <a:p>
            <a:pPr>
              <a:lnSpc>
                <a:spcPct val="100000"/>
              </a:lnSpc>
            </a:pPr>
            <a:r>
              <a:rPr lang="en-US" sz="2000">
                <a:solidFill>
                  <a:srgbClr val="000000"/>
                </a:solidFill>
                <a:latin typeface="Arial"/>
              </a:rPr>
              <a:t>…</a:t>
            </a:r>
            <a:endParaRPr/>
          </a:p>
          <a:p>
            <a:pPr>
              <a:lnSpc>
                <a:spcPct val="100000"/>
              </a:lnSpc>
            </a:pPr>
            <a:r>
              <a:rPr lang="en-US" sz="2000">
                <a:solidFill>
                  <a:srgbClr val="000000"/>
                </a:solidFill>
                <a:latin typeface="Arial"/>
              </a:rPr>
              <a:t>do { </a:t>
            </a:r>
            <a:endParaRPr/>
          </a:p>
          <a:p>
            <a:pPr>
              <a:lnSpc>
                <a:spcPct val="100000"/>
              </a:lnSpc>
            </a:pPr>
            <a:r>
              <a:rPr lang="en-US" sz="2000">
                <a:solidFill>
                  <a:srgbClr val="000000"/>
                </a:solidFill>
                <a:latin typeface="Arial"/>
              </a:rPr>
              <a:t>	</a:t>
            </a:r>
            <a:r>
              <a:rPr lang="en-US" sz="2000">
                <a:solidFill>
                  <a:srgbClr val="000000"/>
                </a:solidFill>
                <a:latin typeface="Arial"/>
              </a:rPr>
              <a:t>char ch = readchar();</a:t>
            </a:r>
            <a:endParaRPr/>
          </a:p>
          <a:p>
            <a:pPr>
              <a:lnSpc>
                <a:spcPct val="100000"/>
              </a:lnSpc>
            </a:pPr>
            <a:r>
              <a:rPr lang="en-US" sz="2000">
                <a:solidFill>
                  <a:srgbClr val="000000"/>
                </a:solidFill>
                <a:latin typeface="Arial"/>
              </a:rPr>
              <a:t>	</a:t>
            </a:r>
            <a:r>
              <a:rPr lang="en-US" sz="2000">
                <a:solidFill>
                  <a:srgbClr val="000000"/>
                </a:solidFill>
                <a:latin typeface="Arial"/>
              </a:rPr>
              <a:t>*p = ch;</a:t>
            </a:r>
            <a:endParaRPr/>
          </a:p>
          <a:p>
            <a:pPr>
              <a:lnSpc>
                <a:spcPct val="100000"/>
              </a:lnSpc>
            </a:pPr>
            <a:r>
              <a:rPr lang="en-US" sz="2000">
                <a:solidFill>
                  <a:srgbClr val="000000"/>
                </a:solidFill>
                <a:latin typeface="Arial"/>
              </a:rPr>
              <a:t>	</a:t>
            </a:r>
            <a:r>
              <a:rPr lang="en-US" sz="2000">
                <a:solidFill>
                  <a:srgbClr val="000000"/>
                </a:solidFill>
                <a:latin typeface="Arial"/>
              </a:rPr>
              <a:t>p++;</a:t>
            </a:r>
            <a:endParaRPr/>
          </a:p>
          <a:p>
            <a:pPr>
              <a:lnSpc>
                <a:spcPct val="100000"/>
              </a:lnSpc>
            </a:pPr>
            <a:r>
              <a:rPr lang="en-US" sz="2000">
                <a:solidFill>
                  <a:srgbClr val="000000"/>
                </a:solidFill>
                <a:latin typeface="Arial"/>
              </a:rPr>
              <a:t>} while(ch);</a:t>
            </a:r>
            <a:endParaRPr/>
          </a:p>
        </p:txBody>
      </p:sp>
      <p:sp>
        <p:nvSpPr>
          <p:cNvPr id="220" name="CustomShape 3"/>
          <p:cNvSpPr/>
          <p:nvPr/>
        </p:nvSpPr>
        <p:spPr>
          <a:xfrm>
            <a:off x="800280" y="1028880"/>
            <a:ext cx="1599840" cy="5143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memory</a:t>
            </a:r>
            <a:endParaRPr/>
          </a:p>
        </p:txBody>
      </p:sp>
      <p:sp>
        <p:nvSpPr>
          <p:cNvPr id="221" name="TextShape 4"/>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222" name="TextShape 5"/>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Spatial Violation Example</a:t>
            </a:r>
            <a:endParaRPr/>
          </a:p>
        </p:txBody>
      </p:sp>
      <p:sp>
        <p:nvSpPr>
          <p:cNvPr id="223" name="CustomShape 6"/>
          <p:cNvSpPr/>
          <p:nvPr/>
        </p:nvSpPr>
        <p:spPr>
          <a:xfrm>
            <a:off x="800280" y="1600200"/>
            <a:ext cx="1599840" cy="1142640"/>
          </a:xfrm>
          <a:prstGeom prst="rect">
            <a:avLst/>
          </a:prstGeom>
          <a:solidFill>
            <a:srgbClr val="0070c0"/>
          </a:solidFill>
          <a:ln>
            <a:noFill/>
          </a:ln>
        </p:spPr>
        <p:txBody>
          <a:bodyPr anchor="ctr"/>
          <a:p>
            <a:pPr>
              <a:lnSpc>
                <a:spcPct val="100000"/>
              </a:lnSpc>
            </a:pPr>
            <a:r>
              <a:rPr lang="en-US" sz="2400">
                <a:solidFill>
                  <a:srgbClr val="ffffff"/>
                </a:solidFill>
                <a:latin typeface="Arial"/>
                <a:ea typeface="ＭＳ Ｐゴシック"/>
              </a:rPr>
              <a:t>acctID</a:t>
            </a:r>
            <a:endParaRPr/>
          </a:p>
        </p:txBody>
      </p:sp>
      <p:sp>
        <p:nvSpPr>
          <p:cNvPr id="224" name="CustomShape 7"/>
          <p:cNvSpPr/>
          <p:nvPr/>
        </p:nvSpPr>
        <p:spPr>
          <a:xfrm>
            <a:off x="2971800" y="1486080"/>
            <a:ext cx="1599840" cy="1714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reg</a:t>
            </a:r>
            <a:endParaRPr/>
          </a:p>
        </p:txBody>
      </p:sp>
      <p:sp>
        <p:nvSpPr>
          <p:cNvPr id="225" name="CustomShape 8"/>
          <p:cNvSpPr/>
          <p:nvPr/>
        </p:nvSpPr>
        <p:spPr>
          <a:xfrm>
            <a:off x="800280" y="2743200"/>
            <a:ext cx="1599840" cy="685440"/>
          </a:xfrm>
          <a:prstGeom prst="rect">
            <a:avLst/>
          </a:prstGeom>
          <a:solidFill>
            <a:srgbClr val="7030a0"/>
          </a:solidFill>
          <a:ln>
            <a:noFill/>
          </a:ln>
        </p:spPr>
        <p:txBody>
          <a:bodyPr anchor="ctr"/>
          <a:p>
            <a:pPr>
              <a:lnSpc>
                <a:spcPct val="100000"/>
              </a:lnSpc>
            </a:pPr>
            <a:r>
              <a:rPr lang="en-US" sz="2400">
                <a:solidFill>
                  <a:srgbClr val="ffffff"/>
                </a:solidFill>
                <a:latin typeface="Arial"/>
                <a:ea typeface="ＭＳ Ｐゴシック"/>
              </a:rPr>
              <a:t>bal</a:t>
            </a:r>
            <a:endParaRPr/>
          </a:p>
        </p:txBody>
      </p:sp>
      <p:sp>
        <p:nvSpPr>
          <p:cNvPr id="226" name="CustomShape 9"/>
          <p:cNvSpPr/>
          <p:nvPr/>
        </p:nvSpPr>
        <p:spPr>
          <a:xfrm>
            <a:off x="228600" y="172764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10</a:t>
            </a:r>
            <a:endParaRPr/>
          </a:p>
          <a:p>
            <a:pPr>
              <a:lnSpc>
                <a:spcPct val="100000"/>
              </a:lnSpc>
            </a:pPr>
            <a:r>
              <a:rPr b="1" lang="en-US" sz="2000">
                <a:solidFill>
                  <a:srgbClr val="000000"/>
                </a:solidFill>
                <a:latin typeface="Courier New"/>
                <a:ea typeface="ＭＳ Ｐゴシック"/>
              </a:rPr>
              <a:t>11</a:t>
            </a:r>
            <a:endParaRPr/>
          </a:p>
          <a:p>
            <a:pPr>
              <a:lnSpc>
                <a:spcPct val="100000"/>
              </a:lnSpc>
            </a:pPr>
            <a:r>
              <a:rPr b="1" lang="en-US" sz="2000">
                <a:solidFill>
                  <a:srgbClr val="000000"/>
                </a:solidFill>
                <a:latin typeface="Courier New"/>
                <a:ea typeface="ＭＳ Ｐゴシック"/>
              </a:rPr>
              <a:t>12</a:t>
            </a:r>
            <a:endParaRPr/>
          </a:p>
        </p:txBody>
      </p:sp>
      <p:sp>
        <p:nvSpPr>
          <p:cNvPr id="227" name="CustomShape 10"/>
          <p:cNvSpPr/>
          <p:nvPr/>
        </p:nvSpPr>
        <p:spPr>
          <a:xfrm>
            <a:off x="2971800" y="1943280"/>
            <a:ext cx="1599840" cy="456840"/>
          </a:xfrm>
          <a:prstGeom prst="rect">
            <a:avLst/>
          </a:prstGeom>
          <a:solidFill>
            <a:srgbClr val="c00000"/>
          </a:solidFill>
          <a:ln>
            <a:noFill/>
          </a:ln>
        </p:spPr>
        <p:txBody>
          <a:bodyPr tIns="0" bIns="91440" anchor="ctr"/>
          <a:p>
            <a:pPr>
              <a:lnSpc>
                <a:spcPct val="100000"/>
              </a:lnSpc>
            </a:pPr>
            <a:r>
              <a:rPr lang="en-US" sz="2000">
                <a:solidFill>
                  <a:srgbClr val="ffffff"/>
                </a:solidFill>
                <a:latin typeface="Arial"/>
                <a:ea typeface="ＭＳ Ｐゴシック"/>
              </a:rPr>
              <a:t>p</a:t>
            </a:r>
            <a:endParaRPr/>
          </a:p>
        </p:txBody>
      </p:sp>
      <p:sp>
        <p:nvSpPr>
          <p:cNvPr id="228" name="CustomShape 11"/>
          <p:cNvSpPr/>
          <p:nvPr/>
        </p:nvSpPr>
        <p:spPr>
          <a:xfrm rot="10062600">
            <a:off x="207360" y="1688760"/>
            <a:ext cx="1219320" cy="3612240"/>
          </a:xfrm>
          <a:prstGeom prst="arc">
            <a:avLst>
              <a:gd name="adj1" fmla="val 16891613"/>
              <a:gd name="adj2" fmla="val 5880114"/>
            </a:avLst>
          </a:prstGeom>
          <a:noFill/>
          <a:ln w="38160">
            <a:solidFill>
              <a:srgbClr val="000000"/>
            </a:solidFill>
            <a:round/>
            <a:tailEnd len="med" type="arrow" w="med"/>
          </a:ln>
        </p:spPr>
      </p:sp>
      <p:sp>
        <p:nvSpPr>
          <p:cNvPr id="229" name="CustomShape 12"/>
          <p:cNvSpPr/>
          <p:nvPr/>
        </p:nvSpPr>
        <p:spPr>
          <a:xfrm>
            <a:off x="228600" y="5086440"/>
            <a:ext cx="496440" cy="39528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38</a:t>
            </a:r>
            <a:endParaRPr/>
          </a:p>
        </p:txBody>
      </p:sp>
      <p:sp>
        <p:nvSpPr>
          <p:cNvPr id="230" name="CustomShape 13"/>
          <p:cNvSpPr/>
          <p:nvPr/>
        </p:nvSpPr>
        <p:spPr>
          <a:xfrm>
            <a:off x="1257480" y="2857680"/>
            <a:ext cx="1142640" cy="456120"/>
          </a:xfrm>
          <a:prstGeom prst="rect">
            <a:avLst/>
          </a:prstGeom>
          <a:noFill/>
          <a:ln>
            <a:noFill/>
          </a:ln>
        </p:spPr>
        <p:txBody>
          <a:bodyPr lIns="90000" rIns="90000" tIns="45000" bIns="45000"/>
          <a:p>
            <a:pPr algn="r">
              <a:lnSpc>
                <a:spcPct val="100000"/>
              </a:lnSpc>
            </a:pPr>
            <a:r>
              <a:rPr b="1" lang="en-US" sz="2400">
                <a:solidFill>
                  <a:srgbClr val="ffffff"/>
                </a:solidFill>
                <a:latin typeface="Courier New"/>
                <a:ea typeface="ＭＳ Ｐゴシック"/>
              </a:rPr>
              <a:t>10000</a:t>
            </a:r>
            <a:endParaRPr/>
          </a:p>
        </p:txBody>
      </p:sp>
      <p:sp>
        <p:nvSpPr>
          <p:cNvPr id="231" name="CustomShape 14"/>
          <p:cNvSpPr/>
          <p:nvPr/>
        </p:nvSpPr>
        <p:spPr>
          <a:xfrm>
            <a:off x="2033280" y="2857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0</a:t>
            </a:r>
            <a:endParaRPr/>
          </a:p>
        </p:txBody>
      </p:sp>
      <p:sp>
        <p:nvSpPr>
          <p:cNvPr id="232" name="CustomShape 15"/>
          <p:cNvSpPr/>
          <p:nvPr/>
        </p:nvSpPr>
        <p:spPr>
          <a:xfrm rot="10800000">
            <a:off x="2400840" y="1600560"/>
            <a:ext cx="570960" cy="571320"/>
          </a:xfrm>
          <a:prstGeom prst="straightConnector1">
            <a:avLst/>
          </a:prstGeom>
          <a:noFill/>
          <a:ln w="38160">
            <a:solidFill>
              <a:srgbClr val="000000"/>
            </a:solidFill>
            <a:round/>
            <a:tailEnd len="med" type="arrow" w="med"/>
          </a:ln>
        </p:spPr>
      </p:sp>
      <p:sp>
        <p:nvSpPr>
          <p:cNvPr id="233" name="CustomShape 16"/>
          <p:cNvSpPr/>
          <p:nvPr/>
        </p:nvSpPr>
        <p:spPr>
          <a:xfrm rot="10800000">
            <a:off x="2400840" y="2172240"/>
            <a:ext cx="570960" cy="1080"/>
          </a:xfrm>
          <a:prstGeom prst="straightConnector1">
            <a:avLst/>
          </a:prstGeom>
          <a:noFill/>
          <a:ln w="38160">
            <a:solidFill>
              <a:srgbClr val="000000"/>
            </a:solidFill>
            <a:round/>
            <a:tailEnd len="med" type="arrow" w="med"/>
          </a:ln>
        </p:spPr>
      </p:sp>
      <p:sp>
        <p:nvSpPr>
          <p:cNvPr id="234" name="CustomShape 17"/>
          <p:cNvSpPr/>
          <p:nvPr/>
        </p:nvSpPr>
        <p:spPr>
          <a:xfrm flipV="1" rot="10800000">
            <a:off x="2400840" y="2171520"/>
            <a:ext cx="570960" cy="456840"/>
          </a:xfrm>
          <a:prstGeom prst="straightConnector1">
            <a:avLst/>
          </a:prstGeom>
          <a:noFill/>
          <a:ln w="38160">
            <a:solidFill>
              <a:srgbClr val="000000"/>
            </a:solidFill>
            <a:round/>
            <a:tailEnd len="med" type="arrow" w="med"/>
          </a:ln>
        </p:spPr>
      </p:sp>
      <p:sp>
        <p:nvSpPr>
          <p:cNvPr id="235" name="CustomShape 18"/>
          <p:cNvSpPr/>
          <p:nvPr/>
        </p:nvSpPr>
        <p:spPr>
          <a:xfrm flipV="1" rot="10800000">
            <a:off x="2400840" y="2171520"/>
            <a:ext cx="570960" cy="914040"/>
          </a:xfrm>
          <a:prstGeom prst="straightConnector1">
            <a:avLst/>
          </a:prstGeom>
          <a:noFill/>
          <a:ln w="38160">
            <a:solidFill>
              <a:srgbClr val="000000"/>
            </a:solidFill>
            <a:round/>
            <a:tailEnd len="med" type="arrow" w="med"/>
          </a:ln>
        </p:spPr>
      </p:sp>
      <p:sp>
        <p:nvSpPr>
          <p:cNvPr id="236" name="CustomShape 19"/>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0x10</a:t>
            </a:r>
            <a:endParaRPr/>
          </a:p>
        </p:txBody>
      </p:sp>
      <p:sp>
        <p:nvSpPr>
          <p:cNvPr id="237" name="CustomShape 20"/>
          <p:cNvSpPr/>
          <p:nvPr/>
        </p:nvSpPr>
        <p:spPr>
          <a:xfrm rot="1237800">
            <a:off x="1080" y="2858400"/>
            <a:ext cx="799920" cy="799920"/>
          </a:xfrm>
          <a:prstGeom prst="lightningBolt">
            <a:avLst/>
          </a:prstGeom>
          <a:solidFill>
            <a:srgbClr val="ff0000"/>
          </a:solidFill>
          <a:ln>
            <a:noFill/>
          </a:ln>
        </p:spPr>
      </p:sp>
      <p:sp>
        <p:nvSpPr>
          <p:cNvPr id="238" name="CustomShape 21"/>
          <p:cNvSpPr/>
          <p:nvPr/>
        </p:nvSpPr>
        <p:spPr>
          <a:xfrm>
            <a:off x="3827880" y="1943280"/>
            <a:ext cx="74664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0x11</a:t>
            </a:r>
            <a:endParaRPr/>
          </a:p>
        </p:txBody>
      </p:sp>
      <p:sp>
        <p:nvSpPr>
          <p:cNvPr id="239" name="CustomShape 22"/>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0x12</a:t>
            </a:r>
            <a:endParaRPr/>
          </a:p>
        </p:txBody>
      </p:sp>
      <p:sp>
        <p:nvSpPr>
          <p:cNvPr id="240" name="CustomShape 23"/>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0x13</a:t>
            </a:r>
            <a:endParaRPr/>
          </a:p>
        </p:txBody>
      </p:sp>
      <p:sp>
        <p:nvSpPr>
          <p:cNvPr id="241" name="CustomShape 24"/>
          <p:cNvSpPr/>
          <p:nvPr/>
        </p:nvSpPr>
        <p:spPr>
          <a:xfrm>
            <a:off x="2059560" y="160020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a</a:t>
            </a:r>
            <a:endParaRPr/>
          </a:p>
        </p:txBody>
      </p:sp>
      <p:sp>
        <p:nvSpPr>
          <p:cNvPr id="242" name="CustomShape 25"/>
          <p:cNvSpPr/>
          <p:nvPr/>
        </p:nvSpPr>
        <p:spPr>
          <a:xfrm>
            <a:off x="2059560" y="19432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b</a:t>
            </a:r>
            <a:endParaRPr/>
          </a:p>
        </p:txBody>
      </p:sp>
      <p:sp>
        <p:nvSpPr>
          <p:cNvPr id="243" name="CustomShape 26"/>
          <p:cNvSpPr/>
          <p:nvPr/>
        </p:nvSpPr>
        <p:spPr>
          <a:xfrm>
            <a:off x="2059560" y="2281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c</a:t>
            </a:r>
            <a:endParaRPr/>
          </a:p>
        </p:txBody>
      </p:sp>
      <p:sp>
        <p:nvSpPr>
          <p:cNvPr id="244" name="CustomShape 27"/>
          <p:cNvSpPr/>
          <p:nvPr/>
        </p:nvSpPr>
        <p:spPr>
          <a:xfrm>
            <a:off x="800280" y="5024880"/>
            <a:ext cx="1599840" cy="456840"/>
          </a:xfrm>
          <a:prstGeom prst="rect">
            <a:avLst/>
          </a:prstGeom>
          <a:solidFill>
            <a:srgbClr val="c00000"/>
          </a:solidFill>
          <a:ln>
            <a:noFill/>
          </a:ln>
        </p:spPr>
        <p:txBody>
          <a:bodyPr anchor="ctr"/>
          <a:p>
            <a:pPr>
              <a:lnSpc>
                <a:spcPct val="100000"/>
              </a:lnSpc>
            </a:pPr>
            <a:r>
              <a:rPr lang="en-US" sz="2400">
                <a:solidFill>
                  <a:srgbClr val="ffffff"/>
                </a:solidFill>
                <a:latin typeface="Arial"/>
                <a:ea typeface="ＭＳ Ｐゴシック"/>
              </a:rPr>
              <a:t>id</a:t>
            </a:r>
            <a:endParaRPr/>
          </a:p>
        </p:txBody>
      </p:sp>
      <p:sp>
        <p:nvSpPr>
          <p:cNvPr id="245" name="CustomShape 28"/>
          <p:cNvSpPr/>
          <p:nvPr/>
        </p:nvSpPr>
        <p:spPr>
          <a:xfrm>
            <a:off x="1490400" y="5024880"/>
            <a:ext cx="91260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0x10</a:t>
            </a:r>
            <a:endParaRPr/>
          </a:p>
        </p:txBody>
      </p:sp>
      <p:sp>
        <p:nvSpPr>
          <p:cNvPr id="246" name="CustomShape 29"/>
          <p:cNvSpPr/>
          <p:nvPr/>
        </p:nvSpPr>
        <p:spPr>
          <a:xfrm>
            <a:off x="799920" y="5029200"/>
            <a:ext cx="1599840" cy="456840"/>
          </a:xfrm>
          <a:prstGeom prst="rect">
            <a:avLst/>
          </a:prstGeom>
          <a:solidFill>
            <a:srgbClr val="c00000"/>
          </a:solidFill>
          <a:ln>
            <a:noFill/>
          </a:ln>
        </p:spPr>
        <p:txBody>
          <a:bodyPr anchor="ctr"/>
          <a:p>
            <a:pPr>
              <a:lnSpc>
                <a:spcPct val="100000"/>
              </a:lnSpc>
            </a:pPr>
            <a:r>
              <a:rPr lang="en-US" sz="2000">
                <a:solidFill>
                  <a:srgbClr val="ffffff"/>
                </a:solidFill>
                <a:latin typeface="Arial"/>
                <a:ea typeface="ＭＳ Ｐゴシック"/>
              </a:rPr>
              <a:t>id</a:t>
            </a:r>
            <a:endParaRPr/>
          </a:p>
        </p:txBody>
      </p:sp>
      <p:sp>
        <p:nvSpPr>
          <p:cNvPr id="247" name="CustomShape 30"/>
          <p:cNvSpPr/>
          <p:nvPr/>
        </p:nvSpPr>
        <p:spPr>
          <a:xfrm>
            <a:off x="1656000" y="502920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0x10</a:t>
            </a:r>
            <a:endParaRPr/>
          </a:p>
        </p:txBody>
      </p:sp>
      <p:sp>
        <p:nvSpPr>
          <p:cNvPr id="248" name="CustomShape 31"/>
          <p:cNvSpPr/>
          <p:nvPr/>
        </p:nvSpPr>
        <p:spPr>
          <a:xfrm>
            <a:off x="228600" y="274320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13</a:t>
            </a:r>
            <a:endParaRPr/>
          </a:p>
          <a:p>
            <a:pPr>
              <a:lnSpc>
                <a:spcPct val="100000"/>
              </a:lnSpc>
            </a:pPr>
            <a:endParaRPr/>
          </a:p>
          <a:p>
            <a:pPr>
              <a:lnSpc>
                <a:spcPct val="100000"/>
              </a:lnSpc>
            </a:pPr>
            <a:r>
              <a:rPr b="1" lang="en-US" sz="2000">
                <a:solidFill>
                  <a:srgbClr val="000000"/>
                </a:solidFill>
                <a:latin typeface="Courier New"/>
                <a:ea typeface="ＭＳ Ｐゴシック"/>
              </a:rPr>
              <a:t>17</a:t>
            </a:r>
            <a:endParaRPr/>
          </a:p>
        </p:txBody>
      </p:sp>
      <p:sp>
        <p:nvSpPr>
          <p:cNvPr id="249" name="CustomShape 32"/>
          <p:cNvSpPr/>
          <p:nvPr/>
        </p:nvSpPr>
        <p:spPr>
          <a:xfrm flipV="1" rot="10800000">
            <a:off x="2400840" y="2171160"/>
            <a:ext cx="570960" cy="1485720"/>
          </a:xfrm>
          <a:prstGeom prst="straightConnector1">
            <a:avLst/>
          </a:prstGeom>
          <a:noFill/>
          <a:ln w="38160">
            <a:solidFill>
              <a:srgbClr val="000000"/>
            </a:solidFill>
            <a:round/>
            <a:tailEnd len="med" type="arrow" w="med"/>
          </a:ln>
        </p:spPr>
      </p:sp>
      <p:sp>
        <p:nvSpPr>
          <p:cNvPr id="250" name="CustomShape 33"/>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0x17</a:t>
            </a:r>
            <a:endParaRPr/>
          </a:p>
        </p:txBody>
      </p:sp>
      <p:sp>
        <p:nvSpPr>
          <p:cNvPr id="251" name="CustomShape 34"/>
          <p:cNvSpPr/>
          <p:nvPr/>
        </p:nvSpPr>
        <p:spPr>
          <a:xfrm>
            <a:off x="800280" y="685800"/>
            <a:ext cx="15998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memory</a:t>
            </a:r>
            <a:endParaRPr/>
          </a:p>
        </p:txBody>
      </p:sp>
      <p:sp>
        <p:nvSpPr>
          <p:cNvPr id="252" name="CustomShape 35"/>
          <p:cNvSpPr/>
          <p:nvPr/>
        </p:nvSpPr>
        <p:spPr>
          <a:xfrm>
            <a:off x="2971800" y="1143000"/>
            <a:ext cx="15998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registers</a:t>
            </a:r>
            <a:endParaRPr/>
          </a:p>
        </p:txBody>
      </p:sp>
    </p:spTree>
  </p:cSld>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withEffect" fill="hold" presetClass="entr" presetID="1">
                                  <p:stCondLst>
                                    <p:cond delay="0"/>
                                  </p:stCondLst>
                                  <p:childTnLst>
                                    <p:set>
                                      <p:cBhvr>
                                        <p:cTn id="66" dur="1" fill="hold">
                                          <p:stCondLst>
                                            <p:cond delay="0"/>
                                          </p:stCondLst>
                                        </p:cTn>
                                        <p:tgtEl>
                                          <p:spTgt spid="219">
                                            <p:txEl>
                                              <p:pRg st="0" end="21"/>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219">
                                            <p:txEl>
                                              <p:pRg st="21" end="52"/>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19">
                                            <p:txEl>
                                              <p:pRg st="52" end="5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20"/>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51"/>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24"/>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2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19">
                                            <p:txEl>
                                              <p:pRg st="57" end="73"/>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219">
                                            <p:txEl>
                                              <p:pRg st="73" end="98"/>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219">
                                            <p:txEl>
                                              <p:pRg st="98" end="100"/>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219">
                                            <p:txEl>
                                              <p:pRg st="100" end="102"/>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219">
                                            <p:txEl>
                                              <p:pRg st="102" end="117"/>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219">
                                            <p:txEl>
                                              <p:pRg st="117" end="119"/>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219">
                                            <p:txEl>
                                              <p:pRg st="119" end="121"/>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219">
                                            <p:txEl>
                                              <p:pRg st="121" end="127"/>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219">
                                            <p:txEl>
                                              <p:pRg st="127" end="150"/>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19">
                                            <p:txEl>
                                              <p:pRg st="150" end="160"/>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219">
                                            <p:txEl>
                                              <p:pRg st="160" end="166"/>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219">
                                            <p:txEl>
                                              <p:pRg st="166" end="179"/>
                                            </p:txEl>
                                          </p:spTgt>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218"/>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223"/>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226"/>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24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path" presetID="42">
                                  <p:stCondLst>
                                    <p:cond delay="0"/>
                                  </p:stCondLst>
                                  <p:childTnLst/>
                                </p:cTn>
                              </p:par>
                              <p:par>
                                <p:cTn id="120" nodeType="withEffect" fill="hold" presetClass="emph" presetID="6">
                                  <p:stCondLst>
                                    <p:cond delay="0"/>
                                  </p:stCondLst>
                                  <p:childTnLst/>
                                </p:cTn>
                              </p:par>
                              <p:par>
                                <p:cTn id="121" nodeType="withEffect" fill="hold" presetClass="entr" presetID="1">
                                  <p:stCondLst>
                                    <p:cond delay="0"/>
                                  </p:stCondLst>
                                  <p:childTnLst>
                                    <p:set>
                                      <p:cBhvr>
                                        <p:cTn id="122" dur="1" fill="hold">
                                          <p:stCondLst>
                                            <p:cond delay="0"/>
                                          </p:stCondLst>
                                        </p:cTn>
                                        <p:tgtEl>
                                          <p:spTgt spid="23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path" presetID="42">
                                  <p:stCondLst>
                                    <p:cond delay="0"/>
                                  </p:stCondLst>
                                  <p:childTnLst/>
                                </p:cTn>
                              </p:par>
                              <p:par>
                                <p:cTn id="126" nodeType="withEffect" fill="hold" presetClass="entr" presetID="1">
                                  <p:stCondLst>
                                    <p:cond delay="0"/>
                                  </p:stCondLst>
                                  <p:childTnLst>
                                    <p:set>
                                      <p:cBhvr>
                                        <p:cTn id="127" dur="1" fill="hold">
                                          <p:stCondLst>
                                            <p:cond delay="0"/>
                                          </p:stCondLst>
                                        </p:cTn>
                                        <p:tgtEl>
                                          <p:spTgt spid="229"/>
                                        </p:tgtEl>
                                        <p:attrNameLst>
                                          <p:attrName>style.visibility</p:attrName>
                                        </p:attrNameLst>
                                      </p:cBhvr>
                                      <p:to>
                                        <p:strVal val="visible"/>
                                      </p:to>
                                    </p:set>
                                  </p:childTnLst>
                                </p:cTn>
                              </p:par>
                              <p:par>
                                <p:cTn id="128" nodeType="withEffect" fill="hold" presetClass="entr" presetID="1">
                                  <p:stCondLst>
                                    <p:cond delay="0"/>
                                  </p:stCondLst>
                                  <p:childTnLst>
                                    <p:set>
                                      <p:cBhvr>
                                        <p:cTn id="129" dur="1" fill="hold">
                                          <p:stCondLst>
                                            <p:cond delay="0"/>
                                          </p:stCondLst>
                                        </p:cTn>
                                        <p:tgtEl>
                                          <p:spTgt spid="-1"/>
                                        </p:tgtEl>
                                        <p:attrNameLst>
                                          <p:attrName>style.visibility</p:attrName>
                                        </p:attrNameLst>
                                      </p:cBhvr>
                                      <p:to>
                                        <p:strVal val="visible"/>
                                      </p:to>
                                    </p:set>
                                  </p:childTnLst>
                                </p:cTn>
                              </p:par>
                              <p:par>
                                <p:cTn id="130" nodeType="withEffect" fill="hold" presetClass="entr" presetID="1">
                                  <p:stCondLst>
                                    <p:cond delay="0"/>
                                  </p:stCondLst>
                                  <p:childTnLst>
                                    <p:set>
                                      <p:cBhvr>
                                        <p:cTn id="131" dur="1" fill="hold">
                                          <p:stCondLst>
                                            <p:cond delay="0"/>
                                          </p:stCondLst>
                                        </p:cTn>
                                        <p:tgtEl>
                                          <p:spTgt spid="-1"/>
                                        </p:tgtEl>
                                        <p:attrNameLst>
                                          <p:attrName>style.visibility</p:attrName>
                                        </p:attrNameLst>
                                      </p:cBhvr>
                                      <p:to>
                                        <p:strVal val="visible"/>
                                      </p:to>
                                    </p:set>
                                  </p:childTnLst>
                                </p:cTn>
                              </p:par>
                              <p:par>
                                <p:cTn id="132" nodeType="withEffect" fill="hold" presetClass="entr" presetID="1">
                                  <p:stCondLst>
                                    <p:cond delay="0"/>
                                  </p:stCondLst>
                                  <p:childTnLst>
                                    <p:set>
                                      <p:cBhvr>
                                        <p:cTn id="133" dur="1" fill="hold">
                                          <p:stCondLst>
                                            <p:cond delay="0"/>
                                          </p:stCondLst>
                                        </p:cTn>
                                        <p:tgtEl>
                                          <p:spTgt spid="228"/>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fill="hold" presetClass="path" presetID="42">
                                  <p:stCondLst>
                                    <p:cond delay="0"/>
                                  </p:stCondLst>
                                  <p:childTnLst/>
                                </p:cTn>
                              </p:par>
                              <p:par>
                                <p:cTn id="137" nodeType="withEffect" fill="hold" presetClass="path" presetID="56">
                                  <p:stCondLst>
                                    <p:cond delay="0"/>
                                  </p:stCondLst>
                                  <p:childTnLst/>
                                </p:cTn>
                              </p:par>
                            </p:childTnLst>
                          </p:cTn>
                        </p:par>
                        <p:par>
                          <p:cTn id="138" fill="hold">
                            <p:stCondLst>
                              <p:cond delay="2000"/>
                            </p:stCondLst>
                            <p:childTnLst>
                              <p:par>
                                <p:cTn id="139" nodeType="afterEffect" fill="hold" presetClass="exit" presetID="1">
                                  <p:stCondLst>
                                    <p:cond delay="0"/>
                                  </p:stCondLst>
                                  <p:childTnLst>
                                    <p:set>
                                      <p:cBhvr>
                                        <p:cTn id="140" dur="1" fill="hold">
                                          <p:stCondLst>
                                            <p:cond delay="0"/>
                                          </p:stCondLst>
                                        </p:cTn>
                                        <p:tgtEl>
                                          <p:spTgt spid="-1"/>
                                        </p:tgtEl>
                                        <p:attrNameLst>
                                          <p:attrName>style.visibility</p:attrName>
                                        </p:attrNameLst>
                                      </p:cBhvr>
                                      <p:to>
                                        <p:strVal val="hidden"/>
                                      </p:to>
                                    </p:set>
                                  </p:childTnLst>
                                </p:cTn>
                              </p:par>
                              <p:par>
                                <p:cTn id="141" nodeType="withEffect" fill="hold" presetClass="entr" presetID="1">
                                  <p:stCondLst>
                                    <p:cond delay="0"/>
                                  </p:stCondLst>
                                  <p:childTnLst>
                                    <p:set>
                                      <p:cBhvr>
                                        <p:cTn id="142" dur="1" fill="hold">
                                          <p:stCondLst>
                                            <p:cond delay="0"/>
                                          </p:stCondLst>
                                        </p:cTn>
                                        <p:tgtEl>
                                          <p:spTgt spid="227"/>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236"/>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23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path" presetID="42">
                                  <p:stCondLst>
                                    <p:cond delay="0"/>
                                  </p:stCondLst>
                                  <p:childTnLst/>
                                </p:cTn>
                              </p:par>
                              <p:par>
                                <p:cTn id="150" nodeType="withEffect" fill="hold" presetClass="emph" presetID="6">
                                  <p:stCondLst>
                                    <p:cond delay="0"/>
                                  </p:stCondLst>
                                  <p:childTnLst/>
                                </p:cTn>
                              </p:par>
                            </p:childTnLst>
                          </p:cTn>
                        </p:par>
                        <p:par>
                          <p:cTn id="151" fill="hold">
                            <p:stCondLst>
                              <p:cond delay="2000"/>
                            </p:stCondLst>
                            <p:childTnLst>
                              <p:par>
                                <p:cTn id="152" nodeType="afterEffect" fill="hold" presetClass="entr" presetID="1">
                                  <p:stCondLst>
                                    <p:cond delay="0"/>
                                  </p:stCondLst>
                                  <p:childTnLst>
                                    <p:set>
                                      <p:cBhvr>
                                        <p:cTn id="153" dur="1" fill="hold">
                                          <p:stCondLst>
                                            <p:cond delay="0"/>
                                          </p:stCondLst>
                                        </p:cTn>
                                        <p:tgtEl>
                                          <p:spTgt spid="241"/>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nodeType="clickEffect" fill="hold" presetClass="exit" presetID="1">
                                  <p:stCondLst>
                                    <p:cond delay="0"/>
                                  </p:stCondLst>
                                  <p:childTnLst>
                                    <p:set>
                                      <p:cBhvr>
                                        <p:cTn id="157" dur="1" fill="hold">
                                          <p:stCondLst>
                                            <p:cond delay="0"/>
                                          </p:stCondLst>
                                        </p:cTn>
                                        <p:tgtEl>
                                          <p:spTgt spid="232"/>
                                        </p:tgtEl>
                                        <p:attrNameLst>
                                          <p:attrName>style.visibility</p:attrName>
                                        </p:attrNameLst>
                                      </p:cBhvr>
                                      <p:to>
                                        <p:strVal val="hidden"/>
                                      </p:to>
                                    </p:set>
                                  </p:childTnLst>
                                </p:cTn>
                              </p:par>
                              <p:par>
                                <p:cTn id="158" nodeType="withEffect" fill="hold" presetClass="entr" presetID="1">
                                  <p:stCondLst>
                                    <p:cond delay="0"/>
                                  </p:stCondLst>
                                  <p:childTnLst>
                                    <p:set>
                                      <p:cBhvr>
                                        <p:cTn id="159" dur="1" fill="hold">
                                          <p:stCondLst>
                                            <p:cond delay="0"/>
                                          </p:stCondLst>
                                        </p:cTn>
                                        <p:tgtEl>
                                          <p:spTgt spid="233"/>
                                        </p:tgtEl>
                                        <p:attrNameLst>
                                          <p:attrName>style.visibility</p:attrName>
                                        </p:attrNameLst>
                                      </p:cBhvr>
                                      <p:to>
                                        <p:strVal val="visible"/>
                                      </p:to>
                                    </p:set>
                                  </p:childTnLst>
                                </p:cTn>
                              </p:par>
                              <p:par>
                                <p:cTn id="160" nodeType="withEffect" fill="hold" presetClass="exit" presetID="1">
                                  <p:stCondLst>
                                    <p:cond delay="0"/>
                                  </p:stCondLst>
                                  <p:childTnLst>
                                    <p:set>
                                      <p:cBhvr>
                                        <p:cTn id="161" dur="1" fill="hold">
                                          <p:stCondLst>
                                            <p:cond delay="0"/>
                                          </p:stCondLst>
                                        </p:cTn>
                                        <p:tgtEl>
                                          <p:spTgt spid="236"/>
                                        </p:tgtEl>
                                        <p:attrNameLst>
                                          <p:attrName>style.visibility</p:attrName>
                                        </p:attrNameLst>
                                      </p:cBhvr>
                                      <p:to>
                                        <p:strVal val="hidden"/>
                                      </p:to>
                                    </p:set>
                                  </p:childTnLst>
                                </p:cTn>
                              </p:par>
                              <p:par>
                                <p:cTn id="162" nodeType="withEffect" fill="hold" presetClass="entr" presetID="1">
                                  <p:stCondLst>
                                    <p:cond delay="0"/>
                                  </p:stCondLst>
                                  <p:childTnLst>
                                    <p:set>
                                      <p:cBhvr>
                                        <p:cTn id="163" dur="1" fill="hold">
                                          <p:stCondLst>
                                            <p:cond delay="0"/>
                                          </p:stCondLst>
                                        </p:cTn>
                                        <p:tgtEl>
                                          <p:spTgt spid="238"/>
                                        </p:tgtEl>
                                        <p:attrNameLst>
                                          <p:attrName>style.visibility</p:attrName>
                                        </p:attrNameLst>
                                      </p:cBhvr>
                                      <p:to>
                                        <p:strVal val="visible"/>
                                      </p:to>
                                    </p:set>
                                  </p:childTnLst>
                                </p:cTn>
                              </p:par>
                              <p:par>
                                <p:cTn id="164" nodeType="withEffect" fill="hold" presetClass="entr" presetID="1">
                                  <p:stCondLst>
                                    <p:cond delay="0"/>
                                  </p:stCondLst>
                                  <p:childTnLst>
                                    <p:set>
                                      <p:cBhvr>
                                        <p:cTn id="165" dur="1" fill="hold">
                                          <p:stCondLst>
                                            <p:cond delay="0"/>
                                          </p:stCondLst>
                                        </p:cTn>
                                        <p:tgtEl>
                                          <p:spTgt spid="242"/>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1">
                                  <p:stCondLst>
                                    <p:cond delay="0"/>
                                  </p:stCondLst>
                                  <p:childTnLst>
                                    <p:set>
                                      <p:cBhvr>
                                        <p:cTn id="169" dur="1" fill="hold">
                                          <p:stCondLst>
                                            <p:cond delay="0"/>
                                          </p:stCondLst>
                                        </p:cTn>
                                        <p:tgtEl>
                                          <p:spTgt spid="234"/>
                                        </p:tgtEl>
                                        <p:attrNameLst>
                                          <p:attrName>style.visibility</p:attrName>
                                        </p:attrNameLst>
                                      </p:cBhvr>
                                      <p:to>
                                        <p:strVal val="visible"/>
                                      </p:to>
                                    </p:set>
                                  </p:childTnLst>
                                </p:cTn>
                              </p:par>
                              <p:par>
                                <p:cTn id="170" nodeType="withEffect" fill="hold" presetClass="exit" presetID="1">
                                  <p:stCondLst>
                                    <p:cond delay="0"/>
                                  </p:stCondLst>
                                  <p:childTnLst>
                                    <p:set>
                                      <p:cBhvr>
                                        <p:cTn id="171" dur="1" fill="hold">
                                          <p:stCondLst>
                                            <p:cond delay="0"/>
                                          </p:stCondLst>
                                        </p:cTn>
                                        <p:tgtEl>
                                          <p:spTgt spid="233"/>
                                        </p:tgtEl>
                                        <p:attrNameLst>
                                          <p:attrName>style.visibility</p:attrName>
                                        </p:attrNameLst>
                                      </p:cBhvr>
                                      <p:to>
                                        <p:strVal val="hidden"/>
                                      </p:to>
                                    </p:set>
                                  </p:childTnLst>
                                </p:cTn>
                              </p:par>
                              <p:par>
                                <p:cTn id="172" nodeType="withEffect" fill="hold" presetClass="exit" presetID="1">
                                  <p:stCondLst>
                                    <p:cond delay="0"/>
                                  </p:stCondLst>
                                  <p:childTnLst>
                                    <p:set>
                                      <p:cBhvr>
                                        <p:cTn id="173" dur="1" fill="hold">
                                          <p:stCondLst>
                                            <p:cond delay="0"/>
                                          </p:stCondLst>
                                        </p:cTn>
                                        <p:tgtEl>
                                          <p:spTgt spid="238"/>
                                        </p:tgtEl>
                                        <p:attrNameLst>
                                          <p:attrName>style.visibility</p:attrName>
                                        </p:attrNameLst>
                                      </p:cBhvr>
                                      <p:to>
                                        <p:strVal val="hidden"/>
                                      </p:to>
                                    </p:set>
                                  </p:childTnLst>
                                </p:cTn>
                              </p:par>
                              <p:par>
                                <p:cTn id="174" nodeType="withEffect" fill="hold" presetClass="entr" presetID="1">
                                  <p:stCondLst>
                                    <p:cond delay="0"/>
                                  </p:stCondLst>
                                  <p:childTnLst>
                                    <p:set>
                                      <p:cBhvr>
                                        <p:cTn id="175" dur="1" fill="hold">
                                          <p:stCondLst>
                                            <p:cond delay="0"/>
                                          </p:stCondLst>
                                        </p:cTn>
                                        <p:tgtEl>
                                          <p:spTgt spid="239"/>
                                        </p:tgtEl>
                                        <p:attrNameLst>
                                          <p:attrName>style.visibility</p:attrName>
                                        </p:attrNameLst>
                                      </p:cBhvr>
                                      <p:to>
                                        <p:strVal val="visible"/>
                                      </p:to>
                                    </p:set>
                                  </p:childTnLst>
                                </p:cTn>
                              </p:par>
                              <p:par>
                                <p:cTn id="176" nodeType="withEffect" fill="hold" presetClass="entr" presetID="1">
                                  <p:stCondLst>
                                    <p:cond delay="0"/>
                                  </p:stCondLst>
                                  <p:childTnLst>
                                    <p:set>
                                      <p:cBhvr>
                                        <p:cTn id="177" dur="1" fill="hold">
                                          <p:stCondLst>
                                            <p:cond delay="0"/>
                                          </p:stCondLst>
                                        </p:cTn>
                                        <p:tgtEl>
                                          <p:spTgt spid="243"/>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
                                  <p:stCondLst>
                                    <p:cond delay="0"/>
                                  </p:stCondLst>
                                  <p:childTnLst>
                                    <p:set>
                                      <p:cBhvr>
                                        <p:cTn id="181" dur="1" fill="hold">
                                          <p:stCondLst>
                                            <p:cond delay="0"/>
                                          </p:stCondLst>
                                        </p:cTn>
                                        <p:tgtEl>
                                          <p:spTgt spid="235"/>
                                        </p:tgtEl>
                                        <p:attrNameLst>
                                          <p:attrName>style.visibility</p:attrName>
                                        </p:attrNameLst>
                                      </p:cBhvr>
                                      <p:to>
                                        <p:strVal val="visible"/>
                                      </p:to>
                                    </p:set>
                                  </p:childTnLst>
                                </p:cTn>
                              </p:par>
                              <p:par>
                                <p:cTn id="182" nodeType="withEffect" fill="hold" presetClass="exit" presetID="1">
                                  <p:stCondLst>
                                    <p:cond delay="0"/>
                                  </p:stCondLst>
                                  <p:childTnLst>
                                    <p:set>
                                      <p:cBhvr>
                                        <p:cTn id="183" dur="1" fill="hold">
                                          <p:stCondLst>
                                            <p:cond delay="0"/>
                                          </p:stCondLst>
                                        </p:cTn>
                                        <p:tgtEl>
                                          <p:spTgt spid="234"/>
                                        </p:tgtEl>
                                        <p:attrNameLst>
                                          <p:attrName>style.visibility</p:attrName>
                                        </p:attrNameLst>
                                      </p:cBhvr>
                                      <p:to>
                                        <p:strVal val="hidden"/>
                                      </p:to>
                                    </p:set>
                                  </p:childTnLst>
                                </p:cTn>
                              </p:par>
                              <p:par>
                                <p:cTn id="184" nodeType="withEffect" fill="hold" presetClass="exit" presetID="1">
                                  <p:stCondLst>
                                    <p:cond delay="0"/>
                                  </p:stCondLst>
                                  <p:childTnLst>
                                    <p:set>
                                      <p:cBhvr>
                                        <p:cTn id="185" dur="1" fill="hold">
                                          <p:stCondLst>
                                            <p:cond delay="0"/>
                                          </p:stCondLst>
                                        </p:cTn>
                                        <p:tgtEl>
                                          <p:spTgt spid="231"/>
                                        </p:tgtEl>
                                        <p:attrNameLst>
                                          <p:attrName>style.visibility</p:attrName>
                                        </p:attrNameLst>
                                      </p:cBhvr>
                                      <p:to>
                                        <p:strVal val="hidden"/>
                                      </p:to>
                                    </p:set>
                                  </p:childTnLst>
                                </p:cTn>
                              </p:par>
                              <p:par>
                                <p:cTn id="186" nodeType="withEffect" fill="hold" presetClass="entr" presetID="1">
                                  <p:stCondLst>
                                    <p:cond delay="0"/>
                                  </p:stCondLst>
                                  <p:childTnLst>
                                    <p:set>
                                      <p:cBhvr>
                                        <p:cTn id="187" dur="1" fill="hold">
                                          <p:stCondLst>
                                            <p:cond delay="0"/>
                                          </p:stCondLst>
                                        </p:cTn>
                                        <p:tgtEl>
                                          <p:spTgt spid="230"/>
                                        </p:tgtEl>
                                        <p:attrNameLst>
                                          <p:attrName>style.visibility</p:attrName>
                                        </p:attrNameLst>
                                      </p:cBhvr>
                                      <p:to>
                                        <p:strVal val="visible"/>
                                      </p:to>
                                    </p:set>
                                  </p:childTnLst>
                                </p:cTn>
                              </p:par>
                              <p:par>
                                <p:cTn id="188" nodeType="withEffect" fill="hold" presetClass="entr" presetID="22" presetSubtype="1">
                                  <p:stCondLst>
                                    <p:cond delay="0"/>
                                  </p:stCondLst>
                                  <p:childTnLst>
                                    <p:set>
                                      <p:cBhvr>
                                        <p:cTn id="189" dur="1" fill="hold">
                                          <p:stCondLst>
                                            <p:cond delay="0"/>
                                          </p:stCondLst>
                                        </p:cTn>
                                        <p:tgtEl>
                                          <p:spTgt spid="237"/>
                                        </p:tgtEl>
                                        <p:attrNameLst>
                                          <p:attrName>style.visibility</p:attrName>
                                        </p:attrNameLst>
                                      </p:cBhvr>
                                      <p:to>
                                        <p:strVal val="visible"/>
                                      </p:to>
                                    </p:set>
                                    <p:animEffect filter="wipe(up)" transition="in">
                                      <p:cBhvr additive="repl">
                                        <p:cTn id="190" dur="500"/>
                                        <p:tgtEl>
                                          <p:spTgt spid="237"/>
                                        </p:tgtEl>
                                      </p:cBhvr>
                                    </p:animEffect>
                                  </p:childTnLst>
                                </p:cTn>
                              </p:par>
                              <p:par>
                                <p:cTn id="191" nodeType="withEffect" fill="hold" presetClass="exit" presetID="1">
                                  <p:stCondLst>
                                    <p:cond delay="0"/>
                                  </p:stCondLst>
                                  <p:childTnLst>
                                    <p:set>
                                      <p:cBhvr>
                                        <p:cTn id="192" dur="1" fill="hold">
                                          <p:stCondLst>
                                            <p:cond delay="0"/>
                                          </p:stCondLst>
                                        </p:cTn>
                                        <p:tgtEl>
                                          <p:spTgt spid="239"/>
                                        </p:tgtEl>
                                        <p:attrNameLst>
                                          <p:attrName>style.visibility</p:attrName>
                                        </p:attrNameLst>
                                      </p:cBhvr>
                                      <p:to>
                                        <p:strVal val="hidden"/>
                                      </p:to>
                                    </p:set>
                                  </p:childTnLst>
                                </p:cTn>
                              </p:par>
                              <p:par>
                                <p:cTn id="193" nodeType="withEffect" fill="hold" presetClass="entr" presetID="1">
                                  <p:stCondLst>
                                    <p:cond delay="0"/>
                                  </p:stCondLst>
                                  <p:childTnLst>
                                    <p:set>
                                      <p:cBhvr>
                                        <p:cTn id="194" dur="1" fill="hold">
                                          <p:stCondLst>
                                            <p:cond delay="0"/>
                                          </p:stCondLst>
                                        </p:cTn>
                                        <p:tgtEl>
                                          <p:spTgt spid="24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249"/>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250"/>
                                        </p:tgtEl>
                                        <p:attrNameLst>
                                          <p:attrName>style.visibility</p:attrName>
                                        </p:attrNameLst>
                                      </p:cBhvr>
                                      <p:to>
                                        <p:strVal val="visible"/>
                                      </p:to>
                                    </p:set>
                                  </p:childTnLst>
                                </p:cTn>
                              </p:par>
                              <p:par>
                                <p:cTn id="201" nodeType="withEffect" fill="hold" presetClass="exit" presetID="1">
                                  <p:stCondLst>
                                    <p:cond delay="0"/>
                                  </p:stCondLst>
                                  <p:childTnLst>
                                    <p:set>
                                      <p:cBhvr>
                                        <p:cTn id="202" dur="1" fill="hold">
                                          <p:stCondLst>
                                            <p:cond delay="0"/>
                                          </p:stCondLst>
                                        </p:cTn>
                                        <p:tgtEl>
                                          <p:spTgt spid="235"/>
                                        </p:tgtEl>
                                        <p:attrNameLst>
                                          <p:attrName>style.visibility</p:attrName>
                                        </p:attrNameLst>
                                      </p:cBhvr>
                                      <p:to>
                                        <p:strVal val="hidden"/>
                                      </p:to>
                                    </p:set>
                                  </p:childTnLst>
                                </p:cTn>
                              </p:par>
                              <p:par>
                                <p:cTn id="203" nodeType="withEffect" fill="hold" presetClass="exit" presetID="1">
                                  <p:stCondLst>
                                    <p:cond delay="0"/>
                                  </p:stCondLst>
                                  <p:childTnLst>
                                    <p:set>
                                      <p:cBhvr>
                                        <p:cTn id="204" dur="1" fill="hold">
                                          <p:stCondLst>
                                            <p:cond delay="0"/>
                                          </p:stCondLst>
                                        </p:cTn>
                                        <p:tgtEl>
                                          <p:spTgt spid="240"/>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3" name="Picture 2" descr=""/>
          <p:cNvPicPr/>
          <p:nvPr/>
        </p:nvPicPr>
        <p:blipFill>
          <a:blip r:embed="rId1"/>
          <a:srcRect l="1621453" t="474766" r="630496" b="1740809"/>
          <a:stretch>
            <a:fillRect/>
          </a:stretch>
        </p:blipFill>
        <p:spPr>
          <a:xfrm>
            <a:off x="3429000" y="2922840"/>
            <a:ext cx="2285640" cy="1420200"/>
          </a:xfrm>
          <a:prstGeom prst="rect">
            <a:avLst/>
          </a:prstGeom>
          <a:ln>
            <a:noFill/>
          </a:ln>
        </p:spPr>
      </p:pic>
      <p:pic>
        <p:nvPicPr>
          <p:cNvPr id="254" name="Picture 6" descr=""/>
          <p:cNvPicPr/>
          <p:nvPr/>
        </p:nvPicPr>
        <p:blipFill>
          <a:blip r:embed="rId2"/>
          <a:srcRect l="0" t="0" r="0" b="765829"/>
          <a:stretch>
            <a:fillRect/>
          </a:stretch>
        </p:blipFill>
        <p:spPr>
          <a:xfrm>
            <a:off x="1143000" y="3021480"/>
            <a:ext cx="1875600" cy="2121840"/>
          </a:xfrm>
          <a:prstGeom prst="rect">
            <a:avLst/>
          </a:prstGeom>
          <a:ln w="9360">
            <a:noFill/>
          </a:ln>
        </p:spPr>
      </p:pic>
      <p:sp>
        <p:nvSpPr>
          <p:cNvPr id="255" name="TextShape 1"/>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Preventing Spatial Violations</a:t>
            </a:r>
            <a:endParaRPr/>
          </a:p>
        </p:txBody>
      </p:sp>
      <p:sp>
        <p:nvSpPr>
          <p:cNvPr id="256" name="TextShape 2"/>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257" name="CustomShape 3"/>
          <p:cNvSpPr/>
          <p:nvPr/>
        </p:nvSpPr>
        <p:spPr>
          <a:xfrm rot="21082800">
            <a:off x="892800" y="2629080"/>
            <a:ext cx="7356240" cy="1095480"/>
          </a:xfrm>
          <a:prstGeom prst="rect">
            <a:avLst/>
          </a:prstGeom>
          <a:noFill/>
          <a:ln>
            <a:noFill/>
          </a:ln>
        </p:spPr>
        <p:txBody>
          <a:bodyPr wrap="none" lIns="90000" rIns="90000" tIns="45000" bIns="45000"/>
          <a:p>
            <a:pPr algn="ctr">
              <a:lnSpc>
                <a:spcPct val="100000"/>
              </a:lnSpc>
            </a:pPr>
            <a:r>
              <a:rPr b="1" lang="en-US" sz="6600">
                <a:solidFill>
                  <a:srgbClr val="000000"/>
                </a:solidFill>
                <a:latin typeface="Arial"/>
                <a:ea typeface="ＭＳ Ｐゴシック"/>
              </a:rPr>
              <a:t>write perfect code</a:t>
            </a:r>
            <a:endParaRPr/>
          </a:p>
        </p:txBody>
      </p:sp>
      <p:sp>
        <p:nvSpPr>
          <p:cNvPr id="258" name="CustomShape 4"/>
          <p:cNvSpPr/>
          <p:nvPr/>
        </p:nvSpPr>
        <p:spPr>
          <a:xfrm rot="758400">
            <a:off x="509760" y="1634400"/>
            <a:ext cx="8133480" cy="4020840"/>
          </a:xfrm>
          <a:prstGeom prst="rect">
            <a:avLst/>
          </a:prstGeom>
          <a:noFill/>
          <a:ln>
            <a:noFill/>
          </a:ln>
        </p:spPr>
        <p:txBody>
          <a:bodyPr wrap="none" lIns="90000" rIns="90000" tIns="45000" bIns="45000"/>
          <a:p>
            <a:pPr algn="ctr">
              <a:lnSpc>
                <a:spcPct val="100000"/>
              </a:lnSpc>
            </a:pPr>
            <a:r>
              <a:rPr b="1" lang="en-US" sz="6600">
                <a:solidFill>
                  <a:srgbClr val="000000"/>
                </a:solidFill>
                <a:latin typeface="Arial"/>
                <a:ea typeface="ＭＳ Ｐゴシック"/>
              </a:rPr>
              <a:t>treat the symptoms</a:t>
            </a:r>
            <a:endParaRPr/>
          </a:p>
          <a:p>
            <a:pPr algn="ctr">
              <a:lnSpc>
                <a:spcPct val="100000"/>
              </a:lnSpc>
            </a:pPr>
            <a:r>
              <a:rPr lang="en-US" sz="4800">
                <a:solidFill>
                  <a:srgbClr val="000000"/>
                </a:solidFill>
                <a:latin typeface="Arial"/>
                <a:ea typeface="ＭＳ Ｐゴシック"/>
              </a:rPr>
              <a:t>address space randomization</a:t>
            </a:r>
            <a:endParaRPr/>
          </a:p>
          <a:p>
            <a:pPr algn="ctr">
              <a:lnSpc>
                <a:spcPct val="100000"/>
              </a:lnSpc>
            </a:pPr>
            <a:r>
              <a:rPr lang="en-US" sz="4800">
                <a:solidFill>
                  <a:srgbClr val="000000"/>
                </a:solidFill>
                <a:latin typeface="Arial"/>
                <a:ea typeface="ＭＳ Ｐゴシック"/>
              </a:rPr>
              <a:t>non-executable stack/heap</a:t>
            </a:r>
            <a:endParaRPr/>
          </a:p>
          <a:p>
            <a:pPr algn="ctr">
              <a:lnSpc>
                <a:spcPct val="100000"/>
              </a:lnSpc>
            </a:pPr>
            <a:r>
              <a:rPr lang="en-US" sz="4800">
                <a:solidFill>
                  <a:srgbClr val="000000"/>
                </a:solidFill>
                <a:latin typeface="Arial"/>
                <a:ea typeface="ＭＳ Ｐゴシック"/>
              </a:rPr>
              <a:t>protect return addresses</a:t>
            </a:r>
            <a:endParaRPr/>
          </a:p>
          <a:p>
            <a:pPr algn="ctr">
              <a:lnSpc>
                <a:spcPct val="100000"/>
              </a:lnSpc>
            </a:pPr>
            <a:r>
              <a:rPr b="1" lang="en-US" sz="4800">
                <a:solidFill>
                  <a:srgbClr val="ff0000"/>
                </a:solidFill>
                <a:latin typeface="Arial"/>
                <a:ea typeface="ＭＳ Ｐゴシック"/>
              </a:rPr>
              <a:t>all incomplete</a:t>
            </a:r>
            <a:endParaRPr/>
          </a:p>
        </p:txBody>
      </p:sp>
      <p:sp>
        <p:nvSpPr>
          <p:cNvPr id="259" name="CustomShape 5"/>
          <p:cNvSpPr/>
          <p:nvPr/>
        </p:nvSpPr>
        <p:spPr>
          <a:xfrm>
            <a:off x="1480680" y="2400480"/>
            <a:ext cx="6182640" cy="2284920"/>
          </a:xfrm>
          <a:prstGeom prst="rect">
            <a:avLst/>
          </a:prstGeom>
          <a:noFill/>
          <a:ln>
            <a:noFill/>
          </a:ln>
        </p:spPr>
        <p:txBody>
          <a:bodyPr wrap="none" lIns="90000" rIns="90000" tIns="45000" bIns="45000"/>
          <a:p>
            <a:pPr algn="ctr">
              <a:lnSpc>
                <a:spcPct val="100000"/>
              </a:lnSpc>
            </a:pPr>
            <a:r>
              <a:rPr b="1" lang="en-US" sz="7200">
                <a:solidFill>
                  <a:srgbClr val="000000"/>
                </a:solidFill>
                <a:latin typeface="Arial"/>
                <a:ea typeface="ＭＳ Ｐゴシック"/>
              </a:rPr>
              <a:t>add bounds </a:t>
            </a:r>
            <a:endParaRPr/>
          </a:p>
          <a:p>
            <a:pPr algn="ctr">
              <a:lnSpc>
                <a:spcPct val="100000"/>
              </a:lnSpc>
            </a:pPr>
            <a:r>
              <a:rPr b="1" lang="en-US" sz="7200">
                <a:solidFill>
                  <a:srgbClr val="000000"/>
                </a:solidFill>
                <a:latin typeface="Arial"/>
                <a:ea typeface="ＭＳ Ｐゴシック"/>
              </a:rPr>
              <a:t>checking to C</a:t>
            </a:r>
            <a:endParaRPr/>
          </a:p>
        </p:txBody>
      </p:sp>
      <p:sp>
        <p:nvSpPr>
          <p:cNvPr id="260" name="CustomShape 6"/>
          <p:cNvSpPr/>
          <p:nvPr/>
        </p:nvSpPr>
        <p:spPr>
          <a:xfrm rot="20890200">
            <a:off x="495000" y="1486080"/>
            <a:ext cx="8150040" cy="1095480"/>
          </a:xfrm>
          <a:prstGeom prst="rect">
            <a:avLst/>
          </a:prstGeom>
          <a:noFill/>
          <a:ln>
            <a:noFill/>
          </a:ln>
        </p:spPr>
        <p:txBody>
          <a:bodyPr wrap="none" lIns="90000" rIns="90000" tIns="45000" bIns="45000"/>
          <a:p>
            <a:pPr algn="ctr">
              <a:lnSpc>
                <a:spcPct val="100000"/>
              </a:lnSpc>
            </a:pPr>
            <a:r>
              <a:rPr b="1" lang="en-US" sz="6600">
                <a:solidFill>
                  <a:srgbClr val="000000"/>
                </a:solidFill>
                <a:latin typeface="Arial"/>
                <a:ea typeface="ＭＳ Ｐゴシック"/>
              </a:rPr>
              <a:t>use a safe language</a:t>
            </a:r>
            <a:endParaRPr/>
          </a:p>
        </p:txBody>
      </p:sp>
      <p:sp>
        <p:nvSpPr>
          <p:cNvPr id="261" name="CustomShape 7"/>
          <p:cNvSpPr/>
          <p:nvPr/>
        </p:nvSpPr>
        <p:spPr>
          <a:xfrm rot="20890200">
            <a:off x="353880" y="4421160"/>
            <a:ext cx="8839080" cy="821160"/>
          </a:xfrm>
          <a:prstGeom prst="rect">
            <a:avLst/>
          </a:prstGeom>
          <a:noFill/>
          <a:ln>
            <a:noFill/>
          </a:ln>
        </p:spPr>
        <p:txBody>
          <a:bodyPr wrap="none" lIns="90000" rIns="90000" tIns="45000" bIns="45000"/>
          <a:p>
            <a:pPr algn="ctr">
              <a:lnSpc>
                <a:spcPct val="100000"/>
              </a:lnSpc>
            </a:pPr>
            <a:r>
              <a:rPr b="1" lang="en-US" sz="4800">
                <a:solidFill>
                  <a:srgbClr val="ff0000"/>
                </a:solidFill>
                <a:latin typeface="Arial"/>
                <a:ea typeface="ＭＳ Ｐゴシック"/>
              </a:rPr>
              <a:t>what about (existing) C code?</a:t>
            </a:r>
            <a:endParaRPr/>
          </a:p>
        </p:txBody>
      </p:sp>
      <p:sp>
        <p:nvSpPr>
          <p:cNvPr id="262" name="CustomShape 8"/>
          <p:cNvSpPr/>
          <p:nvPr/>
        </p:nvSpPr>
        <p:spPr>
          <a:xfrm>
            <a:off x="6275520" y="1943280"/>
            <a:ext cx="920160" cy="1918800"/>
          </a:xfrm>
          <a:prstGeom prst="rect">
            <a:avLst/>
          </a:prstGeom>
          <a:noFill/>
          <a:ln>
            <a:noFill/>
          </a:ln>
        </p:spPr>
        <p:txBody>
          <a:bodyPr wrap="none" lIns="90000" rIns="90000" tIns="45000" bIns="45000"/>
          <a:p>
            <a:pPr algn="ctr">
              <a:lnSpc>
                <a:spcPct val="100000"/>
              </a:lnSpc>
            </a:pPr>
            <a:r>
              <a:rPr lang="en-US" sz="12000">
                <a:solidFill>
                  <a:srgbClr val="000000"/>
                </a:solidFill>
                <a:latin typeface="Times New Roman"/>
                <a:ea typeface="ＭＳ Ｐゴシック"/>
              </a:rPr>
              <a:t>λ</a:t>
            </a:r>
            <a:endParaRPr/>
          </a:p>
        </p:txBody>
      </p:sp>
    </p:spTree>
  </p:cSld>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53">
                                  <p:stCondLst>
                                    <p:cond delay="0"/>
                                  </p:stCondLst>
                                  <p:childTnLst>
                                    <p:set>
                                      <p:cBhvr>
                                        <p:cTn id="210" dur="1" fill="hold">
                                          <p:stCondLst>
                                            <p:cond delay="0"/>
                                          </p:stCondLst>
                                        </p:cTn>
                                        <p:tgtEl>
                                          <p:spTgt spid="257"/>
                                        </p:tgtEl>
                                        <p:attrNameLst>
                                          <p:attrName>style.visibility</p:attrName>
                                        </p:attrNameLst>
                                      </p:cBhvr>
                                      <p:to>
                                        <p:strVal val="visible"/>
                                      </p:to>
                                    </p:set>
                                    <p:anim calcmode="lin" valueType="num">
                                      <p:cBhvr additive="repl">
                                        <p:cTn id="211" dur="500" fill="hold"/>
                                        <p:tgtEl>
                                          <p:spTgt spid="257"/>
                                        </p:tgtEl>
                                        <p:attrNameLst>
                                          <p:attrName/>
                                        </p:attrNameLst>
                                      </p:cBhvr>
                                      <p:tavLst>
                                        <p:tav tm="0">
                                          <p:val/>
                                        </p:tav>
                                        <p:tav tm="100000">
                                          <p:val>
                                            <p:strVal val="#ppt_w"/>
                                          </p:val>
                                        </p:tav>
                                      </p:tavLst>
                                    </p:anim>
                                    <p:anim calcmode="lin" valueType="num">
                                      <p:cBhvr additive="repl">
                                        <p:cTn id="212" dur="500" fill="hold"/>
                                        <p:tgtEl>
                                          <p:spTgt spid="257"/>
                                        </p:tgtEl>
                                        <p:attrNameLst>
                                          <p:attrName/>
                                        </p:attrNameLst>
                                      </p:cBhvr>
                                      <p:tavLst>
                                        <p:tav tm="0">
                                          <p:val/>
                                        </p:tav>
                                        <p:tav tm="100000">
                                          <p:val>
                                            <p:strVal val="#ppt_h"/>
                                          </p:val>
                                        </p:tav>
                                      </p:tavLst>
                                    </p:anim>
                                    <p:animEffect filter="fade" transition="in">
                                      <p:cBhvr additive="repl">
                                        <p:cTn id="213" dur="500"/>
                                        <p:tgtEl>
                                          <p:spTgt spid="257"/>
                                        </p:tgtEl>
                                      </p:cBhvr>
                                    </p:animEffect>
                                  </p:childTnLst>
                                </p:cTn>
                              </p:par>
                            </p:childTnLst>
                          </p:cTn>
                        </p:par>
                      </p:childTnLst>
                    </p:cTn>
                  </p:par>
                  <p:par>
                    <p:cTn id="214" fill="hold">
                      <p:stCondLst>
                        <p:cond delay="indefinite"/>
                      </p:stCondLst>
                      <p:childTnLst>
                        <p:par>
                          <p:cTn id="215" fill="hold">
                            <p:stCondLst>
                              <p:cond delay="0"/>
                            </p:stCondLst>
                            <p:childTnLst>
                              <p:par>
                                <p:cTn id="216" nodeType="clickEffect" fill="freeze" presetClass="emph" presetID="9">
                                  <p:stCondLst>
                                    <p:cond delay="0"/>
                                  </p:stCondLst>
                                  <p:childTnLst>
                                    <p:set>
                                      <p:cBhvr>
                                        <p:cTn id="217" dur="indefinite"/>
                                        <p:tgtEl>
                                          <p:spTgt spid="257"/>
                                        </p:tgtEl>
                                        <p:attrNameLst>
                                          <p:attrName/>
                                        </p:attrNameLst>
                                      </p:cBhvr>
                                      <p:to/>
                                    </p:set>
                                    <p:animEffect filter="dissolve" transition="in">
                                      <p:cBhvr additive="repl">
                                        <p:cTn id="218" dur="indefinite"/>
                                        <p:tgtEl>
                                          <p:spTgt spid="257"/>
                                        </p:tgtEl>
                                      </p:cBhvr>
                                    </p:animEffect>
                                  </p:childTnLst>
                                </p:cTn>
                              </p:par>
                            </p:childTnLst>
                          </p:cTn>
                        </p:par>
                        <p:par>
                          <p:cTn id="219" fill="hold">
                            <p:stCondLst>
                              <p:cond delay="0"/>
                            </p:stCondLst>
                            <p:childTnLst>
                              <p:par>
                                <p:cTn id="220" nodeType="afterEffect" fill="hold" presetClass="entr" presetID="53">
                                  <p:stCondLst>
                                    <p:cond delay="0"/>
                                  </p:stCondLst>
                                  <p:childTnLst>
                                    <p:set>
                                      <p:cBhvr>
                                        <p:cTn id="221" dur="1" fill="hold">
                                          <p:stCondLst>
                                            <p:cond delay="0"/>
                                          </p:stCondLst>
                                        </p:cTn>
                                        <p:tgtEl>
                                          <p:spTgt spid="258">
                                            <p:txEl>
                                              <p:pRg st="0" end="19"/>
                                            </p:txEl>
                                          </p:spTgt>
                                        </p:tgtEl>
                                        <p:attrNameLst>
                                          <p:attrName>style.visibility</p:attrName>
                                        </p:attrNameLst>
                                      </p:cBhvr>
                                      <p:to>
                                        <p:strVal val="visible"/>
                                      </p:to>
                                    </p:set>
                                    <p:anim calcmode="lin" valueType="num">
                                      <p:cBhvr additive="repl">
                                        <p:cTn id="222" dur="500" fill="hold"/>
                                        <p:tgtEl>
                                          <p:spTgt spid="258">
                                            <p:txEl>
                                              <p:pRg st="0" end="19"/>
                                            </p:txEl>
                                          </p:spTgt>
                                        </p:tgtEl>
                                        <p:attrNameLst>
                                          <p:attrName/>
                                        </p:attrNameLst>
                                      </p:cBhvr>
                                      <p:tavLst>
                                        <p:tav tm="0">
                                          <p:val/>
                                        </p:tav>
                                        <p:tav tm="100000">
                                          <p:val>
                                            <p:strVal val="#ppt_w"/>
                                          </p:val>
                                        </p:tav>
                                      </p:tavLst>
                                    </p:anim>
                                    <p:anim calcmode="lin" valueType="num">
                                      <p:cBhvr additive="repl">
                                        <p:cTn id="223" dur="500" fill="hold"/>
                                        <p:tgtEl>
                                          <p:spTgt spid="258">
                                            <p:txEl>
                                              <p:pRg st="0" end="19"/>
                                            </p:txEl>
                                          </p:spTgt>
                                        </p:tgtEl>
                                        <p:attrNameLst>
                                          <p:attrName/>
                                        </p:attrNameLst>
                                      </p:cBhvr>
                                      <p:tavLst>
                                        <p:tav tm="0">
                                          <p:val/>
                                        </p:tav>
                                        <p:tav tm="100000">
                                          <p:val>
                                            <p:strVal val="#ppt_h"/>
                                          </p:val>
                                        </p:tav>
                                      </p:tavLst>
                                    </p:anim>
                                    <p:animEffect filter="fade" transition="in">
                                      <p:cBhvr additive="repl">
                                        <p:cTn id="224" dur="500"/>
                                        <p:tgtEl>
                                          <p:spTgt spid="258">
                                            <p:txEl>
                                              <p:pRg st="0" end="19"/>
                                            </p:txEl>
                                          </p:spTgt>
                                        </p:tgtEl>
                                      </p:cBhvr>
                                    </p:animEffect>
                                  </p:childTnLst>
                                </p:cTn>
                              </p:par>
                              <p:par>
                                <p:cTn id="225" nodeType="withEffect" fill="hold" presetClass="entr" presetID="53">
                                  <p:stCondLst>
                                    <p:cond delay="0"/>
                                  </p:stCondLst>
                                  <p:childTnLst>
                                    <p:set>
                                      <p:cBhvr>
                                        <p:cTn id="226" dur="1" fill="hold">
                                          <p:stCondLst>
                                            <p:cond delay="0"/>
                                          </p:stCondLst>
                                        </p:cTn>
                                        <p:tgtEl>
                                          <p:spTgt spid="258">
                                            <p:txEl>
                                              <p:pRg st="19" end="47"/>
                                            </p:txEl>
                                          </p:spTgt>
                                        </p:tgtEl>
                                        <p:attrNameLst>
                                          <p:attrName>style.visibility</p:attrName>
                                        </p:attrNameLst>
                                      </p:cBhvr>
                                      <p:to>
                                        <p:strVal val="visible"/>
                                      </p:to>
                                    </p:set>
                                    <p:anim calcmode="lin" valueType="num">
                                      <p:cBhvr additive="repl">
                                        <p:cTn id="227" dur="500" fill="hold"/>
                                        <p:tgtEl>
                                          <p:spTgt spid="258">
                                            <p:txEl>
                                              <p:pRg st="19" end="47"/>
                                            </p:txEl>
                                          </p:spTgt>
                                        </p:tgtEl>
                                        <p:attrNameLst>
                                          <p:attrName/>
                                        </p:attrNameLst>
                                      </p:cBhvr>
                                      <p:tavLst>
                                        <p:tav tm="0">
                                          <p:val/>
                                        </p:tav>
                                        <p:tav tm="100000">
                                          <p:val>
                                            <p:strVal val="#ppt_w"/>
                                          </p:val>
                                        </p:tav>
                                      </p:tavLst>
                                    </p:anim>
                                    <p:anim calcmode="lin" valueType="num">
                                      <p:cBhvr additive="repl">
                                        <p:cTn id="228" dur="500" fill="hold"/>
                                        <p:tgtEl>
                                          <p:spTgt spid="258">
                                            <p:txEl>
                                              <p:pRg st="19" end="47"/>
                                            </p:txEl>
                                          </p:spTgt>
                                        </p:tgtEl>
                                        <p:attrNameLst>
                                          <p:attrName/>
                                        </p:attrNameLst>
                                      </p:cBhvr>
                                      <p:tavLst>
                                        <p:tav tm="0">
                                          <p:val/>
                                        </p:tav>
                                        <p:tav tm="100000">
                                          <p:val>
                                            <p:strVal val="#ppt_h"/>
                                          </p:val>
                                        </p:tav>
                                      </p:tavLst>
                                    </p:anim>
                                    <p:animEffect filter="fade" transition="in">
                                      <p:cBhvr additive="repl">
                                        <p:cTn id="229" dur="500"/>
                                        <p:tgtEl>
                                          <p:spTgt spid="258">
                                            <p:txEl>
                                              <p:pRg st="19" end="47"/>
                                            </p:txEl>
                                          </p:spTgt>
                                        </p:tgtEl>
                                      </p:cBhvr>
                                    </p:animEffect>
                                  </p:childTnLst>
                                </p:cTn>
                              </p:par>
                              <p:par>
                                <p:cTn id="230" nodeType="withEffect" fill="hold" presetClass="entr" presetID="53">
                                  <p:stCondLst>
                                    <p:cond delay="0"/>
                                  </p:stCondLst>
                                  <p:childTnLst>
                                    <p:set>
                                      <p:cBhvr>
                                        <p:cTn id="231" dur="1" fill="hold">
                                          <p:stCondLst>
                                            <p:cond delay="0"/>
                                          </p:stCondLst>
                                        </p:cTn>
                                        <p:tgtEl>
                                          <p:spTgt spid="258">
                                            <p:txEl>
                                              <p:pRg st="47" end="73"/>
                                            </p:txEl>
                                          </p:spTgt>
                                        </p:tgtEl>
                                        <p:attrNameLst>
                                          <p:attrName>style.visibility</p:attrName>
                                        </p:attrNameLst>
                                      </p:cBhvr>
                                      <p:to>
                                        <p:strVal val="visible"/>
                                      </p:to>
                                    </p:set>
                                    <p:anim calcmode="lin" valueType="num">
                                      <p:cBhvr additive="repl">
                                        <p:cTn id="232" dur="500" fill="hold"/>
                                        <p:tgtEl>
                                          <p:spTgt spid="258">
                                            <p:txEl>
                                              <p:pRg st="47" end="73"/>
                                            </p:txEl>
                                          </p:spTgt>
                                        </p:tgtEl>
                                        <p:attrNameLst>
                                          <p:attrName/>
                                        </p:attrNameLst>
                                      </p:cBhvr>
                                      <p:tavLst>
                                        <p:tav tm="0">
                                          <p:val/>
                                        </p:tav>
                                        <p:tav tm="100000">
                                          <p:val>
                                            <p:strVal val="#ppt_w"/>
                                          </p:val>
                                        </p:tav>
                                      </p:tavLst>
                                    </p:anim>
                                    <p:anim calcmode="lin" valueType="num">
                                      <p:cBhvr additive="repl">
                                        <p:cTn id="233" dur="500" fill="hold"/>
                                        <p:tgtEl>
                                          <p:spTgt spid="258">
                                            <p:txEl>
                                              <p:pRg st="47" end="73"/>
                                            </p:txEl>
                                          </p:spTgt>
                                        </p:tgtEl>
                                        <p:attrNameLst>
                                          <p:attrName/>
                                        </p:attrNameLst>
                                      </p:cBhvr>
                                      <p:tavLst>
                                        <p:tav tm="0">
                                          <p:val/>
                                        </p:tav>
                                        <p:tav tm="100000">
                                          <p:val>
                                            <p:strVal val="#ppt_h"/>
                                          </p:val>
                                        </p:tav>
                                      </p:tavLst>
                                    </p:anim>
                                    <p:animEffect filter="fade" transition="in">
                                      <p:cBhvr additive="repl">
                                        <p:cTn id="234" dur="500"/>
                                        <p:tgtEl>
                                          <p:spTgt spid="258">
                                            <p:txEl>
                                              <p:pRg st="47" end="73"/>
                                            </p:txEl>
                                          </p:spTgt>
                                        </p:tgtEl>
                                      </p:cBhvr>
                                    </p:animEffect>
                                  </p:childTnLst>
                                </p:cTn>
                              </p:par>
                              <p:par>
                                <p:cTn id="235" nodeType="withEffect" fill="hold" presetClass="entr" presetID="53">
                                  <p:stCondLst>
                                    <p:cond delay="0"/>
                                  </p:stCondLst>
                                  <p:childTnLst>
                                    <p:set>
                                      <p:cBhvr>
                                        <p:cTn id="236" dur="1" fill="hold">
                                          <p:stCondLst>
                                            <p:cond delay="0"/>
                                          </p:stCondLst>
                                        </p:cTn>
                                        <p:tgtEl>
                                          <p:spTgt spid="258">
                                            <p:txEl>
                                              <p:pRg st="73" end="98"/>
                                            </p:txEl>
                                          </p:spTgt>
                                        </p:tgtEl>
                                        <p:attrNameLst>
                                          <p:attrName>style.visibility</p:attrName>
                                        </p:attrNameLst>
                                      </p:cBhvr>
                                      <p:to>
                                        <p:strVal val="visible"/>
                                      </p:to>
                                    </p:set>
                                    <p:anim calcmode="lin" valueType="num">
                                      <p:cBhvr additive="repl">
                                        <p:cTn id="237" dur="500" fill="hold"/>
                                        <p:tgtEl>
                                          <p:spTgt spid="258">
                                            <p:txEl>
                                              <p:pRg st="73" end="98"/>
                                            </p:txEl>
                                          </p:spTgt>
                                        </p:tgtEl>
                                        <p:attrNameLst>
                                          <p:attrName/>
                                        </p:attrNameLst>
                                      </p:cBhvr>
                                      <p:tavLst>
                                        <p:tav tm="0">
                                          <p:val/>
                                        </p:tav>
                                        <p:tav tm="100000">
                                          <p:val>
                                            <p:strVal val="#ppt_w"/>
                                          </p:val>
                                        </p:tav>
                                      </p:tavLst>
                                    </p:anim>
                                    <p:anim calcmode="lin" valueType="num">
                                      <p:cBhvr additive="repl">
                                        <p:cTn id="238" dur="500" fill="hold"/>
                                        <p:tgtEl>
                                          <p:spTgt spid="258">
                                            <p:txEl>
                                              <p:pRg st="73" end="98"/>
                                            </p:txEl>
                                          </p:spTgt>
                                        </p:tgtEl>
                                        <p:attrNameLst>
                                          <p:attrName/>
                                        </p:attrNameLst>
                                      </p:cBhvr>
                                      <p:tavLst>
                                        <p:tav tm="0">
                                          <p:val/>
                                        </p:tav>
                                        <p:tav tm="100000">
                                          <p:val>
                                            <p:strVal val="#ppt_h"/>
                                          </p:val>
                                        </p:tav>
                                      </p:tavLst>
                                    </p:anim>
                                    <p:animEffect filter="fade" transition="in">
                                      <p:cBhvr additive="repl">
                                        <p:cTn id="239" dur="500"/>
                                        <p:tgtEl>
                                          <p:spTgt spid="258">
                                            <p:txEl>
                                              <p:pRg st="73" end="98"/>
                                            </p:txEl>
                                          </p:spTgt>
                                        </p:tgtEl>
                                      </p:cBhvr>
                                    </p:animEffect>
                                  </p:childTnLst>
                                </p:cTn>
                              </p:par>
                              <p:par>
                                <p:cTn id="240" nodeType="withEffect" fill="hold" presetClass="entr" presetID="53">
                                  <p:stCondLst>
                                    <p:cond delay="0"/>
                                  </p:stCondLst>
                                  <p:childTnLst>
                                    <p:set>
                                      <p:cBhvr>
                                        <p:cTn id="241" dur="1" fill="hold">
                                          <p:stCondLst>
                                            <p:cond delay="0"/>
                                          </p:stCondLst>
                                        </p:cTn>
                                        <p:tgtEl>
                                          <p:spTgt spid="258">
                                            <p:txEl>
                                              <p:pRg st="98" end="113"/>
                                            </p:txEl>
                                          </p:spTgt>
                                        </p:tgtEl>
                                        <p:attrNameLst>
                                          <p:attrName>style.visibility</p:attrName>
                                        </p:attrNameLst>
                                      </p:cBhvr>
                                      <p:to>
                                        <p:strVal val="visible"/>
                                      </p:to>
                                    </p:set>
                                    <p:anim calcmode="lin" valueType="num">
                                      <p:cBhvr additive="repl">
                                        <p:cTn id="242" dur="500" fill="hold"/>
                                        <p:tgtEl>
                                          <p:spTgt spid="258">
                                            <p:txEl>
                                              <p:pRg st="98" end="113"/>
                                            </p:txEl>
                                          </p:spTgt>
                                        </p:tgtEl>
                                        <p:attrNameLst>
                                          <p:attrName/>
                                        </p:attrNameLst>
                                      </p:cBhvr>
                                      <p:tavLst>
                                        <p:tav tm="0">
                                          <p:val/>
                                        </p:tav>
                                        <p:tav tm="100000">
                                          <p:val>
                                            <p:strVal val="#ppt_w"/>
                                          </p:val>
                                        </p:tav>
                                      </p:tavLst>
                                    </p:anim>
                                    <p:anim calcmode="lin" valueType="num">
                                      <p:cBhvr additive="repl">
                                        <p:cTn id="243" dur="500" fill="hold"/>
                                        <p:tgtEl>
                                          <p:spTgt spid="258">
                                            <p:txEl>
                                              <p:pRg st="98" end="113"/>
                                            </p:txEl>
                                          </p:spTgt>
                                        </p:tgtEl>
                                        <p:attrNameLst>
                                          <p:attrName/>
                                        </p:attrNameLst>
                                      </p:cBhvr>
                                      <p:tavLst>
                                        <p:tav tm="0">
                                          <p:val/>
                                        </p:tav>
                                        <p:tav tm="100000">
                                          <p:val>
                                            <p:strVal val="#ppt_h"/>
                                          </p:val>
                                        </p:tav>
                                      </p:tavLst>
                                    </p:anim>
                                    <p:animEffect filter="fade" transition="in">
                                      <p:cBhvr additive="repl">
                                        <p:cTn id="244" dur="500"/>
                                        <p:tgtEl>
                                          <p:spTgt spid="258">
                                            <p:txEl>
                                              <p:pRg st="98" end="113"/>
                                            </p:txEl>
                                          </p:spTgt>
                                        </p:tgtEl>
                                      </p:cBhvr>
                                    </p:animEffect>
                                  </p:childTnLst>
                                </p:cTn>
                              </p:par>
                            </p:childTnLst>
                          </p:cTn>
                        </p:par>
                      </p:childTnLst>
                    </p:cTn>
                  </p:par>
                  <p:par>
                    <p:cTn id="245" fill="hold">
                      <p:stCondLst>
                        <p:cond delay="indefinite"/>
                      </p:stCondLst>
                      <p:childTnLst>
                        <p:par>
                          <p:cTn id="246" fill="hold">
                            <p:stCondLst>
                              <p:cond delay="0"/>
                            </p:stCondLst>
                            <p:childTnLst>
                              <p:par>
                                <p:cTn id="247" nodeType="clickEffect" fill="freeze" presetClass="emph" presetID="9">
                                  <p:stCondLst>
                                    <p:cond delay="0"/>
                                  </p:stCondLst>
                                  <p:childTnLst>
                                    <p:set>
                                      <p:cBhvr>
                                        <p:cTn id="248" dur="indefinite"/>
                                        <p:tgtEl>
                                          <p:spTgt spid="258">
                                            <p:txEl>
                                              <p:pRg st="0" end="19"/>
                                            </p:txEl>
                                          </p:spTgt>
                                        </p:tgtEl>
                                        <p:attrNameLst>
                                          <p:attrName/>
                                        </p:attrNameLst>
                                      </p:cBhvr>
                                      <p:to/>
                                    </p:set>
                                    <p:animEffect filter="dissolve" transition="in">
                                      <p:cBhvr additive="repl">
                                        <p:cTn id="249" dur="indefinite"/>
                                        <p:tgtEl>
                                          <p:spTgt spid="258">
                                            <p:txEl>
                                              <p:pRg st="0" end="19"/>
                                            </p:txEl>
                                          </p:spTgt>
                                        </p:tgtEl>
                                      </p:cBhvr>
                                    </p:animEffect>
                                  </p:childTnLst>
                                </p:cTn>
                              </p:par>
                              <p:par>
                                <p:cTn id="250" nodeType="withEffect" fill="freeze" presetClass="emph" presetID="9">
                                  <p:stCondLst>
                                    <p:cond delay="0"/>
                                  </p:stCondLst>
                                  <p:childTnLst>
                                    <p:set>
                                      <p:cBhvr>
                                        <p:cTn id="251" dur="indefinite"/>
                                        <p:tgtEl>
                                          <p:spTgt spid="258">
                                            <p:txEl>
                                              <p:pRg st="19" end="47"/>
                                            </p:txEl>
                                          </p:spTgt>
                                        </p:tgtEl>
                                        <p:attrNameLst>
                                          <p:attrName/>
                                        </p:attrNameLst>
                                      </p:cBhvr>
                                      <p:to/>
                                    </p:set>
                                    <p:animEffect filter="dissolve" transition="in">
                                      <p:cBhvr additive="repl">
                                        <p:cTn id="252" dur="indefinite"/>
                                        <p:tgtEl>
                                          <p:spTgt spid="258">
                                            <p:txEl>
                                              <p:pRg st="19" end="47"/>
                                            </p:txEl>
                                          </p:spTgt>
                                        </p:tgtEl>
                                      </p:cBhvr>
                                    </p:animEffect>
                                  </p:childTnLst>
                                </p:cTn>
                              </p:par>
                              <p:par>
                                <p:cTn id="253" nodeType="withEffect" fill="freeze" presetClass="emph" presetID="9">
                                  <p:stCondLst>
                                    <p:cond delay="0"/>
                                  </p:stCondLst>
                                  <p:childTnLst>
                                    <p:set>
                                      <p:cBhvr>
                                        <p:cTn id="254" dur="indefinite"/>
                                        <p:tgtEl>
                                          <p:spTgt spid="258">
                                            <p:txEl>
                                              <p:pRg st="47" end="73"/>
                                            </p:txEl>
                                          </p:spTgt>
                                        </p:tgtEl>
                                        <p:attrNameLst>
                                          <p:attrName/>
                                        </p:attrNameLst>
                                      </p:cBhvr>
                                      <p:to/>
                                    </p:set>
                                    <p:animEffect filter="dissolve" transition="in">
                                      <p:cBhvr additive="repl">
                                        <p:cTn id="255" dur="indefinite"/>
                                        <p:tgtEl>
                                          <p:spTgt spid="258">
                                            <p:txEl>
                                              <p:pRg st="47" end="73"/>
                                            </p:txEl>
                                          </p:spTgt>
                                        </p:tgtEl>
                                      </p:cBhvr>
                                    </p:animEffect>
                                  </p:childTnLst>
                                </p:cTn>
                              </p:par>
                              <p:par>
                                <p:cTn id="256" nodeType="withEffect" fill="freeze" presetClass="emph" presetID="9">
                                  <p:stCondLst>
                                    <p:cond delay="0"/>
                                  </p:stCondLst>
                                  <p:childTnLst>
                                    <p:set>
                                      <p:cBhvr>
                                        <p:cTn id="257" dur="indefinite"/>
                                        <p:tgtEl>
                                          <p:spTgt spid="258">
                                            <p:txEl>
                                              <p:pRg st="73" end="98"/>
                                            </p:txEl>
                                          </p:spTgt>
                                        </p:tgtEl>
                                        <p:attrNameLst>
                                          <p:attrName/>
                                        </p:attrNameLst>
                                      </p:cBhvr>
                                      <p:to/>
                                    </p:set>
                                    <p:animEffect filter="dissolve" transition="in">
                                      <p:cBhvr additive="repl">
                                        <p:cTn id="258" dur="indefinite"/>
                                        <p:tgtEl>
                                          <p:spTgt spid="258">
                                            <p:txEl>
                                              <p:pRg st="73" end="98"/>
                                            </p:txEl>
                                          </p:spTgt>
                                        </p:tgtEl>
                                      </p:cBhvr>
                                    </p:animEffect>
                                  </p:childTnLst>
                                </p:cTn>
                              </p:par>
                              <p:par>
                                <p:cTn id="259" nodeType="withEffect" fill="freeze" presetClass="emph" presetID="9">
                                  <p:stCondLst>
                                    <p:cond delay="0"/>
                                  </p:stCondLst>
                                  <p:childTnLst>
                                    <p:set>
                                      <p:cBhvr>
                                        <p:cTn id="260" dur="indefinite"/>
                                        <p:tgtEl>
                                          <p:spTgt spid="258">
                                            <p:txEl>
                                              <p:pRg st="98" end="113"/>
                                            </p:txEl>
                                          </p:spTgt>
                                        </p:tgtEl>
                                        <p:attrNameLst>
                                          <p:attrName/>
                                        </p:attrNameLst>
                                      </p:cBhvr>
                                      <p:to/>
                                    </p:set>
                                    <p:animEffect filter="dissolve" transition="in">
                                      <p:cBhvr additive="repl">
                                        <p:cTn id="261" dur="indefinite"/>
                                        <p:tgtEl>
                                          <p:spTgt spid="258">
                                            <p:txEl>
                                              <p:pRg st="98" end="113"/>
                                            </p:txEl>
                                          </p:spTgt>
                                        </p:tgtEl>
                                      </p:cBhvr>
                                    </p:animEffect>
                                  </p:childTnLst>
                                </p:cTn>
                              </p:par>
                            </p:childTnLst>
                          </p:cTn>
                        </p:par>
                        <p:par>
                          <p:cTn id="262" fill="hold">
                            <p:stCondLst>
                              <p:cond delay="0"/>
                            </p:stCondLst>
                            <p:childTnLst>
                              <p:par>
                                <p:cTn id="263" nodeType="afterEffect" fill="hold" presetClass="entr" presetID="53">
                                  <p:stCondLst>
                                    <p:cond delay="0"/>
                                  </p:stCondLst>
                                  <p:childTnLst>
                                    <p:set>
                                      <p:cBhvr>
                                        <p:cTn id="264" dur="1" fill="hold">
                                          <p:stCondLst>
                                            <p:cond delay="0"/>
                                          </p:stCondLst>
                                        </p:cTn>
                                        <p:tgtEl>
                                          <p:spTgt spid="260"/>
                                        </p:tgtEl>
                                        <p:attrNameLst>
                                          <p:attrName>style.visibility</p:attrName>
                                        </p:attrNameLst>
                                      </p:cBhvr>
                                      <p:to>
                                        <p:strVal val="visible"/>
                                      </p:to>
                                    </p:set>
                                    <p:anim calcmode="lin" valueType="num">
                                      <p:cBhvr additive="repl">
                                        <p:cTn id="265" dur="500" fill="hold"/>
                                        <p:tgtEl>
                                          <p:spTgt spid="260"/>
                                        </p:tgtEl>
                                        <p:attrNameLst>
                                          <p:attrName/>
                                        </p:attrNameLst>
                                      </p:cBhvr>
                                      <p:tavLst>
                                        <p:tav tm="0">
                                          <p:val/>
                                        </p:tav>
                                        <p:tav tm="100000">
                                          <p:val>
                                            <p:strVal val="#ppt_w"/>
                                          </p:val>
                                        </p:tav>
                                      </p:tavLst>
                                    </p:anim>
                                    <p:anim calcmode="lin" valueType="num">
                                      <p:cBhvr additive="repl">
                                        <p:cTn id="266" dur="500" fill="hold"/>
                                        <p:tgtEl>
                                          <p:spTgt spid="260"/>
                                        </p:tgtEl>
                                        <p:attrNameLst>
                                          <p:attrName/>
                                        </p:attrNameLst>
                                      </p:cBhvr>
                                      <p:tavLst>
                                        <p:tav tm="0">
                                          <p:val/>
                                        </p:tav>
                                        <p:tav tm="100000">
                                          <p:val>
                                            <p:strVal val="#ppt_h"/>
                                          </p:val>
                                        </p:tav>
                                      </p:tavLst>
                                    </p:anim>
                                    <p:animEffect filter="fade" transition="in">
                                      <p:cBhvr additive="repl">
                                        <p:cTn id="267" dur="500"/>
                                        <p:tgtEl>
                                          <p:spTgt spid="260"/>
                                        </p:tgtEl>
                                      </p:cBhvr>
                                    </p:animEffect>
                                  </p:childTnLst>
                                </p:cTn>
                              </p:par>
                            </p:childTnLst>
                          </p:cTn>
                        </p:par>
                        <p:par>
                          <p:cTn id="268" fill="hold">
                            <p:stCondLst>
                              <p:cond delay="500"/>
                            </p:stCondLst>
                            <p:childTnLst>
                              <p:par>
                                <p:cTn id="269" nodeType="afterEffect" fill="hold" presetClass="entr" presetID="10">
                                  <p:stCondLst>
                                    <p:cond delay="0"/>
                                  </p:stCondLst>
                                  <p:childTnLst>
                                    <p:set>
                                      <p:cBhvr>
                                        <p:cTn id="270" dur="1" fill="hold">
                                          <p:stCondLst>
                                            <p:cond delay="0"/>
                                          </p:stCondLst>
                                        </p:cTn>
                                        <p:tgtEl>
                                          <p:spTgt spid="254"/>
                                        </p:tgtEl>
                                        <p:attrNameLst>
                                          <p:attrName>style.visibility</p:attrName>
                                        </p:attrNameLst>
                                      </p:cBhvr>
                                      <p:to>
                                        <p:strVal val="visible"/>
                                      </p:to>
                                    </p:set>
                                    <p:animEffect filter="fade" transition="in">
                                      <p:cBhvr additive="repl">
                                        <p:cTn id="271" dur="500"/>
                                        <p:tgtEl>
                                          <p:spTgt spid="254"/>
                                        </p:tgtEl>
                                      </p:cBhvr>
                                    </p:animEffect>
                                  </p:childTnLst>
                                </p:cTn>
                              </p:par>
                            </p:childTnLst>
                          </p:cTn>
                        </p:par>
                        <p:par>
                          <p:cTn id="272" fill="hold">
                            <p:stCondLst>
                              <p:cond delay="1000"/>
                            </p:stCondLst>
                            <p:childTnLst>
                              <p:par>
                                <p:cTn id="273" nodeType="afterEffect" fill="hold" presetClass="entr" presetID="10">
                                  <p:stCondLst>
                                    <p:cond delay="0"/>
                                  </p:stCondLst>
                                  <p:childTnLst>
                                    <p:set>
                                      <p:cBhvr>
                                        <p:cTn id="274" dur="1" fill="hold">
                                          <p:stCondLst>
                                            <p:cond delay="0"/>
                                          </p:stCondLst>
                                        </p:cTn>
                                        <p:tgtEl>
                                          <p:spTgt spid="253"/>
                                        </p:tgtEl>
                                        <p:attrNameLst>
                                          <p:attrName>style.visibility</p:attrName>
                                        </p:attrNameLst>
                                      </p:cBhvr>
                                      <p:to>
                                        <p:strVal val="visible"/>
                                      </p:to>
                                    </p:set>
                                    <p:animEffect filter="fade" transition="in">
                                      <p:cBhvr additive="repl">
                                        <p:cTn id="275" dur="500"/>
                                        <p:tgtEl>
                                          <p:spTgt spid="253"/>
                                        </p:tgtEl>
                                      </p:cBhvr>
                                    </p:animEffect>
                                  </p:childTnLst>
                                </p:cTn>
                              </p:par>
                            </p:childTnLst>
                          </p:cTn>
                        </p:par>
                        <p:par>
                          <p:cTn id="276" fill="hold">
                            <p:stCondLst>
                              <p:cond delay="1500"/>
                            </p:stCondLst>
                            <p:childTnLst>
                              <p:par>
                                <p:cTn id="277" nodeType="afterEffect" fill="hold" presetClass="entr" presetID="10">
                                  <p:stCondLst>
                                    <p:cond delay="0"/>
                                  </p:stCondLst>
                                  <p:childTnLst>
                                    <p:set>
                                      <p:cBhvr>
                                        <p:cTn id="278" dur="1" fill="hold">
                                          <p:stCondLst>
                                            <p:cond delay="0"/>
                                          </p:stCondLst>
                                        </p:cTn>
                                        <p:tgtEl>
                                          <p:spTgt spid="262"/>
                                        </p:tgtEl>
                                        <p:attrNameLst>
                                          <p:attrName>style.visibility</p:attrName>
                                        </p:attrNameLst>
                                      </p:cBhvr>
                                      <p:to>
                                        <p:strVal val="visible"/>
                                      </p:to>
                                    </p:set>
                                    <p:animEffect filter="fade" transition="in">
                                      <p:cBhvr additive="repl">
                                        <p:cTn id="279" dur="500"/>
                                        <p:tgtEl>
                                          <p:spTgt spid="262"/>
                                        </p:tgtEl>
                                      </p:cBhvr>
                                    </p:animEffect>
                                  </p:childTnLst>
                                </p:cTn>
                              </p:par>
                            </p:childTnLst>
                          </p:cTn>
                        </p:par>
                        <p:par>
                          <p:cTn id="280" fill="hold">
                            <p:stCondLst>
                              <p:cond delay="2000"/>
                            </p:stCondLst>
                            <p:childTnLst>
                              <p:par>
                                <p:cTn id="281" nodeType="afterEffect" fill="hold" presetClass="entr" presetID="53">
                                  <p:stCondLst>
                                    <p:cond delay="0"/>
                                  </p:stCondLst>
                                  <p:childTnLst>
                                    <p:set>
                                      <p:cBhvr>
                                        <p:cTn id="282" dur="1" fill="hold">
                                          <p:stCondLst>
                                            <p:cond delay="0"/>
                                          </p:stCondLst>
                                        </p:cTn>
                                        <p:tgtEl>
                                          <p:spTgt spid="261"/>
                                        </p:tgtEl>
                                        <p:attrNameLst>
                                          <p:attrName>style.visibility</p:attrName>
                                        </p:attrNameLst>
                                      </p:cBhvr>
                                      <p:to>
                                        <p:strVal val="visible"/>
                                      </p:to>
                                    </p:set>
                                    <p:anim calcmode="lin" valueType="num">
                                      <p:cBhvr additive="repl">
                                        <p:cTn id="283" dur="500" fill="hold"/>
                                        <p:tgtEl>
                                          <p:spTgt spid="261"/>
                                        </p:tgtEl>
                                        <p:attrNameLst>
                                          <p:attrName/>
                                        </p:attrNameLst>
                                      </p:cBhvr>
                                      <p:tavLst>
                                        <p:tav tm="0">
                                          <p:val/>
                                        </p:tav>
                                        <p:tav tm="100000">
                                          <p:val>
                                            <p:strVal val="#ppt_w"/>
                                          </p:val>
                                        </p:tav>
                                      </p:tavLst>
                                    </p:anim>
                                    <p:anim calcmode="lin" valueType="num">
                                      <p:cBhvr additive="repl">
                                        <p:cTn id="284" dur="500" fill="hold"/>
                                        <p:tgtEl>
                                          <p:spTgt spid="261"/>
                                        </p:tgtEl>
                                        <p:attrNameLst>
                                          <p:attrName/>
                                        </p:attrNameLst>
                                      </p:cBhvr>
                                      <p:tavLst>
                                        <p:tav tm="0">
                                          <p:val/>
                                        </p:tav>
                                        <p:tav tm="100000">
                                          <p:val>
                                            <p:strVal val="#ppt_h"/>
                                          </p:val>
                                        </p:tav>
                                      </p:tavLst>
                                    </p:anim>
                                    <p:animEffect filter="fade" transition="in">
                                      <p:cBhvr additive="repl">
                                        <p:cTn id="285" dur="500"/>
                                        <p:tgtEl>
                                          <p:spTgt spid="261"/>
                                        </p:tgtEl>
                                      </p:cBhvr>
                                    </p:animEffect>
                                  </p:childTnLst>
                                </p:cTn>
                              </p:par>
                            </p:childTnLst>
                          </p:cTn>
                        </p:par>
                      </p:childTnLst>
                    </p:cTn>
                  </p:par>
                  <p:par>
                    <p:cTn id="286" fill="hold">
                      <p:stCondLst>
                        <p:cond delay="indefinite"/>
                      </p:stCondLst>
                      <p:childTnLst>
                        <p:par>
                          <p:cTn id="287" fill="hold">
                            <p:stCondLst>
                              <p:cond delay="0"/>
                            </p:stCondLst>
                            <p:childTnLst>
                              <p:par>
                                <p:cTn id="288" nodeType="clickEffect" fill="freeze" presetClass="emph" presetID="9">
                                  <p:stCondLst>
                                    <p:cond delay="0"/>
                                  </p:stCondLst>
                                  <p:childTnLst>
                                    <p:set>
                                      <p:cBhvr>
                                        <p:cTn id="289" dur="indefinite"/>
                                        <p:tgtEl>
                                          <p:spTgt spid="254"/>
                                        </p:tgtEl>
                                        <p:attrNameLst>
                                          <p:attrName/>
                                        </p:attrNameLst>
                                      </p:cBhvr>
                                      <p:to/>
                                    </p:set>
                                    <p:animEffect filter="dissolve" transition="in">
                                      <p:cBhvr additive="repl">
                                        <p:cTn id="290" dur="indefinite"/>
                                        <p:tgtEl>
                                          <p:spTgt spid="254"/>
                                        </p:tgtEl>
                                      </p:cBhvr>
                                    </p:animEffect>
                                  </p:childTnLst>
                                </p:cTn>
                              </p:par>
                              <p:par>
                                <p:cTn id="291" nodeType="withEffect" fill="freeze" presetClass="emph" presetID="9">
                                  <p:stCondLst>
                                    <p:cond delay="0"/>
                                  </p:stCondLst>
                                  <p:childTnLst>
                                    <p:set>
                                      <p:cBhvr>
                                        <p:cTn id="292" dur="indefinite"/>
                                        <p:tgtEl>
                                          <p:spTgt spid="253"/>
                                        </p:tgtEl>
                                        <p:attrNameLst>
                                          <p:attrName/>
                                        </p:attrNameLst>
                                      </p:cBhvr>
                                      <p:to/>
                                    </p:set>
                                    <p:animEffect filter="dissolve" transition="in">
                                      <p:cBhvr additive="repl">
                                        <p:cTn id="293" dur="indefinite"/>
                                        <p:tgtEl>
                                          <p:spTgt spid="253"/>
                                        </p:tgtEl>
                                      </p:cBhvr>
                                    </p:animEffect>
                                  </p:childTnLst>
                                </p:cTn>
                              </p:par>
                              <p:par>
                                <p:cTn id="294" nodeType="withEffect" fill="freeze" presetClass="emph" presetID="9">
                                  <p:stCondLst>
                                    <p:cond delay="0"/>
                                  </p:stCondLst>
                                  <p:childTnLst>
                                    <p:set>
                                      <p:cBhvr>
                                        <p:cTn id="295" dur="indefinite"/>
                                        <p:tgtEl>
                                          <p:spTgt spid="262"/>
                                        </p:tgtEl>
                                        <p:attrNameLst>
                                          <p:attrName/>
                                        </p:attrNameLst>
                                      </p:cBhvr>
                                      <p:to/>
                                    </p:set>
                                    <p:animEffect filter="dissolve" transition="in">
                                      <p:cBhvr additive="repl">
                                        <p:cTn id="296" dur="indefinite"/>
                                        <p:tgtEl>
                                          <p:spTgt spid="262"/>
                                        </p:tgtEl>
                                      </p:cBhvr>
                                    </p:animEffect>
                                  </p:childTnLst>
                                </p:cTn>
                              </p:par>
                              <p:par>
                                <p:cTn id="297" nodeType="withEffect" fill="freeze" presetClass="emph" presetID="9">
                                  <p:stCondLst>
                                    <p:cond delay="0"/>
                                  </p:stCondLst>
                                  <p:childTnLst>
                                    <p:set>
                                      <p:cBhvr>
                                        <p:cTn id="298" dur="indefinite"/>
                                        <p:tgtEl>
                                          <p:spTgt spid="260"/>
                                        </p:tgtEl>
                                        <p:attrNameLst>
                                          <p:attrName/>
                                        </p:attrNameLst>
                                      </p:cBhvr>
                                      <p:to/>
                                    </p:set>
                                    <p:animEffect filter="dissolve" transition="in">
                                      <p:cBhvr additive="repl">
                                        <p:cTn id="299" dur="indefinite"/>
                                        <p:tgtEl>
                                          <p:spTgt spid="260"/>
                                        </p:tgtEl>
                                      </p:cBhvr>
                                    </p:animEffect>
                                  </p:childTnLst>
                                </p:cTn>
                              </p:par>
                              <p:par>
                                <p:cTn id="300" nodeType="withEffect" fill="freeze" presetClass="emph" presetID="9">
                                  <p:stCondLst>
                                    <p:cond delay="0"/>
                                  </p:stCondLst>
                                  <p:childTnLst>
                                    <p:set>
                                      <p:cBhvr>
                                        <p:cTn id="301" dur="indefinite"/>
                                        <p:tgtEl>
                                          <p:spTgt spid="261"/>
                                        </p:tgtEl>
                                        <p:attrNameLst>
                                          <p:attrName/>
                                        </p:attrNameLst>
                                      </p:cBhvr>
                                      <p:to/>
                                    </p:set>
                                    <p:animEffect filter="dissolve" transition="in">
                                      <p:cBhvr additive="repl">
                                        <p:cTn id="302" dur="indefinite"/>
                                        <p:tgtEl>
                                          <p:spTgt spid="261"/>
                                        </p:tgtEl>
                                      </p:cBhvr>
                                    </p:animEffect>
                                  </p:childTnLst>
                                </p:cTn>
                              </p:par>
                            </p:childTnLst>
                          </p:cTn>
                        </p:par>
                        <p:par>
                          <p:cTn id="303" fill="hold">
                            <p:stCondLst>
                              <p:cond delay="0"/>
                            </p:stCondLst>
                            <p:childTnLst>
                              <p:par>
                                <p:cTn id="304" nodeType="afterEffect" fill="hold" presetClass="entr" presetID="53">
                                  <p:stCondLst>
                                    <p:cond delay="0"/>
                                  </p:stCondLst>
                                  <p:childTnLst>
                                    <p:set>
                                      <p:cBhvr>
                                        <p:cTn id="305" dur="1" fill="hold">
                                          <p:stCondLst>
                                            <p:cond delay="0"/>
                                          </p:stCondLst>
                                        </p:cTn>
                                        <p:tgtEl>
                                          <p:spTgt spid="259"/>
                                        </p:tgtEl>
                                        <p:attrNameLst>
                                          <p:attrName>style.visibility</p:attrName>
                                        </p:attrNameLst>
                                      </p:cBhvr>
                                      <p:to>
                                        <p:strVal val="visible"/>
                                      </p:to>
                                    </p:set>
                                    <p:anim calcmode="lin" valueType="num">
                                      <p:cBhvr additive="repl">
                                        <p:cTn id="306" dur="500" fill="hold"/>
                                        <p:tgtEl>
                                          <p:spTgt spid="259"/>
                                        </p:tgtEl>
                                        <p:attrNameLst>
                                          <p:attrName/>
                                        </p:attrNameLst>
                                      </p:cBhvr>
                                      <p:tavLst>
                                        <p:tav tm="0">
                                          <p:val/>
                                        </p:tav>
                                        <p:tav tm="100000">
                                          <p:val>
                                            <p:strVal val="#ppt_w"/>
                                          </p:val>
                                        </p:tav>
                                      </p:tavLst>
                                    </p:anim>
                                    <p:anim calcmode="lin" valueType="num">
                                      <p:cBhvr additive="repl">
                                        <p:cTn id="307" dur="500" fill="hold"/>
                                        <p:tgtEl>
                                          <p:spTgt spid="259"/>
                                        </p:tgtEl>
                                        <p:attrNameLst>
                                          <p:attrName/>
                                        </p:attrNameLst>
                                      </p:cBhvr>
                                      <p:tavLst>
                                        <p:tav tm="0">
                                          <p:val/>
                                        </p:tav>
                                        <p:tav tm="100000">
                                          <p:val>
                                            <p:strVal val="#ppt_h"/>
                                          </p:val>
                                        </p:tav>
                                      </p:tavLst>
                                    </p:anim>
                                    <p:animEffect filter="fade" transition="in">
                                      <p:cBhvr additive="repl">
                                        <p:cTn id="308" dur="500"/>
                                        <p:tgtEl>
                                          <p:spTgt spid="25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CustomShape 1"/>
          <p:cNvSpPr/>
          <p:nvPr/>
        </p:nvSpPr>
        <p:spPr>
          <a:xfrm>
            <a:off x="2514600" y="1143000"/>
            <a:ext cx="1371240" cy="228240"/>
          </a:xfrm>
          <a:prstGeom prst="roundRect">
            <a:avLst>
              <a:gd name="adj" fmla="val 16667"/>
            </a:avLst>
          </a:prstGeom>
          <a:solidFill>
            <a:srgbClr val="ffff00"/>
          </a:solidFill>
          <a:ln>
            <a:noFill/>
          </a:ln>
        </p:spPr>
      </p:sp>
      <p:sp>
        <p:nvSpPr>
          <p:cNvPr id="264" name="TextShape 2"/>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Background: Bounds Checking for C</a:t>
            </a:r>
            <a:endParaRPr/>
          </a:p>
        </p:txBody>
      </p:sp>
      <p:sp>
        <p:nvSpPr>
          <p:cNvPr id="265" name="TextShape 3"/>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266" name="CustomShape 4"/>
          <p:cNvSpPr/>
          <p:nvPr/>
        </p:nvSpPr>
        <p:spPr>
          <a:xfrm>
            <a:off x="685800" y="1371600"/>
            <a:ext cx="1028520" cy="304560"/>
          </a:xfrm>
          <a:prstGeom prst="roundRect">
            <a:avLst>
              <a:gd name="adj" fmla="val 16667"/>
            </a:avLst>
          </a:prstGeom>
          <a:solidFill>
            <a:srgbClr val="ffff00"/>
          </a:solidFill>
          <a:ln>
            <a:noFill/>
          </a:ln>
        </p:spPr>
      </p:sp>
      <p:sp>
        <p:nvSpPr>
          <p:cNvPr id="267" name="CustomShape 5"/>
          <p:cNvSpPr/>
          <p:nvPr/>
        </p:nvSpPr>
        <p:spPr>
          <a:xfrm>
            <a:off x="4229280" y="1371600"/>
            <a:ext cx="1599840" cy="304560"/>
          </a:xfrm>
          <a:prstGeom prst="roundRect">
            <a:avLst>
              <a:gd name="adj" fmla="val 16667"/>
            </a:avLst>
          </a:prstGeom>
          <a:solidFill>
            <a:srgbClr val="ffff00"/>
          </a:solidFill>
          <a:ln>
            <a:noFill/>
          </a:ln>
        </p:spPr>
      </p:sp>
      <p:sp>
        <p:nvSpPr>
          <p:cNvPr id="268" name="CustomShape 6"/>
          <p:cNvSpPr/>
          <p:nvPr/>
        </p:nvSpPr>
        <p:spPr>
          <a:xfrm>
            <a:off x="767880" y="1993680"/>
            <a:ext cx="1257120" cy="342720"/>
          </a:xfrm>
          <a:prstGeom prst="roundRect">
            <a:avLst>
              <a:gd name="adj" fmla="val 16667"/>
            </a:avLst>
          </a:prstGeom>
          <a:solidFill>
            <a:srgbClr val="ffff00"/>
          </a:solidFill>
          <a:ln>
            <a:noFill/>
          </a:ln>
        </p:spPr>
      </p:sp>
      <p:sp>
        <p:nvSpPr>
          <p:cNvPr id="269" name="CustomShape 7"/>
          <p:cNvSpPr/>
          <p:nvPr/>
        </p:nvSpPr>
        <p:spPr>
          <a:xfrm>
            <a:off x="767880" y="2975400"/>
            <a:ext cx="1898640" cy="363240"/>
          </a:xfrm>
          <a:prstGeom prst="roundRect">
            <a:avLst>
              <a:gd name="adj" fmla="val 16667"/>
            </a:avLst>
          </a:prstGeom>
          <a:solidFill>
            <a:srgbClr val="92d050"/>
          </a:solidFill>
          <a:ln>
            <a:noFill/>
          </a:ln>
        </p:spPr>
      </p:sp>
      <p:sp>
        <p:nvSpPr>
          <p:cNvPr id="270" name="CustomShape 8"/>
          <p:cNvSpPr/>
          <p:nvPr/>
        </p:nvSpPr>
        <p:spPr>
          <a:xfrm>
            <a:off x="767880" y="3969000"/>
            <a:ext cx="1790280" cy="342720"/>
          </a:xfrm>
          <a:prstGeom prst="roundRect">
            <a:avLst>
              <a:gd name="adj" fmla="val 16667"/>
            </a:avLst>
          </a:prstGeom>
          <a:solidFill>
            <a:srgbClr val="ffb1b1"/>
          </a:solidFill>
          <a:ln>
            <a:noFill/>
          </a:ln>
        </p:spPr>
      </p:sp>
      <p:sp>
        <p:nvSpPr>
          <p:cNvPr id="271" name="CustomShape 9"/>
          <p:cNvSpPr/>
          <p:nvPr/>
        </p:nvSpPr>
        <p:spPr>
          <a:xfrm>
            <a:off x="3886200" y="1143000"/>
            <a:ext cx="1257120" cy="228240"/>
          </a:xfrm>
          <a:prstGeom prst="roundRect">
            <a:avLst>
              <a:gd name="adj" fmla="val 16667"/>
            </a:avLst>
          </a:prstGeom>
          <a:solidFill>
            <a:srgbClr val="92d050"/>
          </a:solidFill>
          <a:ln>
            <a:noFill/>
          </a:ln>
        </p:spPr>
      </p:sp>
      <p:sp>
        <p:nvSpPr>
          <p:cNvPr id="272" name="CustomShape 10"/>
          <p:cNvSpPr/>
          <p:nvPr/>
        </p:nvSpPr>
        <p:spPr>
          <a:xfrm>
            <a:off x="6172200" y="1143000"/>
            <a:ext cx="799920" cy="228240"/>
          </a:xfrm>
          <a:prstGeom prst="roundRect">
            <a:avLst>
              <a:gd name="adj" fmla="val 16667"/>
            </a:avLst>
          </a:prstGeom>
          <a:solidFill>
            <a:srgbClr val="92d050"/>
          </a:solidFill>
          <a:ln>
            <a:noFill/>
          </a:ln>
        </p:spPr>
      </p:sp>
      <p:sp>
        <p:nvSpPr>
          <p:cNvPr id="273" name="CustomShape 11"/>
          <p:cNvSpPr/>
          <p:nvPr/>
        </p:nvSpPr>
        <p:spPr>
          <a:xfrm>
            <a:off x="6972480" y="1143000"/>
            <a:ext cx="1257120" cy="228240"/>
          </a:xfrm>
          <a:prstGeom prst="roundRect">
            <a:avLst>
              <a:gd name="adj" fmla="val 16667"/>
            </a:avLst>
          </a:prstGeom>
          <a:solidFill>
            <a:srgbClr val="92d050"/>
          </a:solidFill>
          <a:ln>
            <a:noFill/>
          </a:ln>
        </p:spPr>
      </p:sp>
      <p:sp>
        <p:nvSpPr>
          <p:cNvPr id="274" name="CustomShape 12"/>
          <p:cNvSpPr/>
          <p:nvPr/>
        </p:nvSpPr>
        <p:spPr>
          <a:xfrm>
            <a:off x="5829480" y="1371600"/>
            <a:ext cx="685440" cy="304560"/>
          </a:xfrm>
          <a:prstGeom prst="roundRect">
            <a:avLst>
              <a:gd name="adj" fmla="val 16667"/>
            </a:avLst>
          </a:prstGeom>
          <a:solidFill>
            <a:srgbClr val="92d050"/>
          </a:solidFill>
          <a:ln>
            <a:noFill/>
          </a:ln>
        </p:spPr>
      </p:sp>
      <p:sp>
        <p:nvSpPr>
          <p:cNvPr id="275" name="CustomShape 13"/>
          <p:cNvSpPr/>
          <p:nvPr/>
        </p:nvSpPr>
        <p:spPr>
          <a:xfrm>
            <a:off x="1714680" y="1371600"/>
            <a:ext cx="1104480" cy="304560"/>
          </a:xfrm>
          <a:prstGeom prst="roundRect">
            <a:avLst>
              <a:gd name="adj" fmla="val 16667"/>
            </a:avLst>
          </a:prstGeom>
          <a:solidFill>
            <a:srgbClr val="ffb1b1"/>
          </a:solidFill>
          <a:ln>
            <a:noFill/>
          </a:ln>
        </p:spPr>
      </p:sp>
      <p:sp>
        <p:nvSpPr>
          <p:cNvPr id="276" name="CustomShape 14"/>
          <p:cNvSpPr/>
          <p:nvPr/>
        </p:nvSpPr>
        <p:spPr>
          <a:xfrm>
            <a:off x="2857680" y="1371600"/>
            <a:ext cx="1371240" cy="304560"/>
          </a:xfrm>
          <a:prstGeom prst="roundRect">
            <a:avLst>
              <a:gd name="adj" fmla="val 16667"/>
            </a:avLst>
          </a:prstGeom>
          <a:solidFill>
            <a:srgbClr val="ffb1b1"/>
          </a:solidFill>
          <a:ln>
            <a:noFill/>
          </a:ln>
        </p:spPr>
      </p:sp>
      <p:sp>
        <p:nvSpPr>
          <p:cNvPr id="277" name="CustomShape 15"/>
          <p:cNvSpPr/>
          <p:nvPr/>
        </p:nvSpPr>
        <p:spPr>
          <a:xfrm>
            <a:off x="6515280" y="1371600"/>
            <a:ext cx="1409400" cy="304560"/>
          </a:xfrm>
          <a:prstGeom prst="roundRect">
            <a:avLst>
              <a:gd name="adj" fmla="val 16667"/>
            </a:avLst>
          </a:prstGeom>
          <a:solidFill>
            <a:srgbClr val="ffb1b1"/>
          </a:solidFill>
          <a:ln>
            <a:noFill/>
          </a:ln>
        </p:spPr>
      </p:sp>
      <p:sp>
        <p:nvSpPr>
          <p:cNvPr id="278" name="CustomShape 16"/>
          <p:cNvSpPr/>
          <p:nvPr/>
        </p:nvSpPr>
        <p:spPr>
          <a:xfrm>
            <a:off x="685800" y="1638000"/>
            <a:ext cx="1371240" cy="342720"/>
          </a:xfrm>
          <a:prstGeom prst="roundRect">
            <a:avLst>
              <a:gd name="adj" fmla="val 16667"/>
            </a:avLst>
          </a:prstGeom>
          <a:solidFill>
            <a:srgbClr val="ffb1b1"/>
          </a:solidFill>
          <a:ln>
            <a:noFill/>
          </a:ln>
        </p:spPr>
      </p:sp>
      <p:sp>
        <p:nvSpPr>
          <p:cNvPr id="279" name="CustomShape 17"/>
          <p:cNvSpPr/>
          <p:nvPr/>
        </p:nvSpPr>
        <p:spPr>
          <a:xfrm>
            <a:off x="5029200" y="1143000"/>
            <a:ext cx="1142640" cy="228240"/>
          </a:xfrm>
          <a:prstGeom prst="roundRect">
            <a:avLst>
              <a:gd name="adj" fmla="val 16667"/>
            </a:avLst>
          </a:prstGeom>
          <a:solidFill>
            <a:srgbClr val="ffb1b1"/>
          </a:solidFill>
          <a:ln>
            <a:noFill/>
          </a:ln>
        </p:spPr>
      </p:sp>
      <p:sp>
        <p:nvSpPr>
          <p:cNvPr id="280" name="TextShape 18"/>
          <p:cNvSpPr txBox="1"/>
          <p:nvPr/>
        </p:nvSpPr>
        <p:spPr>
          <a:xfrm>
            <a:off x="457200" y="990720"/>
            <a:ext cx="8229240" cy="5409720"/>
          </a:xfrm>
          <a:prstGeom prst="rect">
            <a:avLst/>
          </a:prstGeom>
        </p:spPr>
        <p:txBody>
          <a:bodyPr/>
          <a:p>
            <a:pPr>
              <a:lnSpc>
                <a:spcPct val="100000"/>
              </a:lnSpc>
              <a:buFont typeface="Arial"/>
              <a:buChar char="•"/>
            </a:pPr>
            <a:r>
              <a:rPr b="1" lang="en-US" sz="2600">
                <a:solidFill>
                  <a:srgbClr val="0069b9"/>
                </a:solidFill>
                <a:latin typeface="Arial"/>
              </a:rPr>
              <a:t>Prior work</a:t>
            </a:r>
            <a:r>
              <a:rPr b="1" lang="en-US" sz="2800">
                <a:solidFill>
                  <a:srgbClr val="0069b9"/>
                </a:solidFill>
                <a:latin typeface="Arial"/>
              </a:rPr>
              <a:t>: </a:t>
            </a:r>
            <a:r>
              <a:rPr lang="en-US" sz="2200">
                <a:solidFill>
                  <a:srgbClr val="000000"/>
                </a:solidFill>
                <a:latin typeface="Arial"/>
              </a:rPr>
              <a:t>[Hastings92, Austin94, Jones97, Jim02, Necula02, Yong03, Eigler03, Ruwase04, Nethercote04, Xu04, Dhurjati06, Criswell07, …] </a:t>
            </a:r>
            <a:endParaRPr/>
          </a:p>
          <a:p>
            <a:pPr>
              <a:lnSpc>
                <a:spcPct val="100000"/>
              </a:lnSpc>
              <a:buFont typeface="Arial"/>
              <a:buChar char="•"/>
            </a:pPr>
            <a:r>
              <a:rPr b="1" lang="en-US" sz="2200">
                <a:solidFill>
                  <a:srgbClr val="0069b9"/>
                </a:solidFill>
                <a:latin typeface="Arial"/>
              </a:rPr>
              <a:t>Tripwires  </a:t>
            </a:r>
            <a:r>
              <a:rPr lang="en-US" sz="2200">
                <a:solidFill>
                  <a:srgbClr val="000000"/>
                </a:solidFill>
                <a:latin typeface="Arial"/>
              </a:rPr>
              <a:t>e.g., Purify, Valgrind …</a:t>
            </a:r>
            <a:endParaRPr/>
          </a:p>
          <a:p>
            <a:pPr lvl="1">
              <a:lnSpc>
                <a:spcPct val="100000"/>
              </a:lnSpc>
              <a:buFont typeface="Arial"/>
              <a:buChar char="•"/>
            </a:pPr>
            <a:r>
              <a:rPr lang="en-US" sz="2000">
                <a:solidFill>
                  <a:srgbClr val="000000"/>
                </a:solidFill>
                <a:latin typeface="Arial"/>
              </a:rPr>
              <a:t>Few bits of state for each byte in memory</a:t>
            </a:r>
            <a:endParaRPr/>
          </a:p>
          <a:p>
            <a:pPr lvl="1">
              <a:lnSpc>
                <a:spcPct val="100000"/>
              </a:lnSpc>
              <a:buFont typeface="Arial"/>
              <a:buChar char="•"/>
            </a:pPr>
            <a:r>
              <a:rPr lang="en-US" sz="2000">
                <a:solidFill>
                  <a:srgbClr val="000000"/>
                </a:solidFill>
                <a:latin typeface="Arial"/>
              </a:rPr>
              <a:t>A “red-zone” block between objects</a:t>
            </a:r>
            <a:endParaRPr/>
          </a:p>
          <a:p>
            <a:pPr>
              <a:lnSpc>
                <a:spcPct val="100000"/>
              </a:lnSpc>
              <a:buFont typeface="Arial"/>
              <a:buChar char="•"/>
            </a:pPr>
            <a:r>
              <a:rPr b="1" lang="en-US" sz="2400">
                <a:solidFill>
                  <a:srgbClr val="0069b9"/>
                </a:solidFill>
                <a:latin typeface="Arial"/>
              </a:rPr>
              <a:t>Pointer based  </a:t>
            </a:r>
            <a:r>
              <a:rPr lang="en-US" sz="2000">
                <a:solidFill>
                  <a:srgbClr val="000000"/>
                </a:solidFill>
                <a:latin typeface="Arial"/>
              </a:rPr>
              <a:t>e.g., SafeC, Cyclone, CCured, MSCC, …</a:t>
            </a:r>
            <a:endParaRPr/>
          </a:p>
          <a:p>
            <a:pPr lvl="1">
              <a:lnSpc>
                <a:spcPct val="100000"/>
              </a:lnSpc>
              <a:buFont typeface="Arial"/>
              <a:buChar char="•"/>
            </a:pPr>
            <a:r>
              <a:rPr lang="en-US" sz="2000">
                <a:solidFill>
                  <a:srgbClr val="000000"/>
                </a:solidFill>
                <a:latin typeface="Arial"/>
              </a:rPr>
              <a:t>Pointer becomes a fat pointer (ptr, base, bound)</a:t>
            </a:r>
            <a:endParaRPr/>
          </a:p>
          <a:p>
            <a:pPr lvl="1">
              <a:lnSpc>
                <a:spcPct val="100000"/>
              </a:lnSpc>
              <a:buFont typeface="Arial"/>
              <a:buChar char="•"/>
            </a:pPr>
            <a:r>
              <a:rPr lang="en-US" sz="2000">
                <a:solidFill>
                  <a:srgbClr val="000000"/>
                </a:solidFill>
                <a:latin typeface="Arial"/>
              </a:rPr>
              <a:t>Pointer dereferences are checked</a:t>
            </a:r>
            <a:endParaRPr/>
          </a:p>
          <a:p>
            <a:pPr>
              <a:lnSpc>
                <a:spcPct val="100000"/>
              </a:lnSpc>
              <a:buFont typeface="Arial"/>
              <a:buChar char="•"/>
            </a:pPr>
            <a:r>
              <a:rPr b="1" lang="en-US" sz="2400">
                <a:solidFill>
                  <a:srgbClr val="0069b9"/>
                </a:solidFill>
                <a:latin typeface="Arial"/>
              </a:rPr>
              <a:t>Object based  </a:t>
            </a:r>
            <a:r>
              <a:rPr lang="en-US" sz="2000">
                <a:solidFill>
                  <a:srgbClr val="000000"/>
                </a:solidFill>
                <a:latin typeface="Arial"/>
              </a:rPr>
              <a:t>e.g., Jones &amp; Kelly, CRED, SafeCode, SVA, …</a:t>
            </a:r>
            <a:endParaRPr/>
          </a:p>
          <a:p>
            <a:pPr lvl="1">
              <a:lnSpc>
                <a:spcPct val="100000"/>
              </a:lnSpc>
              <a:buFont typeface="Arial"/>
              <a:buChar char="•"/>
            </a:pPr>
            <a:r>
              <a:rPr lang="en-US" sz="2000">
                <a:solidFill>
                  <a:srgbClr val="000000"/>
                </a:solidFill>
                <a:latin typeface="Arial"/>
              </a:rPr>
              <a:t>Checks pointer manipulations</a:t>
            </a:r>
            <a:endParaRPr/>
          </a:p>
          <a:p>
            <a:pPr lvl="1">
              <a:lnSpc>
                <a:spcPct val="100000"/>
              </a:lnSpc>
              <a:buFont typeface="Arial"/>
              <a:buChar char="•"/>
            </a:pPr>
            <a:r>
              <a:rPr lang="en-US" sz="2000">
                <a:solidFill>
                  <a:srgbClr val="000000"/>
                </a:solidFill>
                <a:latin typeface="Arial"/>
              </a:rPr>
              <a:t>Must point within same object</a:t>
            </a:r>
            <a:endParaRPr/>
          </a:p>
          <a:p>
            <a:pPr>
              <a:lnSpc>
                <a:spcPct val="100000"/>
              </a:lnSpc>
              <a:buFont typeface="Arial"/>
              <a:buChar char="•"/>
            </a:pPr>
            <a:r>
              <a:rPr b="1" lang="en-US" sz="2600">
                <a:solidFill>
                  <a:srgbClr val="0069b9"/>
                </a:solidFill>
                <a:latin typeface="Arial"/>
              </a:rPr>
              <a:t>All have one or more challenges:</a:t>
            </a:r>
            <a:endParaRPr/>
          </a:p>
          <a:p>
            <a:pPr lvl="1">
              <a:lnSpc>
                <a:spcPct val="100000"/>
              </a:lnSpc>
              <a:buFont typeface="Arial"/>
              <a:buChar char="•"/>
            </a:pPr>
            <a:r>
              <a:rPr b="1" lang="en-US" sz="2160">
                <a:solidFill>
                  <a:srgbClr val="000000"/>
                </a:solidFill>
                <a:latin typeface="Arial"/>
              </a:rPr>
              <a:t>High runtime overheads</a:t>
            </a:r>
            <a:endParaRPr/>
          </a:p>
          <a:p>
            <a:pPr lvl="1">
              <a:lnSpc>
                <a:spcPct val="100000"/>
              </a:lnSpc>
              <a:buFont typeface="Arial"/>
              <a:buChar char="•"/>
            </a:pPr>
            <a:r>
              <a:rPr b="1" lang="en-US" sz="2160">
                <a:solidFill>
                  <a:srgbClr val="000000"/>
                </a:solidFill>
                <a:latin typeface="Arial"/>
              </a:rPr>
              <a:t>Incompleteness, handling arbitrary casts</a:t>
            </a:r>
            <a:endParaRPr/>
          </a:p>
          <a:p>
            <a:pPr lvl="1">
              <a:lnSpc>
                <a:spcPct val="100000"/>
              </a:lnSpc>
              <a:buFont typeface="Arial"/>
              <a:buChar char="•"/>
            </a:pPr>
            <a:r>
              <a:rPr b="1" lang="en-US" sz="2160">
                <a:solidFill>
                  <a:srgbClr val="000000"/>
                </a:solidFill>
                <a:latin typeface="Arial"/>
              </a:rPr>
              <a:t>Incompatible pointer representations, code incompatibilities </a:t>
            </a:r>
            <a:endParaRPr/>
          </a:p>
        </p:txBody>
      </p:sp>
    </p:spTree>
  </p:cSld>
  <p:timing>
    <p:tnLst>
      <p:par>
        <p:cTn id="309" dur="indefinite" restart="never" nodeType="tmRoot">
          <p:childTnLst>
            <p:seq>
              <p:cTn id="310" dur="indefinite" nodeType="mainSeq">
                <p:childTnLst>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280">
                                            <p:txEl>
                                              <p:pRg st="137" end="173"/>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268"/>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267"/>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266"/>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263"/>
                                        </p:tgtEl>
                                        <p:attrNameLst>
                                          <p:attrName>style.visibility</p:attrName>
                                        </p:attrNameLst>
                                      </p:cBhvr>
                                      <p:to>
                                        <p:strVal val="visible"/>
                                      </p:to>
                                    </p:set>
                                  </p:childTnLst>
                                </p:cTn>
                              </p:par>
                              <p:par>
                                <p:cTn id="323" nodeType="withEffect" fill="hold" presetClass="entr" presetID="1">
                                  <p:stCondLst>
                                    <p:cond delay="0"/>
                                  </p:stCondLst>
                                  <p:childTnLst>
                                    <p:set>
                                      <p:cBhvr>
                                        <p:cTn id="324" dur="1" fill="hold">
                                          <p:stCondLst>
                                            <p:cond delay="0"/>
                                          </p:stCondLst>
                                        </p:cTn>
                                        <p:tgtEl>
                                          <p:spTgt spid="280">
                                            <p:txEl>
                                              <p:pRg st="173" end="215"/>
                                            </p:txEl>
                                          </p:spTgt>
                                        </p:tgtEl>
                                        <p:attrNameLst>
                                          <p:attrName>style.visibility</p:attrName>
                                        </p:attrNameLst>
                                      </p:cBhvr>
                                      <p:to>
                                        <p:strVal val="visible"/>
                                      </p:to>
                                    </p:set>
                                  </p:childTnLst>
                                </p:cTn>
                              </p:par>
                              <p:par>
                                <p:cTn id="325" nodeType="withEffect" fill="hold" presetClass="entr" presetID="1">
                                  <p:stCondLst>
                                    <p:cond delay="0"/>
                                  </p:stCondLst>
                                  <p:childTnLst>
                                    <p:set>
                                      <p:cBhvr>
                                        <p:cTn id="326" dur="1" fill="hold">
                                          <p:stCondLst>
                                            <p:cond delay="0"/>
                                          </p:stCondLst>
                                        </p:cTn>
                                        <p:tgtEl>
                                          <p:spTgt spid="280">
                                            <p:txEl>
                                              <p:pRg st="215" end="250"/>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280">
                                            <p:txEl>
                                              <p:pRg st="250" end="303"/>
                                            </p:txEl>
                                          </p:spTgt>
                                        </p:tgtEl>
                                        <p:attrNameLst>
                                          <p:attrName>style.visibility</p:attrName>
                                        </p:attrNameLst>
                                      </p:cBhvr>
                                      <p:to>
                                        <p:strVal val="visible"/>
                                      </p:to>
                                    </p:set>
                                  </p:childTnLst>
                                </p:cTn>
                              </p:par>
                              <p:par>
                                <p:cTn id="331" nodeType="withEffect" fill="hold" presetClass="entr" presetID="1">
                                  <p:stCondLst>
                                    <p:cond delay="0"/>
                                  </p:stCondLst>
                                  <p:childTnLst>
                                    <p:set>
                                      <p:cBhvr>
                                        <p:cTn id="332" dur="1" fill="hold">
                                          <p:stCondLst>
                                            <p:cond delay="0"/>
                                          </p:stCondLst>
                                        </p:cTn>
                                        <p:tgtEl>
                                          <p:spTgt spid="269"/>
                                        </p:tgtEl>
                                        <p:attrNameLst>
                                          <p:attrName>style.visibility</p:attrName>
                                        </p:attrNameLst>
                                      </p:cBhvr>
                                      <p:to>
                                        <p:strVal val="visible"/>
                                      </p:to>
                                    </p:set>
                                  </p:childTnLst>
                                </p:cTn>
                              </p:par>
                              <p:par>
                                <p:cTn id="333" nodeType="withEffect" fill="hold" presetClass="entr" presetID="1">
                                  <p:stCondLst>
                                    <p:cond delay="0"/>
                                  </p:stCondLst>
                                  <p:childTnLst>
                                    <p:set>
                                      <p:cBhvr>
                                        <p:cTn id="334" dur="1" fill="hold">
                                          <p:stCondLst>
                                            <p:cond delay="0"/>
                                          </p:stCondLst>
                                        </p:cTn>
                                        <p:tgtEl>
                                          <p:spTgt spid="280">
                                            <p:txEl>
                                              <p:pRg st="303" end="352"/>
                                            </p:txEl>
                                          </p:spTgt>
                                        </p:tgtEl>
                                        <p:attrNameLst>
                                          <p:attrName>style.visibility</p:attrName>
                                        </p:attrNameLst>
                                      </p:cBhvr>
                                      <p:to>
                                        <p:strVal val="visible"/>
                                      </p:to>
                                    </p:set>
                                  </p:childTnLst>
                                </p:cTn>
                              </p:par>
                              <p:par>
                                <p:cTn id="335" nodeType="withEffect" fill="hold" presetClass="entr" presetID="1">
                                  <p:stCondLst>
                                    <p:cond delay="0"/>
                                  </p:stCondLst>
                                  <p:childTnLst>
                                    <p:set>
                                      <p:cBhvr>
                                        <p:cTn id="336" dur="1" fill="hold">
                                          <p:stCondLst>
                                            <p:cond delay="0"/>
                                          </p:stCondLst>
                                        </p:cTn>
                                        <p:tgtEl>
                                          <p:spTgt spid="280">
                                            <p:txEl>
                                              <p:pRg st="352" end="385"/>
                                            </p:txEl>
                                          </p:spTgt>
                                        </p:tgtEl>
                                        <p:attrNameLst>
                                          <p:attrName>style.visibility</p:attrName>
                                        </p:attrNameLst>
                                      </p:cBhvr>
                                      <p:to>
                                        <p:strVal val="visible"/>
                                      </p:to>
                                    </p:set>
                                  </p:childTnLst>
                                </p:cTn>
                              </p:par>
                              <p:par>
                                <p:cTn id="337" nodeType="withEffect" fill="hold" presetClass="entr" presetID="1">
                                  <p:stCondLst>
                                    <p:cond delay="0"/>
                                  </p:stCondLst>
                                  <p:childTnLst>
                                    <p:set>
                                      <p:cBhvr>
                                        <p:cTn id="338" dur="1" fill="hold">
                                          <p:stCondLst>
                                            <p:cond delay="0"/>
                                          </p:stCondLst>
                                        </p:cTn>
                                        <p:tgtEl>
                                          <p:spTgt spid="274"/>
                                        </p:tgtEl>
                                        <p:attrNameLst>
                                          <p:attrName>style.visibility</p:attrName>
                                        </p:attrNameLst>
                                      </p:cBhvr>
                                      <p:to>
                                        <p:strVal val="visible"/>
                                      </p:to>
                                    </p:set>
                                  </p:childTnLst>
                                </p:cTn>
                              </p:par>
                              <p:par>
                                <p:cTn id="339" nodeType="withEffect" fill="hold" presetClass="entr" presetID="1">
                                  <p:stCondLst>
                                    <p:cond delay="0"/>
                                  </p:stCondLst>
                                  <p:childTnLst>
                                    <p:set>
                                      <p:cBhvr>
                                        <p:cTn id="340" dur="1" fill="hold">
                                          <p:stCondLst>
                                            <p:cond delay="0"/>
                                          </p:stCondLst>
                                        </p:cTn>
                                        <p:tgtEl>
                                          <p:spTgt spid="273"/>
                                        </p:tgtEl>
                                        <p:attrNameLst>
                                          <p:attrName>style.visibility</p:attrName>
                                        </p:attrNameLst>
                                      </p:cBhvr>
                                      <p:to>
                                        <p:strVal val="visible"/>
                                      </p:to>
                                    </p:set>
                                  </p:childTnLst>
                                </p:cTn>
                              </p:par>
                              <p:par>
                                <p:cTn id="341" nodeType="withEffect" fill="hold" presetClass="entr" presetID="1">
                                  <p:stCondLst>
                                    <p:cond delay="0"/>
                                  </p:stCondLst>
                                  <p:childTnLst>
                                    <p:set>
                                      <p:cBhvr>
                                        <p:cTn id="342" dur="1" fill="hold">
                                          <p:stCondLst>
                                            <p:cond delay="0"/>
                                          </p:stCondLst>
                                        </p:cTn>
                                        <p:tgtEl>
                                          <p:spTgt spid="272"/>
                                        </p:tgtEl>
                                        <p:attrNameLst>
                                          <p:attrName>style.visibility</p:attrName>
                                        </p:attrNameLst>
                                      </p:cBhvr>
                                      <p:to>
                                        <p:strVal val="visible"/>
                                      </p:to>
                                    </p:set>
                                  </p:childTnLst>
                                </p:cTn>
                              </p:par>
                              <p:par>
                                <p:cTn id="343" nodeType="withEffect" fill="hold" presetClass="entr" presetID="1">
                                  <p:stCondLst>
                                    <p:cond delay="0"/>
                                  </p:stCondLst>
                                  <p:childTnLst>
                                    <p:set>
                                      <p:cBhvr>
                                        <p:cTn id="344" dur="1" fill="hold">
                                          <p:stCondLst>
                                            <p:cond delay="0"/>
                                          </p:stCondLst>
                                        </p:cTn>
                                        <p:tgtEl>
                                          <p:spTgt spid="271"/>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280">
                                            <p:txEl>
                                              <p:pRg st="385" end="443"/>
                                            </p:txEl>
                                          </p:spTgt>
                                        </p:tgtEl>
                                        <p:attrNameLst>
                                          <p:attrName>style.visibility</p:attrName>
                                        </p:attrNameLst>
                                      </p:cBhvr>
                                      <p:to>
                                        <p:strVal val="visible"/>
                                      </p:to>
                                    </p:set>
                                  </p:childTnLst>
                                </p:cTn>
                              </p:par>
                              <p:par>
                                <p:cTn id="349" nodeType="withEffect" fill="hold" presetClass="entr" presetID="1">
                                  <p:stCondLst>
                                    <p:cond delay="0"/>
                                  </p:stCondLst>
                                  <p:childTnLst>
                                    <p:set>
                                      <p:cBhvr>
                                        <p:cTn id="350" dur="1" fill="hold">
                                          <p:stCondLst>
                                            <p:cond delay="0"/>
                                          </p:stCondLst>
                                        </p:cTn>
                                        <p:tgtEl>
                                          <p:spTgt spid="280">
                                            <p:txEl>
                                              <p:pRg st="443" end="472"/>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280">
                                            <p:txEl>
                                              <p:pRg st="472" end="502"/>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279"/>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278"/>
                                        </p:tgtEl>
                                        <p:attrNameLst>
                                          <p:attrName>style.visibility</p:attrName>
                                        </p:attrNameLst>
                                      </p:cBhvr>
                                      <p:to>
                                        <p:strVal val="visible"/>
                                      </p:to>
                                    </p:set>
                                  </p:childTnLst>
                                </p:cTn>
                              </p:par>
                              <p:par>
                                <p:cTn id="357" nodeType="withEffect" fill="hold" presetClass="entr" presetID="1">
                                  <p:stCondLst>
                                    <p:cond delay="0"/>
                                  </p:stCondLst>
                                  <p:childTnLst>
                                    <p:set>
                                      <p:cBhvr>
                                        <p:cTn id="358" dur="1" fill="hold">
                                          <p:stCondLst>
                                            <p:cond delay="0"/>
                                          </p:stCondLst>
                                        </p:cTn>
                                        <p:tgtEl>
                                          <p:spTgt spid="277"/>
                                        </p:tgtEl>
                                        <p:attrNameLst>
                                          <p:attrName>style.visibility</p:attrName>
                                        </p:attrNameLst>
                                      </p:cBhvr>
                                      <p:to>
                                        <p:strVal val="visible"/>
                                      </p:to>
                                    </p:set>
                                  </p:childTnLst>
                                </p:cTn>
                              </p:par>
                              <p:par>
                                <p:cTn id="359" nodeType="withEffect" fill="hold" presetClass="entr" presetID="1">
                                  <p:stCondLst>
                                    <p:cond delay="0"/>
                                  </p:stCondLst>
                                  <p:childTnLst>
                                    <p:set>
                                      <p:cBhvr>
                                        <p:cTn id="360" dur="1" fill="hold">
                                          <p:stCondLst>
                                            <p:cond delay="0"/>
                                          </p:stCondLst>
                                        </p:cTn>
                                        <p:tgtEl>
                                          <p:spTgt spid="276"/>
                                        </p:tgtEl>
                                        <p:attrNameLst>
                                          <p:attrName>style.visibility</p:attrName>
                                        </p:attrNameLst>
                                      </p:cBhvr>
                                      <p:to>
                                        <p:strVal val="visible"/>
                                      </p:to>
                                    </p:set>
                                  </p:childTnLst>
                                </p:cTn>
                              </p:par>
                              <p:par>
                                <p:cTn id="361" nodeType="withEffect" fill="hold" presetClass="entr" presetID="1">
                                  <p:stCondLst>
                                    <p:cond delay="0"/>
                                  </p:stCondLst>
                                  <p:childTnLst>
                                    <p:set>
                                      <p:cBhvr>
                                        <p:cTn id="362" dur="1" fill="hold">
                                          <p:stCondLst>
                                            <p:cond delay="0"/>
                                          </p:stCondLst>
                                        </p:cTn>
                                        <p:tgtEl>
                                          <p:spTgt spid="275"/>
                                        </p:tgtEl>
                                        <p:attrNameLst>
                                          <p:attrName>style.visibility</p:attrName>
                                        </p:attrNameLst>
                                      </p:cBhvr>
                                      <p:to>
                                        <p:strVal val="visible"/>
                                      </p:to>
                                    </p:set>
                                  </p:childTnLst>
                                </p:cTn>
                              </p:par>
                              <p:par>
                                <p:cTn id="363" nodeType="withEffect" fill="hold" presetClass="entr" presetID="1">
                                  <p:stCondLst>
                                    <p:cond delay="0"/>
                                  </p:stCondLst>
                                  <p:childTnLst>
                                    <p:set>
                                      <p:cBhvr>
                                        <p:cTn id="364" dur="1" fill="hold">
                                          <p:stCondLst>
                                            <p:cond delay="0"/>
                                          </p:stCondLst>
                                        </p:cTn>
                                        <p:tgtEl>
                                          <p:spTgt spid="270"/>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280">
                                            <p:txEl>
                                              <p:pRg st="502" end="535"/>
                                            </p:txEl>
                                          </p:spTgt>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280">
                                            <p:txEl>
                                              <p:pRg st="535" end="558"/>
                                            </p:txEl>
                                          </p:spTgt>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280">
                                            <p:txEl>
                                              <p:pRg st="558" end="599"/>
                                            </p:txEl>
                                          </p:spTgt>
                                        </p:tgtEl>
                                        <p:attrNameLst>
                                          <p:attrName>style.visibility</p:attrName>
                                        </p:attrNameLst>
                                      </p:cBhvr>
                                      <p:to>
                                        <p:strVal val="visible"/>
                                      </p:to>
                                    </p:set>
                                  </p:childTnLst>
                                </p:cTn>
                              </p:par>
                              <p:par>
                                <p:cTn id="373" nodeType="withEffect" fill="hold" presetClass="entr" presetID="1">
                                  <p:stCondLst>
                                    <p:cond delay="0"/>
                                  </p:stCondLst>
                                  <p:childTnLst>
                                    <p:set>
                                      <p:cBhvr>
                                        <p:cTn id="374" dur="1" fill="hold">
                                          <p:stCondLst>
                                            <p:cond delay="0"/>
                                          </p:stCondLst>
                                        </p:cTn>
                                        <p:tgtEl>
                                          <p:spTgt spid="280">
                                            <p:txEl>
                                              <p:pRg st="599" end="66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4686480" y="2286000"/>
            <a:ext cx="4114440" cy="456840"/>
          </a:xfrm>
          <a:prstGeom prst="roundRect">
            <a:avLst>
              <a:gd name="adj" fmla="val 16667"/>
            </a:avLst>
          </a:prstGeom>
          <a:solidFill>
            <a:srgbClr val="92d050"/>
          </a:solidFill>
          <a:ln>
            <a:noFill/>
          </a:ln>
        </p:spPr>
      </p:sp>
      <p:sp>
        <p:nvSpPr>
          <p:cNvPr id="282" name="TextShape 2"/>
          <p:cNvSpPr txBox="1"/>
          <p:nvPr/>
        </p:nvSpPr>
        <p:spPr>
          <a:xfrm>
            <a:off x="4686480" y="838080"/>
            <a:ext cx="4343040" cy="5219280"/>
          </a:xfrm>
          <a:prstGeom prst="rect">
            <a:avLst/>
          </a:prstGeom>
        </p:spPr>
        <p:txBody>
          <a:bodyPr/>
          <a:p>
            <a:pPr>
              <a:lnSpc>
                <a:spcPct val="100000"/>
              </a:lnSpc>
            </a:pPr>
            <a:r>
              <a:rPr lang="en-US" sz="2000">
                <a:solidFill>
                  <a:srgbClr val="000000"/>
                </a:solidFill>
                <a:latin typeface="Arial"/>
              </a:rPr>
              <a:t>struct BankAccount {</a:t>
            </a:r>
            <a:endParaRPr/>
          </a:p>
          <a:p>
            <a:pPr>
              <a:lnSpc>
                <a:spcPct val="100000"/>
              </a:lnSpc>
            </a:pPr>
            <a:r>
              <a:rPr lang="en-US" sz="2000">
                <a:solidFill>
                  <a:srgbClr val="000000"/>
                </a:solidFill>
                <a:latin typeface="Arial"/>
              </a:rPr>
              <a:t>	</a:t>
            </a:r>
            <a:r>
              <a:rPr lang="en-US" sz="2000">
                <a:solidFill>
                  <a:srgbClr val="000000"/>
                </a:solidFill>
                <a:latin typeface="Arial"/>
              </a:rPr>
              <a:t>char acctID[3];  int balance;</a:t>
            </a:r>
            <a:endParaRPr/>
          </a:p>
          <a:p>
            <a:pPr>
              <a:lnSpc>
                <a:spcPct val="100000"/>
              </a:lnSpc>
            </a:pPr>
            <a:r>
              <a:rPr lang="en-US" sz="2000">
                <a:solidFill>
                  <a:srgbClr val="000000"/>
                </a:solidFill>
                <a:latin typeface="Arial"/>
              </a:rPr>
              <a:t>} b;</a:t>
            </a:r>
            <a:endParaRPr/>
          </a:p>
          <a:p>
            <a:pPr>
              <a:lnSpc>
                <a:spcPct val="100000"/>
              </a:lnSpc>
            </a:pPr>
            <a:r>
              <a:rPr lang="en-US" sz="2000">
                <a:solidFill>
                  <a:srgbClr val="000000"/>
                </a:solidFill>
                <a:latin typeface="Arial"/>
              </a:rPr>
              <a:t>b.balance = 0; </a:t>
            </a:r>
            <a:endParaRPr/>
          </a:p>
          <a:p>
            <a:pPr>
              <a:lnSpc>
                <a:spcPct val="100000"/>
              </a:lnSpc>
            </a:pPr>
            <a:r>
              <a:rPr lang="en-US" sz="2000">
                <a:solidFill>
                  <a:srgbClr val="000000"/>
                </a:solidFill>
                <a:latin typeface="Arial"/>
              </a:rPr>
              <a:t>char* id = &amp;(b.acctID); </a:t>
            </a:r>
            <a:endParaRPr/>
          </a:p>
          <a:p>
            <a:pPr>
              <a:lnSpc>
                <a:spcPct val="100000"/>
              </a:lnSpc>
            </a:pPr>
            <a:r>
              <a:rPr lang="en-US" sz="2000">
                <a:solidFill>
                  <a:srgbClr val="c00000"/>
                </a:solidFill>
                <a:latin typeface="Arial"/>
              </a:rPr>
              <a:t>char* id_bse = &amp;(b.acctID);</a:t>
            </a:r>
            <a:endParaRPr/>
          </a:p>
          <a:p>
            <a:pPr>
              <a:lnSpc>
                <a:spcPct val="100000"/>
              </a:lnSpc>
            </a:pPr>
            <a:r>
              <a:rPr lang="en-US" sz="2000">
                <a:solidFill>
                  <a:srgbClr val="c00000"/>
                </a:solidFill>
                <a:latin typeface="Arial"/>
              </a:rPr>
              <a:t>char* id_bnd = &amp;(b.acctID)  + 3;</a:t>
            </a:r>
            <a:endParaRPr/>
          </a:p>
          <a:p>
            <a:pPr>
              <a:lnSpc>
                <a:spcPct val="100000"/>
              </a:lnSpc>
            </a:pPr>
            <a:r>
              <a:rPr lang="en-US" sz="2000">
                <a:solidFill>
                  <a:srgbClr val="000000"/>
                </a:solidFill>
                <a:latin typeface="Arial"/>
              </a:rPr>
              <a:t>char* p = id; </a:t>
            </a:r>
            <a:endParaRPr/>
          </a:p>
          <a:p>
            <a:pPr>
              <a:lnSpc>
                <a:spcPct val="100000"/>
              </a:lnSpc>
            </a:pPr>
            <a:r>
              <a:rPr lang="en-US" sz="2000">
                <a:solidFill>
                  <a:srgbClr val="c00000"/>
                </a:solidFill>
                <a:latin typeface="Arial"/>
              </a:rPr>
              <a:t>char* p_bse = id_bse;</a:t>
            </a:r>
            <a:endParaRPr/>
          </a:p>
          <a:p>
            <a:pPr>
              <a:lnSpc>
                <a:spcPct val="100000"/>
              </a:lnSpc>
            </a:pPr>
            <a:r>
              <a:rPr lang="en-US" sz="2000">
                <a:solidFill>
                  <a:srgbClr val="c00000"/>
                </a:solidFill>
                <a:latin typeface="Arial"/>
              </a:rPr>
              <a:t>char* p_bnd = id_bnd;</a:t>
            </a:r>
            <a:endParaRPr/>
          </a:p>
          <a:p>
            <a:pPr>
              <a:lnSpc>
                <a:spcPct val="100000"/>
              </a:lnSpc>
            </a:pPr>
            <a:r>
              <a:rPr lang="en-US" sz="2000">
                <a:solidFill>
                  <a:srgbClr val="000000"/>
                </a:solidFill>
                <a:latin typeface="Arial"/>
              </a:rPr>
              <a:t>do { </a:t>
            </a:r>
            <a:endParaRPr/>
          </a:p>
          <a:p>
            <a:pPr>
              <a:lnSpc>
                <a:spcPct val="100000"/>
              </a:lnSpc>
            </a:pPr>
            <a:r>
              <a:rPr lang="en-US" sz="2000">
                <a:solidFill>
                  <a:srgbClr val="000000"/>
                </a:solidFill>
                <a:latin typeface="Arial"/>
              </a:rPr>
              <a:t>	</a:t>
            </a:r>
            <a:r>
              <a:rPr lang="en-US" sz="2000">
                <a:solidFill>
                  <a:srgbClr val="000000"/>
                </a:solidFill>
                <a:latin typeface="Arial"/>
              </a:rPr>
              <a:t>char ch = readchar();</a:t>
            </a:r>
            <a:endParaRPr/>
          </a:p>
          <a:p>
            <a:pPr>
              <a:lnSpc>
                <a:spcPct val="100000"/>
              </a:lnSpc>
            </a:pPr>
            <a:r>
              <a:rPr lang="en-US" sz="2000">
                <a:solidFill>
                  <a:srgbClr val="000000"/>
                </a:solidFill>
                <a:latin typeface="Arial"/>
              </a:rPr>
              <a:t>	</a:t>
            </a:r>
            <a:r>
              <a:rPr lang="en-US" sz="2000">
                <a:solidFill>
                  <a:srgbClr val="c00000"/>
                </a:solidFill>
                <a:latin typeface="Arial"/>
              </a:rPr>
              <a:t>check(p, p_bse, p_bnd);</a:t>
            </a:r>
            <a:r>
              <a:rPr lang="en-US" sz="2000">
                <a:solidFill>
                  <a:srgbClr val="000000"/>
                </a:solidFill>
                <a:latin typeface="Arial"/>
              </a:rPr>
              <a:t>*p = ch;   </a:t>
            </a:r>
            <a:endParaRPr/>
          </a:p>
          <a:p>
            <a:pPr>
              <a:lnSpc>
                <a:spcPct val="100000"/>
              </a:lnSpc>
            </a:pPr>
            <a:r>
              <a:rPr lang="en-US" sz="2000">
                <a:solidFill>
                  <a:srgbClr val="000000"/>
                </a:solidFill>
                <a:latin typeface="Arial"/>
              </a:rPr>
              <a:t>   </a:t>
            </a:r>
            <a:r>
              <a:rPr lang="en-US" sz="2000">
                <a:solidFill>
                  <a:srgbClr val="000000"/>
                </a:solidFill>
                <a:latin typeface="Arial"/>
              </a:rPr>
              <a:t>p++;</a:t>
            </a:r>
            <a:endParaRPr/>
          </a:p>
          <a:p>
            <a:pPr>
              <a:lnSpc>
                <a:spcPct val="100000"/>
              </a:lnSpc>
            </a:pPr>
            <a:r>
              <a:rPr lang="en-US" sz="2000">
                <a:solidFill>
                  <a:srgbClr val="000000"/>
                </a:solidFill>
                <a:latin typeface="Arial"/>
              </a:rPr>
              <a:t>} while(ch);</a:t>
            </a:r>
            <a:endParaRPr/>
          </a:p>
        </p:txBody>
      </p:sp>
      <p:sp>
        <p:nvSpPr>
          <p:cNvPr id="283" name="CustomShape 3"/>
          <p:cNvSpPr/>
          <p:nvPr/>
        </p:nvSpPr>
        <p:spPr>
          <a:xfrm>
            <a:off x="800280" y="1028880"/>
            <a:ext cx="1599840" cy="5143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memory</a:t>
            </a:r>
            <a:endParaRPr/>
          </a:p>
        </p:txBody>
      </p:sp>
      <p:sp>
        <p:nvSpPr>
          <p:cNvPr id="284" name="TextShape 4"/>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285" name="TextShape 5"/>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Background: Fat Pointer Approach</a:t>
            </a:r>
            <a:endParaRPr/>
          </a:p>
        </p:txBody>
      </p:sp>
      <p:sp>
        <p:nvSpPr>
          <p:cNvPr id="286" name="CustomShape 6"/>
          <p:cNvSpPr/>
          <p:nvPr/>
        </p:nvSpPr>
        <p:spPr>
          <a:xfrm>
            <a:off x="800280" y="1600200"/>
            <a:ext cx="1599840" cy="1142640"/>
          </a:xfrm>
          <a:prstGeom prst="rect">
            <a:avLst/>
          </a:prstGeom>
          <a:solidFill>
            <a:srgbClr val="0070c0"/>
          </a:solidFill>
          <a:ln>
            <a:noFill/>
          </a:ln>
        </p:spPr>
        <p:txBody>
          <a:bodyPr anchor="ctr"/>
          <a:p>
            <a:pPr>
              <a:lnSpc>
                <a:spcPct val="100000"/>
              </a:lnSpc>
            </a:pPr>
            <a:r>
              <a:rPr lang="en-US" sz="2400">
                <a:solidFill>
                  <a:srgbClr val="ffffff"/>
                </a:solidFill>
                <a:latin typeface="Arial"/>
                <a:ea typeface="ＭＳ Ｐゴシック"/>
              </a:rPr>
              <a:t>acctID</a:t>
            </a:r>
            <a:endParaRPr/>
          </a:p>
        </p:txBody>
      </p:sp>
      <p:sp>
        <p:nvSpPr>
          <p:cNvPr id="287" name="CustomShape 7"/>
          <p:cNvSpPr/>
          <p:nvPr/>
        </p:nvSpPr>
        <p:spPr>
          <a:xfrm>
            <a:off x="2971800" y="1486080"/>
            <a:ext cx="1599840" cy="1714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reg</a:t>
            </a:r>
            <a:endParaRPr/>
          </a:p>
        </p:txBody>
      </p:sp>
      <p:sp>
        <p:nvSpPr>
          <p:cNvPr id="288" name="CustomShape 8"/>
          <p:cNvSpPr/>
          <p:nvPr/>
        </p:nvSpPr>
        <p:spPr>
          <a:xfrm>
            <a:off x="800280" y="2743200"/>
            <a:ext cx="1599840" cy="685440"/>
          </a:xfrm>
          <a:prstGeom prst="rect">
            <a:avLst/>
          </a:prstGeom>
          <a:solidFill>
            <a:srgbClr val="7030a0"/>
          </a:solidFill>
          <a:ln>
            <a:noFill/>
          </a:ln>
        </p:spPr>
        <p:txBody>
          <a:bodyPr anchor="ctr"/>
          <a:p>
            <a:pPr>
              <a:lnSpc>
                <a:spcPct val="100000"/>
              </a:lnSpc>
            </a:pPr>
            <a:r>
              <a:rPr lang="en-US" sz="2400">
                <a:solidFill>
                  <a:srgbClr val="ffffff"/>
                </a:solidFill>
                <a:latin typeface="Arial"/>
                <a:ea typeface="ＭＳ Ｐゴシック"/>
              </a:rPr>
              <a:t>bal</a:t>
            </a:r>
            <a:endParaRPr/>
          </a:p>
        </p:txBody>
      </p:sp>
      <p:sp>
        <p:nvSpPr>
          <p:cNvPr id="289" name="CustomShape 9"/>
          <p:cNvSpPr/>
          <p:nvPr/>
        </p:nvSpPr>
        <p:spPr>
          <a:xfrm>
            <a:off x="800280" y="5029200"/>
            <a:ext cx="1599840" cy="456840"/>
          </a:xfrm>
          <a:prstGeom prst="rect">
            <a:avLst/>
          </a:prstGeom>
          <a:solidFill>
            <a:srgbClr val="c00000"/>
          </a:solidFill>
          <a:ln>
            <a:noFill/>
          </a:ln>
        </p:spPr>
        <p:txBody>
          <a:bodyPr anchor="ctr"/>
          <a:p>
            <a:pPr>
              <a:lnSpc>
                <a:spcPct val="100000"/>
              </a:lnSpc>
            </a:pPr>
            <a:r>
              <a:rPr lang="en-US" sz="2000">
                <a:solidFill>
                  <a:srgbClr val="ffffff"/>
                </a:solidFill>
                <a:latin typeface="Arial"/>
                <a:ea typeface="ＭＳ Ｐゴシック"/>
              </a:rPr>
              <a:t>id         0x10   </a:t>
            </a:r>
            <a:endParaRPr/>
          </a:p>
        </p:txBody>
      </p:sp>
      <p:sp>
        <p:nvSpPr>
          <p:cNvPr id="290" name="CustomShape 10"/>
          <p:cNvSpPr/>
          <p:nvPr/>
        </p:nvSpPr>
        <p:spPr>
          <a:xfrm>
            <a:off x="2971800" y="2057400"/>
            <a:ext cx="1599840" cy="456840"/>
          </a:xfrm>
          <a:prstGeom prst="rect">
            <a:avLst/>
          </a:prstGeom>
          <a:solidFill>
            <a:srgbClr val="c00000"/>
          </a:solidFill>
          <a:ln>
            <a:noFill/>
          </a:ln>
        </p:spPr>
        <p:txBody>
          <a:bodyPr tIns="0" bIns="91440" anchor="ctr"/>
          <a:p>
            <a:pPr>
              <a:lnSpc>
                <a:spcPct val="100000"/>
              </a:lnSpc>
            </a:pPr>
            <a:r>
              <a:rPr lang="en-US" sz="2000">
                <a:solidFill>
                  <a:srgbClr val="ffffff"/>
                </a:solidFill>
                <a:latin typeface="Arial"/>
                <a:ea typeface="ＭＳ Ｐゴシック"/>
              </a:rPr>
              <a:t>p</a:t>
            </a:r>
            <a:endParaRPr/>
          </a:p>
        </p:txBody>
      </p:sp>
      <p:sp>
        <p:nvSpPr>
          <p:cNvPr id="291" name="CustomShape 11"/>
          <p:cNvSpPr/>
          <p:nvPr/>
        </p:nvSpPr>
        <p:spPr>
          <a:xfrm rot="10062600">
            <a:off x="231840" y="1686240"/>
            <a:ext cx="1194840" cy="3612240"/>
          </a:xfrm>
          <a:prstGeom prst="arc">
            <a:avLst>
              <a:gd name="adj1" fmla="val 16891613"/>
              <a:gd name="adj2" fmla="val 5880114"/>
            </a:avLst>
          </a:prstGeom>
          <a:noFill/>
          <a:ln w="38160">
            <a:solidFill>
              <a:srgbClr val="000000"/>
            </a:solidFill>
            <a:round/>
            <a:tailEnd len="med" type="arrow" w="med"/>
          </a:ln>
        </p:spPr>
      </p:sp>
      <p:sp>
        <p:nvSpPr>
          <p:cNvPr id="292" name="CustomShape 12"/>
          <p:cNvSpPr/>
          <p:nvPr/>
        </p:nvSpPr>
        <p:spPr>
          <a:xfrm>
            <a:off x="189000" y="5086440"/>
            <a:ext cx="610920" cy="39528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38</a:t>
            </a:r>
            <a:endParaRPr/>
          </a:p>
        </p:txBody>
      </p:sp>
      <p:sp>
        <p:nvSpPr>
          <p:cNvPr id="293" name="CustomShape 13"/>
          <p:cNvSpPr/>
          <p:nvPr/>
        </p:nvSpPr>
        <p:spPr>
          <a:xfrm>
            <a:off x="2059560" y="2857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0</a:t>
            </a:r>
            <a:endParaRPr/>
          </a:p>
        </p:txBody>
      </p:sp>
      <p:sp>
        <p:nvSpPr>
          <p:cNvPr id="294" name="CustomShape 14"/>
          <p:cNvSpPr/>
          <p:nvPr/>
        </p:nvSpPr>
        <p:spPr>
          <a:xfrm rot="10800000">
            <a:off x="2400840" y="1714680"/>
            <a:ext cx="570960" cy="571320"/>
          </a:xfrm>
          <a:prstGeom prst="straightConnector1">
            <a:avLst/>
          </a:prstGeom>
          <a:noFill/>
          <a:ln w="38160">
            <a:solidFill>
              <a:srgbClr val="000000"/>
            </a:solidFill>
            <a:round/>
            <a:tailEnd len="med" type="arrow" w="med"/>
          </a:ln>
        </p:spPr>
      </p:sp>
      <p:sp>
        <p:nvSpPr>
          <p:cNvPr id="295" name="CustomShape 15"/>
          <p:cNvSpPr/>
          <p:nvPr/>
        </p:nvSpPr>
        <p:spPr>
          <a:xfrm rot="10800000">
            <a:off x="2400840" y="2171880"/>
            <a:ext cx="570960" cy="114120"/>
          </a:xfrm>
          <a:prstGeom prst="straightConnector1">
            <a:avLst/>
          </a:prstGeom>
          <a:noFill/>
          <a:ln w="38160">
            <a:solidFill>
              <a:srgbClr val="000000"/>
            </a:solidFill>
            <a:round/>
            <a:tailEnd len="med" type="arrow" w="med"/>
          </a:ln>
        </p:spPr>
      </p:sp>
      <p:sp>
        <p:nvSpPr>
          <p:cNvPr id="296" name="CustomShape 16"/>
          <p:cNvSpPr/>
          <p:nvPr/>
        </p:nvSpPr>
        <p:spPr>
          <a:xfrm flipV="1" rot="10800000">
            <a:off x="2400840" y="2285640"/>
            <a:ext cx="570960" cy="456840"/>
          </a:xfrm>
          <a:prstGeom prst="straightConnector1">
            <a:avLst/>
          </a:prstGeom>
          <a:noFill/>
          <a:ln w="38160">
            <a:solidFill>
              <a:srgbClr val="000000"/>
            </a:solidFill>
            <a:round/>
            <a:tailEnd len="med" type="arrow" w="med"/>
          </a:ln>
        </p:spPr>
      </p:sp>
      <p:sp>
        <p:nvSpPr>
          <p:cNvPr id="297" name="CustomShape 17"/>
          <p:cNvSpPr/>
          <p:nvPr/>
        </p:nvSpPr>
        <p:spPr>
          <a:xfrm flipV="1" rot="10800000">
            <a:off x="2400840" y="2286360"/>
            <a:ext cx="570960" cy="802080"/>
          </a:xfrm>
          <a:prstGeom prst="straightConnector1">
            <a:avLst/>
          </a:prstGeom>
          <a:noFill/>
          <a:ln w="38160">
            <a:solidFill>
              <a:srgbClr val="000000"/>
            </a:solidFill>
            <a:round/>
            <a:tailEnd len="med" type="arrow" w="med"/>
          </a:ln>
        </p:spPr>
      </p:sp>
      <p:sp>
        <p:nvSpPr>
          <p:cNvPr id="298" name="CustomShape 18"/>
          <p:cNvSpPr/>
          <p:nvPr/>
        </p:nvSpPr>
        <p:spPr>
          <a:xfrm>
            <a:off x="3775320" y="205740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0x10</a:t>
            </a:r>
            <a:endParaRPr/>
          </a:p>
        </p:txBody>
      </p:sp>
      <p:sp>
        <p:nvSpPr>
          <p:cNvPr id="299" name="CustomShape 19"/>
          <p:cNvSpPr/>
          <p:nvPr/>
        </p:nvSpPr>
        <p:spPr>
          <a:xfrm>
            <a:off x="3769200" y="2057400"/>
            <a:ext cx="74664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0x11</a:t>
            </a:r>
            <a:endParaRPr/>
          </a:p>
        </p:txBody>
      </p:sp>
      <p:sp>
        <p:nvSpPr>
          <p:cNvPr id="300" name="CustomShape 20"/>
          <p:cNvSpPr/>
          <p:nvPr/>
        </p:nvSpPr>
        <p:spPr>
          <a:xfrm>
            <a:off x="3775320" y="205740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0x12</a:t>
            </a:r>
            <a:endParaRPr/>
          </a:p>
        </p:txBody>
      </p:sp>
      <p:sp>
        <p:nvSpPr>
          <p:cNvPr id="301" name="CustomShape 21"/>
          <p:cNvSpPr/>
          <p:nvPr/>
        </p:nvSpPr>
        <p:spPr>
          <a:xfrm>
            <a:off x="3771720" y="2800440"/>
            <a:ext cx="799920" cy="395280"/>
          </a:xfrm>
          <a:prstGeom prst="rect">
            <a:avLst/>
          </a:prstGeom>
          <a:noFill/>
          <a:ln>
            <a:noFill/>
          </a:ln>
        </p:spPr>
        <p:txBody>
          <a:bodyPr lIns="90000" rIns="90000" tIns="45000" bIns="45000"/>
          <a:p>
            <a:pPr algn="r">
              <a:lnSpc>
                <a:spcPct val="100000"/>
              </a:lnSpc>
            </a:pPr>
            <a:r>
              <a:rPr b="1" lang="en-US" sz="2000">
                <a:solidFill>
                  <a:srgbClr val="ffffff"/>
                </a:solidFill>
                <a:latin typeface="Arial"/>
                <a:ea typeface="ＭＳ Ｐゴシック"/>
              </a:rPr>
              <a:t>0x13</a:t>
            </a:r>
            <a:endParaRPr/>
          </a:p>
        </p:txBody>
      </p:sp>
      <p:sp>
        <p:nvSpPr>
          <p:cNvPr id="302" name="CustomShape 22"/>
          <p:cNvSpPr/>
          <p:nvPr/>
        </p:nvSpPr>
        <p:spPr>
          <a:xfrm>
            <a:off x="800280" y="4572000"/>
            <a:ext cx="159984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id_bse 0x10</a:t>
            </a:r>
            <a:endParaRPr/>
          </a:p>
        </p:txBody>
      </p:sp>
      <p:sp>
        <p:nvSpPr>
          <p:cNvPr id="303" name="CustomShape 23"/>
          <p:cNvSpPr/>
          <p:nvPr/>
        </p:nvSpPr>
        <p:spPr>
          <a:xfrm>
            <a:off x="800280" y="5486400"/>
            <a:ext cx="159984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id_bnd 0x13</a:t>
            </a:r>
            <a:endParaRPr/>
          </a:p>
        </p:txBody>
      </p:sp>
      <p:sp>
        <p:nvSpPr>
          <p:cNvPr id="304" name="CustomShape 24"/>
          <p:cNvSpPr/>
          <p:nvPr/>
        </p:nvSpPr>
        <p:spPr>
          <a:xfrm rot="10062600">
            <a:off x="568080" y="1662120"/>
            <a:ext cx="1035720" cy="4219200"/>
          </a:xfrm>
          <a:prstGeom prst="arc">
            <a:avLst>
              <a:gd name="adj1" fmla="val 17958270"/>
              <a:gd name="adj2" fmla="val 5587636"/>
            </a:avLst>
          </a:prstGeom>
          <a:noFill/>
          <a:ln w="38160">
            <a:solidFill>
              <a:srgbClr val="000000"/>
            </a:solidFill>
            <a:round/>
            <a:tailEnd len="med" type="arrow" w="med"/>
          </a:ln>
        </p:spPr>
      </p:sp>
      <p:sp>
        <p:nvSpPr>
          <p:cNvPr id="305" name="CustomShape 25"/>
          <p:cNvSpPr/>
          <p:nvPr/>
        </p:nvSpPr>
        <p:spPr>
          <a:xfrm rot="10062600">
            <a:off x="588960" y="2768400"/>
            <a:ext cx="1116360" cy="4016520"/>
          </a:xfrm>
          <a:prstGeom prst="arc">
            <a:avLst>
              <a:gd name="adj1" fmla="val 18581092"/>
              <a:gd name="adj2" fmla="val 5587636"/>
            </a:avLst>
          </a:prstGeom>
          <a:noFill/>
          <a:ln w="38160">
            <a:solidFill>
              <a:srgbClr val="000000"/>
            </a:solidFill>
            <a:round/>
            <a:tailEnd len="med" type="arrow" w="med"/>
          </a:ln>
        </p:spPr>
      </p:sp>
      <p:sp>
        <p:nvSpPr>
          <p:cNvPr id="306" name="CustomShape 26"/>
          <p:cNvSpPr/>
          <p:nvPr/>
        </p:nvSpPr>
        <p:spPr>
          <a:xfrm>
            <a:off x="2971800" y="1486080"/>
            <a:ext cx="1599840" cy="456840"/>
          </a:xfrm>
          <a:prstGeom prst="rect">
            <a:avLst/>
          </a:prstGeom>
          <a:solidFill>
            <a:srgbClr val="ff6600"/>
          </a:solidFill>
          <a:ln>
            <a:noFill/>
          </a:ln>
        </p:spPr>
        <p:txBody>
          <a:bodyPr tIns="0" bIns="91440" anchor="ctr"/>
          <a:p>
            <a:pPr>
              <a:lnSpc>
                <a:spcPct val="100000"/>
              </a:lnSpc>
            </a:pPr>
            <a:r>
              <a:rPr lang="en-US" sz="2000">
                <a:solidFill>
                  <a:srgbClr val="ffffff"/>
                </a:solidFill>
                <a:latin typeface="Arial"/>
                <a:ea typeface="ＭＳ Ｐゴシック"/>
              </a:rPr>
              <a:t>p_bse  0x10</a:t>
            </a:r>
            <a:endParaRPr/>
          </a:p>
        </p:txBody>
      </p:sp>
      <p:sp>
        <p:nvSpPr>
          <p:cNvPr id="307" name="CustomShape 27"/>
          <p:cNvSpPr/>
          <p:nvPr/>
        </p:nvSpPr>
        <p:spPr>
          <a:xfrm>
            <a:off x="2971800" y="2629080"/>
            <a:ext cx="1599840" cy="456840"/>
          </a:xfrm>
          <a:prstGeom prst="rect">
            <a:avLst/>
          </a:prstGeom>
          <a:solidFill>
            <a:srgbClr val="ff6600"/>
          </a:solidFill>
          <a:ln>
            <a:noFill/>
          </a:ln>
        </p:spPr>
        <p:txBody>
          <a:bodyPr tIns="0" bIns="91440" anchor="ctr"/>
          <a:p>
            <a:pPr>
              <a:lnSpc>
                <a:spcPct val="100000"/>
              </a:lnSpc>
            </a:pPr>
            <a:r>
              <a:rPr lang="en-US" sz="2000">
                <a:solidFill>
                  <a:srgbClr val="ffffff"/>
                </a:solidFill>
                <a:latin typeface="Arial"/>
                <a:ea typeface="ＭＳ Ｐゴシック"/>
              </a:rPr>
              <a:t>p_bnd  0x13</a:t>
            </a:r>
            <a:endParaRPr/>
          </a:p>
        </p:txBody>
      </p:sp>
      <p:sp>
        <p:nvSpPr>
          <p:cNvPr id="308" name="CustomShape 28"/>
          <p:cNvSpPr/>
          <p:nvPr/>
        </p:nvSpPr>
        <p:spPr>
          <a:xfrm rot="10800000">
            <a:off x="2400480" y="1715040"/>
            <a:ext cx="571320" cy="1080"/>
          </a:xfrm>
          <a:prstGeom prst="straightConnector1">
            <a:avLst/>
          </a:prstGeom>
          <a:noFill/>
          <a:ln w="38160">
            <a:solidFill>
              <a:srgbClr val="000000"/>
            </a:solidFill>
            <a:round/>
            <a:tailEnd len="med" type="arrow" w="med"/>
          </a:ln>
        </p:spPr>
      </p:sp>
      <p:sp>
        <p:nvSpPr>
          <p:cNvPr id="309" name="CustomShape 29"/>
          <p:cNvSpPr/>
          <p:nvPr/>
        </p:nvSpPr>
        <p:spPr>
          <a:xfrm rot="10800000">
            <a:off x="2400480" y="2743560"/>
            <a:ext cx="571320" cy="114120"/>
          </a:xfrm>
          <a:prstGeom prst="straightConnector1">
            <a:avLst/>
          </a:prstGeom>
          <a:noFill/>
          <a:ln w="38160">
            <a:solidFill>
              <a:srgbClr val="000000"/>
            </a:solidFill>
            <a:round/>
            <a:tailEnd len="med" type="arrow" w="med"/>
          </a:ln>
        </p:spPr>
      </p:sp>
      <p:sp>
        <p:nvSpPr>
          <p:cNvPr id="310" name="CustomShape 30"/>
          <p:cNvSpPr/>
          <p:nvPr/>
        </p:nvSpPr>
        <p:spPr>
          <a:xfrm>
            <a:off x="2400480" y="2400480"/>
            <a:ext cx="685440" cy="685440"/>
          </a:xfrm>
          <a:prstGeom prst="noSmoking">
            <a:avLst>
              <a:gd name="adj" fmla="val 18750"/>
            </a:avLst>
          </a:prstGeom>
          <a:solidFill>
            <a:srgbClr val="ff0000"/>
          </a:solidFill>
          <a:ln>
            <a:noFill/>
          </a:ln>
        </p:spPr>
      </p:sp>
      <p:sp>
        <p:nvSpPr>
          <p:cNvPr id="311" name="CustomShape 31"/>
          <p:cNvSpPr/>
          <p:nvPr/>
        </p:nvSpPr>
        <p:spPr>
          <a:xfrm>
            <a:off x="800280" y="4572000"/>
            <a:ext cx="159984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id_bse 0x10</a:t>
            </a:r>
            <a:endParaRPr/>
          </a:p>
        </p:txBody>
      </p:sp>
      <p:sp>
        <p:nvSpPr>
          <p:cNvPr id="312" name="CustomShape 32"/>
          <p:cNvSpPr/>
          <p:nvPr/>
        </p:nvSpPr>
        <p:spPr>
          <a:xfrm>
            <a:off x="799920" y="5486400"/>
            <a:ext cx="1599840" cy="456840"/>
          </a:xfrm>
          <a:prstGeom prst="rect">
            <a:avLst/>
          </a:prstGeom>
          <a:solidFill>
            <a:srgbClr val="ff6600"/>
          </a:solidFill>
          <a:ln>
            <a:noFill/>
          </a:ln>
        </p:spPr>
        <p:txBody>
          <a:bodyPr anchor="ctr"/>
          <a:p>
            <a:pPr>
              <a:lnSpc>
                <a:spcPct val="100000"/>
              </a:lnSpc>
            </a:pPr>
            <a:r>
              <a:rPr lang="en-US" sz="2000">
                <a:solidFill>
                  <a:srgbClr val="ffffff"/>
                </a:solidFill>
                <a:latin typeface="Arial"/>
                <a:ea typeface="ＭＳ Ｐゴシック"/>
              </a:rPr>
              <a:t>id_bnd 0x13</a:t>
            </a:r>
            <a:endParaRPr/>
          </a:p>
        </p:txBody>
      </p:sp>
      <p:sp>
        <p:nvSpPr>
          <p:cNvPr id="313" name="CustomShape 33"/>
          <p:cNvSpPr/>
          <p:nvPr/>
        </p:nvSpPr>
        <p:spPr>
          <a:xfrm>
            <a:off x="799920" y="5029200"/>
            <a:ext cx="1599840" cy="456840"/>
          </a:xfrm>
          <a:prstGeom prst="rect">
            <a:avLst/>
          </a:prstGeom>
          <a:solidFill>
            <a:srgbClr val="c00000"/>
          </a:solidFill>
          <a:ln>
            <a:noFill/>
          </a:ln>
        </p:spPr>
        <p:txBody>
          <a:bodyPr anchor="ctr"/>
          <a:p>
            <a:pPr>
              <a:lnSpc>
                <a:spcPct val="100000"/>
              </a:lnSpc>
            </a:pPr>
            <a:r>
              <a:rPr lang="en-US" sz="2000">
                <a:solidFill>
                  <a:srgbClr val="ffffff"/>
                </a:solidFill>
                <a:latin typeface="Arial"/>
                <a:ea typeface="ＭＳ Ｐゴシック"/>
              </a:rPr>
              <a:t>id         0x10</a:t>
            </a:r>
            <a:endParaRPr/>
          </a:p>
        </p:txBody>
      </p:sp>
      <p:sp>
        <p:nvSpPr>
          <p:cNvPr id="314" name="CustomShape 34"/>
          <p:cNvSpPr/>
          <p:nvPr/>
        </p:nvSpPr>
        <p:spPr>
          <a:xfrm>
            <a:off x="2059560" y="160020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a</a:t>
            </a:r>
            <a:endParaRPr/>
          </a:p>
        </p:txBody>
      </p:sp>
      <p:sp>
        <p:nvSpPr>
          <p:cNvPr id="315" name="CustomShape 35"/>
          <p:cNvSpPr/>
          <p:nvPr/>
        </p:nvSpPr>
        <p:spPr>
          <a:xfrm>
            <a:off x="2059560" y="193860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b</a:t>
            </a:r>
            <a:endParaRPr/>
          </a:p>
        </p:txBody>
      </p:sp>
      <p:sp>
        <p:nvSpPr>
          <p:cNvPr id="316" name="CustomShape 36"/>
          <p:cNvSpPr/>
          <p:nvPr/>
        </p:nvSpPr>
        <p:spPr>
          <a:xfrm>
            <a:off x="2033280" y="2281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c</a:t>
            </a:r>
            <a:endParaRPr/>
          </a:p>
        </p:txBody>
      </p:sp>
      <p:sp>
        <p:nvSpPr>
          <p:cNvPr id="317" name="CustomShape 37"/>
          <p:cNvSpPr/>
          <p:nvPr/>
        </p:nvSpPr>
        <p:spPr>
          <a:xfrm>
            <a:off x="228600" y="172764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10</a:t>
            </a:r>
            <a:endParaRPr/>
          </a:p>
          <a:p>
            <a:pPr>
              <a:lnSpc>
                <a:spcPct val="100000"/>
              </a:lnSpc>
            </a:pPr>
            <a:r>
              <a:rPr b="1" lang="en-US" sz="2000">
                <a:solidFill>
                  <a:srgbClr val="000000"/>
                </a:solidFill>
                <a:latin typeface="Courier New"/>
                <a:ea typeface="ＭＳ Ｐゴシック"/>
              </a:rPr>
              <a:t>11</a:t>
            </a:r>
            <a:endParaRPr/>
          </a:p>
          <a:p>
            <a:pPr>
              <a:lnSpc>
                <a:spcPct val="100000"/>
              </a:lnSpc>
            </a:pPr>
            <a:r>
              <a:rPr b="1" lang="en-US" sz="2000">
                <a:solidFill>
                  <a:srgbClr val="000000"/>
                </a:solidFill>
                <a:latin typeface="Courier New"/>
                <a:ea typeface="ＭＳ Ｐゴシック"/>
              </a:rPr>
              <a:t>12</a:t>
            </a:r>
            <a:endParaRPr/>
          </a:p>
        </p:txBody>
      </p:sp>
      <p:sp>
        <p:nvSpPr>
          <p:cNvPr id="318" name="CustomShape 38"/>
          <p:cNvSpPr/>
          <p:nvPr/>
        </p:nvSpPr>
        <p:spPr>
          <a:xfrm>
            <a:off x="228600" y="274320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13</a:t>
            </a:r>
            <a:endParaRPr/>
          </a:p>
          <a:p>
            <a:pPr>
              <a:lnSpc>
                <a:spcPct val="100000"/>
              </a:lnSpc>
            </a:pPr>
            <a:endParaRPr/>
          </a:p>
          <a:p>
            <a:pPr>
              <a:lnSpc>
                <a:spcPct val="100000"/>
              </a:lnSpc>
            </a:pPr>
            <a:r>
              <a:rPr b="1" lang="en-US" sz="2000">
                <a:solidFill>
                  <a:srgbClr val="000000"/>
                </a:solidFill>
                <a:latin typeface="Courier New"/>
                <a:ea typeface="ＭＳ Ｐゴシック"/>
              </a:rPr>
              <a:t>17</a:t>
            </a:r>
            <a:endParaRPr/>
          </a:p>
        </p:txBody>
      </p:sp>
      <p:sp>
        <p:nvSpPr>
          <p:cNvPr id="319" name="CustomShape 39"/>
          <p:cNvSpPr/>
          <p:nvPr/>
        </p:nvSpPr>
        <p:spPr>
          <a:xfrm>
            <a:off x="4686480" y="2743200"/>
            <a:ext cx="4114440" cy="685440"/>
          </a:xfrm>
          <a:prstGeom prst="rect">
            <a:avLst/>
          </a:prstGeom>
          <a:noFill/>
          <a:ln w="38160">
            <a:solidFill>
              <a:srgbClr val="ff0000"/>
            </a:solidFill>
            <a:round/>
          </a:ln>
        </p:spPr>
      </p:sp>
      <p:sp>
        <p:nvSpPr>
          <p:cNvPr id="320" name="CustomShape 40"/>
          <p:cNvSpPr/>
          <p:nvPr/>
        </p:nvSpPr>
        <p:spPr>
          <a:xfrm>
            <a:off x="4686480" y="3842280"/>
            <a:ext cx="4114440" cy="685440"/>
          </a:xfrm>
          <a:prstGeom prst="rect">
            <a:avLst/>
          </a:prstGeom>
          <a:noFill/>
          <a:ln w="38160">
            <a:solidFill>
              <a:srgbClr val="ff0000"/>
            </a:solidFill>
            <a:round/>
          </a:ln>
        </p:spPr>
      </p:sp>
      <p:sp>
        <p:nvSpPr>
          <p:cNvPr id="321" name="CustomShape 41"/>
          <p:cNvSpPr/>
          <p:nvPr/>
        </p:nvSpPr>
        <p:spPr>
          <a:xfrm>
            <a:off x="4952880" y="5256360"/>
            <a:ext cx="2704680" cy="343800"/>
          </a:xfrm>
          <a:prstGeom prst="rect">
            <a:avLst/>
          </a:prstGeom>
          <a:noFill/>
          <a:ln w="38160">
            <a:solidFill>
              <a:srgbClr val="ff0000"/>
            </a:solidFill>
            <a:round/>
          </a:ln>
        </p:spPr>
      </p:sp>
      <p:sp>
        <p:nvSpPr>
          <p:cNvPr id="322" name="CustomShape 42"/>
          <p:cNvSpPr/>
          <p:nvPr/>
        </p:nvSpPr>
        <p:spPr>
          <a:xfrm>
            <a:off x="800280" y="685800"/>
            <a:ext cx="15998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memory</a:t>
            </a:r>
            <a:endParaRPr/>
          </a:p>
        </p:txBody>
      </p:sp>
      <p:sp>
        <p:nvSpPr>
          <p:cNvPr id="323" name="CustomShape 43"/>
          <p:cNvSpPr/>
          <p:nvPr/>
        </p:nvSpPr>
        <p:spPr>
          <a:xfrm>
            <a:off x="2971800" y="1143000"/>
            <a:ext cx="15998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registers</a:t>
            </a:r>
            <a:endParaRPr/>
          </a:p>
        </p:txBody>
      </p:sp>
    </p:spTree>
  </p:cSld>
  <p:timing>
    <p:tnLst>
      <p:par>
        <p:cTn id="375" dur="indefinite" restart="never" nodeType="tmRoot">
          <p:childTnLst>
            <p:seq>
              <p:cTn id="376" dur="indefinite" nodeType="mainSeq">
                <p:childTnLst>
                  <p:par>
                    <p:cTn id="377" fill="hold">
                      <p:stCondLst>
                        <p:cond delay="indefinite"/>
                      </p:stCondLst>
                      <p:childTnLst>
                        <p:par>
                          <p:cTn id="378" fill="hold">
                            <p:stCondLst>
                              <p:cond delay="0"/>
                            </p:stCondLst>
                            <p:childTnLst>
                              <p:par>
                                <p:cTn id="379" nodeType="withEffect" fill="hold" presetClass="entr" presetID="1">
                                  <p:stCondLst>
                                    <p:cond delay="0"/>
                                  </p:stCondLst>
                                  <p:childTnLst>
                                    <p:set>
                                      <p:cBhvr>
                                        <p:cTn id="380" dur="1" fill="hold">
                                          <p:stCondLst>
                                            <p:cond delay="0"/>
                                          </p:stCondLst>
                                        </p:cTn>
                                        <p:tgtEl>
                                          <p:spTgt spid="282">
                                            <p:txEl>
                                              <p:pRg st="0" end="21"/>
                                            </p:txEl>
                                          </p:spTgt>
                                        </p:tgtEl>
                                        <p:attrNameLst>
                                          <p:attrName>style.visibility</p:attrName>
                                        </p:attrNameLst>
                                      </p:cBhvr>
                                      <p:to>
                                        <p:strVal val="visible"/>
                                      </p:to>
                                    </p:set>
                                  </p:childTnLst>
                                </p:cTn>
                              </p:par>
                              <p:par>
                                <p:cTn id="381" nodeType="withEffect" fill="hold" presetClass="entr" presetID="1">
                                  <p:stCondLst>
                                    <p:cond delay="0"/>
                                  </p:stCondLst>
                                  <p:childTnLst>
                                    <p:set>
                                      <p:cBhvr>
                                        <p:cTn id="382" dur="1" fill="hold">
                                          <p:stCondLst>
                                            <p:cond delay="0"/>
                                          </p:stCondLst>
                                        </p:cTn>
                                        <p:tgtEl>
                                          <p:spTgt spid="282">
                                            <p:txEl>
                                              <p:pRg st="21" end="52"/>
                                            </p:txEl>
                                          </p:spTgt>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282">
                                            <p:txEl>
                                              <p:pRg st="52" end="57"/>
                                            </p:txEl>
                                          </p:spTgt>
                                        </p:tgtEl>
                                        <p:attrNameLst>
                                          <p:attrName>style.visibility</p:attrName>
                                        </p:attrNameLst>
                                      </p:cBhvr>
                                      <p:to>
                                        <p:strVal val="visible"/>
                                      </p:to>
                                    </p:set>
                                  </p:childTnLst>
                                </p:cTn>
                              </p:par>
                              <p:par>
                                <p:cTn id="385" nodeType="withEffect" fill="hold" presetClass="entr" presetID="1">
                                  <p:stCondLst>
                                    <p:cond delay="0"/>
                                  </p:stCondLst>
                                  <p:childTnLst>
                                    <p:set>
                                      <p:cBhvr>
                                        <p:cTn id="386" dur="1" fill="hold">
                                          <p:stCondLst>
                                            <p:cond delay="0"/>
                                          </p:stCondLst>
                                        </p:cTn>
                                        <p:tgtEl>
                                          <p:spTgt spid="282">
                                            <p:txEl>
                                              <p:pRg st="57" end="73"/>
                                            </p:txEl>
                                          </p:spTgt>
                                        </p:tgtEl>
                                        <p:attrNameLst>
                                          <p:attrName>style.visibility</p:attrName>
                                        </p:attrNameLst>
                                      </p:cBhvr>
                                      <p:to>
                                        <p:strVal val="visible"/>
                                      </p:to>
                                    </p:set>
                                  </p:childTnLst>
                                </p:cTn>
                              </p:par>
                              <p:par>
                                <p:cTn id="387" nodeType="withEffect" fill="hold" presetClass="entr" presetID="1">
                                  <p:stCondLst>
                                    <p:cond delay="0"/>
                                  </p:stCondLst>
                                  <p:childTnLst>
                                    <p:set>
                                      <p:cBhvr>
                                        <p:cTn id="388" dur="1" fill="hold">
                                          <p:stCondLst>
                                            <p:cond delay="0"/>
                                          </p:stCondLst>
                                        </p:cTn>
                                        <p:tgtEl>
                                          <p:spTgt spid="282">
                                            <p:txEl>
                                              <p:pRg st="73" end="98"/>
                                            </p:txEl>
                                          </p:spTgt>
                                        </p:tgtEl>
                                        <p:attrNameLst>
                                          <p:attrName>style.visibility</p:attrName>
                                        </p:attrNameLst>
                                      </p:cBhvr>
                                      <p:to>
                                        <p:strVal val="visible"/>
                                      </p:to>
                                    </p:set>
                                  </p:childTnLst>
                                </p:cTn>
                              </p:par>
                              <p:par>
                                <p:cTn id="389" nodeType="withEffect" fill="hold" presetClass="entr" presetID="1">
                                  <p:stCondLst>
                                    <p:cond delay="0"/>
                                  </p:stCondLst>
                                  <p:childTnLst>
                                    <p:set>
                                      <p:cBhvr>
                                        <p:cTn id="390" dur="1" fill="hold">
                                          <p:stCondLst>
                                            <p:cond delay="0"/>
                                          </p:stCondLst>
                                        </p:cTn>
                                        <p:tgtEl>
                                          <p:spTgt spid="282">
                                            <p:txEl>
                                              <p:pRg st="98" end="126"/>
                                            </p:txEl>
                                          </p:spTgt>
                                        </p:tgtEl>
                                        <p:attrNameLst>
                                          <p:attrName>style.visibility</p:attrName>
                                        </p:attrNameLst>
                                      </p:cBhvr>
                                      <p:to>
                                        <p:strVal val="visible"/>
                                      </p:to>
                                    </p:set>
                                  </p:childTnLst>
                                </p:cTn>
                              </p:par>
                              <p:par>
                                <p:cTn id="391" nodeType="withEffect" fill="hold" presetClass="entr" presetID="1">
                                  <p:stCondLst>
                                    <p:cond delay="0"/>
                                  </p:stCondLst>
                                  <p:childTnLst>
                                    <p:set>
                                      <p:cBhvr>
                                        <p:cTn id="392" dur="1" fill="hold">
                                          <p:stCondLst>
                                            <p:cond delay="0"/>
                                          </p:stCondLst>
                                        </p:cTn>
                                        <p:tgtEl>
                                          <p:spTgt spid="282">
                                            <p:txEl>
                                              <p:pRg st="126" end="159"/>
                                            </p:txEl>
                                          </p:spTgt>
                                        </p:tgtEl>
                                        <p:attrNameLst>
                                          <p:attrName>style.visibility</p:attrName>
                                        </p:attrNameLst>
                                      </p:cBhvr>
                                      <p:to>
                                        <p:strVal val="visible"/>
                                      </p:to>
                                    </p:set>
                                  </p:childTnLst>
                                </p:cTn>
                              </p:par>
                              <p:par>
                                <p:cTn id="393" nodeType="withEffect" fill="hold" presetClass="entr" presetID="1">
                                  <p:stCondLst>
                                    <p:cond delay="0"/>
                                  </p:stCondLst>
                                  <p:childTnLst>
                                    <p:set>
                                      <p:cBhvr>
                                        <p:cTn id="394" dur="1" fill="hold">
                                          <p:stCondLst>
                                            <p:cond delay="0"/>
                                          </p:stCondLst>
                                        </p:cTn>
                                        <p:tgtEl>
                                          <p:spTgt spid="282">
                                            <p:txEl>
                                              <p:pRg st="159" end="174"/>
                                            </p:txEl>
                                          </p:spTgt>
                                        </p:tgtEl>
                                        <p:attrNameLst>
                                          <p:attrName>style.visibility</p:attrName>
                                        </p:attrNameLst>
                                      </p:cBhvr>
                                      <p:to>
                                        <p:strVal val="visible"/>
                                      </p:to>
                                    </p:set>
                                  </p:childTnLst>
                                </p:cTn>
                              </p:par>
                              <p:par>
                                <p:cTn id="395" nodeType="withEffect" fill="hold" presetClass="entr" presetID="1">
                                  <p:stCondLst>
                                    <p:cond delay="0"/>
                                  </p:stCondLst>
                                  <p:childTnLst>
                                    <p:set>
                                      <p:cBhvr>
                                        <p:cTn id="396" dur="1" fill="hold">
                                          <p:stCondLst>
                                            <p:cond delay="0"/>
                                          </p:stCondLst>
                                        </p:cTn>
                                        <p:tgtEl>
                                          <p:spTgt spid="282">
                                            <p:txEl>
                                              <p:pRg st="174" end="196"/>
                                            </p:txEl>
                                          </p:spTgt>
                                        </p:tgtEl>
                                        <p:attrNameLst>
                                          <p:attrName>style.visibility</p:attrName>
                                        </p:attrNameLst>
                                      </p:cBhvr>
                                      <p:to>
                                        <p:strVal val="visible"/>
                                      </p:to>
                                    </p:set>
                                  </p:childTnLst>
                                </p:cTn>
                              </p:par>
                              <p:par>
                                <p:cTn id="397" nodeType="withEffect" fill="hold" presetClass="entr" presetID="1">
                                  <p:stCondLst>
                                    <p:cond delay="0"/>
                                  </p:stCondLst>
                                  <p:childTnLst>
                                    <p:set>
                                      <p:cBhvr>
                                        <p:cTn id="398" dur="1" fill="hold">
                                          <p:stCondLst>
                                            <p:cond delay="0"/>
                                          </p:stCondLst>
                                        </p:cTn>
                                        <p:tgtEl>
                                          <p:spTgt spid="282">
                                            <p:txEl>
                                              <p:pRg st="196" end="218"/>
                                            </p:txEl>
                                          </p:spTgt>
                                        </p:tgtEl>
                                        <p:attrNameLst>
                                          <p:attrName>style.visibility</p:attrName>
                                        </p:attrNameLst>
                                      </p:cBhvr>
                                      <p:to>
                                        <p:strVal val="visible"/>
                                      </p:to>
                                    </p:set>
                                  </p:childTnLst>
                                </p:cTn>
                              </p:par>
                              <p:par>
                                <p:cTn id="399" nodeType="withEffect" fill="hold" presetClass="entr" presetID="1">
                                  <p:stCondLst>
                                    <p:cond delay="0"/>
                                  </p:stCondLst>
                                  <p:childTnLst>
                                    <p:set>
                                      <p:cBhvr>
                                        <p:cTn id="400" dur="1" fill="hold">
                                          <p:stCondLst>
                                            <p:cond delay="0"/>
                                          </p:stCondLst>
                                        </p:cTn>
                                        <p:tgtEl>
                                          <p:spTgt spid="282">
                                            <p:txEl>
                                              <p:pRg st="218" end="224"/>
                                            </p:txEl>
                                          </p:spTgt>
                                        </p:tgtEl>
                                        <p:attrNameLst>
                                          <p:attrName>style.visibility</p:attrName>
                                        </p:attrNameLst>
                                      </p:cBhvr>
                                      <p:to>
                                        <p:strVal val="visible"/>
                                      </p:to>
                                    </p:set>
                                  </p:childTnLst>
                                </p:cTn>
                              </p:par>
                              <p:par>
                                <p:cTn id="401" nodeType="withEffect" fill="hold" presetClass="entr" presetID="1">
                                  <p:stCondLst>
                                    <p:cond delay="0"/>
                                  </p:stCondLst>
                                  <p:childTnLst>
                                    <p:set>
                                      <p:cBhvr>
                                        <p:cTn id="402" dur="1" fill="hold">
                                          <p:stCondLst>
                                            <p:cond delay="0"/>
                                          </p:stCondLst>
                                        </p:cTn>
                                        <p:tgtEl>
                                          <p:spTgt spid="282">
                                            <p:txEl>
                                              <p:pRg st="224" end="247"/>
                                            </p:txEl>
                                          </p:spTgt>
                                        </p:tgtEl>
                                        <p:attrNameLst>
                                          <p:attrName>style.visibility</p:attrName>
                                        </p:attrNameLst>
                                      </p:cBhvr>
                                      <p:to>
                                        <p:strVal val="visible"/>
                                      </p:to>
                                    </p:set>
                                  </p:childTnLst>
                                </p:cTn>
                              </p:par>
                              <p:par>
                                <p:cTn id="403" nodeType="withEffect" fill="hold" presetClass="entr" presetID="1">
                                  <p:stCondLst>
                                    <p:cond delay="0"/>
                                  </p:stCondLst>
                                  <p:childTnLst>
                                    <p:set>
                                      <p:cBhvr>
                                        <p:cTn id="404" dur="1" fill="hold">
                                          <p:stCondLst>
                                            <p:cond delay="0"/>
                                          </p:stCondLst>
                                        </p:cTn>
                                        <p:tgtEl>
                                          <p:spTgt spid="282">
                                            <p:txEl>
                                              <p:pRg st="247" end="283"/>
                                            </p:txEl>
                                          </p:spTgt>
                                        </p:tgtEl>
                                        <p:attrNameLst>
                                          <p:attrName>style.visibility</p:attrName>
                                        </p:attrNameLst>
                                      </p:cBhvr>
                                      <p:to>
                                        <p:strVal val="visible"/>
                                      </p:to>
                                    </p:set>
                                  </p:childTnLst>
                                </p:cTn>
                              </p:par>
                              <p:par>
                                <p:cTn id="405" nodeType="withEffect" fill="hold" presetClass="entr" presetID="1">
                                  <p:stCondLst>
                                    <p:cond delay="0"/>
                                  </p:stCondLst>
                                  <p:childTnLst>
                                    <p:set>
                                      <p:cBhvr>
                                        <p:cTn id="406" dur="1" fill="hold">
                                          <p:stCondLst>
                                            <p:cond delay="0"/>
                                          </p:stCondLst>
                                        </p:cTn>
                                        <p:tgtEl>
                                          <p:spTgt spid="282">
                                            <p:txEl>
                                              <p:pRg st="283" end="291"/>
                                            </p:txEl>
                                          </p:spTgt>
                                        </p:tgtEl>
                                        <p:attrNameLst>
                                          <p:attrName>style.visibility</p:attrName>
                                        </p:attrNameLst>
                                      </p:cBhvr>
                                      <p:to>
                                        <p:strVal val="visible"/>
                                      </p:to>
                                    </p:set>
                                  </p:childTnLst>
                                </p:cTn>
                              </p:par>
                              <p:par>
                                <p:cTn id="407" nodeType="withEffect" fill="hold" presetClass="entr" presetID="1">
                                  <p:stCondLst>
                                    <p:cond delay="0"/>
                                  </p:stCondLst>
                                  <p:childTnLst>
                                    <p:set>
                                      <p:cBhvr>
                                        <p:cTn id="408" dur="1" fill="hold">
                                          <p:stCondLst>
                                            <p:cond delay="0"/>
                                          </p:stCondLst>
                                        </p:cTn>
                                        <p:tgtEl>
                                          <p:spTgt spid="282">
                                            <p:txEl>
                                              <p:pRg st="291" end="304"/>
                                            </p:txEl>
                                          </p:spTgt>
                                        </p:tgtEl>
                                        <p:attrNameLst>
                                          <p:attrName>style.visibility</p:attrName>
                                        </p:attrNameLst>
                                      </p:cBhvr>
                                      <p:to>
                                        <p:strVal val="visible"/>
                                      </p:to>
                                    </p:set>
                                  </p:childTnLst>
                                </p:cTn>
                              </p:par>
                              <p:par>
                                <p:cTn id="409" nodeType="withEffect" fill="hold" presetClass="entr" presetID="1">
                                  <p:stCondLst>
                                    <p:cond delay="0"/>
                                  </p:stCondLst>
                                  <p:childTnLst>
                                    <p:set>
                                      <p:cBhvr>
                                        <p:cTn id="410" dur="1" fill="hold">
                                          <p:stCondLst>
                                            <p:cond delay="0"/>
                                          </p:stCondLst>
                                        </p:cTn>
                                        <p:tgtEl>
                                          <p:spTgt spid="283"/>
                                        </p:tgtEl>
                                        <p:attrNameLst>
                                          <p:attrName>style.visibility</p:attrName>
                                        </p:attrNameLst>
                                      </p:cBhvr>
                                      <p:to>
                                        <p:strVal val="visible"/>
                                      </p:to>
                                    </p:set>
                                  </p:childTnLst>
                                </p:cTn>
                              </p:par>
                              <p:par>
                                <p:cTn id="411" nodeType="withEffect" fill="hold" presetClass="entr" presetID="1">
                                  <p:stCondLst>
                                    <p:cond delay="0"/>
                                  </p:stCondLst>
                                  <p:childTnLst>
                                    <p:set>
                                      <p:cBhvr>
                                        <p:cTn id="412" dur="1" fill="hold">
                                          <p:stCondLst>
                                            <p:cond delay="0"/>
                                          </p:stCondLst>
                                        </p:cTn>
                                        <p:tgtEl>
                                          <p:spTgt spid="287"/>
                                        </p:tgtEl>
                                        <p:attrNameLst>
                                          <p:attrName>style.visibility</p:attrName>
                                        </p:attrNameLst>
                                      </p:cBhvr>
                                      <p:to>
                                        <p:strVal val="visible"/>
                                      </p:to>
                                    </p:set>
                                  </p:childTnLst>
                                </p:cTn>
                              </p:par>
                              <p:par>
                                <p:cTn id="413" nodeType="withEffect" fill="hold" presetClass="entr" presetID="1">
                                  <p:stCondLst>
                                    <p:cond delay="0"/>
                                  </p:stCondLst>
                                  <p:childTnLst>
                                    <p:set>
                                      <p:cBhvr>
                                        <p:cTn id="414" dur="1" fill="hold">
                                          <p:stCondLst>
                                            <p:cond delay="0"/>
                                          </p:stCondLst>
                                        </p:cTn>
                                        <p:tgtEl>
                                          <p:spTgt spid="286"/>
                                        </p:tgtEl>
                                        <p:attrNameLst>
                                          <p:attrName>style.visibility</p:attrName>
                                        </p:attrNameLst>
                                      </p:cBhvr>
                                      <p:to>
                                        <p:strVal val="visible"/>
                                      </p:to>
                                    </p:set>
                                  </p:childTnLst>
                                </p:cTn>
                              </p:par>
                              <p:par>
                                <p:cTn id="415" nodeType="withEffect" fill="hold" presetClass="entr" presetID="1">
                                  <p:stCondLst>
                                    <p:cond delay="0"/>
                                  </p:stCondLst>
                                  <p:childTnLst>
                                    <p:set>
                                      <p:cBhvr>
                                        <p:cTn id="416" dur="1" fill="hold">
                                          <p:stCondLst>
                                            <p:cond delay="0"/>
                                          </p:stCondLst>
                                        </p:cTn>
                                        <p:tgtEl>
                                          <p:spTgt spid="288"/>
                                        </p:tgtEl>
                                        <p:attrNameLst>
                                          <p:attrName>style.visibility</p:attrName>
                                        </p:attrNameLst>
                                      </p:cBhvr>
                                      <p:to>
                                        <p:strVal val="visible"/>
                                      </p:to>
                                    </p:set>
                                  </p:childTnLst>
                                </p:cTn>
                              </p:par>
                              <p:par>
                                <p:cTn id="417" nodeType="withEffect" fill="hold" presetClass="entr" presetID="1">
                                  <p:stCondLst>
                                    <p:cond delay="0"/>
                                  </p:stCondLst>
                                  <p:childTnLst>
                                    <p:set>
                                      <p:cBhvr>
                                        <p:cTn id="418" dur="1" fill="hold">
                                          <p:stCondLst>
                                            <p:cond delay="0"/>
                                          </p:stCondLst>
                                        </p:cTn>
                                        <p:tgtEl>
                                          <p:spTgt spid="293"/>
                                        </p:tgtEl>
                                        <p:attrNameLst>
                                          <p:attrName>style.visibility</p:attrName>
                                        </p:attrNameLst>
                                      </p:cBhvr>
                                      <p:to>
                                        <p:strVal val="visible"/>
                                      </p:to>
                                    </p:set>
                                  </p:childTnLst>
                                </p:cTn>
                              </p:par>
                              <p:par>
                                <p:cTn id="419" nodeType="withEffect" fill="hold" presetClass="entr" presetID="1">
                                  <p:stCondLst>
                                    <p:cond delay="0"/>
                                  </p:stCondLst>
                                  <p:childTnLst>
                                    <p:set>
                                      <p:cBhvr>
                                        <p:cTn id="420" dur="1" fill="hold">
                                          <p:stCondLst>
                                            <p:cond delay="0"/>
                                          </p:stCondLst>
                                        </p:cTn>
                                        <p:tgtEl>
                                          <p:spTgt spid="289"/>
                                        </p:tgtEl>
                                        <p:attrNameLst>
                                          <p:attrName>style.visibility</p:attrName>
                                        </p:attrNameLst>
                                      </p:cBhvr>
                                      <p:to>
                                        <p:strVal val="visible"/>
                                      </p:to>
                                    </p:set>
                                  </p:childTnLst>
                                </p:cTn>
                              </p:par>
                              <p:par>
                                <p:cTn id="421" nodeType="withEffect" fill="hold" presetClass="entr" presetID="1">
                                  <p:stCondLst>
                                    <p:cond delay="0"/>
                                  </p:stCondLst>
                                  <p:childTnLst>
                                    <p:set>
                                      <p:cBhvr>
                                        <p:cTn id="422" dur="1" fill="hold">
                                          <p:stCondLst>
                                            <p:cond delay="0"/>
                                          </p:stCondLst>
                                        </p:cTn>
                                        <p:tgtEl>
                                          <p:spTgt spid="292"/>
                                        </p:tgtEl>
                                        <p:attrNameLst>
                                          <p:attrName>style.visibility</p:attrName>
                                        </p:attrNameLst>
                                      </p:cBhvr>
                                      <p:to>
                                        <p:strVal val="visible"/>
                                      </p:to>
                                    </p:set>
                                  </p:childTnLst>
                                </p:cTn>
                              </p:par>
                              <p:par>
                                <p:cTn id="423" nodeType="withEffect" fill="hold" presetClass="entr" presetID="1">
                                  <p:stCondLst>
                                    <p:cond delay="0"/>
                                  </p:stCondLst>
                                  <p:childTnLst>
                                    <p:set>
                                      <p:cBhvr>
                                        <p:cTn id="424" dur="1" fill="hold">
                                          <p:stCondLst>
                                            <p:cond delay="0"/>
                                          </p:stCondLst>
                                        </p:cTn>
                                        <p:tgtEl>
                                          <p:spTgt spid="281"/>
                                        </p:tgtEl>
                                        <p:attrNameLst>
                                          <p:attrName>style.visibility</p:attrName>
                                        </p:attrNameLst>
                                      </p:cBhvr>
                                      <p:to>
                                        <p:strVal val="visible"/>
                                      </p:to>
                                    </p:set>
                                  </p:childTnLst>
                                </p:cTn>
                              </p:par>
                              <p:par>
                                <p:cTn id="425" nodeType="withEffect" fill="hold" presetClass="entr" presetID="1">
                                  <p:stCondLst>
                                    <p:cond delay="0"/>
                                  </p:stCondLst>
                                  <p:childTnLst>
                                    <p:set>
                                      <p:cBhvr>
                                        <p:cTn id="426" dur="1" fill="hold">
                                          <p:stCondLst>
                                            <p:cond delay="0"/>
                                          </p:stCondLst>
                                        </p:cTn>
                                        <p:tgtEl>
                                          <p:spTgt spid="317"/>
                                        </p:tgtEl>
                                        <p:attrNameLst>
                                          <p:attrName>style.visibility</p:attrName>
                                        </p:attrNameLst>
                                      </p:cBhvr>
                                      <p:to>
                                        <p:strVal val="visible"/>
                                      </p:to>
                                    </p:set>
                                  </p:childTnLst>
                                </p:cTn>
                              </p:par>
                              <p:par>
                                <p:cTn id="427" nodeType="withEffect" fill="hold" presetClass="entr" presetID="1">
                                  <p:stCondLst>
                                    <p:cond delay="0"/>
                                  </p:stCondLst>
                                  <p:childTnLst>
                                    <p:set>
                                      <p:cBhvr>
                                        <p:cTn id="428" dur="1" fill="hold">
                                          <p:stCondLst>
                                            <p:cond delay="0"/>
                                          </p:stCondLst>
                                        </p:cTn>
                                        <p:tgtEl>
                                          <p:spTgt spid="318"/>
                                        </p:tgtEl>
                                        <p:attrNameLst>
                                          <p:attrName>style.visibility</p:attrName>
                                        </p:attrNameLst>
                                      </p:cBhvr>
                                      <p:to>
                                        <p:strVal val="visible"/>
                                      </p:to>
                                    </p:set>
                                  </p:childTnLst>
                                </p:cTn>
                              </p:par>
                              <p:par>
                                <p:cTn id="429" nodeType="withEffect" fill="hold" presetClass="entr" presetID="1">
                                  <p:stCondLst>
                                    <p:cond delay="0"/>
                                  </p:stCondLst>
                                  <p:childTnLst>
                                    <p:set>
                                      <p:cBhvr>
                                        <p:cTn id="430" dur="1" fill="hold">
                                          <p:stCondLst>
                                            <p:cond delay="0"/>
                                          </p:stCondLst>
                                        </p:cTn>
                                        <p:tgtEl>
                                          <p:spTgt spid="291"/>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319"/>
                                        </p:tgtEl>
                                        <p:attrNameLst>
                                          <p:attrName>style.visibility</p:attrName>
                                        </p:attrNameLst>
                                      </p:cBhvr>
                                      <p:to>
                                        <p:strVal val="visible"/>
                                      </p:to>
                                    </p:set>
                                  </p:childTnLst>
                                </p:cTn>
                              </p:par>
                              <p:par>
                                <p:cTn id="435" nodeType="withEffect" fill="hold" presetClass="entr" presetID="1">
                                  <p:stCondLst>
                                    <p:cond delay="0"/>
                                  </p:stCondLst>
                                  <p:childTnLst>
                                    <p:set>
                                      <p:cBhvr>
                                        <p:cTn id="436" dur="1" fill="hold">
                                          <p:stCondLst>
                                            <p:cond delay="0"/>
                                          </p:stCondLst>
                                        </p:cTn>
                                        <p:tgtEl>
                                          <p:spTgt spid="320"/>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321"/>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path" presetID="42">
                                  <p:stCondLst>
                                    <p:cond delay="0"/>
                                  </p:stCondLst>
                                  <p:childTnLst/>
                                </p:cTn>
                              </p:par>
                              <p:par>
                                <p:cTn id="444" nodeType="withEffect" fill="hold" presetClass="emph" presetID="6">
                                  <p:stCondLst>
                                    <p:cond delay="0"/>
                                  </p:stCondLst>
                                  <p:childTnLst/>
                                </p:cTn>
                              </p:par>
                            </p:childTnLst>
                          </p:cTn>
                        </p:par>
                        <p:par>
                          <p:cTn id="445" fill="hold">
                            <p:stCondLst>
                              <p:cond delay="1000"/>
                            </p:stCondLst>
                            <p:childTnLst>
                              <p:par>
                                <p:cTn id="446" nodeType="afterEffect" fill="hold" presetClass="entr" presetID="1">
                                  <p:stCondLst>
                                    <p:cond delay="0"/>
                                  </p:stCondLst>
                                  <p:childTnLst>
                                    <p:set>
                                      <p:cBhvr>
                                        <p:cTn id="447" dur="1" fill="hold">
                                          <p:stCondLst>
                                            <p:cond delay="0"/>
                                          </p:stCondLst>
                                        </p:cTn>
                                        <p:tgtEl>
                                          <p:spTgt spid="305"/>
                                        </p:tgtEl>
                                        <p:attrNameLst>
                                          <p:attrName>style.visibility</p:attrName>
                                        </p:attrNameLst>
                                      </p:cBhvr>
                                      <p:to>
                                        <p:strVal val="visible"/>
                                      </p:to>
                                    </p:set>
                                  </p:childTnLst>
                                </p:cTn>
                              </p:par>
                              <p:par>
                                <p:cTn id="448" nodeType="withEffect" fill="hold" presetClass="entr" presetID="1">
                                  <p:stCondLst>
                                    <p:cond delay="0"/>
                                  </p:stCondLst>
                                  <p:childTnLst>
                                    <p:set>
                                      <p:cBhvr>
                                        <p:cTn id="449" dur="1" fill="hold">
                                          <p:stCondLst>
                                            <p:cond delay="0"/>
                                          </p:stCondLst>
                                        </p:cTn>
                                        <p:tgtEl>
                                          <p:spTgt spid="304"/>
                                        </p:tgtEl>
                                        <p:attrNameLst>
                                          <p:attrName>style.visibility</p:attrName>
                                        </p:attrNameLst>
                                      </p:cBhvr>
                                      <p:to>
                                        <p:strVal val="visible"/>
                                      </p:to>
                                    </p:set>
                                  </p:childTnLst>
                                </p:cTn>
                              </p:par>
                              <p:par>
                                <p:cTn id="450" nodeType="withEffect" fill="hold" presetClass="entr" presetID="1">
                                  <p:stCondLst>
                                    <p:cond delay="0"/>
                                  </p:stCondLst>
                                  <p:childTnLst>
                                    <p:set>
                                      <p:cBhvr>
                                        <p:cTn id="451" dur="1" fill="hold">
                                          <p:stCondLst>
                                            <p:cond delay="0"/>
                                          </p:stCondLst>
                                        </p:cTn>
                                        <p:tgtEl>
                                          <p:spTgt spid="302"/>
                                        </p:tgtEl>
                                        <p:attrNameLst>
                                          <p:attrName>style.visibility</p:attrName>
                                        </p:attrNameLst>
                                      </p:cBhvr>
                                      <p:to>
                                        <p:strVal val="visible"/>
                                      </p:to>
                                    </p:set>
                                  </p:childTnLst>
                                </p:cTn>
                              </p:par>
                              <p:par>
                                <p:cTn id="452" nodeType="withEffect" fill="hold" presetClass="entr" presetID="1">
                                  <p:stCondLst>
                                    <p:cond delay="0"/>
                                  </p:stCondLst>
                                  <p:childTnLst>
                                    <p:set>
                                      <p:cBhvr>
                                        <p:cTn id="453" dur="1" fill="hold">
                                          <p:stCondLst>
                                            <p:cond delay="0"/>
                                          </p:stCondLst>
                                        </p:cTn>
                                        <p:tgtEl>
                                          <p:spTgt spid="303"/>
                                        </p:tgtEl>
                                        <p:attrNameLst>
                                          <p:attrName>style.visibility</p:attrName>
                                        </p:attrNameLst>
                                      </p:cBhvr>
                                      <p:to>
                                        <p:strVal val="visible"/>
                                      </p:to>
                                    </p:set>
                                  </p:childTnLst>
                                </p:cTn>
                              </p:par>
                            </p:childTnLst>
                          </p:cTn>
                        </p:par>
                      </p:childTnLst>
                    </p:cTn>
                  </p:par>
                  <p:par>
                    <p:cTn id="454" fill="hold">
                      <p:stCondLst>
                        <p:cond delay="indefinite"/>
                      </p:stCondLst>
                      <p:childTnLst>
                        <p:par>
                          <p:cTn id="455" fill="hold">
                            <p:stCondLst>
                              <p:cond delay="0"/>
                            </p:stCondLst>
                            <p:childTnLst>
                              <p:par>
                                <p:cTn id="456" nodeType="clickEffect" fill="hold" presetClass="path" presetID="42">
                                  <p:stCondLst>
                                    <p:cond delay="0"/>
                                  </p:stCondLst>
                                  <p:childTnLst/>
                                </p:cTn>
                              </p:par>
                              <p:par>
                                <p:cTn id="457" nodeType="withEffect" fill="hold" presetClass="emph" presetID="6">
                                  <p:stCondLst>
                                    <p:cond delay="0"/>
                                  </p:stCondLst>
                                  <p:childTnLst/>
                                </p:cTn>
                              </p:par>
                              <p:par>
                                <p:cTn id="458" nodeType="withEffect" fill="hold" presetClass="entr" presetID="1">
                                  <p:stCondLst>
                                    <p:cond delay="0"/>
                                  </p:stCondLst>
                                  <p:childTnLst>
                                    <p:set>
                                      <p:cBhvr>
                                        <p:cTn id="459" dur="1" fill="hold">
                                          <p:stCondLst>
                                            <p:cond delay="0"/>
                                          </p:stCondLst>
                                        </p:cTn>
                                        <p:tgtEl>
                                          <p:spTgt spid="313"/>
                                        </p:tgtEl>
                                        <p:attrNameLst>
                                          <p:attrName>style.visibility</p:attrName>
                                        </p:attrNameLst>
                                      </p:cBhvr>
                                      <p:to>
                                        <p:strVal val="visible"/>
                                      </p:to>
                                    </p:set>
                                  </p:childTnLst>
                                </p:cTn>
                              </p:par>
                            </p:childTnLst>
                          </p:cTn>
                        </p:par>
                        <p:par>
                          <p:cTn id="460" fill="hold">
                            <p:stCondLst>
                              <p:cond delay="1000"/>
                            </p:stCondLst>
                            <p:childTnLst>
                              <p:par>
                                <p:cTn id="461" nodeType="afterEffect" fill="hold" presetClass="path" presetID="56">
                                  <p:stCondLst>
                                    <p:cond delay="0"/>
                                  </p:stCondLst>
                                  <p:childTnLst/>
                                </p:cTn>
                              </p:par>
                            </p:childTnLst>
                          </p:cTn>
                        </p:par>
                        <p:par>
                          <p:cTn id="462" fill="hold">
                            <p:stCondLst>
                              <p:cond delay="2000"/>
                            </p:stCondLst>
                            <p:childTnLst>
                              <p:par>
                                <p:cTn id="463" nodeType="afterEffect" fill="hold" presetClass="entr" presetID="1">
                                  <p:stCondLst>
                                    <p:cond delay="0"/>
                                  </p:stCondLst>
                                  <p:childTnLst>
                                    <p:set>
                                      <p:cBhvr>
                                        <p:cTn id="464" dur="1" fill="hold">
                                          <p:stCondLst>
                                            <p:cond delay="0"/>
                                          </p:stCondLst>
                                        </p:cTn>
                                        <p:tgtEl>
                                          <p:spTgt spid="290"/>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298"/>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294"/>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path" presetID="42">
                                  <p:stCondLst>
                                    <p:cond delay="0"/>
                                  </p:stCondLst>
                                  <p:childTnLst/>
                                </p:cTn>
                              </p:par>
                              <p:par>
                                <p:cTn id="472" nodeType="withEffect" fill="hold" presetClass="emph" presetID="6">
                                  <p:stCondLst>
                                    <p:cond delay="0"/>
                                  </p:stCondLst>
                                  <p:childTnLst/>
                                </p:cTn>
                              </p:par>
                            </p:childTnLst>
                          </p:cTn>
                        </p:par>
                        <p:par>
                          <p:cTn id="473" fill="hold">
                            <p:stCondLst>
                              <p:cond delay="1000"/>
                            </p:stCondLst>
                            <p:childTnLst>
                              <p:par>
                                <p:cTn id="474" nodeType="afterEffect" fill="hold" presetClass="entr" presetID="1">
                                  <p:stCondLst>
                                    <p:cond delay="0"/>
                                  </p:stCondLst>
                                  <p:childTnLst>
                                    <p:set>
                                      <p:cBhvr>
                                        <p:cTn id="475" dur="1" fill="hold">
                                          <p:stCondLst>
                                            <p:cond delay="0"/>
                                          </p:stCondLst>
                                        </p:cTn>
                                        <p:tgtEl>
                                          <p:spTgt spid="311"/>
                                        </p:tgtEl>
                                        <p:attrNameLst>
                                          <p:attrName>style.visibility</p:attrName>
                                        </p:attrNameLst>
                                      </p:cBhvr>
                                      <p:to>
                                        <p:strVal val="visible"/>
                                      </p:to>
                                    </p:set>
                                  </p:childTnLst>
                                </p:cTn>
                              </p:par>
                              <p:par>
                                <p:cTn id="476" nodeType="withEffect" fill="hold" presetClass="entr" presetID="1">
                                  <p:stCondLst>
                                    <p:cond delay="0"/>
                                  </p:stCondLst>
                                  <p:childTnLst>
                                    <p:set>
                                      <p:cBhvr>
                                        <p:cTn id="477" dur="1" fill="hold">
                                          <p:stCondLst>
                                            <p:cond delay="0"/>
                                          </p:stCondLst>
                                        </p:cTn>
                                        <p:tgtEl>
                                          <p:spTgt spid="312"/>
                                        </p:tgtEl>
                                        <p:attrNameLst>
                                          <p:attrName>style.visibility</p:attrName>
                                        </p:attrNameLst>
                                      </p:cBhvr>
                                      <p:to>
                                        <p:strVal val="visible"/>
                                      </p:to>
                                    </p:set>
                                  </p:childTnLst>
                                </p:cTn>
                              </p:par>
                              <p:par>
                                <p:cTn id="478" nodeType="withEffect" fill="hold" presetClass="path" presetID="56">
                                  <p:stCondLst>
                                    <p:cond delay="0"/>
                                  </p:stCondLst>
                                  <p:childTnLst/>
                                </p:cTn>
                              </p:par>
                              <p:par>
                                <p:cTn id="479" nodeType="withEffect" fill="hold" presetClass="path" presetID="56">
                                  <p:stCondLst>
                                    <p:cond delay="0"/>
                                  </p:stCondLst>
                                  <p:childTnLst/>
                                </p:cTn>
                              </p:par>
                            </p:childTnLst>
                          </p:cTn>
                        </p:par>
                        <p:par>
                          <p:cTn id="480" fill="hold">
                            <p:stCondLst>
                              <p:cond delay="1500"/>
                            </p:stCondLst>
                            <p:childTnLst>
                              <p:par>
                                <p:cTn id="481" nodeType="afterEffect" fill="hold" presetClass="entr" presetID="1">
                                  <p:stCondLst>
                                    <p:cond delay="0"/>
                                  </p:stCondLst>
                                  <p:childTnLst>
                                    <p:set>
                                      <p:cBhvr>
                                        <p:cTn id="482" dur="1" fill="hold">
                                          <p:stCondLst>
                                            <p:cond delay="0"/>
                                          </p:stCondLst>
                                        </p:cTn>
                                        <p:tgtEl>
                                          <p:spTgt spid="306"/>
                                        </p:tgtEl>
                                        <p:attrNameLst>
                                          <p:attrName>style.visibility</p:attrName>
                                        </p:attrNameLst>
                                      </p:cBhvr>
                                      <p:to>
                                        <p:strVal val="visible"/>
                                      </p:to>
                                    </p:set>
                                  </p:childTnLst>
                                </p:cTn>
                              </p:par>
                              <p:par>
                                <p:cTn id="483" nodeType="withEffect" fill="hold" presetClass="entr" presetID="1">
                                  <p:stCondLst>
                                    <p:cond delay="0"/>
                                  </p:stCondLst>
                                  <p:childTnLst>
                                    <p:set>
                                      <p:cBhvr>
                                        <p:cTn id="484" dur="1" fill="hold">
                                          <p:stCondLst>
                                            <p:cond delay="0"/>
                                          </p:stCondLst>
                                        </p:cTn>
                                        <p:tgtEl>
                                          <p:spTgt spid="307"/>
                                        </p:tgtEl>
                                        <p:attrNameLst>
                                          <p:attrName>style.visibility</p:attrName>
                                        </p:attrNameLst>
                                      </p:cBhvr>
                                      <p:to>
                                        <p:strVal val="visible"/>
                                      </p:to>
                                    </p:set>
                                  </p:childTnLst>
                                </p:cTn>
                              </p:par>
                            </p:childTnLst>
                          </p:cTn>
                        </p:par>
                        <p:par>
                          <p:cTn id="485" fill="hold">
                            <p:stCondLst>
                              <p:cond delay="1500"/>
                            </p:stCondLst>
                            <p:childTnLst>
                              <p:par>
                                <p:cTn id="486" nodeType="afterEffect" fill="hold" presetClass="entr" presetID="1">
                                  <p:stCondLst>
                                    <p:cond delay="0"/>
                                  </p:stCondLst>
                                  <p:childTnLst>
                                    <p:set>
                                      <p:cBhvr>
                                        <p:cTn id="487" dur="1" fill="hold">
                                          <p:stCondLst>
                                            <p:cond delay="0"/>
                                          </p:stCondLst>
                                        </p:cTn>
                                        <p:tgtEl>
                                          <p:spTgt spid="308"/>
                                        </p:tgtEl>
                                        <p:attrNameLst>
                                          <p:attrName>style.visibility</p:attrName>
                                        </p:attrNameLst>
                                      </p:cBhvr>
                                      <p:to>
                                        <p:strVal val="visible"/>
                                      </p:to>
                                    </p:set>
                                  </p:childTnLst>
                                </p:cTn>
                              </p:par>
                              <p:par>
                                <p:cTn id="488" nodeType="withEffect" fill="hold" presetClass="entr" presetID="1">
                                  <p:stCondLst>
                                    <p:cond delay="0"/>
                                  </p:stCondLst>
                                  <p:childTnLst>
                                    <p:set>
                                      <p:cBhvr>
                                        <p:cTn id="489" dur="1" fill="hold">
                                          <p:stCondLst>
                                            <p:cond delay="0"/>
                                          </p:stCondLst>
                                        </p:cTn>
                                        <p:tgtEl>
                                          <p:spTgt spid="30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nodeType="clickEffect" fill="hold" presetClass="path" presetID="42">
                                  <p:stCondLst>
                                    <p:cond delay="0"/>
                                  </p:stCondLst>
                                  <p:childTnLst/>
                                </p:cTn>
                              </p:par>
                              <p:par>
                                <p:cTn id="493" nodeType="withEffect" fill="hold" presetClass="emph" presetID="6">
                                  <p:stCondLst>
                                    <p:cond delay="0"/>
                                  </p:stCondLst>
                                  <p:childTnLst/>
                                </p:cTn>
                              </p:par>
                            </p:childTnLst>
                          </p:cTn>
                        </p:par>
                        <p:par>
                          <p:cTn id="494" fill="hold">
                            <p:stCondLst>
                              <p:cond delay="1000"/>
                            </p:stCondLst>
                            <p:childTnLst>
                              <p:par>
                                <p:cTn id="495" nodeType="afterEffect" fill="hold" presetClass="entr" presetID="1">
                                  <p:stCondLst>
                                    <p:cond delay="0"/>
                                  </p:stCondLst>
                                  <p:childTnLst>
                                    <p:set>
                                      <p:cBhvr>
                                        <p:cTn id="496" dur="1" fill="hold">
                                          <p:stCondLst>
                                            <p:cond delay="0"/>
                                          </p:stCondLst>
                                        </p:cTn>
                                        <p:tgtEl>
                                          <p:spTgt spid="314"/>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xit" presetID="1">
                                  <p:stCondLst>
                                    <p:cond delay="0"/>
                                  </p:stCondLst>
                                  <p:childTnLst>
                                    <p:set>
                                      <p:cBhvr>
                                        <p:cTn id="500" dur="1" fill="hold">
                                          <p:stCondLst>
                                            <p:cond delay="0"/>
                                          </p:stCondLst>
                                        </p:cTn>
                                        <p:tgtEl>
                                          <p:spTgt spid="294"/>
                                        </p:tgtEl>
                                        <p:attrNameLst>
                                          <p:attrName>style.visibility</p:attrName>
                                        </p:attrNameLst>
                                      </p:cBhvr>
                                      <p:to>
                                        <p:strVal val="hidden"/>
                                      </p:to>
                                    </p:set>
                                  </p:childTnLst>
                                </p:cTn>
                              </p:par>
                              <p:par>
                                <p:cTn id="501" nodeType="withEffect" fill="hold" presetClass="entr" presetID="1">
                                  <p:stCondLst>
                                    <p:cond delay="0"/>
                                  </p:stCondLst>
                                  <p:childTnLst>
                                    <p:set>
                                      <p:cBhvr>
                                        <p:cTn id="502" dur="1" fill="hold">
                                          <p:stCondLst>
                                            <p:cond delay="0"/>
                                          </p:stCondLst>
                                        </p:cTn>
                                        <p:tgtEl>
                                          <p:spTgt spid="295"/>
                                        </p:tgtEl>
                                        <p:attrNameLst>
                                          <p:attrName>style.visibility</p:attrName>
                                        </p:attrNameLst>
                                      </p:cBhvr>
                                      <p:to>
                                        <p:strVal val="visible"/>
                                      </p:to>
                                    </p:set>
                                  </p:childTnLst>
                                </p:cTn>
                              </p:par>
                              <p:par>
                                <p:cTn id="503" nodeType="withEffect" fill="hold" presetClass="exit" presetID="1">
                                  <p:stCondLst>
                                    <p:cond delay="0"/>
                                  </p:stCondLst>
                                  <p:childTnLst>
                                    <p:set>
                                      <p:cBhvr>
                                        <p:cTn id="504" dur="1" fill="hold">
                                          <p:stCondLst>
                                            <p:cond delay="0"/>
                                          </p:stCondLst>
                                        </p:cTn>
                                        <p:tgtEl>
                                          <p:spTgt spid="298"/>
                                        </p:tgtEl>
                                        <p:attrNameLst>
                                          <p:attrName>style.visibility</p:attrName>
                                        </p:attrNameLst>
                                      </p:cBhvr>
                                      <p:to>
                                        <p:strVal val="hidden"/>
                                      </p:to>
                                    </p:set>
                                  </p:childTnLst>
                                </p:cTn>
                              </p:par>
                              <p:par>
                                <p:cTn id="505" nodeType="withEffect" fill="hold" presetClass="entr" presetID="1">
                                  <p:stCondLst>
                                    <p:cond delay="0"/>
                                  </p:stCondLst>
                                  <p:childTnLst>
                                    <p:set>
                                      <p:cBhvr>
                                        <p:cTn id="506" dur="1" fill="hold">
                                          <p:stCondLst>
                                            <p:cond delay="0"/>
                                          </p:stCondLst>
                                        </p:cTn>
                                        <p:tgtEl>
                                          <p:spTgt spid="299"/>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296"/>
                                        </p:tgtEl>
                                        <p:attrNameLst>
                                          <p:attrName>style.visibility</p:attrName>
                                        </p:attrNameLst>
                                      </p:cBhvr>
                                      <p:to>
                                        <p:strVal val="visible"/>
                                      </p:to>
                                    </p:set>
                                  </p:childTnLst>
                                </p:cTn>
                              </p:par>
                              <p:par>
                                <p:cTn id="511" nodeType="withEffect" fill="hold" presetClass="exit" presetID="1">
                                  <p:stCondLst>
                                    <p:cond delay="0"/>
                                  </p:stCondLst>
                                  <p:childTnLst>
                                    <p:set>
                                      <p:cBhvr>
                                        <p:cTn id="512" dur="1" fill="hold">
                                          <p:stCondLst>
                                            <p:cond delay="0"/>
                                          </p:stCondLst>
                                        </p:cTn>
                                        <p:tgtEl>
                                          <p:spTgt spid="295"/>
                                        </p:tgtEl>
                                        <p:attrNameLst>
                                          <p:attrName>style.visibility</p:attrName>
                                        </p:attrNameLst>
                                      </p:cBhvr>
                                      <p:to>
                                        <p:strVal val="hidden"/>
                                      </p:to>
                                    </p:set>
                                  </p:childTnLst>
                                </p:cTn>
                              </p:par>
                            </p:childTnLst>
                          </p:cTn>
                        </p:par>
                        <p:par>
                          <p:cTn id="513" fill="hold">
                            <p:stCondLst>
                              <p:cond delay="0"/>
                            </p:stCondLst>
                            <p:childTnLst>
                              <p:par>
                                <p:cTn id="514" nodeType="afterEffect" fill="hold" presetClass="entr" presetID="1">
                                  <p:stCondLst>
                                    <p:cond delay="0"/>
                                  </p:stCondLst>
                                  <p:childTnLst>
                                    <p:set>
                                      <p:cBhvr>
                                        <p:cTn id="515" dur="1" fill="hold">
                                          <p:stCondLst>
                                            <p:cond delay="0"/>
                                          </p:stCondLst>
                                        </p:cTn>
                                        <p:tgtEl>
                                          <p:spTgt spid="315"/>
                                        </p:tgtEl>
                                        <p:attrNameLst>
                                          <p:attrName>style.visibility</p:attrName>
                                        </p:attrNameLst>
                                      </p:cBhvr>
                                      <p:to>
                                        <p:strVal val="visible"/>
                                      </p:to>
                                    </p:set>
                                  </p:childTnLst>
                                </p:cTn>
                              </p:par>
                              <p:par>
                                <p:cTn id="516" nodeType="withEffect" fill="hold" presetClass="exit" presetID="1">
                                  <p:stCondLst>
                                    <p:cond delay="0"/>
                                  </p:stCondLst>
                                  <p:childTnLst>
                                    <p:set>
                                      <p:cBhvr>
                                        <p:cTn id="517" dur="1" fill="hold">
                                          <p:stCondLst>
                                            <p:cond delay="0"/>
                                          </p:stCondLst>
                                        </p:cTn>
                                        <p:tgtEl>
                                          <p:spTgt spid="299"/>
                                        </p:tgtEl>
                                        <p:attrNameLst>
                                          <p:attrName>style.visibility</p:attrName>
                                        </p:attrNameLst>
                                      </p:cBhvr>
                                      <p:to>
                                        <p:strVal val="hidden"/>
                                      </p:to>
                                    </p:set>
                                  </p:childTnLst>
                                </p:cTn>
                              </p:par>
                              <p:par>
                                <p:cTn id="518" nodeType="withEffect" fill="hold" presetClass="entr" presetID="1">
                                  <p:stCondLst>
                                    <p:cond delay="0"/>
                                  </p:stCondLst>
                                  <p:childTnLst>
                                    <p:set>
                                      <p:cBhvr>
                                        <p:cTn id="519" dur="1" fill="hold">
                                          <p:stCondLst>
                                            <p:cond delay="0"/>
                                          </p:stCondLst>
                                        </p:cTn>
                                        <p:tgtEl>
                                          <p:spTgt spid="300"/>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nodeType="clickEffect" fill="hold" presetClass="entr" presetID="1">
                                  <p:stCondLst>
                                    <p:cond delay="0"/>
                                  </p:stCondLst>
                                  <p:childTnLst>
                                    <p:set>
                                      <p:cBhvr>
                                        <p:cTn id="523" dur="1" fill="hold">
                                          <p:stCondLst>
                                            <p:cond delay="0"/>
                                          </p:stCondLst>
                                        </p:cTn>
                                        <p:tgtEl>
                                          <p:spTgt spid="297"/>
                                        </p:tgtEl>
                                        <p:attrNameLst>
                                          <p:attrName>style.visibility</p:attrName>
                                        </p:attrNameLst>
                                      </p:cBhvr>
                                      <p:to>
                                        <p:strVal val="visible"/>
                                      </p:to>
                                    </p:set>
                                  </p:childTnLst>
                                </p:cTn>
                              </p:par>
                              <p:par>
                                <p:cTn id="524" nodeType="withEffect" fill="hold" presetClass="exit" presetID="1">
                                  <p:stCondLst>
                                    <p:cond delay="0"/>
                                  </p:stCondLst>
                                  <p:childTnLst>
                                    <p:set>
                                      <p:cBhvr>
                                        <p:cTn id="525" dur="1" fill="hold">
                                          <p:stCondLst>
                                            <p:cond delay="0"/>
                                          </p:stCondLst>
                                        </p:cTn>
                                        <p:tgtEl>
                                          <p:spTgt spid="296"/>
                                        </p:tgtEl>
                                        <p:attrNameLst>
                                          <p:attrName>style.visibility</p:attrName>
                                        </p:attrNameLst>
                                      </p:cBhvr>
                                      <p:to>
                                        <p:strVal val="hidden"/>
                                      </p:to>
                                    </p:set>
                                  </p:childTnLst>
                                </p:cTn>
                              </p:par>
                              <p:par>
                                <p:cTn id="526" nodeType="withEffect" fill="hold" presetClass="exit" presetID="1">
                                  <p:stCondLst>
                                    <p:cond delay="0"/>
                                  </p:stCondLst>
                                  <p:childTnLst>
                                    <p:set>
                                      <p:cBhvr>
                                        <p:cTn id="527" dur="1" fill="hold">
                                          <p:stCondLst>
                                            <p:cond delay="0"/>
                                          </p:stCondLst>
                                        </p:cTn>
                                        <p:tgtEl>
                                          <p:spTgt spid="293"/>
                                        </p:tgtEl>
                                        <p:attrNameLst>
                                          <p:attrName>style.visibility</p:attrName>
                                        </p:attrNameLst>
                                      </p:cBhvr>
                                      <p:to>
                                        <p:strVal val="hidden"/>
                                      </p:to>
                                    </p:set>
                                  </p:childTnLst>
                                </p:cTn>
                              </p:par>
                            </p:childTnLst>
                          </p:cTn>
                        </p:par>
                        <p:par>
                          <p:cTn id="528" fill="hold">
                            <p:stCondLst>
                              <p:cond delay="0"/>
                            </p:stCondLst>
                            <p:childTnLst>
                              <p:par>
                                <p:cTn id="529" nodeType="afterEffect" fill="hold" presetClass="entr" presetID="1">
                                  <p:stCondLst>
                                    <p:cond delay="0"/>
                                  </p:stCondLst>
                                  <p:childTnLst>
                                    <p:set>
                                      <p:cBhvr>
                                        <p:cTn id="530" dur="1" fill="hold">
                                          <p:stCondLst>
                                            <p:cond delay="0"/>
                                          </p:stCondLst>
                                        </p:cTn>
                                        <p:tgtEl>
                                          <p:spTgt spid="316"/>
                                        </p:tgtEl>
                                        <p:attrNameLst>
                                          <p:attrName>style.visibility</p:attrName>
                                        </p:attrNameLst>
                                      </p:cBhvr>
                                      <p:to>
                                        <p:strVal val="visible"/>
                                      </p:to>
                                    </p:set>
                                  </p:childTnLst>
                                </p:cTn>
                              </p:par>
                              <p:par>
                                <p:cTn id="531" nodeType="withEffect" fill="hold" presetClass="exit" presetID="1">
                                  <p:stCondLst>
                                    <p:cond delay="0"/>
                                  </p:stCondLst>
                                  <p:childTnLst>
                                    <p:set>
                                      <p:cBhvr>
                                        <p:cTn id="532" dur="1" fill="hold">
                                          <p:stCondLst>
                                            <p:cond delay="0"/>
                                          </p:stCondLst>
                                        </p:cTn>
                                        <p:tgtEl>
                                          <p:spTgt spid="300"/>
                                        </p:tgtEl>
                                        <p:attrNameLst>
                                          <p:attrName>style.visibility</p:attrName>
                                        </p:attrNameLst>
                                      </p:cBhvr>
                                      <p:to>
                                        <p:strVal val="hidden"/>
                                      </p:to>
                                    </p:set>
                                  </p:childTnLst>
                                </p:cTn>
                              </p:par>
                              <p:par>
                                <p:cTn id="533" nodeType="withEffect" fill="hold" presetClass="entr" presetID="1">
                                  <p:stCondLst>
                                    <p:cond delay="0"/>
                                  </p:stCondLst>
                                  <p:childTnLst>
                                    <p:set>
                                      <p:cBhvr>
                                        <p:cTn id="534" dur="1" fill="hold">
                                          <p:stCondLst>
                                            <p:cond delay="0"/>
                                          </p:stCondLst>
                                        </p:cTn>
                                        <p:tgtEl>
                                          <p:spTgt spid="301"/>
                                        </p:tgtEl>
                                        <p:attrNameLst>
                                          <p:attrName>style.visibility</p:attrName>
                                        </p:attrNameLst>
                                      </p:cBhvr>
                                      <p:to>
                                        <p:strVal val="visible"/>
                                      </p:to>
                                    </p:set>
                                  </p:childTnLst>
                                </p:cTn>
                              </p:par>
                            </p:childTnLst>
                          </p:cTn>
                        </p:par>
                        <p:par>
                          <p:cTn id="535" fill="hold">
                            <p:stCondLst>
                              <p:cond delay="0"/>
                            </p:stCondLst>
                            <p:childTnLst>
                              <p:par>
                                <p:cTn id="536" nodeType="afterEffect" fill="hold" presetClass="entr" presetID="6" presetSubtype="32">
                                  <p:stCondLst>
                                    <p:cond delay="0"/>
                                  </p:stCondLst>
                                  <p:childTnLst>
                                    <p:set>
                                      <p:cBhvr>
                                        <p:cTn id="537" dur="1" fill="hold">
                                          <p:stCondLst>
                                            <p:cond delay="0"/>
                                          </p:stCondLst>
                                        </p:cTn>
                                        <p:tgtEl>
                                          <p:spTgt spid="310"/>
                                        </p:tgtEl>
                                        <p:attrNameLst>
                                          <p:attrName>style.visibility</p:attrName>
                                        </p:attrNameLst>
                                      </p:cBhvr>
                                      <p:to>
                                        <p:strVal val="visible"/>
                                      </p:to>
                                    </p:set>
                                    <p:animEffect filter="circle(out)" transition="in">
                                      <p:cBhvr additive="repl">
                                        <p:cTn id="538" dur="500"/>
                                        <p:tgtEl>
                                          <p:spTgt spid="31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4686480" y="914400"/>
            <a:ext cx="3771720" cy="1028520"/>
          </a:xfrm>
          <a:prstGeom prst="roundRect">
            <a:avLst>
              <a:gd name="adj" fmla="val 16667"/>
            </a:avLst>
          </a:prstGeom>
          <a:solidFill>
            <a:srgbClr val="92d050"/>
          </a:solidFill>
          <a:ln>
            <a:noFill/>
          </a:ln>
        </p:spPr>
      </p:sp>
      <p:sp>
        <p:nvSpPr>
          <p:cNvPr id="325" name="TextShape 2"/>
          <p:cNvSpPr txBox="1"/>
          <p:nvPr/>
        </p:nvSpPr>
        <p:spPr>
          <a:xfrm>
            <a:off x="4686480" y="838080"/>
            <a:ext cx="4343040" cy="5219280"/>
          </a:xfrm>
          <a:prstGeom prst="rect">
            <a:avLst/>
          </a:prstGeom>
        </p:spPr>
        <p:txBody>
          <a:bodyPr/>
          <a:p>
            <a:pPr>
              <a:lnSpc>
                <a:spcPct val="100000"/>
              </a:lnSpc>
            </a:pPr>
            <a:r>
              <a:rPr lang="en-US" sz="2000">
                <a:solidFill>
                  <a:srgbClr val="000000"/>
                </a:solidFill>
                <a:latin typeface="Arial"/>
              </a:rPr>
              <a:t>struct BankAccount {</a:t>
            </a:r>
            <a:endParaRPr/>
          </a:p>
          <a:p>
            <a:pPr>
              <a:lnSpc>
                <a:spcPct val="100000"/>
              </a:lnSpc>
            </a:pPr>
            <a:r>
              <a:rPr lang="en-US" sz="2000">
                <a:solidFill>
                  <a:srgbClr val="000000"/>
                </a:solidFill>
                <a:latin typeface="Arial"/>
              </a:rPr>
              <a:t>	</a:t>
            </a:r>
            <a:r>
              <a:rPr lang="en-US" sz="2000">
                <a:solidFill>
                  <a:srgbClr val="000000"/>
                </a:solidFill>
                <a:latin typeface="Arial"/>
              </a:rPr>
              <a:t>char acctID[3];  int balance;</a:t>
            </a:r>
            <a:endParaRPr/>
          </a:p>
          <a:p>
            <a:pPr>
              <a:lnSpc>
                <a:spcPct val="100000"/>
              </a:lnSpc>
            </a:pPr>
            <a:r>
              <a:rPr lang="en-US" sz="2000">
                <a:solidFill>
                  <a:srgbClr val="000000"/>
                </a:solidFill>
                <a:latin typeface="Arial"/>
              </a:rPr>
              <a:t>} b;</a:t>
            </a:r>
            <a:endParaRPr/>
          </a:p>
          <a:p>
            <a:pPr>
              <a:lnSpc>
                <a:spcPct val="100000"/>
              </a:lnSpc>
            </a:pPr>
            <a:r>
              <a:rPr b="1" lang="en-US" sz="2000">
                <a:solidFill>
                  <a:srgbClr val="ff0000"/>
                </a:solidFill>
                <a:latin typeface="Arial"/>
              </a:rPr>
              <a:t>insert(b, &amp;b, &amp;b+sizeof(b));</a:t>
            </a:r>
            <a:endParaRPr/>
          </a:p>
          <a:p>
            <a:pPr>
              <a:lnSpc>
                <a:spcPct val="100000"/>
              </a:lnSpc>
            </a:pPr>
            <a:r>
              <a:rPr lang="en-US" sz="2000">
                <a:solidFill>
                  <a:srgbClr val="000000"/>
                </a:solidFill>
                <a:latin typeface="Arial"/>
              </a:rPr>
              <a:t>b.balance = 0; </a:t>
            </a:r>
            <a:endParaRPr/>
          </a:p>
          <a:p>
            <a:pPr>
              <a:lnSpc>
                <a:spcPct val="100000"/>
              </a:lnSpc>
            </a:pPr>
            <a:r>
              <a:rPr lang="en-US" sz="2000">
                <a:solidFill>
                  <a:srgbClr val="000000"/>
                </a:solidFill>
                <a:latin typeface="Arial"/>
              </a:rPr>
              <a:t>char* id = &amp;(b.acctID); </a:t>
            </a:r>
            <a:endParaRPr/>
          </a:p>
          <a:p>
            <a:pPr>
              <a:lnSpc>
                <a:spcPct val="100000"/>
              </a:lnSpc>
            </a:pPr>
            <a:r>
              <a:rPr lang="en-US" sz="2000">
                <a:solidFill>
                  <a:srgbClr val="000000"/>
                </a:solidFill>
                <a:latin typeface="Arial"/>
              </a:rPr>
              <a:t>…</a:t>
            </a:r>
            <a:endParaRPr/>
          </a:p>
          <a:p>
            <a:pPr>
              <a:lnSpc>
                <a:spcPct val="100000"/>
              </a:lnSpc>
            </a:pPr>
            <a:r>
              <a:rPr lang="en-US" sz="2000">
                <a:solidFill>
                  <a:srgbClr val="000000"/>
                </a:solidFill>
                <a:latin typeface="Arial"/>
              </a:rPr>
              <a:t>char* p = id; </a:t>
            </a:r>
            <a:endParaRPr/>
          </a:p>
          <a:p>
            <a:pPr>
              <a:lnSpc>
                <a:spcPct val="100000"/>
              </a:lnSpc>
            </a:pPr>
            <a:r>
              <a:rPr lang="en-US" sz="2000">
                <a:solidFill>
                  <a:srgbClr val="000000"/>
                </a:solidFill>
                <a:latin typeface="Arial"/>
              </a:rPr>
              <a:t>…</a:t>
            </a:r>
            <a:endParaRPr/>
          </a:p>
          <a:p>
            <a:pPr>
              <a:lnSpc>
                <a:spcPct val="100000"/>
              </a:lnSpc>
            </a:pPr>
            <a:r>
              <a:rPr lang="en-US" sz="2000">
                <a:solidFill>
                  <a:srgbClr val="000000"/>
                </a:solidFill>
                <a:latin typeface="Arial"/>
              </a:rPr>
              <a:t>…</a:t>
            </a:r>
            <a:endParaRPr/>
          </a:p>
          <a:p>
            <a:pPr>
              <a:lnSpc>
                <a:spcPct val="100000"/>
              </a:lnSpc>
            </a:pPr>
            <a:r>
              <a:rPr lang="en-US" sz="2000">
                <a:solidFill>
                  <a:srgbClr val="000000"/>
                </a:solidFill>
                <a:latin typeface="Arial"/>
              </a:rPr>
              <a:t>do { </a:t>
            </a:r>
            <a:endParaRPr/>
          </a:p>
          <a:p>
            <a:pPr>
              <a:lnSpc>
                <a:spcPct val="100000"/>
              </a:lnSpc>
            </a:pPr>
            <a:r>
              <a:rPr lang="en-US" sz="2000">
                <a:solidFill>
                  <a:srgbClr val="000000"/>
                </a:solidFill>
                <a:latin typeface="Arial"/>
              </a:rPr>
              <a:t>	</a:t>
            </a:r>
            <a:r>
              <a:rPr lang="en-US" sz="2000">
                <a:solidFill>
                  <a:srgbClr val="000000"/>
                </a:solidFill>
                <a:latin typeface="Arial"/>
              </a:rPr>
              <a:t>char ch = readchar();</a:t>
            </a:r>
            <a:endParaRPr/>
          </a:p>
          <a:p>
            <a:pPr>
              <a:lnSpc>
                <a:spcPct val="100000"/>
              </a:lnSpc>
            </a:pPr>
            <a:r>
              <a:rPr lang="en-US" sz="2000">
                <a:solidFill>
                  <a:srgbClr val="000000"/>
                </a:solidFill>
                <a:latin typeface="Arial"/>
              </a:rPr>
              <a:t>	</a:t>
            </a:r>
            <a:r>
              <a:rPr lang="en-US" sz="2000">
                <a:solidFill>
                  <a:srgbClr val="000000"/>
                </a:solidFill>
                <a:latin typeface="Arial"/>
              </a:rPr>
              <a:t>*p = ch;</a:t>
            </a:r>
            <a:endParaRPr/>
          </a:p>
          <a:p>
            <a:pPr>
              <a:lnSpc>
                <a:spcPct val="100000"/>
              </a:lnSpc>
            </a:pPr>
            <a:r>
              <a:rPr lang="en-US" sz="2000">
                <a:solidFill>
                  <a:srgbClr val="000000"/>
                </a:solidFill>
                <a:latin typeface="Arial"/>
              </a:rPr>
              <a:t>	</a:t>
            </a:r>
            <a:r>
              <a:rPr lang="en-US" sz="2000">
                <a:solidFill>
                  <a:srgbClr val="000000"/>
                </a:solidFill>
                <a:latin typeface="Arial"/>
              </a:rPr>
              <a:t>p++; </a:t>
            </a:r>
            <a:r>
              <a:rPr b="1" lang="en-US" sz="2000">
                <a:solidFill>
                  <a:srgbClr val="ff0000"/>
                </a:solidFill>
                <a:latin typeface="Arial"/>
              </a:rPr>
              <a:t>p = lookup(p, p + 1);</a:t>
            </a:r>
            <a:endParaRPr/>
          </a:p>
          <a:p>
            <a:pPr>
              <a:lnSpc>
                <a:spcPct val="100000"/>
              </a:lnSpc>
            </a:pPr>
            <a:r>
              <a:rPr lang="en-US" sz="2000">
                <a:solidFill>
                  <a:srgbClr val="000000"/>
                </a:solidFill>
                <a:latin typeface="Arial"/>
              </a:rPr>
              <a:t>} while(ch);</a:t>
            </a:r>
            <a:endParaRPr/>
          </a:p>
        </p:txBody>
      </p:sp>
      <p:sp>
        <p:nvSpPr>
          <p:cNvPr id="326" name="CustomShape 3"/>
          <p:cNvSpPr/>
          <p:nvPr/>
        </p:nvSpPr>
        <p:spPr>
          <a:xfrm>
            <a:off x="2514600" y="3772080"/>
            <a:ext cx="2171520" cy="24001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Obj table</a:t>
            </a:r>
            <a:endParaRPr/>
          </a:p>
        </p:txBody>
      </p:sp>
      <p:sp>
        <p:nvSpPr>
          <p:cNvPr id="327" name="CustomShape 4"/>
          <p:cNvSpPr/>
          <p:nvPr/>
        </p:nvSpPr>
        <p:spPr>
          <a:xfrm>
            <a:off x="800280" y="1028880"/>
            <a:ext cx="1599840" cy="5143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memory</a:t>
            </a:r>
            <a:endParaRPr/>
          </a:p>
        </p:txBody>
      </p:sp>
      <p:sp>
        <p:nvSpPr>
          <p:cNvPr id="328" name="TextShape 5"/>
          <p:cNvSpPr txBox="1"/>
          <p:nvPr/>
        </p:nvSpPr>
        <p:spPr>
          <a:xfrm>
            <a:off x="3429000" y="6400800"/>
            <a:ext cx="3885840" cy="456840"/>
          </a:xfrm>
          <a:prstGeom prst="rect">
            <a:avLst/>
          </a:prstGeom>
        </p:spPr>
        <p:txBody>
          <a:bodyPr anchor="ctr"/>
          <a:p>
            <a:pPr>
              <a:lnSpc>
                <a:spcPct val="100000"/>
              </a:lnSpc>
            </a:pPr>
            <a:r>
              <a:rPr lang="en-US" sz="1200">
                <a:solidFill>
                  <a:srgbClr val="000000"/>
                </a:solidFill>
                <a:latin typeface="Arial"/>
                <a:ea typeface="ＭＳ Ｐゴシック"/>
              </a:rPr>
              <a:t>SoftBound – Santosh Nagarakatte – PLDI 2009</a:t>
            </a:r>
            <a:endParaRPr/>
          </a:p>
        </p:txBody>
      </p:sp>
      <p:sp>
        <p:nvSpPr>
          <p:cNvPr id="329" name="TextShape 6"/>
          <p:cNvSpPr txBox="1"/>
          <p:nvPr/>
        </p:nvSpPr>
        <p:spPr>
          <a:xfrm>
            <a:off x="457200" y="304920"/>
            <a:ext cx="8229240" cy="533160"/>
          </a:xfrm>
          <a:prstGeom prst="rect">
            <a:avLst/>
          </a:prstGeom>
        </p:spPr>
        <p:txBody>
          <a:bodyPr anchor="ctr"/>
          <a:p>
            <a:pPr algn="ctr">
              <a:lnSpc>
                <a:spcPct val="100000"/>
              </a:lnSpc>
            </a:pPr>
            <a:r>
              <a:rPr lang="en-US" sz="3200">
                <a:solidFill>
                  <a:srgbClr val="780000"/>
                </a:solidFill>
                <a:latin typeface="Arial"/>
              </a:rPr>
              <a:t>Background: Object Based Approach</a:t>
            </a:r>
            <a:endParaRPr/>
          </a:p>
        </p:txBody>
      </p:sp>
      <p:sp>
        <p:nvSpPr>
          <p:cNvPr id="330" name="CustomShape 7"/>
          <p:cNvSpPr/>
          <p:nvPr/>
        </p:nvSpPr>
        <p:spPr>
          <a:xfrm>
            <a:off x="800280" y="1600200"/>
            <a:ext cx="1599840" cy="1142640"/>
          </a:xfrm>
          <a:prstGeom prst="rect">
            <a:avLst/>
          </a:prstGeom>
          <a:solidFill>
            <a:srgbClr val="0070c0"/>
          </a:solidFill>
          <a:ln>
            <a:noFill/>
          </a:ln>
        </p:spPr>
        <p:txBody>
          <a:bodyPr anchor="ctr"/>
          <a:p>
            <a:pPr>
              <a:lnSpc>
                <a:spcPct val="100000"/>
              </a:lnSpc>
            </a:pPr>
            <a:r>
              <a:rPr lang="en-US" sz="2400">
                <a:solidFill>
                  <a:srgbClr val="ffffff"/>
                </a:solidFill>
                <a:latin typeface="Arial"/>
                <a:ea typeface="ＭＳ Ｐゴシック"/>
              </a:rPr>
              <a:t>acctID</a:t>
            </a:r>
            <a:endParaRPr/>
          </a:p>
        </p:txBody>
      </p:sp>
      <p:sp>
        <p:nvSpPr>
          <p:cNvPr id="331" name="CustomShape 8"/>
          <p:cNvSpPr/>
          <p:nvPr/>
        </p:nvSpPr>
        <p:spPr>
          <a:xfrm>
            <a:off x="2971800" y="1486080"/>
            <a:ext cx="1599840" cy="1714320"/>
          </a:xfrm>
          <a:prstGeom prst="rect">
            <a:avLst/>
          </a:prstGeom>
          <a:solidFill>
            <a:srgbClr val="7dc7ff"/>
          </a:solidFill>
          <a:ln w="12600">
            <a:noFill/>
          </a:ln>
        </p:spPr>
        <p:txBody>
          <a:bodyPr lIns="274320" anchor="ctr" vert="vert"/>
          <a:p>
            <a:pPr algn="ctr">
              <a:lnSpc>
                <a:spcPct val="100000"/>
              </a:lnSpc>
            </a:pPr>
            <a:r>
              <a:rPr lang="en-US" sz="8000">
                <a:solidFill>
                  <a:srgbClr val="a6a6a6"/>
                </a:solidFill>
                <a:latin typeface="Arial"/>
                <a:ea typeface="ＭＳ Ｐゴシック"/>
              </a:rPr>
              <a:t>reg</a:t>
            </a:r>
            <a:endParaRPr/>
          </a:p>
        </p:txBody>
      </p:sp>
      <p:sp>
        <p:nvSpPr>
          <p:cNvPr id="332" name="CustomShape 9"/>
          <p:cNvSpPr/>
          <p:nvPr/>
        </p:nvSpPr>
        <p:spPr>
          <a:xfrm>
            <a:off x="800280" y="2743200"/>
            <a:ext cx="1599840" cy="685440"/>
          </a:xfrm>
          <a:prstGeom prst="rect">
            <a:avLst/>
          </a:prstGeom>
          <a:solidFill>
            <a:srgbClr val="7030a0"/>
          </a:solidFill>
          <a:ln>
            <a:noFill/>
          </a:ln>
        </p:spPr>
        <p:txBody>
          <a:bodyPr anchor="ctr"/>
          <a:p>
            <a:pPr>
              <a:lnSpc>
                <a:spcPct val="100000"/>
              </a:lnSpc>
            </a:pPr>
            <a:r>
              <a:rPr lang="en-US" sz="2400">
                <a:solidFill>
                  <a:srgbClr val="ffffff"/>
                </a:solidFill>
                <a:latin typeface="Arial"/>
                <a:ea typeface="ＭＳ Ｐゴシック"/>
              </a:rPr>
              <a:t>bal</a:t>
            </a:r>
            <a:endParaRPr/>
          </a:p>
        </p:txBody>
      </p:sp>
      <p:sp>
        <p:nvSpPr>
          <p:cNvPr id="333" name="CustomShape 10"/>
          <p:cNvSpPr/>
          <p:nvPr/>
        </p:nvSpPr>
        <p:spPr>
          <a:xfrm>
            <a:off x="2971800" y="1943280"/>
            <a:ext cx="1599840" cy="456840"/>
          </a:xfrm>
          <a:prstGeom prst="rect">
            <a:avLst/>
          </a:prstGeom>
          <a:solidFill>
            <a:srgbClr val="c00000"/>
          </a:solidFill>
          <a:ln>
            <a:noFill/>
          </a:ln>
        </p:spPr>
        <p:txBody>
          <a:bodyPr tIns="0" bIns="91440" anchor="ctr"/>
          <a:p>
            <a:pPr>
              <a:lnSpc>
                <a:spcPct val="100000"/>
              </a:lnSpc>
            </a:pPr>
            <a:r>
              <a:rPr lang="en-US" sz="2000">
                <a:solidFill>
                  <a:srgbClr val="ffffff"/>
                </a:solidFill>
                <a:latin typeface="Arial"/>
                <a:ea typeface="ＭＳ Ｐゴシック"/>
              </a:rPr>
              <a:t>p</a:t>
            </a:r>
            <a:endParaRPr/>
          </a:p>
        </p:txBody>
      </p:sp>
      <p:sp>
        <p:nvSpPr>
          <p:cNvPr id="334" name="CustomShape 11"/>
          <p:cNvSpPr/>
          <p:nvPr/>
        </p:nvSpPr>
        <p:spPr>
          <a:xfrm rot="10062600">
            <a:off x="207360" y="1688760"/>
            <a:ext cx="1219320" cy="3612240"/>
          </a:xfrm>
          <a:prstGeom prst="arc">
            <a:avLst>
              <a:gd name="adj1" fmla="val 16891613"/>
              <a:gd name="adj2" fmla="val 5880114"/>
            </a:avLst>
          </a:prstGeom>
          <a:noFill/>
          <a:ln w="38160">
            <a:solidFill>
              <a:srgbClr val="000000"/>
            </a:solidFill>
            <a:round/>
            <a:tailEnd len="med" type="arrow" w="med"/>
          </a:ln>
        </p:spPr>
      </p:sp>
      <p:sp>
        <p:nvSpPr>
          <p:cNvPr id="335" name="CustomShape 12"/>
          <p:cNvSpPr/>
          <p:nvPr/>
        </p:nvSpPr>
        <p:spPr>
          <a:xfrm>
            <a:off x="228600" y="5086440"/>
            <a:ext cx="496440" cy="39528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38</a:t>
            </a:r>
            <a:endParaRPr/>
          </a:p>
        </p:txBody>
      </p:sp>
      <p:sp>
        <p:nvSpPr>
          <p:cNvPr id="336" name="CustomShape 13"/>
          <p:cNvSpPr/>
          <p:nvPr/>
        </p:nvSpPr>
        <p:spPr>
          <a:xfrm>
            <a:off x="1257480" y="2857680"/>
            <a:ext cx="1142640" cy="456120"/>
          </a:xfrm>
          <a:prstGeom prst="rect">
            <a:avLst/>
          </a:prstGeom>
          <a:noFill/>
          <a:ln>
            <a:noFill/>
          </a:ln>
        </p:spPr>
        <p:txBody>
          <a:bodyPr lIns="90000" rIns="90000" tIns="45000" bIns="45000"/>
          <a:p>
            <a:pPr algn="r">
              <a:lnSpc>
                <a:spcPct val="100000"/>
              </a:lnSpc>
            </a:pPr>
            <a:r>
              <a:rPr b="1" lang="en-US" sz="2400">
                <a:solidFill>
                  <a:srgbClr val="ffffff"/>
                </a:solidFill>
                <a:latin typeface="Courier New"/>
                <a:ea typeface="ＭＳ Ｐゴシック"/>
              </a:rPr>
              <a:t>10000</a:t>
            </a:r>
            <a:endParaRPr/>
          </a:p>
        </p:txBody>
      </p:sp>
      <p:sp>
        <p:nvSpPr>
          <p:cNvPr id="337" name="CustomShape 14"/>
          <p:cNvSpPr/>
          <p:nvPr/>
        </p:nvSpPr>
        <p:spPr>
          <a:xfrm>
            <a:off x="2033280" y="2857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0</a:t>
            </a:r>
            <a:endParaRPr/>
          </a:p>
        </p:txBody>
      </p:sp>
      <p:sp>
        <p:nvSpPr>
          <p:cNvPr id="338" name="CustomShape 15"/>
          <p:cNvSpPr/>
          <p:nvPr/>
        </p:nvSpPr>
        <p:spPr>
          <a:xfrm rot="10800000">
            <a:off x="2400840" y="1600560"/>
            <a:ext cx="570960" cy="571320"/>
          </a:xfrm>
          <a:prstGeom prst="straightConnector1">
            <a:avLst/>
          </a:prstGeom>
          <a:noFill/>
          <a:ln w="38160">
            <a:solidFill>
              <a:srgbClr val="000000"/>
            </a:solidFill>
            <a:round/>
            <a:tailEnd len="med" type="arrow" w="med"/>
          </a:ln>
        </p:spPr>
      </p:sp>
      <p:sp>
        <p:nvSpPr>
          <p:cNvPr id="339" name="CustomShape 16"/>
          <p:cNvSpPr/>
          <p:nvPr/>
        </p:nvSpPr>
        <p:spPr>
          <a:xfrm rot="10800000">
            <a:off x="2400840" y="2172240"/>
            <a:ext cx="570960" cy="1080"/>
          </a:xfrm>
          <a:prstGeom prst="straightConnector1">
            <a:avLst/>
          </a:prstGeom>
          <a:noFill/>
          <a:ln w="38160">
            <a:solidFill>
              <a:srgbClr val="000000"/>
            </a:solidFill>
            <a:round/>
            <a:tailEnd len="med" type="arrow" w="med"/>
          </a:ln>
        </p:spPr>
      </p:sp>
      <p:sp>
        <p:nvSpPr>
          <p:cNvPr id="340" name="CustomShape 17"/>
          <p:cNvSpPr/>
          <p:nvPr/>
        </p:nvSpPr>
        <p:spPr>
          <a:xfrm flipV="1" rot="10800000">
            <a:off x="2400840" y="2171520"/>
            <a:ext cx="570960" cy="456840"/>
          </a:xfrm>
          <a:prstGeom prst="straightConnector1">
            <a:avLst/>
          </a:prstGeom>
          <a:noFill/>
          <a:ln w="38160">
            <a:solidFill>
              <a:srgbClr val="000000"/>
            </a:solidFill>
            <a:round/>
            <a:tailEnd len="med" type="arrow" w="med"/>
          </a:ln>
        </p:spPr>
      </p:sp>
      <p:sp>
        <p:nvSpPr>
          <p:cNvPr id="341" name="CustomShape 18"/>
          <p:cNvSpPr/>
          <p:nvPr/>
        </p:nvSpPr>
        <p:spPr>
          <a:xfrm flipV="1" rot="10800000">
            <a:off x="2400840" y="2171520"/>
            <a:ext cx="570960" cy="914040"/>
          </a:xfrm>
          <a:prstGeom prst="straightConnector1">
            <a:avLst/>
          </a:prstGeom>
          <a:noFill/>
          <a:ln w="38160">
            <a:solidFill>
              <a:srgbClr val="000000"/>
            </a:solidFill>
            <a:round/>
            <a:tailEnd len="med" type="arrow" w="med"/>
          </a:ln>
        </p:spPr>
      </p:sp>
      <p:sp>
        <p:nvSpPr>
          <p:cNvPr id="342" name="CustomShape 19"/>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0x10</a:t>
            </a:r>
            <a:endParaRPr/>
          </a:p>
        </p:txBody>
      </p:sp>
      <p:sp>
        <p:nvSpPr>
          <p:cNvPr id="343" name="CustomShape 20"/>
          <p:cNvSpPr/>
          <p:nvPr/>
        </p:nvSpPr>
        <p:spPr>
          <a:xfrm rot="1237800">
            <a:off x="1080" y="2858400"/>
            <a:ext cx="799920" cy="799920"/>
          </a:xfrm>
          <a:prstGeom prst="lightningBolt">
            <a:avLst/>
          </a:prstGeom>
          <a:solidFill>
            <a:srgbClr val="ff0000"/>
          </a:solidFill>
          <a:ln>
            <a:noFill/>
          </a:ln>
        </p:spPr>
      </p:sp>
      <p:sp>
        <p:nvSpPr>
          <p:cNvPr id="344" name="CustomShape 21"/>
          <p:cNvSpPr/>
          <p:nvPr/>
        </p:nvSpPr>
        <p:spPr>
          <a:xfrm>
            <a:off x="3827880" y="1943280"/>
            <a:ext cx="74664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0x11</a:t>
            </a:r>
            <a:endParaRPr/>
          </a:p>
        </p:txBody>
      </p:sp>
      <p:sp>
        <p:nvSpPr>
          <p:cNvPr id="345" name="CustomShape 22"/>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0x12</a:t>
            </a:r>
            <a:endParaRPr/>
          </a:p>
        </p:txBody>
      </p:sp>
      <p:sp>
        <p:nvSpPr>
          <p:cNvPr id="346" name="CustomShape 23"/>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0x13</a:t>
            </a:r>
            <a:endParaRPr/>
          </a:p>
        </p:txBody>
      </p:sp>
      <p:sp>
        <p:nvSpPr>
          <p:cNvPr id="347" name="CustomShape 24"/>
          <p:cNvSpPr/>
          <p:nvPr/>
        </p:nvSpPr>
        <p:spPr>
          <a:xfrm>
            <a:off x="2059560" y="160020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a</a:t>
            </a:r>
            <a:endParaRPr/>
          </a:p>
        </p:txBody>
      </p:sp>
      <p:sp>
        <p:nvSpPr>
          <p:cNvPr id="348" name="CustomShape 25"/>
          <p:cNvSpPr/>
          <p:nvPr/>
        </p:nvSpPr>
        <p:spPr>
          <a:xfrm>
            <a:off x="2059560" y="19432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b</a:t>
            </a:r>
            <a:endParaRPr/>
          </a:p>
        </p:txBody>
      </p:sp>
      <p:sp>
        <p:nvSpPr>
          <p:cNvPr id="349" name="CustomShape 26"/>
          <p:cNvSpPr/>
          <p:nvPr/>
        </p:nvSpPr>
        <p:spPr>
          <a:xfrm>
            <a:off x="2059560" y="2281680"/>
            <a:ext cx="363960" cy="456120"/>
          </a:xfrm>
          <a:prstGeom prst="rect">
            <a:avLst/>
          </a:prstGeom>
          <a:noFill/>
          <a:ln>
            <a:noFill/>
          </a:ln>
        </p:spPr>
        <p:txBody>
          <a:bodyPr wrap="none" lIns="90000" rIns="90000" tIns="45000" bIns="45000"/>
          <a:p>
            <a:pPr algn="r">
              <a:lnSpc>
                <a:spcPct val="100000"/>
              </a:lnSpc>
            </a:pPr>
            <a:r>
              <a:rPr b="1" lang="en-US" sz="2400">
                <a:solidFill>
                  <a:srgbClr val="ffffff"/>
                </a:solidFill>
                <a:latin typeface="Courier New"/>
                <a:ea typeface="ＭＳ Ｐゴシック"/>
              </a:rPr>
              <a:t>c</a:t>
            </a:r>
            <a:endParaRPr/>
          </a:p>
        </p:txBody>
      </p:sp>
      <p:sp>
        <p:nvSpPr>
          <p:cNvPr id="350" name="CustomShape 27"/>
          <p:cNvSpPr/>
          <p:nvPr/>
        </p:nvSpPr>
        <p:spPr>
          <a:xfrm>
            <a:off x="799920" y="5024880"/>
            <a:ext cx="1599840" cy="456840"/>
          </a:xfrm>
          <a:prstGeom prst="rect">
            <a:avLst/>
          </a:prstGeom>
          <a:solidFill>
            <a:srgbClr val="c00000"/>
          </a:solidFill>
          <a:ln>
            <a:noFill/>
          </a:ln>
        </p:spPr>
        <p:txBody>
          <a:bodyPr anchor="ctr"/>
          <a:p>
            <a:pPr>
              <a:lnSpc>
                <a:spcPct val="100000"/>
              </a:lnSpc>
            </a:pPr>
            <a:r>
              <a:rPr lang="en-US" sz="2000">
                <a:solidFill>
                  <a:srgbClr val="ffffff"/>
                </a:solidFill>
                <a:latin typeface="Arial"/>
                <a:ea typeface="ＭＳ Ｐゴシック"/>
              </a:rPr>
              <a:t>id</a:t>
            </a:r>
            <a:endParaRPr/>
          </a:p>
        </p:txBody>
      </p:sp>
      <p:sp>
        <p:nvSpPr>
          <p:cNvPr id="351" name="CustomShape 28"/>
          <p:cNvSpPr/>
          <p:nvPr/>
        </p:nvSpPr>
        <p:spPr>
          <a:xfrm>
            <a:off x="1656000" y="508644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0x10</a:t>
            </a:r>
            <a:endParaRPr/>
          </a:p>
        </p:txBody>
      </p:sp>
      <p:sp>
        <p:nvSpPr>
          <p:cNvPr id="352" name="CustomShape 29"/>
          <p:cNvSpPr/>
          <p:nvPr/>
        </p:nvSpPr>
        <p:spPr>
          <a:xfrm>
            <a:off x="799920" y="5029200"/>
            <a:ext cx="1599840" cy="456840"/>
          </a:xfrm>
          <a:prstGeom prst="rect">
            <a:avLst/>
          </a:prstGeom>
          <a:solidFill>
            <a:srgbClr val="c00000"/>
          </a:solidFill>
          <a:ln>
            <a:noFill/>
          </a:ln>
        </p:spPr>
        <p:txBody>
          <a:bodyPr anchor="ctr"/>
          <a:p>
            <a:pPr>
              <a:lnSpc>
                <a:spcPct val="100000"/>
              </a:lnSpc>
            </a:pPr>
            <a:r>
              <a:rPr lang="en-US" sz="2000">
                <a:solidFill>
                  <a:srgbClr val="ffffff"/>
                </a:solidFill>
                <a:latin typeface="Arial"/>
                <a:ea typeface="ＭＳ Ｐゴシック"/>
              </a:rPr>
              <a:t>id</a:t>
            </a:r>
            <a:endParaRPr/>
          </a:p>
        </p:txBody>
      </p:sp>
      <p:sp>
        <p:nvSpPr>
          <p:cNvPr id="353" name="CustomShape 30"/>
          <p:cNvSpPr/>
          <p:nvPr/>
        </p:nvSpPr>
        <p:spPr>
          <a:xfrm>
            <a:off x="1656000" y="508644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0x10</a:t>
            </a:r>
            <a:endParaRPr/>
          </a:p>
        </p:txBody>
      </p:sp>
      <p:sp>
        <p:nvSpPr>
          <p:cNvPr id="354" name="CustomShape 31"/>
          <p:cNvSpPr/>
          <p:nvPr/>
        </p:nvSpPr>
        <p:spPr>
          <a:xfrm rot="16200000">
            <a:off x="3543120" y="3886560"/>
            <a:ext cx="228240" cy="456840"/>
          </a:xfrm>
          <a:prstGeom prst="ellipse">
            <a:avLst/>
          </a:prstGeom>
          <a:solidFill>
            <a:srgbClr val="ff6600"/>
          </a:solidFill>
          <a:ln>
            <a:noFill/>
          </a:ln>
        </p:spPr>
      </p:sp>
      <p:sp>
        <p:nvSpPr>
          <p:cNvPr id="355" name="CustomShape 32"/>
          <p:cNvSpPr/>
          <p:nvPr/>
        </p:nvSpPr>
        <p:spPr>
          <a:xfrm rot="16200000">
            <a:off x="3085920" y="4572360"/>
            <a:ext cx="228240" cy="456840"/>
          </a:xfrm>
          <a:prstGeom prst="ellipse">
            <a:avLst/>
          </a:prstGeom>
          <a:solidFill>
            <a:srgbClr val="ff6600"/>
          </a:solidFill>
          <a:ln>
            <a:noFill/>
          </a:ln>
        </p:spPr>
      </p:sp>
      <p:sp>
        <p:nvSpPr>
          <p:cNvPr id="356" name="CustomShape 33"/>
          <p:cNvSpPr/>
          <p:nvPr/>
        </p:nvSpPr>
        <p:spPr>
          <a:xfrm rot="16200000">
            <a:off x="4006800" y="4578840"/>
            <a:ext cx="228240" cy="443880"/>
          </a:xfrm>
          <a:prstGeom prst="ellipse">
            <a:avLst/>
          </a:prstGeom>
          <a:solidFill>
            <a:srgbClr val="ff6600"/>
          </a:solidFill>
          <a:ln>
            <a:noFill/>
          </a:ln>
        </p:spPr>
      </p:sp>
      <p:sp>
        <p:nvSpPr>
          <p:cNvPr id="357" name="CustomShape 34"/>
          <p:cNvSpPr/>
          <p:nvPr/>
        </p:nvSpPr>
        <p:spPr>
          <a:xfrm rot="16200000">
            <a:off x="2742840" y="5372280"/>
            <a:ext cx="228240" cy="456840"/>
          </a:xfrm>
          <a:prstGeom prst="ellipse">
            <a:avLst/>
          </a:prstGeom>
          <a:solidFill>
            <a:srgbClr val="ff6600"/>
          </a:solidFill>
          <a:ln>
            <a:noFill/>
          </a:ln>
        </p:spPr>
      </p:sp>
      <p:sp>
        <p:nvSpPr>
          <p:cNvPr id="358" name="CustomShape 35"/>
          <p:cNvSpPr/>
          <p:nvPr/>
        </p:nvSpPr>
        <p:spPr>
          <a:xfrm rot="5400000">
            <a:off x="3200760" y="4229280"/>
            <a:ext cx="456840" cy="456840"/>
          </a:xfrm>
          <a:prstGeom prst="straightConnector1">
            <a:avLst/>
          </a:prstGeom>
          <a:noFill/>
          <a:ln w="38160">
            <a:solidFill>
              <a:srgbClr val="000000"/>
            </a:solidFill>
            <a:round/>
            <a:tailEnd len="med" type="arrow" w="med"/>
          </a:ln>
        </p:spPr>
      </p:sp>
      <p:sp>
        <p:nvSpPr>
          <p:cNvPr id="359" name="CustomShape 36"/>
          <p:cNvSpPr/>
          <p:nvPr/>
        </p:nvSpPr>
        <p:spPr>
          <a:xfrm flipH="1" rot="5400000">
            <a:off x="3660120" y="4226400"/>
            <a:ext cx="456840" cy="463320"/>
          </a:xfrm>
          <a:prstGeom prst="straightConnector1">
            <a:avLst/>
          </a:prstGeom>
          <a:noFill/>
          <a:ln w="38160">
            <a:solidFill>
              <a:srgbClr val="000000"/>
            </a:solidFill>
            <a:round/>
            <a:tailEnd len="med" type="arrow" w="med"/>
          </a:ln>
        </p:spPr>
      </p:sp>
      <p:sp>
        <p:nvSpPr>
          <p:cNvPr id="360" name="CustomShape 37"/>
          <p:cNvSpPr/>
          <p:nvPr/>
        </p:nvSpPr>
        <p:spPr>
          <a:xfrm rot="5400000">
            <a:off x="2743560" y="5029200"/>
            <a:ext cx="570960" cy="342360"/>
          </a:xfrm>
          <a:prstGeom prst="straightConnector1">
            <a:avLst/>
          </a:prstGeom>
          <a:noFill/>
          <a:ln w="38160">
            <a:solidFill>
              <a:srgbClr val="000000"/>
            </a:solidFill>
            <a:round/>
            <a:tailEnd len="med" type="arrow" w="med"/>
          </a:ln>
        </p:spPr>
      </p:sp>
      <p:sp>
        <p:nvSpPr>
          <p:cNvPr id="361" name="CustomShape 38"/>
          <p:cNvSpPr/>
          <p:nvPr/>
        </p:nvSpPr>
        <p:spPr>
          <a:xfrm rot="16200000">
            <a:off x="3657600" y="5029560"/>
            <a:ext cx="685440" cy="1371240"/>
          </a:xfrm>
          <a:prstGeom prst="ellipse">
            <a:avLst/>
          </a:prstGeom>
          <a:solidFill>
            <a:srgbClr val="ff6600"/>
          </a:solidFill>
          <a:ln>
            <a:noFill/>
          </a:ln>
        </p:spPr>
        <p:txBody>
          <a:bodyPr lIns="45720" rIns="45720" tIns="91440" bIns="91440" vert="vert"/>
          <a:p>
            <a:pPr algn="ctr">
              <a:lnSpc>
                <a:spcPct val="100000"/>
              </a:lnSpc>
            </a:pPr>
            <a:r>
              <a:rPr lang="en-US">
                <a:solidFill>
                  <a:srgbClr val="ffffff"/>
                </a:solidFill>
                <a:latin typeface="Arial"/>
                <a:ea typeface="ＭＳ Ｐゴシック"/>
              </a:rPr>
              <a:t>10 to 16</a:t>
            </a:r>
            <a:endParaRPr/>
          </a:p>
        </p:txBody>
      </p:sp>
      <p:sp>
        <p:nvSpPr>
          <p:cNvPr id="362" name="CustomShape 39"/>
          <p:cNvSpPr/>
          <p:nvPr/>
        </p:nvSpPr>
        <p:spPr>
          <a:xfrm>
            <a:off x="3200400" y="4915080"/>
            <a:ext cx="799920" cy="456840"/>
          </a:xfrm>
          <a:prstGeom prst="straightConnector1">
            <a:avLst/>
          </a:prstGeom>
          <a:noFill/>
          <a:ln w="38160">
            <a:solidFill>
              <a:srgbClr val="000000"/>
            </a:solidFill>
            <a:round/>
            <a:tailEnd len="med" type="arrow" w="med"/>
          </a:ln>
        </p:spPr>
      </p:sp>
      <p:sp>
        <p:nvSpPr>
          <p:cNvPr id="363" name="CustomShape 40"/>
          <p:cNvSpPr/>
          <p:nvPr/>
        </p:nvSpPr>
        <p:spPr>
          <a:xfrm rot="5400000">
            <a:off x="2057400" y="2514600"/>
            <a:ext cx="1257120" cy="571320"/>
          </a:xfrm>
          <a:prstGeom prst="straightConnector1">
            <a:avLst/>
          </a:prstGeom>
          <a:noFill/>
          <a:ln w="38160">
            <a:solidFill>
              <a:srgbClr val="000000"/>
            </a:solidFill>
            <a:round/>
            <a:tailEnd len="med" type="arrow" w="med"/>
          </a:ln>
        </p:spPr>
      </p:sp>
      <p:sp>
        <p:nvSpPr>
          <p:cNvPr id="364" name="CustomShape 41"/>
          <p:cNvSpPr/>
          <p:nvPr/>
        </p:nvSpPr>
        <p:spPr>
          <a:xfrm>
            <a:off x="2286000" y="2743200"/>
            <a:ext cx="685440" cy="685440"/>
          </a:xfrm>
          <a:prstGeom prst="noSmoking">
            <a:avLst>
              <a:gd name="adj" fmla="val 18750"/>
            </a:avLst>
          </a:prstGeom>
          <a:solidFill>
            <a:srgbClr val="ff0000"/>
          </a:solidFill>
          <a:ln>
            <a:noFill/>
          </a:ln>
        </p:spPr>
      </p:sp>
      <p:sp>
        <p:nvSpPr>
          <p:cNvPr id="365" name="CustomShape 42"/>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0x17</a:t>
            </a:r>
            <a:endParaRPr/>
          </a:p>
        </p:txBody>
      </p:sp>
      <p:sp>
        <p:nvSpPr>
          <p:cNvPr id="366" name="CustomShape 43"/>
          <p:cNvSpPr/>
          <p:nvPr/>
        </p:nvSpPr>
        <p:spPr>
          <a:xfrm>
            <a:off x="228600" y="172764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10</a:t>
            </a:r>
            <a:endParaRPr/>
          </a:p>
          <a:p>
            <a:pPr>
              <a:lnSpc>
                <a:spcPct val="100000"/>
              </a:lnSpc>
            </a:pPr>
            <a:r>
              <a:rPr b="1" lang="en-US" sz="2000">
                <a:solidFill>
                  <a:srgbClr val="000000"/>
                </a:solidFill>
                <a:latin typeface="Courier New"/>
                <a:ea typeface="ＭＳ Ｐゴシック"/>
              </a:rPr>
              <a:t>11</a:t>
            </a:r>
            <a:endParaRPr/>
          </a:p>
          <a:p>
            <a:pPr>
              <a:lnSpc>
                <a:spcPct val="100000"/>
              </a:lnSpc>
            </a:pPr>
            <a:r>
              <a:rPr b="1" lang="en-US" sz="2000">
                <a:solidFill>
                  <a:srgbClr val="000000"/>
                </a:solidFill>
                <a:latin typeface="Courier New"/>
                <a:ea typeface="ＭＳ Ｐゴシック"/>
              </a:rPr>
              <a:t>12</a:t>
            </a:r>
            <a:endParaRPr/>
          </a:p>
        </p:txBody>
      </p:sp>
      <p:sp>
        <p:nvSpPr>
          <p:cNvPr id="367" name="CustomShape 44"/>
          <p:cNvSpPr/>
          <p:nvPr/>
        </p:nvSpPr>
        <p:spPr>
          <a:xfrm>
            <a:off x="228600" y="2743200"/>
            <a:ext cx="610920" cy="1005120"/>
          </a:xfrm>
          <a:prstGeom prst="rect">
            <a:avLst/>
          </a:prstGeom>
          <a:noFill/>
          <a:ln>
            <a:noFill/>
          </a:ln>
        </p:spPr>
        <p:txBody>
          <a:bodyPr lIns="90000" rIns="90000" tIns="45000" bIns="45000"/>
          <a:p>
            <a:pPr>
              <a:lnSpc>
                <a:spcPct val="100000"/>
              </a:lnSpc>
            </a:pPr>
            <a:r>
              <a:rPr b="1" lang="en-US" sz="2000">
                <a:solidFill>
                  <a:srgbClr val="000000"/>
                </a:solidFill>
                <a:latin typeface="Courier New"/>
                <a:ea typeface="ＭＳ Ｐゴシック"/>
              </a:rPr>
              <a:t>13</a:t>
            </a:r>
            <a:endParaRPr/>
          </a:p>
          <a:p>
            <a:pPr>
              <a:lnSpc>
                <a:spcPct val="100000"/>
              </a:lnSpc>
            </a:pPr>
            <a:endParaRPr/>
          </a:p>
          <a:p>
            <a:pPr>
              <a:lnSpc>
                <a:spcPct val="100000"/>
              </a:lnSpc>
            </a:pPr>
            <a:r>
              <a:rPr b="1" lang="en-US" sz="2000">
                <a:solidFill>
                  <a:srgbClr val="000000"/>
                </a:solidFill>
                <a:latin typeface="Courier New"/>
                <a:ea typeface="ＭＳ Ｐゴシック"/>
              </a:rPr>
              <a:t>17</a:t>
            </a:r>
            <a:endParaRPr/>
          </a:p>
        </p:txBody>
      </p:sp>
      <p:sp>
        <p:nvSpPr>
          <p:cNvPr id="368" name="Line 45"/>
          <p:cNvSpPr/>
          <p:nvPr/>
        </p:nvSpPr>
        <p:spPr>
          <a:xfrm>
            <a:off x="5047920" y="5715000"/>
            <a:ext cx="438480" cy="228600"/>
          </a:xfrm>
          <a:prstGeom prst="line">
            <a:avLst/>
          </a:prstGeom>
          <a:ln w="38160">
            <a:solidFill>
              <a:srgbClr val="ff0000"/>
            </a:solidFill>
            <a:round/>
          </a:ln>
        </p:spPr>
      </p:sp>
      <p:sp>
        <p:nvSpPr>
          <p:cNvPr id="369" name="Line 46"/>
          <p:cNvSpPr/>
          <p:nvPr/>
        </p:nvSpPr>
        <p:spPr>
          <a:xfrm flipH="1">
            <a:off x="5047920" y="5715000"/>
            <a:ext cx="438480" cy="228600"/>
          </a:xfrm>
          <a:prstGeom prst="line">
            <a:avLst/>
          </a:prstGeom>
          <a:ln w="38160">
            <a:solidFill>
              <a:srgbClr val="ff0000"/>
            </a:solidFill>
            <a:round/>
          </a:ln>
        </p:spPr>
      </p:sp>
      <p:sp>
        <p:nvSpPr>
          <p:cNvPr id="370" name="CustomShape 47"/>
          <p:cNvSpPr/>
          <p:nvPr/>
        </p:nvSpPr>
        <p:spPr>
          <a:xfrm>
            <a:off x="800280" y="685800"/>
            <a:ext cx="15998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memory</a:t>
            </a:r>
            <a:endParaRPr/>
          </a:p>
        </p:txBody>
      </p:sp>
      <p:sp>
        <p:nvSpPr>
          <p:cNvPr id="371" name="CustomShape 48"/>
          <p:cNvSpPr/>
          <p:nvPr/>
        </p:nvSpPr>
        <p:spPr>
          <a:xfrm>
            <a:off x="2971800" y="1143000"/>
            <a:ext cx="159984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registers</a:t>
            </a:r>
            <a:endParaRPr/>
          </a:p>
        </p:txBody>
      </p:sp>
      <p:sp>
        <p:nvSpPr>
          <p:cNvPr id="372" name="CustomShape 49"/>
          <p:cNvSpPr/>
          <p:nvPr/>
        </p:nvSpPr>
        <p:spPr>
          <a:xfrm>
            <a:off x="2514600" y="3429000"/>
            <a:ext cx="2171520" cy="395280"/>
          </a:xfrm>
          <a:prstGeom prst="rect">
            <a:avLst/>
          </a:prstGeom>
          <a:noFill/>
          <a:ln>
            <a:noFill/>
          </a:ln>
        </p:spPr>
        <p:txBody>
          <a:bodyPr lIns="90000" rIns="90000" tIns="45000" bIns="45000"/>
          <a:p>
            <a:pPr algn="ctr">
              <a:lnSpc>
                <a:spcPct val="100000"/>
              </a:lnSpc>
            </a:pPr>
            <a:r>
              <a:rPr b="1" lang="en-US" sz="2000">
                <a:solidFill>
                  <a:srgbClr val="000000"/>
                </a:solidFill>
                <a:latin typeface="Courier New"/>
                <a:ea typeface="ＭＳ Ｐゴシック"/>
              </a:rPr>
              <a:t>object table</a:t>
            </a:r>
            <a:endParaRPr/>
          </a:p>
        </p:txBody>
      </p:sp>
      <p:sp>
        <p:nvSpPr>
          <p:cNvPr id="373" name="CustomShape 50"/>
          <p:cNvSpPr/>
          <p:nvPr/>
        </p:nvSpPr>
        <p:spPr>
          <a:xfrm>
            <a:off x="2405520" y="3772080"/>
            <a:ext cx="1095480" cy="456120"/>
          </a:xfrm>
          <a:prstGeom prst="rect">
            <a:avLst/>
          </a:prstGeom>
          <a:noFill/>
          <a:ln>
            <a:noFill/>
          </a:ln>
        </p:spPr>
        <p:txBody>
          <a:bodyPr wrap="none" lIns="90000" rIns="90000" tIns="45000" bIns="45000"/>
          <a:p>
            <a:pPr algn="r">
              <a:lnSpc>
                <a:spcPct val="100000"/>
              </a:lnSpc>
            </a:pPr>
            <a:r>
              <a:rPr b="1" lang="en-US" sz="2400">
                <a:solidFill>
                  <a:srgbClr val="5a0000"/>
                </a:solidFill>
                <a:latin typeface="Courier New"/>
                <a:ea typeface="ＭＳ Ｐゴシック"/>
              </a:rPr>
              <a:t>10,11</a:t>
            </a:r>
            <a:endParaRPr/>
          </a:p>
        </p:txBody>
      </p:sp>
      <p:sp>
        <p:nvSpPr>
          <p:cNvPr id="374" name="CustomShape 51"/>
          <p:cNvSpPr/>
          <p:nvPr/>
        </p:nvSpPr>
        <p:spPr>
          <a:xfrm>
            <a:off x="2405520" y="3772080"/>
            <a:ext cx="1095480" cy="456120"/>
          </a:xfrm>
          <a:prstGeom prst="rect">
            <a:avLst/>
          </a:prstGeom>
          <a:noFill/>
          <a:ln>
            <a:noFill/>
          </a:ln>
        </p:spPr>
        <p:txBody>
          <a:bodyPr wrap="none" lIns="90000" rIns="90000" tIns="45000" bIns="45000"/>
          <a:p>
            <a:pPr algn="r">
              <a:lnSpc>
                <a:spcPct val="100000"/>
              </a:lnSpc>
            </a:pPr>
            <a:r>
              <a:rPr b="1" lang="en-US" sz="2400">
                <a:solidFill>
                  <a:srgbClr val="5a0000"/>
                </a:solidFill>
                <a:latin typeface="Courier New"/>
                <a:ea typeface="ＭＳ Ｐゴシック"/>
              </a:rPr>
              <a:t>11,12</a:t>
            </a:r>
            <a:endParaRPr/>
          </a:p>
        </p:txBody>
      </p:sp>
      <p:sp>
        <p:nvSpPr>
          <p:cNvPr id="375" name="CustomShape 52"/>
          <p:cNvSpPr/>
          <p:nvPr/>
        </p:nvSpPr>
        <p:spPr>
          <a:xfrm>
            <a:off x="2405520" y="3772080"/>
            <a:ext cx="1095480" cy="456120"/>
          </a:xfrm>
          <a:prstGeom prst="rect">
            <a:avLst/>
          </a:prstGeom>
          <a:noFill/>
          <a:ln>
            <a:noFill/>
          </a:ln>
        </p:spPr>
        <p:txBody>
          <a:bodyPr wrap="none" lIns="90000" rIns="90000" tIns="45000" bIns="45000"/>
          <a:p>
            <a:pPr algn="r">
              <a:lnSpc>
                <a:spcPct val="100000"/>
              </a:lnSpc>
            </a:pPr>
            <a:r>
              <a:rPr b="1" lang="en-US" sz="2400">
                <a:solidFill>
                  <a:srgbClr val="5a0000"/>
                </a:solidFill>
                <a:latin typeface="Courier New"/>
                <a:ea typeface="ＭＳ Ｐゴシック"/>
              </a:rPr>
              <a:t>12,13</a:t>
            </a:r>
            <a:endParaRPr/>
          </a:p>
        </p:txBody>
      </p:sp>
      <p:sp>
        <p:nvSpPr>
          <p:cNvPr id="376" name="CustomShape 53"/>
          <p:cNvSpPr/>
          <p:nvPr/>
        </p:nvSpPr>
        <p:spPr>
          <a:xfrm>
            <a:off x="2405520" y="3772080"/>
            <a:ext cx="1095480" cy="456120"/>
          </a:xfrm>
          <a:prstGeom prst="rect">
            <a:avLst/>
          </a:prstGeom>
          <a:noFill/>
          <a:ln>
            <a:noFill/>
          </a:ln>
        </p:spPr>
        <p:txBody>
          <a:bodyPr wrap="none" lIns="90000" rIns="90000" tIns="45000" bIns="45000"/>
          <a:p>
            <a:pPr algn="r">
              <a:lnSpc>
                <a:spcPct val="100000"/>
              </a:lnSpc>
            </a:pPr>
            <a:r>
              <a:rPr b="1" lang="en-US" sz="2400">
                <a:solidFill>
                  <a:srgbClr val="5a0000"/>
                </a:solidFill>
                <a:latin typeface="Courier New"/>
                <a:ea typeface="ＭＳ Ｐゴシック"/>
              </a:rPr>
              <a:t>16,17</a:t>
            </a:r>
            <a:endParaRPr/>
          </a:p>
        </p:txBody>
      </p:sp>
      <p:sp>
        <p:nvSpPr>
          <p:cNvPr id="377" name="CustomShape 54"/>
          <p:cNvSpPr/>
          <p:nvPr/>
        </p:nvSpPr>
        <p:spPr>
          <a:xfrm>
            <a:off x="3819960" y="1943280"/>
            <a:ext cx="748080" cy="395280"/>
          </a:xfrm>
          <a:prstGeom prst="rect">
            <a:avLst/>
          </a:prstGeom>
          <a:noFill/>
          <a:ln>
            <a:noFill/>
          </a:ln>
        </p:spPr>
        <p:txBody>
          <a:bodyPr wrap="none" lIns="90000" rIns="90000" tIns="45000" bIns="45000"/>
          <a:p>
            <a:pPr algn="r">
              <a:lnSpc>
                <a:spcPct val="100000"/>
              </a:lnSpc>
            </a:pPr>
            <a:r>
              <a:rPr b="1" lang="en-US" sz="2000">
                <a:solidFill>
                  <a:srgbClr val="ffffff"/>
                </a:solidFill>
                <a:latin typeface="Arial"/>
                <a:ea typeface="ＭＳ Ｐゴシック"/>
              </a:rPr>
              <a:t>0x16</a:t>
            </a:r>
            <a:endParaRPr/>
          </a:p>
        </p:txBody>
      </p:sp>
      <p:sp>
        <p:nvSpPr>
          <p:cNvPr id="378" name="CustomShape 55"/>
          <p:cNvSpPr/>
          <p:nvPr/>
        </p:nvSpPr>
        <p:spPr>
          <a:xfrm>
            <a:off x="3107520" y="4172040"/>
            <a:ext cx="992520" cy="1314000"/>
          </a:xfrm>
          <a:prstGeom prst="rect">
            <a:avLst/>
          </a:prstGeom>
          <a:noFill/>
          <a:ln w="101520">
            <a:solidFill>
              <a:srgbClr val="ff1515"/>
            </a:solidFill>
            <a:round/>
            <a:tailEnd len="med" type="arrow" w="med"/>
          </a:ln>
        </p:spPr>
      </p:sp>
      <p:sp>
        <p:nvSpPr>
          <p:cNvPr id="379" name="CustomShape 56"/>
          <p:cNvSpPr/>
          <p:nvPr/>
        </p:nvSpPr>
        <p:spPr>
          <a:xfrm>
            <a:off x="4952880" y="5600880"/>
            <a:ext cx="3504960" cy="456840"/>
          </a:xfrm>
          <a:prstGeom prst="rect">
            <a:avLst/>
          </a:prstGeom>
          <a:noFill/>
          <a:ln w="38160">
            <a:solidFill>
              <a:srgbClr val="ff1515"/>
            </a:solidFill>
            <a:round/>
          </a:ln>
        </p:spPr>
      </p:sp>
      <p:sp>
        <p:nvSpPr>
          <p:cNvPr id="380" name="CustomShape 57"/>
          <p:cNvSpPr/>
          <p:nvPr/>
        </p:nvSpPr>
        <p:spPr>
          <a:xfrm>
            <a:off x="2514600" y="3429000"/>
            <a:ext cx="2171520" cy="2857320"/>
          </a:xfrm>
          <a:prstGeom prst="rect">
            <a:avLst/>
          </a:prstGeom>
          <a:noFill/>
          <a:ln w="38160">
            <a:solidFill>
              <a:srgbClr val="ff1515"/>
            </a:solidFill>
            <a:round/>
          </a:ln>
        </p:spPr>
      </p:sp>
      <p:sp>
        <p:nvSpPr>
          <p:cNvPr id="381" name="CustomShape 58"/>
          <p:cNvSpPr/>
          <p:nvPr/>
        </p:nvSpPr>
        <p:spPr>
          <a:xfrm>
            <a:off x="4724280" y="1920960"/>
            <a:ext cx="3657240" cy="456840"/>
          </a:xfrm>
          <a:prstGeom prst="rect">
            <a:avLst/>
          </a:prstGeom>
          <a:noFill/>
          <a:ln w="38160">
            <a:solidFill>
              <a:srgbClr val="ff1515"/>
            </a:solidFill>
            <a:round/>
          </a:ln>
        </p:spPr>
      </p:sp>
    </p:spTree>
  </p:cSld>
  <p:timing>
    <p:tnLst>
      <p:par>
        <p:cTn id="539" dur="indefinite" restart="never" nodeType="tmRoot">
          <p:childTnLst>
            <p:seq>
              <p:cTn id="540" dur="indefinite" nodeType="mainSeq">
                <p:childTnLst>
                  <p:par>
                    <p:cTn id="541" fill="hold">
                      <p:stCondLst>
                        <p:cond delay="indefinite"/>
                      </p:stCondLst>
                      <p:childTnLst>
                        <p:par>
                          <p:cTn id="542" fill="hold">
                            <p:stCondLst>
                              <p:cond delay="0"/>
                            </p:stCondLst>
                            <p:childTnLst>
                              <p:par>
                                <p:cTn id="543" nodeType="withEffect" fill="hold" presetClass="entr" presetID="1">
                                  <p:stCondLst>
                                    <p:cond delay="0"/>
                                  </p:stCondLst>
                                  <p:childTnLst>
                                    <p:set>
                                      <p:cBhvr>
                                        <p:cTn id="544" dur="1" fill="hold">
                                          <p:stCondLst>
                                            <p:cond delay="0"/>
                                          </p:stCondLst>
                                        </p:cTn>
                                        <p:tgtEl>
                                          <p:spTgt spid="325">
                                            <p:txEl>
                                              <p:pRg st="0" end="21"/>
                                            </p:txEl>
                                          </p:spTgt>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325">
                                            <p:txEl>
                                              <p:pRg st="21" end="52"/>
                                            </p:txEl>
                                          </p:spTgt>
                                        </p:tgtEl>
                                        <p:attrNameLst>
                                          <p:attrName>style.visibility</p:attrName>
                                        </p:attrNameLst>
                                      </p:cBhvr>
                                      <p:to>
                                        <p:strVal val="visible"/>
                                      </p:to>
                                    </p:set>
                                  </p:childTnLst>
                                </p:cTn>
                              </p:par>
                              <p:par>
                                <p:cTn id="547" nodeType="withEffect" fill="hold" presetClass="entr" presetID="1">
                                  <p:stCondLst>
                                    <p:cond delay="0"/>
                                  </p:stCondLst>
                                  <p:childTnLst>
                                    <p:set>
                                      <p:cBhvr>
                                        <p:cTn id="548" dur="1" fill="hold">
                                          <p:stCondLst>
                                            <p:cond delay="0"/>
                                          </p:stCondLst>
                                        </p:cTn>
                                        <p:tgtEl>
                                          <p:spTgt spid="325">
                                            <p:txEl>
                                              <p:pRg st="52" end="57"/>
                                            </p:txEl>
                                          </p:spTgt>
                                        </p:tgtEl>
                                        <p:attrNameLst>
                                          <p:attrName>style.visibility</p:attrName>
                                        </p:attrNameLst>
                                      </p:cBhvr>
                                      <p:to>
                                        <p:strVal val="visible"/>
                                      </p:to>
                                    </p:set>
                                  </p:childTnLst>
                                </p:cTn>
                              </p:par>
                              <p:par>
                                <p:cTn id="549" nodeType="withEffect" fill="hold" presetClass="entr" presetID="1">
                                  <p:stCondLst>
                                    <p:cond delay="0"/>
                                  </p:stCondLst>
                                  <p:childTnLst>
                                    <p:set>
                                      <p:cBhvr>
                                        <p:cTn id="550" dur="1" fill="hold">
                                          <p:stCondLst>
                                            <p:cond delay="0"/>
                                          </p:stCondLst>
                                        </p:cTn>
                                        <p:tgtEl>
                                          <p:spTgt spid="325">
                                            <p:txEl>
                                              <p:pRg st="57" end="86"/>
                                            </p:txEl>
                                          </p:spTgt>
                                        </p:tgtEl>
                                        <p:attrNameLst>
                                          <p:attrName>style.visibility</p:attrName>
                                        </p:attrNameLst>
                                      </p:cBhvr>
                                      <p:to>
                                        <p:strVal val="visible"/>
                                      </p:to>
                                    </p:set>
                                  </p:childTnLst>
                                </p:cTn>
                              </p:par>
                              <p:par>
                                <p:cTn id="551" nodeType="withEffect" fill="hold" presetClass="entr" presetID="1">
                                  <p:stCondLst>
                                    <p:cond delay="0"/>
                                  </p:stCondLst>
                                  <p:childTnLst>
                                    <p:set>
                                      <p:cBhvr>
                                        <p:cTn id="552" dur="1" fill="hold">
                                          <p:stCondLst>
                                            <p:cond delay="0"/>
                                          </p:stCondLst>
                                        </p:cTn>
                                        <p:tgtEl>
                                          <p:spTgt spid="325">
                                            <p:txEl>
                                              <p:pRg st="86" end="102"/>
                                            </p:txEl>
                                          </p:spTgt>
                                        </p:tgtEl>
                                        <p:attrNameLst>
                                          <p:attrName>style.visibility</p:attrName>
                                        </p:attrNameLst>
                                      </p:cBhvr>
                                      <p:to>
                                        <p:strVal val="visible"/>
                                      </p:to>
                                    </p:set>
                                  </p:childTnLst>
                                </p:cTn>
                              </p:par>
                              <p:par>
                                <p:cTn id="553" nodeType="withEffect" fill="hold" presetClass="entr" presetID="1">
                                  <p:stCondLst>
                                    <p:cond delay="0"/>
                                  </p:stCondLst>
                                  <p:childTnLst>
                                    <p:set>
                                      <p:cBhvr>
                                        <p:cTn id="554" dur="1" fill="hold">
                                          <p:stCondLst>
                                            <p:cond delay="0"/>
                                          </p:stCondLst>
                                        </p:cTn>
                                        <p:tgtEl>
                                          <p:spTgt spid="325">
                                            <p:txEl>
                                              <p:pRg st="102" end="127"/>
                                            </p:txEl>
                                          </p:spTgt>
                                        </p:tgtEl>
                                        <p:attrNameLst>
                                          <p:attrName>style.visibility</p:attrName>
                                        </p:attrNameLst>
                                      </p:cBhvr>
                                      <p:to>
                                        <p:strVal val="visible"/>
                                      </p:to>
                                    </p:set>
                                  </p:childTnLst>
                                </p:cTn>
                              </p:par>
                              <p:par>
                                <p:cTn id="555" nodeType="withEffect" fill="hold" presetClass="entr" presetID="1">
                                  <p:stCondLst>
                                    <p:cond delay="0"/>
                                  </p:stCondLst>
                                  <p:childTnLst>
                                    <p:set>
                                      <p:cBhvr>
                                        <p:cTn id="556" dur="1" fill="hold">
                                          <p:stCondLst>
                                            <p:cond delay="0"/>
                                          </p:stCondLst>
                                        </p:cTn>
                                        <p:tgtEl>
                                          <p:spTgt spid="325">
                                            <p:txEl>
                                              <p:pRg st="127" end="129"/>
                                            </p:txEl>
                                          </p:spTgt>
                                        </p:tgtEl>
                                        <p:attrNameLst>
                                          <p:attrName>style.visibility</p:attrName>
                                        </p:attrNameLst>
                                      </p:cBhvr>
                                      <p:to>
                                        <p:strVal val="visible"/>
                                      </p:to>
                                    </p:set>
                                  </p:childTnLst>
                                </p:cTn>
                              </p:par>
                              <p:par>
                                <p:cTn id="557" nodeType="withEffect" fill="hold" presetClass="entr" presetID="1">
                                  <p:stCondLst>
                                    <p:cond delay="0"/>
                                  </p:stCondLst>
                                  <p:childTnLst>
                                    <p:set>
                                      <p:cBhvr>
                                        <p:cTn id="558" dur="1" fill="hold">
                                          <p:stCondLst>
                                            <p:cond delay="0"/>
                                          </p:stCondLst>
                                        </p:cTn>
                                        <p:tgtEl>
                                          <p:spTgt spid="325">
                                            <p:txEl>
                                              <p:pRg st="129" end="144"/>
                                            </p:txEl>
                                          </p:spTgt>
                                        </p:tgtEl>
                                        <p:attrNameLst>
                                          <p:attrName>style.visibility</p:attrName>
                                        </p:attrNameLst>
                                      </p:cBhvr>
                                      <p:to>
                                        <p:strVal val="visible"/>
                                      </p:to>
                                    </p:set>
                                  </p:childTnLst>
                                </p:cTn>
                              </p:par>
                              <p:par>
                                <p:cTn id="559" nodeType="withEffect" fill="hold" presetClass="entr" presetID="1">
                                  <p:stCondLst>
                                    <p:cond delay="0"/>
                                  </p:stCondLst>
                                  <p:childTnLst>
                                    <p:set>
                                      <p:cBhvr>
                                        <p:cTn id="560" dur="1" fill="hold">
                                          <p:stCondLst>
                                            <p:cond delay="0"/>
                                          </p:stCondLst>
                                        </p:cTn>
                                        <p:tgtEl>
                                          <p:spTgt spid="325">
                                            <p:txEl>
                                              <p:pRg st="144" end="146"/>
                                            </p:txEl>
                                          </p:spTgt>
                                        </p:tgtEl>
                                        <p:attrNameLst>
                                          <p:attrName>style.visibility</p:attrName>
                                        </p:attrNameLst>
                                      </p:cBhvr>
                                      <p:to>
                                        <p:strVal val="visible"/>
                                      </p:to>
                                    </p:set>
                                  </p:childTnLst>
                                </p:cTn>
                              </p:par>
                              <p:par>
                                <p:cTn id="561" nodeType="withEffect" fill="hold" presetClass="entr" presetID="1">
                                  <p:stCondLst>
                                    <p:cond delay="0"/>
                                  </p:stCondLst>
                                  <p:childTnLst>
                                    <p:set>
                                      <p:cBhvr>
                                        <p:cTn id="562" dur="1" fill="hold">
                                          <p:stCondLst>
                                            <p:cond delay="0"/>
                                          </p:stCondLst>
                                        </p:cTn>
                                        <p:tgtEl>
                                          <p:spTgt spid="325">
                                            <p:txEl>
                                              <p:pRg st="146" end="148"/>
                                            </p:txEl>
                                          </p:spTgt>
                                        </p:tgtEl>
                                        <p:attrNameLst>
                                          <p:attrName>style.visibility</p:attrName>
                                        </p:attrNameLst>
                                      </p:cBhvr>
                                      <p:to>
                                        <p:strVal val="visible"/>
                                      </p:to>
                                    </p:set>
                                  </p:childTnLst>
                                </p:cTn>
                              </p:par>
                              <p:par>
                                <p:cTn id="563" nodeType="withEffect" fill="hold" presetClass="entr" presetID="1">
                                  <p:stCondLst>
                                    <p:cond delay="0"/>
                                  </p:stCondLst>
                                  <p:childTnLst>
                                    <p:set>
                                      <p:cBhvr>
                                        <p:cTn id="564" dur="1" fill="hold">
                                          <p:stCondLst>
                                            <p:cond delay="0"/>
                                          </p:stCondLst>
                                        </p:cTn>
                                        <p:tgtEl>
                                          <p:spTgt spid="325">
                                            <p:txEl>
                                              <p:pRg st="148" end="154"/>
                                            </p:txEl>
                                          </p:spTgt>
                                        </p:tgtEl>
                                        <p:attrNameLst>
                                          <p:attrName>style.visibility</p:attrName>
                                        </p:attrNameLst>
                                      </p:cBhvr>
                                      <p:to>
                                        <p:strVal val="visible"/>
                                      </p:to>
                                    </p:set>
                                  </p:childTnLst>
                                </p:cTn>
                              </p:par>
                              <p:par>
                                <p:cTn id="565" nodeType="withEffect" fill="hold" presetClass="entr" presetID="1">
                                  <p:stCondLst>
                                    <p:cond delay="0"/>
                                  </p:stCondLst>
                                  <p:childTnLst>
                                    <p:set>
                                      <p:cBhvr>
                                        <p:cTn id="566" dur="1" fill="hold">
                                          <p:stCondLst>
                                            <p:cond delay="0"/>
                                          </p:stCondLst>
                                        </p:cTn>
                                        <p:tgtEl>
                                          <p:spTgt spid="325">
                                            <p:txEl>
                                              <p:pRg st="154" end="177"/>
                                            </p:txEl>
                                          </p:spTgt>
                                        </p:tgtEl>
                                        <p:attrNameLst>
                                          <p:attrName>style.visibility</p:attrName>
                                        </p:attrNameLst>
                                      </p:cBhvr>
                                      <p:to>
                                        <p:strVal val="visible"/>
                                      </p:to>
                                    </p:set>
                                  </p:childTnLst>
                                </p:cTn>
                              </p:par>
                              <p:par>
                                <p:cTn id="567" nodeType="withEffect" fill="hold" presetClass="entr" presetID="1">
                                  <p:stCondLst>
                                    <p:cond delay="0"/>
                                  </p:stCondLst>
                                  <p:childTnLst>
                                    <p:set>
                                      <p:cBhvr>
                                        <p:cTn id="568" dur="1" fill="hold">
                                          <p:stCondLst>
                                            <p:cond delay="0"/>
                                          </p:stCondLst>
                                        </p:cTn>
                                        <p:tgtEl>
                                          <p:spTgt spid="325">
                                            <p:txEl>
                                              <p:pRg st="177" end="187"/>
                                            </p:txEl>
                                          </p:spTgt>
                                        </p:tgtEl>
                                        <p:attrNameLst>
                                          <p:attrName>style.visibility</p:attrName>
                                        </p:attrNameLst>
                                      </p:cBhvr>
                                      <p:to>
                                        <p:strVal val="visible"/>
                                      </p:to>
                                    </p:set>
                                  </p:childTnLst>
                                </p:cTn>
                              </p:par>
                              <p:par>
                                <p:cTn id="569" nodeType="withEffect" fill="hold" presetClass="entr" presetID="1">
                                  <p:stCondLst>
                                    <p:cond delay="0"/>
                                  </p:stCondLst>
                                  <p:childTnLst>
                                    <p:set>
                                      <p:cBhvr>
                                        <p:cTn id="570" dur="1" fill="hold">
                                          <p:stCondLst>
                                            <p:cond delay="0"/>
                                          </p:stCondLst>
                                        </p:cTn>
                                        <p:tgtEl>
                                          <p:spTgt spid="325">
                                            <p:txEl>
                                              <p:pRg st="187" end="215"/>
                                            </p:txEl>
                                          </p:spTgt>
                                        </p:tgtEl>
                                        <p:attrNameLst>
                                          <p:attrName>style.visibility</p:attrName>
                                        </p:attrNameLst>
                                      </p:cBhvr>
                                      <p:to>
                                        <p:strVal val="visible"/>
                                      </p:to>
                                    </p:set>
                                  </p:childTnLst>
                                </p:cTn>
                              </p:par>
                              <p:par>
                                <p:cTn id="571" nodeType="withEffect" fill="hold" presetClass="entr" presetID="1">
                                  <p:stCondLst>
                                    <p:cond delay="0"/>
                                  </p:stCondLst>
                                  <p:childTnLst>
                                    <p:set>
                                      <p:cBhvr>
                                        <p:cTn id="572" dur="1" fill="hold">
                                          <p:stCondLst>
                                            <p:cond delay="0"/>
                                          </p:stCondLst>
                                        </p:cTn>
                                        <p:tgtEl>
                                          <p:spTgt spid="325">
                                            <p:txEl>
                                              <p:pRg st="215" end="228"/>
                                            </p:txEl>
                                          </p:spTgt>
                                        </p:tgtEl>
                                        <p:attrNameLst>
                                          <p:attrName>style.visibility</p:attrName>
                                        </p:attrNameLst>
                                      </p:cBhvr>
                                      <p:to>
                                        <p:strVal val="visible"/>
                                      </p:to>
                                    </p:set>
                                  </p:childTnLst>
                                </p:cTn>
                              </p:par>
                              <p:par>
                                <p:cTn id="573" nodeType="withEffect" fill="hold" presetClass="entr" presetID="1">
                                  <p:stCondLst>
                                    <p:cond delay="0"/>
                                  </p:stCondLst>
                                  <p:childTnLst>
                                    <p:set>
                                      <p:cBhvr>
                                        <p:cTn id="574" dur="1" fill="hold">
                                          <p:stCondLst>
                                            <p:cond delay="0"/>
                                          </p:stCondLst>
                                        </p:cTn>
                                        <p:tgtEl>
                                          <p:spTgt spid="327"/>
                                        </p:tgtEl>
                                        <p:attrNameLst>
                                          <p:attrName>style.visibility</p:attrName>
                                        </p:attrNameLst>
                                      </p:cBhvr>
                                      <p:to>
                                        <p:strVal val="visible"/>
                                      </p:to>
                                    </p:set>
                                  </p:childTnLst>
                                </p:cTn>
                              </p:par>
                              <p:par>
                                <p:cTn id="575" nodeType="withEffect" fill="hold" presetClass="entr" presetID="1">
                                  <p:stCondLst>
                                    <p:cond delay="0"/>
                                  </p:stCondLst>
                                  <p:childTnLst>
                                    <p:set>
                                      <p:cBhvr>
                                        <p:cTn id="576" dur="1" fill="hold">
                                          <p:stCondLst>
                                            <p:cond delay="0"/>
                                          </p:stCondLst>
                                        </p:cTn>
                                        <p:tgtEl>
                                          <p:spTgt spid="331"/>
                                        </p:tgtEl>
                                        <p:attrNameLst>
                                          <p:attrName>style.visibility</p:attrName>
                                        </p:attrNameLst>
                                      </p:cBhvr>
                                      <p:to>
                                        <p:strVal val="visible"/>
                                      </p:to>
                                    </p:set>
                                  </p:childTnLst>
                                </p:cTn>
                              </p:par>
                              <p:par>
                                <p:cTn id="577" nodeType="withEffect" fill="hold" presetClass="entr" presetID="1">
                                  <p:stCondLst>
                                    <p:cond delay="0"/>
                                  </p:stCondLst>
                                  <p:childTnLst>
                                    <p:set>
                                      <p:cBhvr>
                                        <p:cTn id="578" dur="1" fill="hold">
                                          <p:stCondLst>
                                            <p:cond delay="0"/>
                                          </p:stCondLst>
                                        </p:cTn>
                                        <p:tgtEl>
                                          <p:spTgt spid="330"/>
                                        </p:tgtEl>
                                        <p:attrNameLst>
                                          <p:attrName>style.visibility</p:attrName>
                                        </p:attrNameLst>
                                      </p:cBhvr>
                                      <p:to>
                                        <p:strVal val="visible"/>
                                      </p:to>
                                    </p:set>
                                  </p:childTnLst>
                                </p:cTn>
                              </p:par>
                              <p:par>
                                <p:cTn id="579" nodeType="withEffect" fill="hold" presetClass="entr" presetID="1">
                                  <p:stCondLst>
                                    <p:cond delay="0"/>
                                  </p:stCondLst>
                                  <p:childTnLst>
                                    <p:set>
                                      <p:cBhvr>
                                        <p:cTn id="580" dur="1" fill="hold">
                                          <p:stCondLst>
                                            <p:cond delay="0"/>
                                          </p:stCondLst>
                                        </p:cTn>
                                        <p:tgtEl>
                                          <p:spTgt spid="332"/>
                                        </p:tgtEl>
                                        <p:attrNameLst>
                                          <p:attrName>style.visibility</p:attrName>
                                        </p:attrNameLst>
                                      </p:cBhvr>
                                      <p:to>
                                        <p:strVal val="visible"/>
                                      </p:to>
                                    </p:set>
                                  </p:childTnLst>
                                </p:cTn>
                              </p:par>
                              <p:par>
                                <p:cTn id="581" nodeType="withEffect" fill="hold" presetClass="entr" presetID="1">
                                  <p:stCondLst>
                                    <p:cond delay="0"/>
                                  </p:stCondLst>
                                  <p:childTnLst>
                                    <p:set>
                                      <p:cBhvr>
                                        <p:cTn id="582" dur="1" fill="hold">
                                          <p:stCondLst>
                                            <p:cond delay="0"/>
                                          </p:stCondLst>
                                        </p:cTn>
                                        <p:tgtEl>
                                          <p:spTgt spid="326"/>
                                        </p:tgtEl>
                                        <p:attrNameLst>
                                          <p:attrName>style.visibility</p:attrName>
                                        </p:attrNameLst>
                                      </p:cBhvr>
                                      <p:to>
                                        <p:strVal val="visible"/>
                                      </p:to>
                                    </p:set>
                                  </p:childTnLst>
                                </p:cTn>
                              </p:par>
                              <p:par>
                                <p:cTn id="583" nodeType="withEffect" fill="hold" presetClass="entr" presetID="1">
                                  <p:stCondLst>
                                    <p:cond delay="0"/>
                                  </p:stCondLst>
                                  <p:childTnLst>
                                    <p:set>
                                      <p:cBhvr>
                                        <p:cTn id="584" dur="1" fill="hold">
                                          <p:stCondLst>
                                            <p:cond delay="0"/>
                                          </p:stCondLst>
                                        </p:cTn>
                                        <p:tgtEl>
                                          <p:spTgt spid="366"/>
                                        </p:tgtEl>
                                        <p:attrNameLst>
                                          <p:attrName>style.visibility</p:attrName>
                                        </p:attrNameLst>
                                      </p:cBhvr>
                                      <p:to>
                                        <p:strVal val="visible"/>
                                      </p:to>
                                    </p:set>
                                  </p:childTnLst>
                                </p:cTn>
                              </p:par>
                              <p:par>
                                <p:cTn id="585" nodeType="withEffect" fill="hold" presetClass="entr" presetID="1">
                                  <p:stCondLst>
                                    <p:cond delay="0"/>
                                  </p:stCondLst>
                                  <p:childTnLst>
                                    <p:set>
                                      <p:cBhvr>
                                        <p:cTn id="586" dur="1" fill="hold">
                                          <p:stCondLst>
                                            <p:cond delay="0"/>
                                          </p:stCondLst>
                                        </p:cTn>
                                        <p:tgtEl>
                                          <p:spTgt spid="367"/>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nodeType="clickEffect" fill="hold" presetClass="entr" presetID="1">
                                  <p:stCondLst>
                                    <p:cond delay="0"/>
                                  </p:stCondLst>
                                  <p:childTnLst>
                                    <p:set>
                                      <p:cBhvr>
                                        <p:cTn id="590" dur="1" fill="hold">
                                          <p:stCondLst>
                                            <p:cond delay="0"/>
                                          </p:stCondLst>
                                        </p:cTn>
                                        <p:tgtEl>
                                          <p:spTgt spid="381"/>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1">
                                  <p:stCondLst>
                                    <p:cond delay="0"/>
                                  </p:stCondLst>
                                  <p:childTnLst>
                                    <p:set>
                                      <p:cBhvr>
                                        <p:cTn id="594" dur="1" fill="hold">
                                          <p:stCondLst>
                                            <p:cond delay="0"/>
                                          </p:stCondLst>
                                        </p:cTn>
                                        <p:tgtEl>
                                          <p:spTgt spid="379"/>
                                        </p:tgtEl>
                                        <p:attrNameLst>
                                          <p:attrName>style.visibility</p:attrName>
                                        </p:attrNameLst>
                                      </p:cBhvr>
                                      <p:to>
                                        <p:strVal val="visible"/>
                                      </p:to>
                                    </p:set>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1">
                                  <p:stCondLst>
                                    <p:cond delay="0"/>
                                  </p:stCondLst>
                                  <p:childTnLst>
                                    <p:set>
                                      <p:cBhvr>
                                        <p:cTn id="598" dur="1" fill="hold">
                                          <p:stCondLst>
                                            <p:cond delay="0"/>
                                          </p:stCondLst>
                                        </p:cTn>
                                        <p:tgtEl>
                                          <p:spTgt spid="380"/>
                                        </p:tgtEl>
                                        <p:attrNameLst>
                                          <p:attrName>style.visibility</p:attrName>
                                        </p:attrNameLst>
                                      </p:cBhvr>
                                      <p:to>
                                        <p:strVal val="visible"/>
                                      </p:to>
                                    </p:set>
                                  </p:childTnLst>
                                </p:cTn>
                              </p:par>
                            </p:childTnLst>
                          </p:cTn>
                        </p:par>
                      </p:childTnLst>
                    </p:cTn>
                  </p:par>
                  <p:par>
                    <p:cTn id="599" fill="hold">
                      <p:stCondLst>
                        <p:cond delay="indefinite"/>
                      </p:stCondLst>
                      <p:childTnLst>
                        <p:par>
                          <p:cTn id="600" fill="hold">
                            <p:stCondLst>
                              <p:cond delay="0"/>
                            </p:stCondLst>
                            <p:childTnLst>
                              <p:par>
                                <p:cTn id="601" nodeType="clickEffect" fill="hold" presetClass="entr" presetID="1">
                                  <p:stCondLst>
                                    <p:cond delay="0"/>
                                  </p:stCondLst>
                                  <p:childTnLst>
                                    <p:set>
                                      <p:cBhvr>
                                        <p:cTn id="602" dur="1" fill="hold">
                                          <p:stCondLst>
                                            <p:cond delay="0"/>
                                          </p:stCondLst>
                                        </p:cTn>
                                        <p:tgtEl>
                                          <p:spTgt spid="-1"/>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nodeType="clickEffect" fill="hold" presetClass="entr" presetID="1">
                                  <p:stCondLst>
                                    <p:cond delay="0"/>
                                  </p:stCondLst>
                                  <p:childTnLst>
                                    <p:set>
                                      <p:cBhvr>
                                        <p:cTn id="606" dur="1" fill="hold">
                                          <p:stCondLst>
                                            <p:cond delay="0"/>
                                          </p:stCondLst>
                                        </p:cTn>
                                        <p:tgtEl>
                                          <p:spTgt spid="324"/>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path" presetID="42">
                                  <p:stCondLst>
                                    <p:cond delay="0"/>
                                  </p:stCondLst>
                                  <p:childTnLst/>
                                </p:cTn>
                              </p:par>
                              <p:par>
                                <p:cTn id="610" nodeType="withEffect" fill="hold" presetClass="emph" presetID="6">
                                  <p:stCondLst>
                                    <p:cond delay="0"/>
                                  </p:stCondLst>
                                  <p:childTnLst/>
                                </p:cTn>
                              </p:par>
                            </p:childTnLst>
                          </p:cTn>
                        </p:par>
                        <p:par>
                          <p:cTn id="611" fill="hold">
                            <p:stCondLst>
                              <p:cond delay="500"/>
                            </p:stCondLst>
                            <p:childTnLst>
                              <p:par>
                                <p:cTn id="612" nodeType="afterEffect" fill="hold" presetClass="entr" presetID="1">
                                  <p:stCondLst>
                                    <p:cond delay="0"/>
                                  </p:stCondLst>
                                  <p:childTnLst>
                                    <p:set>
                                      <p:cBhvr>
                                        <p:cTn id="613" dur="1" fill="hold">
                                          <p:stCondLst>
                                            <p:cond delay="0"/>
                                          </p:stCondLst>
                                        </p:cTn>
                                        <p:tgtEl>
                                          <p:spTgt spid="-1"/>
                                        </p:tgtEl>
                                        <p:attrNameLst>
                                          <p:attrName>style.visibility</p:attrName>
                                        </p:attrNameLst>
                                      </p:cBhvr>
                                      <p:to>
                                        <p:strVal val="visible"/>
                                      </p:to>
                                    </p:set>
                                  </p:childTnLst>
                                </p:cTn>
                              </p:par>
                            </p:childTnLst>
                          </p:cTn>
                        </p:par>
                      </p:childTnLst>
                    </p:cTn>
                  </p:par>
                  <p:par>
                    <p:cTn id="614" fill="hold">
                      <p:stCondLst>
                        <p:cond delay="indefinite"/>
                      </p:stCondLst>
                      <p:childTnLst>
                        <p:par>
                          <p:cTn id="615" fill="hold">
                            <p:stCondLst>
                              <p:cond delay="0"/>
                            </p:stCondLst>
                            <p:childTnLst>
                              <p:par>
                                <p:cTn id="616" nodeType="clickEffect" fill="hold" presetClass="path" presetID="42">
                                  <p:stCondLst>
                                    <p:cond delay="0"/>
                                  </p:stCondLst>
                                  <p:childTnLst/>
                                </p:cTn>
                              </p:par>
                              <p:par>
                                <p:cTn id="617" nodeType="withEffect" fill="hold" presetClass="entr" presetID="1">
                                  <p:stCondLst>
                                    <p:cond delay="0"/>
                                  </p:stCondLst>
                                  <p:childTnLst>
                                    <p:set>
                                      <p:cBhvr>
                                        <p:cTn id="618" dur="1" fill="hold">
                                          <p:stCondLst>
                                            <p:cond delay="0"/>
                                          </p:stCondLst>
                                        </p:cTn>
                                        <p:tgtEl>
                                          <p:spTgt spid="337"/>
                                        </p:tgtEl>
                                        <p:attrNameLst>
                                          <p:attrName>style.visibility</p:attrName>
                                        </p:attrNameLst>
                                      </p:cBhvr>
                                      <p:to>
                                        <p:strVal val="visible"/>
                                      </p:to>
                                    </p:set>
                                  </p:childTnLst>
                                </p:cTn>
                              </p:par>
                              <p:par>
                                <p:cTn id="619" nodeType="withEffect" fill="hold" presetClass="entr" presetID="1">
                                  <p:stCondLst>
                                    <p:cond delay="0"/>
                                  </p:stCondLst>
                                  <p:childTnLst>
                                    <p:set>
                                      <p:cBhvr>
                                        <p:cTn id="620" dur="1" fill="hold">
                                          <p:stCondLst>
                                            <p:cond delay="0"/>
                                          </p:stCondLst>
                                        </p:cTn>
                                        <p:tgtEl>
                                          <p:spTgt spid="335"/>
                                        </p:tgtEl>
                                        <p:attrNameLst>
                                          <p:attrName>style.visibility</p:attrName>
                                        </p:attrNameLst>
                                      </p:cBhvr>
                                      <p:to>
                                        <p:strVal val="visible"/>
                                      </p:to>
                                    </p:set>
                                  </p:childTnLst>
                                </p:cTn>
                              </p:par>
                              <p:par>
                                <p:cTn id="621" nodeType="withEffect" fill="hold" presetClass="entr" presetID="1">
                                  <p:stCondLst>
                                    <p:cond delay="0"/>
                                  </p:stCondLst>
                                  <p:childTnLst>
                                    <p:set>
                                      <p:cBhvr>
                                        <p:cTn id="622" dur="1" fill="hold">
                                          <p:stCondLst>
                                            <p:cond delay="0"/>
                                          </p:stCondLst>
                                        </p:cTn>
                                        <p:tgtEl>
                                          <p:spTgt spid="-1"/>
                                        </p:tgtEl>
                                        <p:attrNameLst>
                                          <p:attrName>style.visibility</p:attrName>
                                        </p:attrNameLst>
                                      </p:cBhvr>
                                      <p:to>
                                        <p:strVal val="visible"/>
                                      </p:to>
                                    </p:set>
                                  </p:childTnLst>
                                </p:cTn>
                              </p:par>
                              <p:par>
                                <p:cTn id="623" nodeType="withEffect" fill="hold" presetClass="entr" presetID="1">
                                  <p:stCondLst>
                                    <p:cond delay="0"/>
                                  </p:stCondLst>
                                  <p:childTnLst>
                                    <p:set>
                                      <p:cBhvr>
                                        <p:cTn id="624" dur="1" fill="hold">
                                          <p:stCondLst>
                                            <p:cond delay="0"/>
                                          </p:stCondLst>
                                        </p:cTn>
                                        <p:tgtEl>
                                          <p:spTgt spid="-1"/>
                                        </p:tgtEl>
                                        <p:attrNameLst>
                                          <p:attrName>style.visibility</p:attrName>
                                        </p:attrNameLst>
                                      </p:cBhvr>
                                      <p:to>
                                        <p:strVal val="visible"/>
                                      </p:to>
                                    </p:set>
                                  </p:childTnLst>
                                </p:cTn>
                              </p:par>
                            </p:childTnLst>
                          </p:cTn>
                        </p:par>
                        <p:par>
                          <p:cTn id="625" fill="hold">
                            <p:stCondLst>
                              <p:cond delay="500"/>
                            </p:stCondLst>
                            <p:childTnLst>
                              <p:par>
                                <p:cTn id="626" nodeType="afterEffect" fill="hold" presetClass="entr" presetID="1">
                                  <p:stCondLst>
                                    <p:cond delay="0"/>
                                  </p:stCondLst>
                                  <p:childTnLst>
                                    <p:set>
                                      <p:cBhvr>
                                        <p:cTn id="627" dur="1" fill="hold">
                                          <p:stCondLst>
                                            <p:cond delay="0"/>
                                          </p:stCondLst>
                                        </p:cTn>
                                        <p:tgtEl>
                                          <p:spTgt spid="334"/>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nodeType="clickEffect" fill="hold" presetClass="path" presetID="42">
                                  <p:stCondLst>
                                    <p:cond delay="0"/>
                                  </p:stCondLst>
                                  <p:childTnLst/>
                                </p:cTn>
                              </p:par>
                              <p:par>
                                <p:cTn id="631" nodeType="withEffect" fill="hold" presetClass="path" presetID="56">
                                  <p:stCondLst>
                                    <p:cond delay="0"/>
                                  </p:stCondLst>
                                  <p:childTnLst/>
                                </p:cTn>
                              </p:par>
                            </p:childTnLst>
                          </p:cTn>
                        </p:par>
                        <p:par>
                          <p:cTn id="632" fill="hold">
                            <p:stCondLst>
                              <p:cond delay="1000"/>
                            </p:stCondLst>
                            <p:childTnLst>
                              <p:par>
                                <p:cTn id="633" nodeType="afterEffect" fill="hold" presetClass="exit" presetID="1">
                                  <p:stCondLst>
                                    <p:cond delay="0"/>
                                  </p:stCondLst>
                                  <p:childTnLst>
                                    <p:set>
                                      <p:cBhvr>
                                        <p:cTn id="634" dur="1" fill="hold">
                                          <p:stCondLst>
                                            <p:cond delay="0"/>
                                          </p:stCondLst>
                                        </p:cTn>
                                        <p:tgtEl>
                                          <p:spTgt spid="-1"/>
                                        </p:tgtEl>
                                        <p:attrNameLst>
                                          <p:attrName>style.visibility</p:attrName>
                                        </p:attrNameLst>
                                      </p:cBhvr>
                                      <p:to>
                                        <p:strVal val="hidden"/>
                                      </p:to>
                                    </p:set>
                                  </p:childTnLst>
                                </p:cTn>
                              </p:par>
                              <p:par>
                                <p:cTn id="635" nodeType="withEffect" fill="hold" presetClass="entr" presetID="1">
                                  <p:stCondLst>
                                    <p:cond delay="0"/>
                                  </p:stCondLst>
                                  <p:childTnLst>
                                    <p:set>
                                      <p:cBhvr>
                                        <p:cTn id="636" dur="1" fill="hold">
                                          <p:stCondLst>
                                            <p:cond delay="0"/>
                                          </p:stCondLst>
                                        </p:cTn>
                                        <p:tgtEl>
                                          <p:spTgt spid="333"/>
                                        </p:tgtEl>
                                        <p:attrNameLst>
                                          <p:attrName>style.visibility</p:attrName>
                                        </p:attrNameLst>
                                      </p:cBhvr>
                                      <p:to>
                                        <p:strVal val="visible"/>
                                      </p:to>
                                    </p:set>
                                  </p:childTnLst>
                                </p:cTn>
                              </p:par>
                              <p:par>
                                <p:cTn id="637" nodeType="withEffect" fill="hold" presetClass="entr" presetID="1">
                                  <p:stCondLst>
                                    <p:cond delay="0"/>
                                  </p:stCondLst>
                                  <p:childTnLst>
                                    <p:set>
                                      <p:cBhvr>
                                        <p:cTn id="638" dur="1" fill="hold">
                                          <p:stCondLst>
                                            <p:cond delay="0"/>
                                          </p:stCondLst>
                                        </p:cTn>
                                        <p:tgtEl>
                                          <p:spTgt spid="342"/>
                                        </p:tgtEl>
                                        <p:attrNameLst>
                                          <p:attrName>style.visibility</p:attrName>
                                        </p:attrNameLst>
                                      </p:cBhvr>
                                      <p:to>
                                        <p:strVal val="visible"/>
                                      </p:to>
                                    </p:set>
                                  </p:childTnLst>
                                </p:cTn>
                              </p:par>
                              <p:par>
                                <p:cTn id="639" nodeType="withEffect" fill="hold" presetClass="entr" presetID="1">
                                  <p:stCondLst>
                                    <p:cond delay="0"/>
                                  </p:stCondLst>
                                  <p:childTnLst>
                                    <p:set>
                                      <p:cBhvr>
                                        <p:cTn id="640" dur="1" fill="hold">
                                          <p:stCondLst>
                                            <p:cond delay="0"/>
                                          </p:stCondLst>
                                        </p:cTn>
                                        <p:tgtEl>
                                          <p:spTgt spid="338"/>
                                        </p:tgtEl>
                                        <p:attrNameLst>
                                          <p:attrName>style.visibility</p:attrName>
                                        </p:attrNameLst>
                                      </p:cBhvr>
                                      <p:to>
                                        <p:strVal val="visible"/>
                                      </p:to>
                                    </p:set>
                                  </p:childTnLst>
                                </p:cTn>
                              </p:par>
                            </p:childTnLst>
                          </p:cTn>
                        </p:par>
                      </p:childTnLst>
                    </p:cTn>
                  </p:par>
                  <p:par>
                    <p:cTn id="641" fill="hold">
                      <p:stCondLst>
                        <p:cond delay="indefinite"/>
                      </p:stCondLst>
                      <p:childTnLst>
                        <p:par>
                          <p:cTn id="642" fill="hold">
                            <p:stCondLst>
                              <p:cond delay="0"/>
                            </p:stCondLst>
                            <p:childTnLst>
                              <p:par>
                                <p:cTn id="643" nodeType="clickEffect" fill="hold" presetClass="path" presetID="42">
                                  <p:stCondLst>
                                    <p:cond delay="0"/>
                                  </p:stCondLst>
                                  <p:childTnLst/>
                                </p:cTn>
                              </p:par>
                              <p:par>
                                <p:cTn id="644" nodeType="withEffect" fill="hold" presetClass="emph" presetID="6">
                                  <p:stCondLst>
                                    <p:cond delay="0"/>
                                  </p:stCondLst>
                                  <p:childTnLst/>
                                </p:cTn>
                              </p:par>
                            </p:childTnLst>
                          </p:cTn>
                        </p:par>
                        <p:par>
                          <p:cTn id="645" fill="hold">
                            <p:stCondLst>
                              <p:cond delay="1000"/>
                            </p:stCondLst>
                            <p:childTnLst>
                              <p:par>
                                <p:cTn id="646" nodeType="afterEffect" fill="hold" presetClass="entr" presetID="1">
                                  <p:stCondLst>
                                    <p:cond delay="0"/>
                                  </p:stCondLst>
                                  <p:childTnLst>
                                    <p:set>
                                      <p:cBhvr>
                                        <p:cTn id="647" dur="1" fill="hold">
                                          <p:stCondLst>
                                            <p:cond delay="0"/>
                                          </p:stCondLst>
                                        </p:cTn>
                                        <p:tgtEl>
                                          <p:spTgt spid="347"/>
                                        </p:tgtEl>
                                        <p:attrNameLst>
                                          <p:attrName>style.visibility</p:attrName>
                                        </p:attrNameLst>
                                      </p:cBhvr>
                                      <p:to>
                                        <p:strVal val="visible"/>
                                      </p:to>
                                    </p:set>
                                  </p:childTnLst>
                                </p:cTn>
                              </p:par>
                            </p:childTnLst>
                          </p:cTn>
                        </p:par>
                      </p:childTnLst>
                    </p:cTn>
                  </p:par>
                  <p:par>
                    <p:cTn id="648" fill="hold">
                      <p:stCondLst>
                        <p:cond delay="indefinite"/>
                      </p:stCondLst>
                      <p:childTnLst>
                        <p:par>
                          <p:cTn id="649" fill="hold">
                            <p:stCondLst>
                              <p:cond delay="0"/>
                            </p:stCondLst>
                            <p:childTnLst>
                              <p:par>
                                <p:cTn id="650" nodeType="clickEffect" fill="hold" presetClass="entr" presetID="1">
                                  <p:stCondLst>
                                    <p:cond delay="0"/>
                                  </p:stCondLst>
                                  <p:childTnLst>
                                    <p:set>
                                      <p:cBhvr>
                                        <p:cTn id="651" dur="1" fill="hold">
                                          <p:stCondLst>
                                            <p:cond delay="0"/>
                                          </p:stCondLst>
                                        </p:cTn>
                                        <p:tgtEl>
                                          <p:spTgt spid="378"/>
                                        </p:tgtEl>
                                        <p:attrNameLst>
                                          <p:attrName>style.visibility</p:attrName>
                                        </p:attrNameLst>
                                      </p:cBhvr>
                                      <p:to>
                                        <p:strVal val="visible"/>
                                      </p:to>
                                    </p:set>
                                  </p:childTnLst>
                                </p:cTn>
                              </p:par>
                              <p:par>
                                <p:cTn id="652" nodeType="withEffect" fill="hold" presetClass="entr" presetID="1">
                                  <p:stCondLst>
                                    <p:cond delay="0"/>
                                  </p:stCondLst>
                                  <p:childTnLst>
                                    <p:set>
                                      <p:cBhvr>
                                        <p:cTn id="653" dur="1" fill="hold">
                                          <p:stCondLst>
                                            <p:cond delay="0"/>
                                          </p:stCondLst>
                                        </p:cTn>
                                        <p:tgtEl>
                                          <p:spTgt spid="373"/>
                                        </p:tgtEl>
                                        <p:attrNameLst>
                                          <p:attrName>style.visibility</p:attrName>
                                        </p:attrNameLst>
                                      </p:cBhvr>
                                      <p:to>
                                        <p:strVal val="visible"/>
                                      </p:to>
                                    </p:set>
                                  </p:childTnLst>
                                </p:cTn>
                              </p:par>
                            </p:childTnLst>
                          </p:cTn>
                        </p:par>
                      </p:childTnLst>
                    </p:cTn>
                  </p:par>
                  <p:par>
                    <p:cTn id="654" fill="hold">
                      <p:stCondLst>
                        <p:cond delay="indefinite"/>
                      </p:stCondLst>
                      <p:childTnLst>
                        <p:par>
                          <p:cTn id="655" fill="hold">
                            <p:stCondLst>
                              <p:cond delay="0"/>
                            </p:stCondLst>
                            <p:childTnLst>
                              <p:par>
                                <p:cTn id="656" nodeType="clickEffect" fill="hold" presetClass="exit" presetID="1">
                                  <p:stCondLst>
                                    <p:cond delay="0"/>
                                  </p:stCondLst>
                                  <p:childTnLst>
                                    <p:set>
                                      <p:cBhvr>
                                        <p:cTn id="657" dur="1" fill="hold">
                                          <p:stCondLst>
                                            <p:cond delay="0"/>
                                          </p:stCondLst>
                                        </p:cTn>
                                        <p:tgtEl>
                                          <p:spTgt spid="338"/>
                                        </p:tgtEl>
                                        <p:attrNameLst>
                                          <p:attrName>style.visibility</p:attrName>
                                        </p:attrNameLst>
                                      </p:cBhvr>
                                      <p:to>
                                        <p:strVal val="hidden"/>
                                      </p:to>
                                    </p:set>
                                  </p:childTnLst>
                                </p:cTn>
                              </p:par>
                              <p:par>
                                <p:cTn id="658" nodeType="withEffect" fill="hold" presetClass="entr" presetID="1">
                                  <p:stCondLst>
                                    <p:cond delay="0"/>
                                  </p:stCondLst>
                                  <p:childTnLst>
                                    <p:set>
                                      <p:cBhvr>
                                        <p:cTn id="659" dur="1" fill="hold">
                                          <p:stCondLst>
                                            <p:cond delay="0"/>
                                          </p:stCondLst>
                                        </p:cTn>
                                        <p:tgtEl>
                                          <p:spTgt spid="339"/>
                                        </p:tgtEl>
                                        <p:attrNameLst>
                                          <p:attrName>style.visibility</p:attrName>
                                        </p:attrNameLst>
                                      </p:cBhvr>
                                      <p:to>
                                        <p:strVal val="visible"/>
                                      </p:to>
                                    </p:set>
                                  </p:childTnLst>
                                </p:cTn>
                              </p:par>
                              <p:par>
                                <p:cTn id="660" nodeType="withEffect" fill="hold" presetClass="exit" presetID="1">
                                  <p:stCondLst>
                                    <p:cond delay="0"/>
                                  </p:stCondLst>
                                  <p:childTnLst>
                                    <p:set>
                                      <p:cBhvr>
                                        <p:cTn id="661" dur="1" fill="hold">
                                          <p:stCondLst>
                                            <p:cond delay="0"/>
                                          </p:stCondLst>
                                        </p:cTn>
                                        <p:tgtEl>
                                          <p:spTgt spid="342"/>
                                        </p:tgtEl>
                                        <p:attrNameLst>
                                          <p:attrName>style.visibility</p:attrName>
                                        </p:attrNameLst>
                                      </p:cBhvr>
                                      <p:to>
                                        <p:strVal val="hidden"/>
                                      </p:to>
                                    </p:set>
                                  </p:childTnLst>
                                </p:cTn>
                              </p:par>
                              <p:par>
                                <p:cTn id="662" nodeType="withEffect" fill="hold" presetClass="entr" presetID="1">
                                  <p:stCondLst>
                                    <p:cond delay="0"/>
                                  </p:stCondLst>
                                  <p:childTnLst>
                                    <p:set>
                                      <p:cBhvr>
                                        <p:cTn id="663" dur="1" fill="hold">
                                          <p:stCondLst>
                                            <p:cond delay="0"/>
                                          </p:stCondLst>
                                        </p:cTn>
                                        <p:tgtEl>
                                          <p:spTgt spid="344"/>
                                        </p:tgtEl>
                                        <p:attrNameLst>
                                          <p:attrName>style.visibility</p:attrName>
                                        </p:attrNameLst>
                                      </p:cBhvr>
                                      <p:to>
                                        <p:strVal val="visible"/>
                                      </p:to>
                                    </p:set>
                                  </p:childTnLst>
                                </p:cTn>
                              </p:par>
                              <p:par>
                                <p:cTn id="664" nodeType="withEffect" fill="hold" presetClass="entr" presetID="1">
                                  <p:stCondLst>
                                    <p:cond delay="0"/>
                                  </p:stCondLst>
                                  <p:childTnLst>
                                    <p:set>
                                      <p:cBhvr>
                                        <p:cTn id="665" dur="1" fill="hold">
                                          <p:stCondLst>
                                            <p:cond delay="0"/>
                                          </p:stCondLst>
                                        </p:cTn>
                                        <p:tgtEl>
                                          <p:spTgt spid="348"/>
                                        </p:tgtEl>
                                        <p:attrNameLst>
                                          <p:attrName>style.visibility</p:attrName>
                                        </p:attrNameLst>
                                      </p:cBhvr>
                                      <p:to>
                                        <p:strVal val="visible"/>
                                      </p:to>
                                    </p:set>
                                  </p:childTnLst>
                                </p:cTn>
                              </p:par>
                              <p:par>
                                <p:cTn id="666" nodeType="withEffect" fill="hold" presetClass="exit" presetID="1">
                                  <p:stCondLst>
                                    <p:cond delay="0"/>
                                  </p:stCondLst>
                                  <p:childTnLst>
                                    <p:set>
                                      <p:cBhvr>
                                        <p:cTn id="667" dur="1" fill="hold">
                                          <p:stCondLst>
                                            <p:cond delay="0"/>
                                          </p:stCondLst>
                                        </p:cTn>
                                        <p:tgtEl>
                                          <p:spTgt spid="378"/>
                                        </p:tgtEl>
                                        <p:attrNameLst>
                                          <p:attrName>style.visibility</p:attrName>
                                        </p:attrNameLst>
                                      </p:cBhvr>
                                      <p:to>
                                        <p:strVal val="hidden"/>
                                      </p:to>
                                    </p:set>
                                  </p:childTnLst>
                                </p:cTn>
                              </p:par>
                              <p:par>
                                <p:cTn id="668" nodeType="withEffect" fill="hold" presetClass="exit" presetID="1">
                                  <p:stCondLst>
                                    <p:cond delay="0"/>
                                  </p:stCondLst>
                                  <p:childTnLst>
                                    <p:set>
                                      <p:cBhvr>
                                        <p:cTn id="669" dur="1" fill="hold">
                                          <p:stCondLst>
                                            <p:cond delay="0"/>
                                          </p:stCondLst>
                                        </p:cTn>
                                        <p:tgtEl>
                                          <p:spTgt spid="373"/>
                                        </p:tgtEl>
                                        <p:attrNameLst>
                                          <p:attrName>style.visibility</p:attrName>
                                        </p:attrNameLst>
                                      </p:cBhvr>
                                      <p:to>
                                        <p:strVal val="hidden"/>
                                      </p:to>
                                    </p:set>
                                  </p:childTnLst>
                                </p:cTn>
                              </p:par>
                            </p:childTnLst>
                          </p:cTn>
                        </p:par>
                      </p:childTnLst>
                    </p:cTn>
                  </p:par>
                  <p:par>
                    <p:cTn id="670" fill="hold">
                      <p:stCondLst>
                        <p:cond delay="indefinite"/>
                      </p:stCondLst>
                      <p:childTnLst>
                        <p:par>
                          <p:cTn id="671" fill="hold">
                            <p:stCondLst>
                              <p:cond delay="0"/>
                            </p:stCondLst>
                            <p:childTnLst>
                              <p:par>
                                <p:cTn id="672" nodeType="clickEffect" fill="hold" presetClass="entr" presetID="1">
                                  <p:stCondLst>
                                    <p:cond delay="0"/>
                                  </p:stCondLst>
                                  <p:childTnLst>
                                    <p:set>
                                      <p:cBhvr>
                                        <p:cTn id="673" dur="1" fill="hold">
                                          <p:stCondLst>
                                            <p:cond delay="0"/>
                                          </p:stCondLst>
                                        </p:cTn>
                                        <p:tgtEl>
                                          <p:spTgt spid="378"/>
                                        </p:tgtEl>
                                        <p:attrNameLst>
                                          <p:attrName>style.visibility</p:attrName>
                                        </p:attrNameLst>
                                      </p:cBhvr>
                                      <p:to>
                                        <p:strVal val="visible"/>
                                      </p:to>
                                    </p:set>
                                  </p:childTnLst>
                                </p:cTn>
                              </p:par>
                            </p:childTnLst>
                          </p:cTn>
                        </p:par>
                        <p:par>
                          <p:cTn id="674" fill="hold">
                            <p:stCondLst>
                              <p:cond delay="0"/>
                            </p:stCondLst>
                            <p:childTnLst>
                              <p:par>
                                <p:cTn id="675" nodeType="afterEffect" fill="hold" presetClass="entr" presetID="1">
                                  <p:stCondLst>
                                    <p:cond delay="0"/>
                                  </p:stCondLst>
                                  <p:childTnLst>
                                    <p:set>
                                      <p:cBhvr>
                                        <p:cTn id="676" dur="1" fill="hold">
                                          <p:stCondLst>
                                            <p:cond delay="0"/>
                                          </p:stCondLst>
                                        </p:cTn>
                                        <p:tgtEl>
                                          <p:spTgt spid="374"/>
                                        </p:tgtEl>
                                        <p:attrNameLst>
                                          <p:attrName>style.visibility</p:attrName>
                                        </p:attrNameLst>
                                      </p:cBhvr>
                                      <p:to>
                                        <p:strVal val="visible"/>
                                      </p:to>
                                    </p:set>
                                  </p:childTnLst>
                                </p:cTn>
                              </p:par>
                            </p:childTnLst>
                          </p:cTn>
                        </p:par>
                      </p:childTnLst>
                    </p:cTn>
                  </p:par>
                  <p:par>
                    <p:cTn id="677" fill="hold">
                      <p:stCondLst>
                        <p:cond delay="indefinite"/>
                      </p:stCondLst>
                      <p:childTnLst>
                        <p:par>
                          <p:cTn id="678" fill="hold">
                            <p:stCondLst>
                              <p:cond delay="0"/>
                            </p:stCondLst>
                            <p:childTnLst>
                              <p:par>
                                <p:cTn id="679" nodeType="clickEffect" fill="hold" presetClass="entr" presetID="1">
                                  <p:stCondLst>
                                    <p:cond delay="0"/>
                                  </p:stCondLst>
                                  <p:childTnLst>
                                    <p:set>
                                      <p:cBhvr>
                                        <p:cTn id="680" dur="1" fill="hold">
                                          <p:stCondLst>
                                            <p:cond delay="0"/>
                                          </p:stCondLst>
                                        </p:cTn>
                                        <p:tgtEl>
                                          <p:spTgt spid="340"/>
                                        </p:tgtEl>
                                        <p:attrNameLst>
                                          <p:attrName>style.visibility</p:attrName>
                                        </p:attrNameLst>
                                      </p:cBhvr>
                                      <p:to>
                                        <p:strVal val="visible"/>
                                      </p:to>
                                    </p:set>
                                  </p:childTnLst>
                                </p:cTn>
                              </p:par>
                              <p:par>
                                <p:cTn id="681" nodeType="withEffect" fill="hold" presetClass="exit" presetID="1">
                                  <p:stCondLst>
                                    <p:cond delay="0"/>
                                  </p:stCondLst>
                                  <p:childTnLst>
                                    <p:set>
                                      <p:cBhvr>
                                        <p:cTn id="682" dur="1" fill="hold">
                                          <p:stCondLst>
                                            <p:cond delay="0"/>
                                          </p:stCondLst>
                                        </p:cTn>
                                        <p:tgtEl>
                                          <p:spTgt spid="339"/>
                                        </p:tgtEl>
                                        <p:attrNameLst>
                                          <p:attrName>style.visibility</p:attrName>
                                        </p:attrNameLst>
                                      </p:cBhvr>
                                      <p:to>
                                        <p:strVal val="hidden"/>
                                      </p:to>
                                    </p:set>
                                  </p:childTnLst>
                                </p:cTn>
                              </p:par>
                              <p:par>
                                <p:cTn id="683" nodeType="withEffect" fill="hold" presetClass="exit" presetID="1">
                                  <p:stCondLst>
                                    <p:cond delay="0"/>
                                  </p:stCondLst>
                                  <p:childTnLst>
                                    <p:set>
                                      <p:cBhvr>
                                        <p:cTn id="684" dur="1" fill="hold">
                                          <p:stCondLst>
                                            <p:cond delay="0"/>
                                          </p:stCondLst>
                                        </p:cTn>
                                        <p:tgtEl>
                                          <p:spTgt spid="344"/>
                                        </p:tgtEl>
                                        <p:attrNameLst>
                                          <p:attrName>style.visibility</p:attrName>
                                        </p:attrNameLst>
                                      </p:cBhvr>
                                      <p:to>
                                        <p:strVal val="hidden"/>
                                      </p:to>
                                    </p:set>
                                  </p:childTnLst>
                                </p:cTn>
                              </p:par>
                              <p:par>
                                <p:cTn id="685" nodeType="withEffect" fill="hold" presetClass="exit" presetID="1">
                                  <p:stCondLst>
                                    <p:cond delay="0"/>
                                  </p:stCondLst>
                                  <p:childTnLst>
                                    <p:set>
                                      <p:cBhvr>
                                        <p:cTn id="686" dur="1" fill="hold">
                                          <p:stCondLst>
                                            <p:cond delay="0"/>
                                          </p:stCondLst>
                                        </p:cTn>
                                        <p:tgtEl>
                                          <p:spTgt spid="378"/>
                                        </p:tgtEl>
                                        <p:attrNameLst>
                                          <p:attrName>style.visibility</p:attrName>
                                        </p:attrNameLst>
                                      </p:cBhvr>
                                      <p:to>
                                        <p:strVal val="hidden"/>
                                      </p:to>
                                    </p:set>
                                  </p:childTnLst>
                                </p:cTn>
                              </p:par>
                              <p:par>
                                <p:cTn id="687" nodeType="withEffect" fill="hold" presetClass="exit" presetID="1">
                                  <p:stCondLst>
                                    <p:cond delay="0"/>
                                  </p:stCondLst>
                                  <p:childTnLst>
                                    <p:set>
                                      <p:cBhvr>
                                        <p:cTn id="688" dur="1" fill="hold">
                                          <p:stCondLst>
                                            <p:cond delay="0"/>
                                          </p:stCondLst>
                                        </p:cTn>
                                        <p:tgtEl>
                                          <p:spTgt spid="374"/>
                                        </p:tgtEl>
                                        <p:attrNameLst>
                                          <p:attrName>style.visibility</p:attrName>
                                        </p:attrNameLst>
                                      </p:cBhvr>
                                      <p:to>
                                        <p:strVal val="hidden"/>
                                      </p:to>
                                    </p:set>
                                  </p:childTnLst>
                                </p:cTn>
                              </p:par>
                              <p:par>
                                <p:cTn id="689" nodeType="withEffect" fill="hold" presetClass="entr" presetID="1">
                                  <p:stCondLst>
                                    <p:cond delay="0"/>
                                  </p:stCondLst>
                                  <p:childTnLst>
                                    <p:set>
                                      <p:cBhvr>
                                        <p:cTn id="690" dur="1" fill="hold">
                                          <p:stCondLst>
                                            <p:cond delay="0"/>
                                          </p:stCondLst>
                                        </p:cTn>
                                        <p:tgtEl>
                                          <p:spTgt spid="345"/>
                                        </p:tgtEl>
                                        <p:attrNameLst>
                                          <p:attrName>style.visibility</p:attrName>
                                        </p:attrNameLst>
                                      </p:cBhvr>
                                      <p:to>
                                        <p:strVal val="visible"/>
                                      </p:to>
                                    </p:set>
                                  </p:childTnLst>
                                </p:cTn>
                              </p:par>
                              <p:par>
                                <p:cTn id="691" nodeType="withEffect" fill="hold" presetClass="entr" presetID="1">
                                  <p:stCondLst>
                                    <p:cond delay="0"/>
                                  </p:stCondLst>
                                  <p:childTnLst>
                                    <p:set>
                                      <p:cBhvr>
                                        <p:cTn id="692" dur="1" fill="hold">
                                          <p:stCondLst>
                                            <p:cond delay="0"/>
                                          </p:stCondLst>
                                        </p:cTn>
                                        <p:tgtEl>
                                          <p:spTgt spid="349"/>
                                        </p:tgtEl>
                                        <p:attrNameLst>
                                          <p:attrName>style.visibility</p:attrName>
                                        </p:attrNameLst>
                                      </p:cBhvr>
                                      <p:to>
                                        <p:strVal val="visible"/>
                                      </p:to>
                                    </p:set>
                                  </p:childTnLst>
                                </p:cTn>
                              </p:par>
                            </p:childTnLst>
                          </p:cTn>
                        </p:par>
                      </p:childTnLst>
                    </p:cTn>
                  </p:par>
                  <p:par>
                    <p:cTn id="693" fill="hold">
                      <p:stCondLst>
                        <p:cond delay="indefinite"/>
                      </p:stCondLst>
                      <p:childTnLst>
                        <p:par>
                          <p:cTn id="694" fill="hold">
                            <p:stCondLst>
                              <p:cond delay="0"/>
                            </p:stCondLst>
                            <p:childTnLst>
                              <p:par>
                                <p:cTn id="695" nodeType="clickEffect" fill="hold" presetClass="entr" presetID="1">
                                  <p:stCondLst>
                                    <p:cond delay="0"/>
                                  </p:stCondLst>
                                  <p:childTnLst>
                                    <p:set>
                                      <p:cBhvr>
                                        <p:cTn id="696" dur="1" fill="hold">
                                          <p:stCondLst>
                                            <p:cond delay="0"/>
                                          </p:stCondLst>
                                        </p:cTn>
                                        <p:tgtEl>
                                          <p:spTgt spid="378"/>
                                        </p:tgtEl>
                                        <p:attrNameLst>
                                          <p:attrName>style.visibility</p:attrName>
                                        </p:attrNameLst>
                                      </p:cBhvr>
                                      <p:to>
                                        <p:strVal val="visible"/>
                                      </p:to>
                                    </p:set>
                                  </p:childTnLst>
                                </p:cTn>
                              </p:par>
                              <p:par>
                                <p:cTn id="697" nodeType="withEffect" fill="hold" presetClass="entr" presetID="1">
                                  <p:stCondLst>
                                    <p:cond delay="0"/>
                                  </p:stCondLst>
                                  <p:childTnLst>
                                    <p:set>
                                      <p:cBhvr>
                                        <p:cTn id="698" dur="1" fill="hold">
                                          <p:stCondLst>
                                            <p:cond delay="0"/>
                                          </p:stCondLst>
                                        </p:cTn>
                                        <p:tgtEl>
                                          <p:spTgt spid="375"/>
                                        </p:tgtEl>
                                        <p:attrNameLst>
                                          <p:attrName>style.visibility</p:attrName>
                                        </p:attrNameLst>
                                      </p:cBhvr>
                                      <p:to>
                                        <p:strVal val="visible"/>
                                      </p:to>
                                    </p:set>
                                  </p:childTnLst>
                                </p:cTn>
                              </p:par>
                            </p:childTnLst>
                          </p:cTn>
                        </p:par>
                      </p:childTnLst>
                    </p:cTn>
                  </p:par>
                  <p:par>
                    <p:cTn id="699" fill="hold">
                      <p:stCondLst>
                        <p:cond delay="indefinite"/>
                      </p:stCondLst>
                      <p:childTnLst>
                        <p:par>
                          <p:cTn id="700" fill="hold">
                            <p:stCondLst>
                              <p:cond delay="0"/>
                            </p:stCondLst>
                            <p:childTnLst>
                              <p:par>
                                <p:cTn id="701" nodeType="clickEffect" fill="hold" presetClass="entr" presetID="1">
                                  <p:stCondLst>
                                    <p:cond delay="0"/>
                                  </p:stCondLst>
                                  <p:childTnLst>
                                    <p:set>
                                      <p:cBhvr>
                                        <p:cTn id="702" dur="1" fill="hold">
                                          <p:stCondLst>
                                            <p:cond delay="0"/>
                                          </p:stCondLst>
                                        </p:cTn>
                                        <p:tgtEl>
                                          <p:spTgt spid="341"/>
                                        </p:tgtEl>
                                        <p:attrNameLst>
                                          <p:attrName>style.visibility</p:attrName>
                                        </p:attrNameLst>
                                      </p:cBhvr>
                                      <p:to>
                                        <p:strVal val="visible"/>
                                      </p:to>
                                    </p:set>
                                  </p:childTnLst>
                                </p:cTn>
                              </p:par>
                              <p:par>
                                <p:cTn id="703" nodeType="withEffect" fill="hold" presetClass="exit" presetID="1">
                                  <p:stCondLst>
                                    <p:cond delay="0"/>
                                  </p:stCondLst>
                                  <p:childTnLst>
                                    <p:set>
                                      <p:cBhvr>
                                        <p:cTn id="704" dur="1" fill="hold">
                                          <p:stCondLst>
                                            <p:cond delay="0"/>
                                          </p:stCondLst>
                                        </p:cTn>
                                        <p:tgtEl>
                                          <p:spTgt spid="340"/>
                                        </p:tgtEl>
                                        <p:attrNameLst>
                                          <p:attrName>style.visibility</p:attrName>
                                        </p:attrNameLst>
                                      </p:cBhvr>
                                      <p:to>
                                        <p:strVal val="hidden"/>
                                      </p:to>
                                    </p:set>
                                  </p:childTnLst>
                                </p:cTn>
                              </p:par>
                              <p:par>
                                <p:cTn id="705" nodeType="withEffect" fill="hold" presetClass="exit" presetID="1">
                                  <p:stCondLst>
                                    <p:cond delay="0"/>
                                  </p:stCondLst>
                                  <p:childTnLst>
                                    <p:set>
                                      <p:cBhvr>
                                        <p:cTn id="706" dur="1" fill="hold">
                                          <p:stCondLst>
                                            <p:cond delay="0"/>
                                          </p:stCondLst>
                                        </p:cTn>
                                        <p:tgtEl>
                                          <p:spTgt spid="337"/>
                                        </p:tgtEl>
                                        <p:attrNameLst>
                                          <p:attrName>style.visibility</p:attrName>
                                        </p:attrNameLst>
                                      </p:cBhvr>
                                      <p:to>
                                        <p:strVal val="hidden"/>
                                      </p:to>
                                    </p:set>
                                  </p:childTnLst>
                                </p:cTn>
                              </p:par>
                              <p:par>
                                <p:cTn id="707" nodeType="withEffect" fill="hold" presetClass="entr" presetID="1">
                                  <p:stCondLst>
                                    <p:cond delay="0"/>
                                  </p:stCondLst>
                                  <p:childTnLst>
                                    <p:set>
                                      <p:cBhvr>
                                        <p:cTn id="708" dur="1" fill="hold">
                                          <p:stCondLst>
                                            <p:cond delay="0"/>
                                          </p:stCondLst>
                                        </p:cTn>
                                        <p:tgtEl>
                                          <p:spTgt spid="336"/>
                                        </p:tgtEl>
                                        <p:attrNameLst>
                                          <p:attrName>style.visibility</p:attrName>
                                        </p:attrNameLst>
                                      </p:cBhvr>
                                      <p:to>
                                        <p:strVal val="visible"/>
                                      </p:to>
                                    </p:set>
                                  </p:childTnLst>
                                </p:cTn>
                              </p:par>
                              <p:par>
                                <p:cTn id="709" nodeType="withEffect" fill="hold" presetClass="entr" presetID="22" presetSubtype="1">
                                  <p:stCondLst>
                                    <p:cond delay="0"/>
                                  </p:stCondLst>
                                  <p:childTnLst>
                                    <p:set>
                                      <p:cBhvr>
                                        <p:cTn id="710" dur="1" fill="hold">
                                          <p:stCondLst>
                                            <p:cond delay="0"/>
                                          </p:stCondLst>
                                        </p:cTn>
                                        <p:tgtEl>
                                          <p:spTgt spid="343"/>
                                        </p:tgtEl>
                                        <p:attrNameLst>
                                          <p:attrName>style.visibility</p:attrName>
                                        </p:attrNameLst>
                                      </p:cBhvr>
                                      <p:to>
                                        <p:strVal val="visible"/>
                                      </p:to>
                                    </p:set>
                                    <p:animEffect filter="wipe(up)" transition="in">
                                      <p:cBhvr additive="repl">
                                        <p:cTn id="711" dur="500"/>
                                        <p:tgtEl>
                                          <p:spTgt spid="343"/>
                                        </p:tgtEl>
                                      </p:cBhvr>
                                    </p:animEffect>
                                  </p:childTnLst>
                                </p:cTn>
                              </p:par>
                              <p:par>
                                <p:cTn id="712" nodeType="withEffect" fill="hold" presetClass="exit" presetID="1">
                                  <p:stCondLst>
                                    <p:cond delay="0"/>
                                  </p:stCondLst>
                                  <p:childTnLst>
                                    <p:set>
                                      <p:cBhvr>
                                        <p:cTn id="713" dur="1" fill="hold">
                                          <p:stCondLst>
                                            <p:cond delay="0"/>
                                          </p:stCondLst>
                                        </p:cTn>
                                        <p:tgtEl>
                                          <p:spTgt spid="345"/>
                                        </p:tgtEl>
                                        <p:attrNameLst>
                                          <p:attrName>style.visibility</p:attrName>
                                        </p:attrNameLst>
                                      </p:cBhvr>
                                      <p:to>
                                        <p:strVal val="hidden"/>
                                      </p:to>
                                    </p:set>
                                  </p:childTnLst>
                                </p:cTn>
                              </p:par>
                              <p:par>
                                <p:cTn id="714" nodeType="withEffect" fill="hold" presetClass="entr" presetID="1">
                                  <p:stCondLst>
                                    <p:cond delay="0"/>
                                  </p:stCondLst>
                                  <p:childTnLst>
                                    <p:set>
                                      <p:cBhvr>
                                        <p:cTn id="715" dur="1" fill="hold">
                                          <p:stCondLst>
                                            <p:cond delay="0"/>
                                          </p:stCondLst>
                                        </p:cTn>
                                        <p:tgtEl>
                                          <p:spTgt spid="346"/>
                                        </p:tgtEl>
                                        <p:attrNameLst>
                                          <p:attrName>style.visibility</p:attrName>
                                        </p:attrNameLst>
                                      </p:cBhvr>
                                      <p:to>
                                        <p:strVal val="visible"/>
                                      </p:to>
                                    </p:set>
                                  </p:childTnLst>
                                </p:cTn>
                              </p:par>
                              <p:par>
                                <p:cTn id="716" nodeType="withEffect" fill="hold" presetClass="exit" presetID="1">
                                  <p:stCondLst>
                                    <p:cond delay="0"/>
                                  </p:stCondLst>
                                  <p:childTnLst>
                                    <p:set>
                                      <p:cBhvr>
                                        <p:cTn id="717" dur="1" fill="hold">
                                          <p:stCondLst>
                                            <p:cond delay="0"/>
                                          </p:stCondLst>
                                        </p:cTn>
                                        <p:tgtEl>
                                          <p:spTgt spid="378"/>
                                        </p:tgtEl>
                                        <p:attrNameLst>
                                          <p:attrName>style.visibility</p:attrName>
                                        </p:attrNameLst>
                                      </p:cBhvr>
                                      <p:to>
                                        <p:strVal val="hidden"/>
                                      </p:to>
                                    </p:set>
                                  </p:childTnLst>
                                </p:cTn>
                              </p:par>
                              <p:par>
                                <p:cTn id="718" nodeType="withEffect" fill="hold" presetClass="exit" presetID="1">
                                  <p:stCondLst>
                                    <p:cond delay="0"/>
                                  </p:stCondLst>
                                  <p:childTnLst>
                                    <p:set>
                                      <p:cBhvr>
                                        <p:cTn id="719" dur="1" fill="hold">
                                          <p:stCondLst>
                                            <p:cond delay="0"/>
                                          </p:stCondLst>
                                        </p:cTn>
                                        <p:tgtEl>
                                          <p:spTgt spid="375"/>
                                        </p:tgtEl>
                                        <p:attrNameLst>
                                          <p:attrName>style.visibility</p:attrName>
                                        </p:attrNameLst>
                                      </p:cBhvr>
                                      <p:to>
                                        <p:strVal val="hidden"/>
                                      </p:to>
                                    </p:set>
                                  </p:childTnLst>
                                </p:cTn>
                              </p:par>
                            </p:childTnLst>
                          </p:cTn>
                        </p:par>
                      </p:childTnLst>
                    </p:cTn>
                  </p:par>
                  <p:par>
                    <p:cTn id="720" fill="hold">
                      <p:stCondLst>
                        <p:cond delay="indefinite"/>
                      </p:stCondLst>
                      <p:childTnLst>
                        <p:par>
                          <p:cTn id="721" fill="hold">
                            <p:stCondLst>
                              <p:cond delay="0"/>
                            </p:stCondLst>
                            <p:childTnLst>
                              <p:par>
                                <p:cTn id="722" nodeType="clickEffect" fill="hold" presetClass="exit" presetID="1">
                                  <p:stCondLst>
                                    <p:cond delay="0"/>
                                  </p:stCondLst>
                                  <p:childTnLst>
                                    <p:set>
                                      <p:cBhvr>
                                        <p:cTn id="723" dur="1" fill="hold">
                                          <p:stCondLst>
                                            <p:cond delay="0"/>
                                          </p:stCondLst>
                                        </p:cTn>
                                        <p:tgtEl>
                                          <p:spTgt spid="346"/>
                                        </p:tgtEl>
                                        <p:attrNameLst>
                                          <p:attrName>style.visibility</p:attrName>
                                        </p:attrNameLst>
                                      </p:cBhvr>
                                      <p:to>
                                        <p:strVal val="hidden"/>
                                      </p:to>
                                    </p:set>
                                  </p:childTnLst>
                                </p:cTn>
                              </p:par>
                              <p:par>
                                <p:cTn id="724" nodeType="withEffect" fill="hold" presetClass="entr" presetID="1">
                                  <p:stCondLst>
                                    <p:cond delay="0"/>
                                  </p:stCondLst>
                                  <p:childTnLst>
                                    <p:set>
                                      <p:cBhvr>
                                        <p:cTn id="725" dur="1" fill="hold">
                                          <p:stCondLst>
                                            <p:cond delay="0"/>
                                          </p:stCondLst>
                                        </p:cTn>
                                        <p:tgtEl>
                                          <p:spTgt spid="377"/>
                                        </p:tgtEl>
                                        <p:attrNameLst>
                                          <p:attrName>style.visibility</p:attrName>
                                        </p:attrNameLst>
                                      </p:cBhvr>
                                      <p:to>
                                        <p:strVal val="visible"/>
                                      </p:to>
                                    </p:set>
                                  </p:childTnLst>
                                </p:cTn>
                              </p:par>
                              <p:par>
                                <p:cTn id="726" nodeType="withEffect" fill="hold" presetClass="entr" presetID="1">
                                  <p:stCondLst>
                                    <p:cond delay="0"/>
                                  </p:stCondLst>
                                  <p:childTnLst>
                                    <p:set>
                                      <p:cBhvr>
                                        <p:cTn id="727" dur="1" fill="hold">
                                          <p:stCondLst>
                                            <p:cond delay="0"/>
                                          </p:stCondLst>
                                        </p:cTn>
                                        <p:tgtEl>
                                          <p:spTgt spid="378"/>
                                        </p:tgtEl>
                                        <p:attrNameLst>
                                          <p:attrName>style.visibility</p:attrName>
                                        </p:attrNameLst>
                                      </p:cBhvr>
                                      <p:to>
                                        <p:strVal val="visible"/>
                                      </p:to>
                                    </p:set>
                                  </p:childTnLst>
                                </p:cTn>
                              </p:par>
                              <p:par>
                                <p:cTn id="728" nodeType="withEffect" fill="hold" presetClass="entr" presetID="1">
                                  <p:stCondLst>
                                    <p:cond delay="0"/>
                                  </p:stCondLst>
                                  <p:childTnLst>
                                    <p:set>
                                      <p:cBhvr>
                                        <p:cTn id="729" dur="1" fill="hold">
                                          <p:stCondLst>
                                            <p:cond delay="0"/>
                                          </p:stCondLst>
                                        </p:cTn>
                                        <p:tgtEl>
                                          <p:spTgt spid="376"/>
                                        </p:tgtEl>
                                        <p:attrNameLst>
                                          <p:attrName>style.visibility</p:attrName>
                                        </p:attrNameLst>
                                      </p:cBhvr>
                                      <p:to>
                                        <p:strVal val="visible"/>
                                      </p:to>
                                    </p:set>
                                  </p:childTnLst>
                                </p:cTn>
                              </p:par>
                            </p:childTnLst>
                          </p:cTn>
                        </p:par>
                      </p:childTnLst>
                    </p:cTn>
                  </p:par>
                  <p:par>
                    <p:cTn id="730" fill="hold">
                      <p:stCondLst>
                        <p:cond delay="indefinite"/>
                      </p:stCondLst>
                      <p:childTnLst>
                        <p:par>
                          <p:cTn id="731" fill="hold">
                            <p:stCondLst>
                              <p:cond delay="0"/>
                            </p:stCondLst>
                            <p:childTnLst>
                              <p:par>
                                <p:cTn id="732" nodeType="clickEffect" fill="hold" presetClass="exit" presetID="1">
                                  <p:stCondLst>
                                    <p:cond delay="0"/>
                                  </p:stCondLst>
                                  <p:childTnLst>
                                    <p:set>
                                      <p:cBhvr>
                                        <p:cTn id="733" dur="1" fill="hold">
                                          <p:stCondLst>
                                            <p:cond delay="0"/>
                                          </p:stCondLst>
                                        </p:cTn>
                                        <p:tgtEl>
                                          <p:spTgt spid="341"/>
                                        </p:tgtEl>
                                        <p:attrNameLst>
                                          <p:attrName>style.visibility</p:attrName>
                                        </p:attrNameLst>
                                      </p:cBhvr>
                                      <p:to>
                                        <p:strVal val="hidden"/>
                                      </p:to>
                                    </p:set>
                                  </p:childTnLst>
                                </p:cTn>
                              </p:par>
                              <p:par>
                                <p:cTn id="734" nodeType="withEffect" fill="hold" presetClass="exit" presetID="1">
                                  <p:stCondLst>
                                    <p:cond delay="0"/>
                                  </p:stCondLst>
                                  <p:childTnLst>
                                    <p:set>
                                      <p:cBhvr>
                                        <p:cTn id="735" dur="1" fill="hold">
                                          <p:stCondLst>
                                            <p:cond delay="0"/>
                                          </p:stCondLst>
                                        </p:cTn>
                                        <p:tgtEl>
                                          <p:spTgt spid="377"/>
                                        </p:tgtEl>
                                        <p:attrNameLst>
                                          <p:attrName>style.visibility</p:attrName>
                                        </p:attrNameLst>
                                      </p:cBhvr>
                                      <p:to>
                                        <p:strVal val="hidden"/>
                                      </p:to>
                                    </p:set>
                                  </p:childTnLst>
                                </p:cTn>
                              </p:par>
                              <p:par>
                                <p:cTn id="736" nodeType="withEffect" fill="hold" presetClass="exit" presetID="1">
                                  <p:stCondLst>
                                    <p:cond delay="0"/>
                                  </p:stCondLst>
                                  <p:childTnLst>
                                    <p:set>
                                      <p:cBhvr>
                                        <p:cTn id="737" dur="1" fill="hold">
                                          <p:stCondLst>
                                            <p:cond delay="0"/>
                                          </p:stCondLst>
                                        </p:cTn>
                                        <p:tgtEl>
                                          <p:spTgt spid="378"/>
                                        </p:tgtEl>
                                        <p:attrNameLst>
                                          <p:attrName>style.visibility</p:attrName>
                                        </p:attrNameLst>
                                      </p:cBhvr>
                                      <p:to>
                                        <p:strVal val="hidden"/>
                                      </p:to>
                                    </p:set>
                                  </p:childTnLst>
                                </p:cTn>
                              </p:par>
                              <p:par>
                                <p:cTn id="738" nodeType="withEffect" fill="hold" presetClass="exit" presetID="1">
                                  <p:stCondLst>
                                    <p:cond delay="0"/>
                                  </p:stCondLst>
                                  <p:childTnLst>
                                    <p:set>
                                      <p:cBhvr>
                                        <p:cTn id="739" dur="1" fill="hold">
                                          <p:stCondLst>
                                            <p:cond delay="0"/>
                                          </p:stCondLst>
                                        </p:cTn>
                                        <p:tgtEl>
                                          <p:spTgt spid="376"/>
                                        </p:tgtEl>
                                        <p:attrNameLst>
                                          <p:attrName>style.visibility</p:attrName>
                                        </p:attrNameLst>
                                      </p:cBhvr>
                                      <p:to>
                                        <p:strVal val="hidden"/>
                                      </p:to>
                                    </p:set>
                                  </p:childTnLst>
                                </p:cTn>
                              </p:par>
                            </p:childTnLst>
                          </p:cTn>
                        </p:par>
                        <p:par>
                          <p:cTn id="740" fill="hold">
                            <p:stCondLst>
                              <p:cond delay="0"/>
                            </p:stCondLst>
                            <p:childTnLst>
                              <p:par>
                                <p:cTn id="741" nodeType="afterEffect" fill="hold" presetClass="entr" presetID="1">
                                  <p:stCondLst>
                                    <p:cond delay="0"/>
                                  </p:stCondLst>
                                  <p:childTnLst>
                                    <p:set>
                                      <p:cBhvr>
                                        <p:cTn id="742" dur="1" fill="hold">
                                          <p:stCondLst>
                                            <p:cond delay="0"/>
                                          </p:stCondLst>
                                        </p:cTn>
                                        <p:tgtEl>
                                          <p:spTgt spid="365"/>
                                        </p:tgtEl>
                                        <p:attrNameLst>
                                          <p:attrName>style.visibility</p:attrName>
                                        </p:attrNameLst>
                                      </p:cBhvr>
                                      <p:to>
                                        <p:strVal val="visible"/>
                                      </p:to>
                                    </p:set>
                                  </p:childTnLst>
                                </p:cTn>
                              </p:par>
                            </p:childTnLst>
                          </p:cTn>
                        </p:par>
                        <p:par>
                          <p:cTn id="743" fill="hold">
                            <p:stCondLst>
                              <p:cond delay="0"/>
                            </p:stCondLst>
                            <p:childTnLst>
                              <p:par>
                                <p:cTn id="744" nodeType="afterEffect" fill="hold" presetClass="entr" presetID="1">
                                  <p:stCondLst>
                                    <p:cond delay="0"/>
                                  </p:stCondLst>
                                  <p:childTnLst>
                                    <p:set>
                                      <p:cBhvr>
                                        <p:cTn id="745" dur="1" fill="hold">
                                          <p:stCondLst>
                                            <p:cond delay="0"/>
                                          </p:stCondLst>
                                        </p:cTn>
                                        <p:tgtEl>
                                          <p:spTgt spid="363"/>
                                        </p:tgtEl>
                                        <p:attrNameLst>
                                          <p:attrName>style.visibility</p:attrName>
                                        </p:attrNameLst>
                                      </p:cBhvr>
                                      <p:to>
                                        <p:strVal val="visible"/>
                                      </p:to>
                                    </p:set>
                                  </p:childTnLst>
                                </p:cTn>
                              </p:par>
                            </p:childTnLst>
                          </p:cTn>
                        </p:par>
                        <p:par>
                          <p:cTn id="746" fill="hold">
                            <p:stCondLst>
                              <p:cond delay="0"/>
                            </p:stCondLst>
                            <p:childTnLst>
                              <p:par>
                                <p:cTn id="747" nodeType="afterEffect" fill="hold" presetClass="entr" presetID="6" presetSubtype="32">
                                  <p:stCondLst>
                                    <p:cond delay="0"/>
                                  </p:stCondLst>
                                  <p:childTnLst>
                                    <p:set>
                                      <p:cBhvr>
                                        <p:cTn id="748" dur="1" fill="hold">
                                          <p:stCondLst>
                                            <p:cond delay="0"/>
                                          </p:stCondLst>
                                        </p:cTn>
                                        <p:tgtEl>
                                          <p:spTgt spid="364"/>
                                        </p:tgtEl>
                                        <p:attrNameLst>
                                          <p:attrName>style.visibility</p:attrName>
                                        </p:attrNameLst>
                                      </p:cBhvr>
                                      <p:to>
                                        <p:strVal val="visible"/>
                                      </p:to>
                                    </p:set>
                                    <p:animEffect filter="circle(out)" transition="in">
                                      <p:cBhvr additive="repl">
                                        <p:cTn id="749" dur="500"/>
                                        <p:tgtEl>
                                          <p:spTgt spid="36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