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e51cda1e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ae51cda1e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e51cda1e5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e51cda1e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ae51cda1e5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ae51cda1e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ae51cda1e5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ae51cda1e5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e51cda1e5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ae51cda1e5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ae51cda1e5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ae51cda1e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e51cda1e5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e51cda1e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e51cda1e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e51cda1e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e51cda1e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e51cda1e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e51cda1e5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e51cda1e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e51cda1e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e51cda1e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ae51cda1e5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ae51cda1e5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ae51cda1e5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ae51cda1e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ae51cda1e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ae51cda1e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370425"/>
            <a:ext cx="5361300" cy="2206800"/>
          </a:xfrm>
          <a:prstGeom prst="rect">
            <a:avLst/>
          </a:prstGeom>
          <a:solidFill>
            <a:srgbClr val="EFEFEF"/>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7000"/>
              </a:lnSpc>
              <a:spcBef>
                <a:spcPts val="0"/>
              </a:spcBef>
              <a:spcAft>
                <a:spcPts val="0"/>
              </a:spcAft>
              <a:buNone/>
            </a:pPr>
            <a:endParaRPr sz="4800" b="1">
              <a:solidFill>
                <a:schemeClr val="accent3"/>
              </a:solidFill>
              <a:latin typeface="Calibri"/>
              <a:ea typeface="Calibri"/>
              <a:cs typeface="Calibri"/>
              <a:sym typeface="Calibri"/>
            </a:endParaRPr>
          </a:p>
          <a:p>
            <a:pPr marL="0" lvl="0" indent="0" algn="ctr" rtl="0">
              <a:lnSpc>
                <a:spcPct val="115000"/>
              </a:lnSpc>
              <a:spcBef>
                <a:spcPts val="800"/>
              </a:spcBef>
              <a:spcAft>
                <a:spcPts val="0"/>
              </a:spcAft>
              <a:buNone/>
            </a:pPr>
            <a:r>
              <a:rPr lang="en" sz="4700" b="1">
                <a:solidFill>
                  <a:schemeClr val="accent3"/>
                </a:solidFill>
                <a:latin typeface="Calibri"/>
                <a:ea typeface="Calibri"/>
                <a:cs typeface="Calibri"/>
                <a:sym typeface="Calibri"/>
              </a:rPr>
              <a:t>Diamond Price  Prediction</a:t>
            </a:r>
            <a:endParaRPr sz="4700" b="1">
              <a:solidFill>
                <a:schemeClr val="accent3"/>
              </a:solidFill>
              <a:latin typeface="Calibri"/>
              <a:ea typeface="Calibri"/>
              <a:cs typeface="Calibri"/>
              <a:sym typeface="Calibri"/>
            </a:endParaRPr>
          </a:p>
          <a:p>
            <a:pPr marL="0" lvl="0" indent="0" algn="ctr" rtl="0">
              <a:spcBef>
                <a:spcPts val="800"/>
              </a:spcBef>
              <a:spcAft>
                <a:spcPts val="0"/>
              </a:spcAft>
              <a:buNone/>
            </a:pPr>
            <a:endParaRPr/>
          </a:p>
        </p:txBody>
      </p:sp>
      <p:pic>
        <p:nvPicPr>
          <p:cNvPr id="129" name="Google Shape;129;p13"/>
          <p:cNvPicPr preferRelativeResize="0"/>
          <p:nvPr/>
        </p:nvPicPr>
        <p:blipFill>
          <a:blip r:embed="rId3">
            <a:alphaModFix/>
          </a:blip>
          <a:stretch>
            <a:fillRect/>
          </a:stretch>
        </p:blipFill>
        <p:spPr>
          <a:xfrm>
            <a:off x="7220000" y="3733225"/>
            <a:ext cx="1529575" cy="1134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507725" y="356150"/>
            <a:ext cx="7505700" cy="45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sp>
        <p:nvSpPr>
          <p:cNvPr id="182" name="Google Shape;182;p22"/>
          <p:cNvSpPr txBox="1">
            <a:spLocks noGrp="1"/>
          </p:cNvSpPr>
          <p:nvPr>
            <p:ph type="body" idx="1"/>
          </p:nvPr>
        </p:nvSpPr>
        <p:spPr>
          <a:xfrm>
            <a:off x="569975" y="916575"/>
            <a:ext cx="7505700" cy="3995700"/>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endParaRPr sz="1200">
              <a:solidFill>
                <a:srgbClr val="000000"/>
              </a:solidFill>
            </a:endParaRPr>
          </a:p>
          <a:p>
            <a:pPr marL="0" lvl="0" indent="0" algn="ctr" rtl="0">
              <a:spcBef>
                <a:spcPts val="1200"/>
              </a:spcBef>
              <a:spcAft>
                <a:spcPts val="1200"/>
              </a:spcAft>
              <a:buNone/>
            </a:pPr>
            <a:endParaRPr/>
          </a:p>
        </p:txBody>
      </p:sp>
      <p:sp>
        <p:nvSpPr>
          <p:cNvPr id="183" name="Google Shape;183;p22"/>
          <p:cNvSpPr/>
          <p:nvPr/>
        </p:nvSpPr>
        <p:spPr>
          <a:xfrm>
            <a:off x="2153500" y="1050050"/>
            <a:ext cx="2380500" cy="536700"/>
          </a:xfrm>
          <a:prstGeom prst="roundRect">
            <a:avLst>
              <a:gd name="adj" fmla="val 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
                <a:latin typeface="Calibri"/>
                <a:ea typeface="Calibri"/>
                <a:cs typeface="Calibri"/>
                <a:sym typeface="Calibri"/>
              </a:rPr>
              <a:t>Data loading and analysis</a:t>
            </a:r>
            <a:endParaRPr>
              <a:latin typeface="Calibri"/>
              <a:ea typeface="Calibri"/>
              <a:cs typeface="Calibri"/>
              <a:sym typeface="Calibri"/>
            </a:endParaRPr>
          </a:p>
          <a:p>
            <a:pPr marL="0" lvl="0" indent="0" algn="l" rtl="0">
              <a:spcBef>
                <a:spcPts val="1200"/>
              </a:spcBef>
              <a:spcAft>
                <a:spcPts val="0"/>
              </a:spcAft>
              <a:buNone/>
            </a:pPr>
            <a:endParaRPr/>
          </a:p>
        </p:txBody>
      </p:sp>
      <p:sp>
        <p:nvSpPr>
          <p:cNvPr id="184" name="Google Shape;184;p22"/>
          <p:cNvSpPr/>
          <p:nvPr/>
        </p:nvSpPr>
        <p:spPr>
          <a:xfrm>
            <a:off x="2153500" y="1931100"/>
            <a:ext cx="2380500" cy="3561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1200"/>
              </a:spcBef>
              <a:spcAft>
                <a:spcPts val="0"/>
              </a:spcAft>
              <a:buNone/>
            </a:pPr>
            <a:r>
              <a:rPr lang="en">
                <a:latin typeface="Calibri"/>
                <a:ea typeface="Calibri"/>
                <a:cs typeface="Calibri"/>
                <a:sym typeface="Calibri"/>
              </a:rPr>
              <a:t>Data pre-processing</a:t>
            </a:r>
            <a:endParaRPr>
              <a:latin typeface="Calibri"/>
              <a:ea typeface="Calibri"/>
              <a:cs typeface="Calibri"/>
              <a:sym typeface="Calibri"/>
            </a:endParaRPr>
          </a:p>
          <a:p>
            <a:pPr marL="0" lvl="0" indent="0" algn="l" rtl="0">
              <a:spcBef>
                <a:spcPts val="1200"/>
              </a:spcBef>
              <a:spcAft>
                <a:spcPts val="0"/>
              </a:spcAft>
              <a:buNone/>
            </a:pPr>
            <a:endParaRPr/>
          </a:p>
        </p:txBody>
      </p:sp>
      <p:sp>
        <p:nvSpPr>
          <p:cNvPr id="185" name="Google Shape;185;p22"/>
          <p:cNvSpPr/>
          <p:nvPr/>
        </p:nvSpPr>
        <p:spPr>
          <a:xfrm>
            <a:off x="1500337" y="2697225"/>
            <a:ext cx="3907481" cy="4092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1200"/>
              </a:spcBef>
              <a:spcAft>
                <a:spcPts val="0"/>
              </a:spcAft>
              <a:buNone/>
            </a:pPr>
            <a:r>
              <a:rPr lang="en" sz="1200" dirty="0">
                <a:latin typeface="Calibri"/>
                <a:ea typeface="Calibri"/>
                <a:cs typeface="Calibri"/>
                <a:sym typeface="Calibri"/>
              </a:rPr>
              <a:t> </a:t>
            </a:r>
          </a:p>
          <a:p>
            <a:pPr marL="0" lvl="0" indent="0" algn="ctr" rtl="0">
              <a:lnSpc>
                <a:spcPct val="100000"/>
              </a:lnSpc>
              <a:spcBef>
                <a:spcPts val="1200"/>
              </a:spcBef>
              <a:spcAft>
                <a:spcPts val="0"/>
              </a:spcAft>
              <a:buNone/>
            </a:pPr>
            <a:r>
              <a:rPr lang="en" sz="1200" dirty="0">
                <a:latin typeface="Calibri"/>
                <a:ea typeface="Calibri"/>
                <a:cs typeface="Calibri"/>
                <a:sym typeface="Calibri"/>
              </a:rPr>
              <a:t>Model training : KNN, Linear Regression, Decision Tree </a:t>
            </a:r>
            <a:endParaRPr sz="1200" dirty="0">
              <a:latin typeface="Calibri"/>
              <a:ea typeface="Calibri"/>
              <a:cs typeface="Calibri"/>
              <a:sym typeface="Calibri"/>
            </a:endParaRPr>
          </a:p>
          <a:p>
            <a:pPr marL="0" lvl="0" indent="0" algn="l" rtl="0">
              <a:spcBef>
                <a:spcPts val="1200"/>
              </a:spcBef>
              <a:spcAft>
                <a:spcPts val="0"/>
              </a:spcAft>
              <a:buNone/>
            </a:pPr>
            <a:endParaRPr dirty="0"/>
          </a:p>
        </p:txBody>
      </p:sp>
      <p:sp>
        <p:nvSpPr>
          <p:cNvPr id="186" name="Google Shape;186;p22"/>
          <p:cNvSpPr/>
          <p:nvPr/>
        </p:nvSpPr>
        <p:spPr>
          <a:xfrm>
            <a:off x="1948825" y="3374600"/>
            <a:ext cx="2623200" cy="654000"/>
          </a:xfrm>
          <a:prstGeom prst="diamond">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a:latin typeface="Calibri"/>
                <a:ea typeface="Calibri"/>
                <a:cs typeface="Calibri"/>
                <a:sym typeface="Calibri"/>
              </a:rPr>
              <a:t>    Parameter         Tuning</a:t>
            </a:r>
            <a:endParaRPr sz="1600"/>
          </a:p>
        </p:txBody>
      </p:sp>
      <p:sp>
        <p:nvSpPr>
          <p:cNvPr id="187" name="Google Shape;187;p22"/>
          <p:cNvSpPr/>
          <p:nvPr/>
        </p:nvSpPr>
        <p:spPr>
          <a:xfrm>
            <a:off x="2037900" y="4369300"/>
            <a:ext cx="2534100" cy="4539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Predict on Test</a:t>
            </a:r>
            <a:endParaRPr/>
          </a:p>
        </p:txBody>
      </p:sp>
      <p:sp>
        <p:nvSpPr>
          <p:cNvPr id="188" name="Google Shape;188;p22"/>
          <p:cNvSpPr/>
          <p:nvPr/>
        </p:nvSpPr>
        <p:spPr>
          <a:xfrm>
            <a:off x="3123475" y="1592775"/>
            <a:ext cx="195900" cy="3561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3123475" y="2301738"/>
            <a:ext cx="195900" cy="4092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flipH="1">
            <a:off x="3123475" y="3135450"/>
            <a:ext cx="195900" cy="2493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3162475" y="4038750"/>
            <a:ext cx="195900" cy="3204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AND SIMULATIONS</a:t>
            </a:r>
            <a:endParaRPr/>
          </a:p>
        </p:txBody>
      </p:sp>
      <p:sp>
        <p:nvSpPr>
          <p:cNvPr id="197" name="Google Shape;197;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400" dirty="0">
                <a:solidFill>
                  <a:srgbClr val="000000"/>
                </a:solidFill>
                <a:latin typeface="Times New Roman"/>
                <a:ea typeface="Times New Roman"/>
                <a:cs typeface="Times New Roman"/>
                <a:sym typeface="Times New Roman"/>
              </a:rPr>
              <a:t>Following are the results of various experiments done.</a:t>
            </a:r>
            <a:endParaRPr sz="1400" dirty="0">
              <a:solidFill>
                <a:srgbClr val="000000"/>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Linear regression:                Decision Tree Regression:              K-Neighbours Regression:   </a:t>
            </a:r>
            <a:r>
              <a:rPr lang="en" sz="1400" b="1" dirty="0">
                <a:solidFill>
                  <a:srgbClr val="000000"/>
                </a:solidFill>
              </a:rPr>
              <a:t>                        </a:t>
            </a:r>
            <a:endParaRPr sz="1400" b="1" dirty="0">
              <a:solidFill>
                <a:srgbClr val="000000"/>
              </a:solidFill>
            </a:endParaRPr>
          </a:p>
          <a:p>
            <a:pPr marL="0" lvl="0" indent="0" algn="l" rtl="0">
              <a:spcBef>
                <a:spcPts val="1200"/>
              </a:spcBef>
              <a:spcAft>
                <a:spcPts val="0"/>
              </a:spcAft>
              <a:buNone/>
            </a:pPr>
            <a:r>
              <a:rPr lang="en" sz="1400" b="1" dirty="0">
                <a:solidFill>
                  <a:srgbClr val="000000"/>
                </a:solidFill>
              </a:rPr>
              <a:t>                                                                    </a:t>
            </a:r>
            <a:endParaRPr sz="1400" b="1" dirty="0">
              <a:solidFill>
                <a:srgbClr val="000000"/>
              </a:solidFill>
            </a:endParaRPr>
          </a:p>
          <a:p>
            <a:pPr marL="0" lvl="0" indent="0" algn="l" rtl="0">
              <a:spcBef>
                <a:spcPts val="1200"/>
              </a:spcBef>
              <a:spcAft>
                <a:spcPts val="0"/>
              </a:spcAft>
              <a:buNone/>
            </a:pPr>
            <a:endParaRPr sz="1400" dirty="0">
              <a:solidFill>
                <a:srgbClr val="000000"/>
              </a:solidFill>
            </a:endParaRPr>
          </a:p>
          <a:p>
            <a:pPr marL="0" lvl="0" indent="0" algn="l" rtl="0">
              <a:spcBef>
                <a:spcPts val="1200"/>
              </a:spcBef>
              <a:spcAft>
                <a:spcPts val="0"/>
              </a:spcAft>
              <a:buNone/>
            </a:pPr>
            <a:r>
              <a:rPr lang="en" sz="1400" dirty="0">
                <a:solidFill>
                  <a:srgbClr val="000000"/>
                </a:solidFill>
              </a:rPr>
              <a:t>     </a:t>
            </a:r>
            <a:endParaRPr sz="1400" dirty="0">
              <a:solidFill>
                <a:srgbClr val="000000"/>
              </a:solidFill>
            </a:endParaRPr>
          </a:p>
          <a:p>
            <a:pPr marL="0" lvl="0" indent="0" algn="l" rtl="0">
              <a:spcBef>
                <a:spcPts val="1200"/>
              </a:spcBef>
              <a:spcAft>
                <a:spcPts val="0"/>
              </a:spcAft>
              <a:buNone/>
            </a:pPr>
            <a:endParaRPr sz="1400" dirty="0">
              <a:solidFill>
                <a:srgbClr val="000000"/>
              </a:solidFill>
            </a:endParaRPr>
          </a:p>
          <a:p>
            <a:pPr marL="0" lvl="0" indent="0" algn="l" rtl="0">
              <a:spcBef>
                <a:spcPts val="1200"/>
              </a:spcBef>
              <a:spcAft>
                <a:spcPts val="1200"/>
              </a:spcAft>
              <a:buNone/>
            </a:pPr>
            <a:endParaRPr dirty="0"/>
          </a:p>
        </p:txBody>
      </p:sp>
      <p:pic>
        <p:nvPicPr>
          <p:cNvPr id="198" name="Google Shape;198;p23" descr="page10image733435024"/>
          <p:cNvPicPr preferRelativeResize="0"/>
          <p:nvPr/>
        </p:nvPicPr>
        <p:blipFill>
          <a:blip r:embed="rId3">
            <a:alphaModFix/>
          </a:blip>
          <a:stretch>
            <a:fillRect/>
          </a:stretch>
        </p:blipFill>
        <p:spPr>
          <a:xfrm>
            <a:off x="747800" y="3096881"/>
            <a:ext cx="1834515" cy="1091498"/>
          </a:xfrm>
          <a:prstGeom prst="rect">
            <a:avLst/>
          </a:prstGeom>
          <a:noFill/>
          <a:ln>
            <a:noFill/>
          </a:ln>
        </p:spPr>
      </p:pic>
      <p:pic>
        <p:nvPicPr>
          <p:cNvPr id="199" name="Google Shape;199;p23" descr="page11image488525344"/>
          <p:cNvPicPr preferRelativeResize="0"/>
          <p:nvPr/>
        </p:nvPicPr>
        <p:blipFill>
          <a:blip r:embed="rId4">
            <a:alphaModFix/>
          </a:blip>
          <a:stretch>
            <a:fillRect/>
          </a:stretch>
        </p:blipFill>
        <p:spPr>
          <a:xfrm>
            <a:off x="3100156" y="3096881"/>
            <a:ext cx="1828800" cy="1085850"/>
          </a:xfrm>
          <a:prstGeom prst="rect">
            <a:avLst/>
          </a:prstGeom>
          <a:noFill/>
          <a:ln>
            <a:noFill/>
          </a:ln>
        </p:spPr>
      </p:pic>
      <p:pic>
        <p:nvPicPr>
          <p:cNvPr id="200" name="Google Shape;200;p23" descr="page11image480743328"/>
          <p:cNvPicPr preferRelativeResize="0"/>
          <p:nvPr/>
        </p:nvPicPr>
        <p:blipFill>
          <a:blip r:embed="rId5">
            <a:alphaModFix/>
          </a:blip>
          <a:stretch>
            <a:fillRect/>
          </a:stretch>
        </p:blipFill>
        <p:spPr>
          <a:xfrm>
            <a:off x="5232475" y="3091231"/>
            <a:ext cx="3341327" cy="109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body" idx="1"/>
          </p:nvPr>
        </p:nvSpPr>
        <p:spPr>
          <a:xfrm>
            <a:off x="526150" y="605125"/>
            <a:ext cx="7505700" cy="38337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400" b="1">
                <a:solidFill>
                  <a:srgbClr val="000000"/>
                </a:solidFill>
                <a:latin typeface="Times New Roman"/>
                <a:ea typeface="Times New Roman"/>
                <a:cs typeface="Times New Roman"/>
                <a:sym typeface="Times New Roman"/>
              </a:rPr>
              <a:t>Comparison of all models:         </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06" name="Google Shape;206;p24" descr="page11image480882048"/>
          <p:cNvPicPr preferRelativeResize="0"/>
          <p:nvPr/>
        </p:nvPicPr>
        <p:blipFill>
          <a:blip r:embed="rId3">
            <a:alphaModFix/>
          </a:blip>
          <a:stretch>
            <a:fillRect/>
          </a:stretch>
        </p:blipFill>
        <p:spPr>
          <a:xfrm>
            <a:off x="526150" y="1549500"/>
            <a:ext cx="2472680" cy="1780384"/>
          </a:xfrm>
          <a:prstGeom prst="rect">
            <a:avLst/>
          </a:prstGeom>
          <a:noFill/>
          <a:ln>
            <a:noFill/>
          </a:ln>
        </p:spPr>
      </p:pic>
      <p:pic>
        <p:nvPicPr>
          <p:cNvPr id="207" name="Google Shape;207;p24" descr="page12image1526319296"/>
          <p:cNvPicPr preferRelativeResize="0"/>
          <p:nvPr/>
        </p:nvPicPr>
        <p:blipFill>
          <a:blip r:embed="rId4">
            <a:alphaModFix/>
          </a:blip>
          <a:stretch>
            <a:fillRect/>
          </a:stretch>
        </p:blipFill>
        <p:spPr>
          <a:xfrm>
            <a:off x="4352625" y="1539813"/>
            <a:ext cx="2557195" cy="17997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19150" y="448225"/>
            <a:ext cx="75057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13" name="Google Shape;213;p25"/>
          <p:cNvSpPr txBox="1">
            <a:spLocks noGrp="1"/>
          </p:cNvSpPr>
          <p:nvPr>
            <p:ph type="body" idx="1"/>
          </p:nvPr>
        </p:nvSpPr>
        <p:spPr>
          <a:xfrm>
            <a:off x="819150" y="1019725"/>
            <a:ext cx="7505700" cy="3419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[1] GitHub repository containing code of the project </a:t>
            </a: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[2] </a:t>
            </a:r>
            <a:r>
              <a:rPr lang="en" sz="1200">
                <a:solidFill>
                  <a:srgbClr val="0562C1"/>
                </a:solidFill>
                <a:latin typeface="Times New Roman"/>
                <a:ea typeface="Times New Roman"/>
                <a:cs typeface="Times New Roman"/>
                <a:sym typeface="Times New Roman"/>
              </a:rPr>
              <a:t>https://www.kaggle.com/datasets/shivam2503/diamonds </a:t>
            </a:r>
            <a:endParaRPr sz="12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562C1"/>
                </a:solidFill>
                <a:latin typeface="Times New Roman"/>
                <a:ea typeface="Times New Roman"/>
                <a:cs typeface="Times New Roman"/>
                <a:sym typeface="Times New Roman"/>
              </a:rPr>
              <a:t> </a:t>
            </a:r>
            <a:endParaRPr sz="12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[3] Wikipedia contributors. (2022, November 26). Diamond. Wikipedia. </a:t>
            </a:r>
            <a:r>
              <a:rPr lang="en" sz="1200">
                <a:solidFill>
                  <a:srgbClr val="0562C1"/>
                </a:solidFill>
                <a:latin typeface="Times New Roman"/>
                <a:ea typeface="Times New Roman"/>
                <a:cs typeface="Times New Roman"/>
                <a:sym typeface="Times New Roman"/>
              </a:rPr>
              <a:t>https://en.wikipedia.org/wiki/Diamond </a:t>
            </a:r>
            <a:endParaRPr sz="12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562C1"/>
                </a:solidFill>
                <a:latin typeface="Times New Roman"/>
                <a:ea typeface="Times New Roman"/>
                <a:cs typeface="Times New Roman"/>
                <a:sym typeface="Times New Roman"/>
              </a:rPr>
              <a:t> </a:t>
            </a:r>
            <a:endParaRPr sz="12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[4] Editor. (2019, September 18). Price Forecasting Using Machine Learning Approaches in Electricity, Flights, Hotels, Real Estate, and Other Industries. AltexSoft. https://www.altexsoft.com/blog/business/price-forecasting-machine-learning-based-approaches-applied-to-electricity-flights-hotels-real-estate-and-stock-pricing/</a:t>
            </a: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[5] Alsuraihi, W., Al-hazmi, E., Bawazeer, K., &amp; AlGhamdi, H. (2020, March). Machine learning algorithms for diamond price prediction. In Proceedings of the 2020 2nd IVSP (pp. 150-154). </a:t>
            </a: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body" idx="1"/>
          </p:nvPr>
        </p:nvSpPr>
        <p:spPr>
          <a:xfrm>
            <a:off x="819150" y="437025"/>
            <a:ext cx="7505700" cy="4573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[6] Pandey, A. C., Misra, S., &amp; Saxena, M. (2019, August). Gold and diamond price prediction using enhanced ensemble learning, IEEE.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[7] Sharma, G., Tripathi, V., Mahajan, M., &amp; Srivastava, A. K. (2021, January). Comparative analysis of supervised models for diamond price prediction.(pp. 1019-1022). IEEE.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[8] Marmolejos, José M. Peña. “Implementing Data Mining Methods to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Predict of the Diamond Prices.” in 2018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ICDATA’18</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.[9] Mihir, H., Patel, M. I., Jani, S., &amp; Gajjar, R. (2021, December). Diamond Price Prediction using Machine Learning. In 2021 2nd International Conference on Communication, Computing, and Industry 4.0 (C2I4) (pp. 1-5). IEEE.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[10] Cardoso, M. G., &amp; Chambel, L. (2005). A valuation model for cut diamonds. ITOR - International Transactions in Operational Research, 12(4), 417-436.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[11] Kotsiantis, S. B. (2013). Decision trees: a recent overview. Artificial Intelligence Review, 39(4), 261-283.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[12] Weron, R. (2014). Electricity price forecasting: A state-of-the-art review with a look ahead. International journal of forecasting, 30(4), 1030-1081.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[13] Diamond-The most popular gemstone [online] </a:t>
            </a:r>
            <a:r>
              <a:rPr lang="en" sz="1200">
                <a:solidFill>
                  <a:srgbClr val="0562C1"/>
                </a:solidFill>
                <a:latin typeface="Times New Roman"/>
                <a:ea typeface="Times New Roman"/>
                <a:cs typeface="Times New Roman"/>
                <a:sym typeface="Times New Roman"/>
              </a:rPr>
              <a:t>https://geology.com/minerals/diamond.shtml</a:t>
            </a:r>
            <a:endParaRPr sz="1200">
              <a:solidFill>
                <a:srgbClr val="0562C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 sz="1200">
                <a:solidFill>
                  <a:srgbClr val="0562C1"/>
                </a:solidFill>
                <a:latin typeface="Times New Roman"/>
                <a:ea typeface="Times New Roman"/>
                <a:cs typeface="Times New Roman"/>
                <a:sym typeface="Times New Roman"/>
              </a:rPr>
              <a:t> </a:t>
            </a:r>
            <a:endParaRPr sz="1200">
              <a:solidFill>
                <a:srgbClr val="0562C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200">
              <a:solidFill>
                <a:srgbClr val="0562C1"/>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body" idx="1"/>
          </p:nvPr>
        </p:nvSpPr>
        <p:spPr>
          <a:xfrm>
            <a:off x="819150" y="414625"/>
            <a:ext cx="7505700" cy="4024200"/>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[14] Brandt, J. A., &amp; Bessler, D. A. (1983). Price forecasting and evaluation: An application in agriculture. Journal of Forecasting, 2(3), 237-248. </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[15] 3.2. Tuning the hyper-parameters of an estimator. (n.d.). Scikit-learn. </a:t>
            </a:r>
            <a:r>
              <a:rPr lang="en" sz="1400">
                <a:solidFill>
                  <a:srgbClr val="0562C1"/>
                </a:solidFill>
                <a:latin typeface="Times New Roman"/>
                <a:ea typeface="Times New Roman"/>
                <a:cs typeface="Times New Roman"/>
                <a:sym typeface="Times New Roman"/>
              </a:rPr>
              <a:t>https://scikit-learn.org/stable/modules/grid_search.html </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562C1"/>
                </a:solidFill>
                <a:latin typeface="Times New Roman"/>
                <a:ea typeface="Times New Roman"/>
                <a:cs typeface="Times New Roman"/>
                <a:sym typeface="Times New Roman"/>
              </a:rPr>
              <a:t> </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[16] 1.10. Decision Trees. (n.d.). Scikit-learn. </a:t>
            </a:r>
            <a:r>
              <a:rPr lang="en" sz="1400">
                <a:solidFill>
                  <a:srgbClr val="0562C1"/>
                </a:solidFill>
                <a:latin typeface="Times New Roman"/>
                <a:ea typeface="Times New Roman"/>
                <a:cs typeface="Times New Roman"/>
                <a:sym typeface="Times New Roman"/>
              </a:rPr>
              <a:t>https://scikit-learn.org/stable/modules/tree.html</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562C1"/>
                </a:solidFill>
                <a:latin typeface="Times New Roman"/>
                <a:ea typeface="Times New Roman"/>
                <a:cs typeface="Times New Roman"/>
                <a:sym typeface="Times New Roman"/>
              </a:rPr>
              <a:t> </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[17] Supervised vs Unsupervised Learning - Javatpoint. (n.d.). www.javatpoint.com. </a:t>
            </a:r>
            <a:r>
              <a:rPr lang="en" sz="1400">
                <a:solidFill>
                  <a:srgbClr val="0562C1"/>
                </a:solidFill>
                <a:latin typeface="Times New Roman"/>
                <a:ea typeface="Times New Roman"/>
                <a:cs typeface="Times New Roman"/>
                <a:sym typeface="Times New Roman"/>
              </a:rPr>
              <a:t>https://www.javatpoint.com/difference-between-supervised-and-unsupervised-learning</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562C1"/>
                </a:solidFill>
                <a:latin typeface="Times New Roman"/>
                <a:ea typeface="Times New Roman"/>
                <a:cs typeface="Times New Roman"/>
                <a:sym typeface="Times New Roman"/>
              </a:rPr>
              <a:t> </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[18] sklearn.linear_model.LinearRegression. (n.d.). Scikit-learn. </a:t>
            </a:r>
            <a:r>
              <a:rPr lang="en" sz="1400">
                <a:solidFill>
                  <a:srgbClr val="0562C1"/>
                </a:solidFill>
                <a:latin typeface="Times New Roman"/>
                <a:ea typeface="Times New Roman"/>
                <a:cs typeface="Times New Roman"/>
                <a:sym typeface="Times New Roman"/>
              </a:rPr>
              <a:t>https://scikit-learn.org/stable/modules/generated/sklearn.linear_model.LinearRegression.html</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562C1"/>
                </a:solidFill>
                <a:latin typeface="Times New Roman"/>
                <a:ea typeface="Times New Roman"/>
                <a:cs typeface="Times New Roman"/>
                <a:sym typeface="Times New Roman"/>
              </a:rPr>
              <a:t> </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[19]</a:t>
            </a:r>
            <a:r>
              <a:rPr lang="en" sz="1400">
                <a:solidFill>
                  <a:srgbClr val="0562C1"/>
                </a:solidFill>
                <a:latin typeface="Times New Roman"/>
                <a:ea typeface="Times New Roman"/>
                <a:cs typeface="Times New Roman"/>
                <a:sym typeface="Times New Roman"/>
              </a:rPr>
              <a:t>https://scikit-learn.org/stable/modules/generated/sklearn.preprocessing.LabelEncoder.html</a:t>
            </a:r>
            <a:endParaRPr sz="140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a:solidFill>
                  <a:srgbClr val="0562C1"/>
                </a:solidFill>
                <a:latin typeface="Times New Roman"/>
                <a:ea typeface="Times New Roman"/>
                <a:cs typeface="Times New Roman"/>
                <a:sym typeface="Times New Roman"/>
              </a:rPr>
              <a:t> </a:t>
            </a:r>
            <a:endParaRPr sz="1400">
              <a:solidFill>
                <a:srgbClr val="0562C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[20] </a:t>
            </a:r>
            <a:r>
              <a:rPr lang="en" sz="1400">
                <a:solidFill>
                  <a:srgbClr val="0562C1"/>
                </a:solidFill>
                <a:latin typeface="Times New Roman"/>
                <a:ea typeface="Times New Roman"/>
                <a:cs typeface="Times New Roman"/>
                <a:sym typeface="Times New Roman"/>
              </a:rPr>
              <a:t>https://scikit-learn.org/stable/modules/generated/sklearn.preprocessing.StandardScaler.html</a:t>
            </a:r>
            <a:endParaRPr sz="1400">
              <a:solidFill>
                <a:srgbClr val="0562C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CONTENTS</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7182" algn="l" rtl="0">
              <a:lnSpc>
                <a:spcPct val="95000"/>
              </a:lnSpc>
              <a:spcBef>
                <a:spcPts val="120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Title</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Group Member Information</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Role/Responsibilities and Contribution in project</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Motivation</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Objectives</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Related work</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Problem Statement</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Proposed Solution</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Results/Simulations</a:t>
            </a:r>
            <a:endParaRPr sz="1395">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Times New Roman"/>
              <a:buChar char="❖"/>
            </a:pPr>
            <a:r>
              <a:rPr lang="en" sz="1395">
                <a:solidFill>
                  <a:srgbClr val="000000"/>
                </a:solidFill>
                <a:highlight>
                  <a:srgbClr val="FFFFFF"/>
                </a:highlight>
                <a:latin typeface="Times New Roman"/>
                <a:ea typeface="Times New Roman"/>
                <a:cs typeface="Times New Roman"/>
                <a:sym typeface="Times New Roman"/>
              </a:rPr>
              <a:t>References</a:t>
            </a:r>
            <a:endParaRPr sz="1395">
              <a:solidFill>
                <a:srgbClr val="000000"/>
              </a:solidFill>
              <a:highlight>
                <a:srgbClr val="FFFFFF"/>
              </a:highlight>
              <a:latin typeface="Times New Roman"/>
              <a:ea typeface="Times New Roman"/>
              <a:cs typeface="Times New Roman"/>
              <a:sym typeface="Times New Roman"/>
            </a:endParaRPr>
          </a:p>
          <a:p>
            <a:pPr marL="457200" lvl="0" indent="0" algn="l" rtl="0">
              <a:lnSpc>
                <a:spcPct val="95000"/>
              </a:lnSpc>
              <a:spcBef>
                <a:spcPts val="1200"/>
              </a:spcBef>
              <a:spcAft>
                <a:spcPts val="1200"/>
              </a:spcAft>
              <a:buSzPts val="1018"/>
              <a:buNone/>
            </a:pPr>
            <a:endParaRPr sz="1302">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MEMBER INFORMATION</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Sai Manjith Matta            - 700730744</a:t>
            </a:r>
            <a:endParaRPr>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Soujanya Myla                 - 700731894</a:t>
            </a:r>
            <a:endParaRPr>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Anshul Reddy Anandula - 700734890</a:t>
            </a:r>
            <a:endParaRPr>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Sriharsha Kata                  - 700728960</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200" dirty="0"/>
              <a:t>ROLE/RESPONSIBILITIES AND CONTRIBUTION IN PROJECT</a:t>
            </a:r>
            <a:endParaRPr lang="en-US" sz="2200" dirty="0">
              <a:solidFill>
                <a:srgbClr val="000000"/>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dirty="0"/>
          </a:p>
        </p:txBody>
      </p:sp>
      <p:graphicFrame>
        <p:nvGraphicFramePr>
          <p:cNvPr id="2" name="Table 2">
            <a:extLst>
              <a:ext uri="{FF2B5EF4-FFF2-40B4-BE49-F238E27FC236}">
                <a16:creationId xmlns:a16="http://schemas.microsoft.com/office/drawing/2014/main" id="{9EBCD29B-777F-3A56-8BD6-54FECA7D75BB}"/>
              </a:ext>
            </a:extLst>
          </p:cNvPr>
          <p:cNvGraphicFramePr>
            <a:graphicFrameLocks noGrp="1"/>
          </p:cNvGraphicFramePr>
          <p:nvPr>
            <p:extLst>
              <p:ext uri="{D42A27DB-BD31-4B8C-83A1-F6EECF244321}">
                <p14:modId xmlns:p14="http://schemas.microsoft.com/office/powerpoint/2010/main" val="3711365104"/>
              </p:ext>
            </p:extLst>
          </p:nvPr>
        </p:nvGraphicFramePr>
        <p:xfrm>
          <a:off x="1259681" y="1800200"/>
          <a:ext cx="4933950" cy="2980407"/>
        </p:xfrm>
        <a:graphic>
          <a:graphicData uri="http://schemas.openxmlformats.org/drawingml/2006/table">
            <a:tbl>
              <a:tblPr firstRow="1" bandRow="1">
                <a:tableStyleId>{073A0DAA-6AF3-43AB-8588-CEC1D06C72B9}</a:tableStyleId>
              </a:tblPr>
              <a:tblGrid>
                <a:gridCol w="2466975">
                  <a:extLst>
                    <a:ext uri="{9D8B030D-6E8A-4147-A177-3AD203B41FA5}">
                      <a16:colId xmlns:a16="http://schemas.microsoft.com/office/drawing/2014/main" val="4255783751"/>
                    </a:ext>
                  </a:extLst>
                </a:gridCol>
                <a:gridCol w="2466975">
                  <a:extLst>
                    <a:ext uri="{9D8B030D-6E8A-4147-A177-3AD203B41FA5}">
                      <a16:colId xmlns:a16="http://schemas.microsoft.com/office/drawing/2014/main" val="1135463496"/>
                    </a:ext>
                  </a:extLst>
                </a:gridCol>
              </a:tblGrid>
              <a:tr h="363549">
                <a:tc>
                  <a:txBody>
                    <a:bodyPr/>
                    <a:lstStyle/>
                    <a:p>
                      <a:r>
                        <a:rPr lang="en-US" dirty="0"/>
                        <a:t>Project Task</a:t>
                      </a:r>
                      <a:endParaRPr lang="en-IN" dirty="0"/>
                    </a:p>
                  </a:txBody>
                  <a:tcPr/>
                </a:tc>
                <a:tc>
                  <a:txBody>
                    <a:bodyPr/>
                    <a:lstStyle/>
                    <a:p>
                      <a:r>
                        <a:rPr lang="en-US" dirty="0"/>
                        <a:t>Work done by</a:t>
                      </a:r>
                      <a:endParaRPr lang="en-IN" dirty="0"/>
                    </a:p>
                  </a:txBody>
                  <a:tcPr/>
                </a:tc>
                <a:extLst>
                  <a:ext uri="{0D108BD9-81ED-4DB2-BD59-A6C34878D82A}">
                    <a16:rowId xmlns:a16="http://schemas.microsoft.com/office/drawing/2014/main" val="3473105756"/>
                  </a:ext>
                </a:extLst>
              </a:tr>
              <a:tr h="363549">
                <a:tc>
                  <a:txBody>
                    <a:bodyPr/>
                    <a:lstStyle/>
                    <a:p>
                      <a:r>
                        <a:rPr lang="en-US" dirty="0">
                          <a:solidFill>
                            <a:schemeClr val="bg2"/>
                          </a:solidFill>
                        </a:rPr>
                        <a:t>Data Analysis</a:t>
                      </a:r>
                      <a:endParaRPr lang="en-IN" dirty="0">
                        <a:solidFill>
                          <a:schemeClr val="bg2"/>
                        </a:solidFill>
                      </a:endParaRPr>
                    </a:p>
                  </a:txBody>
                  <a:tcPr/>
                </a:tc>
                <a:tc>
                  <a:txBody>
                    <a:bodyPr/>
                    <a:lstStyle/>
                    <a:p>
                      <a:r>
                        <a:rPr lang="en-US" dirty="0" err="1">
                          <a:solidFill>
                            <a:schemeClr val="bg2"/>
                          </a:solidFill>
                        </a:rPr>
                        <a:t>Soujanya</a:t>
                      </a:r>
                      <a:r>
                        <a:rPr lang="en-US" dirty="0">
                          <a:solidFill>
                            <a:schemeClr val="bg2"/>
                          </a:solidFill>
                        </a:rPr>
                        <a:t> +Sai Manjith </a:t>
                      </a:r>
                      <a:endParaRPr lang="en-IN" dirty="0">
                        <a:solidFill>
                          <a:schemeClr val="bg2"/>
                        </a:solidFill>
                      </a:endParaRPr>
                    </a:p>
                  </a:txBody>
                  <a:tcPr/>
                </a:tc>
                <a:extLst>
                  <a:ext uri="{0D108BD9-81ED-4DB2-BD59-A6C34878D82A}">
                    <a16:rowId xmlns:a16="http://schemas.microsoft.com/office/drawing/2014/main" val="202978755"/>
                  </a:ext>
                </a:extLst>
              </a:tr>
              <a:tr h="363549">
                <a:tc>
                  <a:txBody>
                    <a:bodyPr/>
                    <a:lstStyle/>
                    <a:p>
                      <a:r>
                        <a:rPr lang="en-US" dirty="0">
                          <a:solidFill>
                            <a:schemeClr val="bg2"/>
                          </a:solidFill>
                        </a:rPr>
                        <a:t>Pre Processing</a:t>
                      </a:r>
                      <a:endParaRPr lang="en-IN" dirty="0">
                        <a:solidFill>
                          <a:schemeClr val="bg2"/>
                        </a:solidFill>
                      </a:endParaRPr>
                    </a:p>
                  </a:txBody>
                  <a:tcPr/>
                </a:tc>
                <a:tc>
                  <a:txBody>
                    <a:bodyPr/>
                    <a:lstStyle/>
                    <a:p>
                      <a:r>
                        <a:rPr lang="en-US" dirty="0">
                          <a:solidFill>
                            <a:schemeClr val="bg2"/>
                          </a:solidFill>
                        </a:rPr>
                        <a:t>Anshul Reddy + </a:t>
                      </a:r>
                      <a:r>
                        <a:rPr lang="en-US" dirty="0" err="1">
                          <a:solidFill>
                            <a:schemeClr val="bg2"/>
                          </a:solidFill>
                        </a:rPr>
                        <a:t>Sriharsha</a:t>
                      </a:r>
                      <a:endParaRPr lang="en-IN" dirty="0">
                        <a:solidFill>
                          <a:schemeClr val="bg2"/>
                        </a:solidFill>
                      </a:endParaRPr>
                    </a:p>
                  </a:txBody>
                  <a:tcPr/>
                </a:tc>
                <a:extLst>
                  <a:ext uri="{0D108BD9-81ED-4DB2-BD59-A6C34878D82A}">
                    <a16:rowId xmlns:a16="http://schemas.microsoft.com/office/drawing/2014/main" val="4030601897"/>
                  </a:ext>
                </a:extLst>
              </a:tr>
              <a:tr h="926302">
                <a:tc>
                  <a:txBody>
                    <a:bodyPr/>
                    <a:lstStyle/>
                    <a:p>
                      <a:r>
                        <a:rPr lang="en-US" dirty="0">
                          <a:solidFill>
                            <a:schemeClr val="bg2"/>
                          </a:solidFill>
                        </a:rPr>
                        <a:t>Model Building</a:t>
                      </a:r>
                    </a:p>
                    <a:p>
                      <a:r>
                        <a:rPr lang="en-US" dirty="0">
                          <a:solidFill>
                            <a:schemeClr val="bg2"/>
                          </a:solidFill>
                        </a:rPr>
                        <a:t>a) </a:t>
                      </a:r>
                      <a:r>
                        <a:rPr lang="en-US" dirty="0" err="1">
                          <a:solidFill>
                            <a:schemeClr val="bg2"/>
                          </a:solidFill>
                        </a:rPr>
                        <a:t>Knn</a:t>
                      </a:r>
                      <a:endParaRPr lang="en-US" dirty="0">
                        <a:solidFill>
                          <a:schemeClr val="bg2"/>
                        </a:solidFill>
                      </a:endParaRPr>
                    </a:p>
                    <a:p>
                      <a:r>
                        <a:rPr lang="en-US" dirty="0">
                          <a:solidFill>
                            <a:schemeClr val="bg2"/>
                          </a:solidFill>
                        </a:rPr>
                        <a:t>b) Linear Regression</a:t>
                      </a:r>
                    </a:p>
                    <a:p>
                      <a:r>
                        <a:rPr lang="en-US" dirty="0">
                          <a:solidFill>
                            <a:schemeClr val="bg2"/>
                          </a:solidFill>
                        </a:rPr>
                        <a:t>c) Decision Tree </a:t>
                      </a:r>
                      <a:endParaRPr lang="en-IN" dirty="0">
                        <a:solidFill>
                          <a:schemeClr val="bg2"/>
                        </a:solidFill>
                      </a:endParaRPr>
                    </a:p>
                  </a:txBody>
                  <a:tcPr/>
                </a:tc>
                <a:tc>
                  <a:txBody>
                    <a:bodyPr/>
                    <a:lstStyle/>
                    <a:p>
                      <a:endParaRPr lang="en-US" dirty="0"/>
                    </a:p>
                    <a:p>
                      <a:r>
                        <a:rPr lang="en-IN" dirty="0">
                          <a:solidFill>
                            <a:schemeClr val="bg2"/>
                          </a:solidFill>
                        </a:rPr>
                        <a:t>Anshul Reddy </a:t>
                      </a:r>
                    </a:p>
                    <a:p>
                      <a:r>
                        <a:rPr lang="en-IN" dirty="0">
                          <a:solidFill>
                            <a:schemeClr val="bg2"/>
                          </a:solidFill>
                        </a:rPr>
                        <a:t>Sai Manjith Matta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2"/>
                          </a:solidFill>
                        </a:rPr>
                        <a:t>Anshul Reddy + </a:t>
                      </a:r>
                      <a:r>
                        <a:rPr lang="en-US" dirty="0" err="1">
                          <a:solidFill>
                            <a:schemeClr val="bg2"/>
                          </a:solidFill>
                        </a:rPr>
                        <a:t>Sriharsha</a:t>
                      </a:r>
                      <a:endParaRPr lang="en-IN" dirty="0">
                        <a:solidFill>
                          <a:schemeClr val="bg2"/>
                        </a:solidFill>
                      </a:endParaRPr>
                    </a:p>
                  </a:txBody>
                  <a:tcPr/>
                </a:tc>
                <a:extLst>
                  <a:ext uri="{0D108BD9-81ED-4DB2-BD59-A6C34878D82A}">
                    <a16:rowId xmlns:a16="http://schemas.microsoft.com/office/drawing/2014/main" val="770607835"/>
                  </a:ext>
                </a:extLst>
              </a:tr>
              <a:tr h="926302">
                <a:tc>
                  <a:txBody>
                    <a:bodyPr/>
                    <a:lstStyle/>
                    <a:p>
                      <a:r>
                        <a:rPr lang="en-US" dirty="0">
                          <a:solidFill>
                            <a:schemeClr val="bg2"/>
                          </a:solidFill>
                        </a:rPr>
                        <a:t>Documentation</a:t>
                      </a:r>
                    </a:p>
                    <a:p>
                      <a:pPr marL="342900" indent="-342900">
                        <a:buAutoNum type="alphaLcParenR"/>
                      </a:pPr>
                      <a:r>
                        <a:rPr lang="en-US" dirty="0">
                          <a:solidFill>
                            <a:schemeClr val="bg2"/>
                          </a:solidFill>
                        </a:rPr>
                        <a:t>Report                              </a:t>
                      </a:r>
                    </a:p>
                    <a:p>
                      <a:pPr marL="342900" indent="-342900">
                        <a:buAutoNum type="alphaLcParenR"/>
                      </a:pPr>
                      <a:r>
                        <a:rPr lang="en-US" dirty="0">
                          <a:solidFill>
                            <a:schemeClr val="bg2"/>
                          </a:solidFill>
                        </a:rPr>
                        <a:t>Video Making</a:t>
                      </a:r>
                    </a:p>
                    <a:p>
                      <a:pPr marL="342900" indent="-342900">
                        <a:buAutoNum type="alphaLcParenR"/>
                      </a:pPr>
                      <a:r>
                        <a:rPr lang="en-US" dirty="0">
                          <a:solidFill>
                            <a:schemeClr val="bg2"/>
                          </a:solidFill>
                        </a:rPr>
                        <a:t>Ppt creation</a:t>
                      </a:r>
                      <a:endParaRPr lang="en-IN" dirty="0">
                        <a:solidFill>
                          <a:schemeClr val="bg2"/>
                        </a:solidFill>
                      </a:endParaRPr>
                    </a:p>
                  </a:txBody>
                  <a:tcPr/>
                </a:tc>
                <a:tc>
                  <a:txBody>
                    <a:bodyPr/>
                    <a:lstStyle/>
                    <a:p>
                      <a:endParaRPr lang="en-US" dirty="0">
                        <a:solidFill>
                          <a:schemeClr val="bg2"/>
                        </a:solidFill>
                      </a:endParaRPr>
                    </a:p>
                    <a:p>
                      <a:r>
                        <a:rPr lang="en-US" dirty="0">
                          <a:solidFill>
                            <a:schemeClr val="bg2"/>
                          </a:solidFill>
                        </a:rPr>
                        <a:t>Sai Manjith</a:t>
                      </a:r>
                    </a:p>
                    <a:p>
                      <a:r>
                        <a:rPr lang="en-US" dirty="0" err="1">
                          <a:solidFill>
                            <a:schemeClr val="bg2"/>
                          </a:solidFill>
                        </a:rPr>
                        <a:t>Soujanya</a:t>
                      </a:r>
                      <a:r>
                        <a:rPr lang="en-US" dirty="0">
                          <a:solidFill>
                            <a:schemeClr val="bg2"/>
                          </a:solidFill>
                        </a:rPr>
                        <a:t> </a:t>
                      </a:r>
                    </a:p>
                    <a:p>
                      <a:r>
                        <a:rPr lang="en-US" dirty="0">
                          <a:solidFill>
                            <a:schemeClr val="bg2"/>
                          </a:solidFill>
                        </a:rPr>
                        <a:t>Anshul Reddy + </a:t>
                      </a:r>
                      <a:r>
                        <a:rPr lang="en-US" dirty="0" err="1">
                          <a:solidFill>
                            <a:schemeClr val="bg2"/>
                          </a:solidFill>
                        </a:rPr>
                        <a:t>Sriharsha</a:t>
                      </a:r>
                      <a:endParaRPr lang="en-IN" dirty="0">
                        <a:solidFill>
                          <a:schemeClr val="bg2"/>
                        </a:solidFill>
                      </a:endParaRPr>
                    </a:p>
                  </a:txBody>
                  <a:tcPr/>
                </a:tc>
                <a:extLst>
                  <a:ext uri="{0D108BD9-81ED-4DB2-BD59-A6C34878D82A}">
                    <a16:rowId xmlns:a16="http://schemas.microsoft.com/office/drawing/2014/main" val="7823602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153" name="Google Shape;153;p17"/>
          <p:cNvSpPr txBox="1">
            <a:spLocks noGrp="1"/>
          </p:cNvSpPr>
          <p:nvPr>
            <p:ph type="body" idx="1"/>
          </p:nvPr>
        </p:nvSpPr>
        <p:spPr>
          <a:xfrm>
            <a:off x="819150" y="1557300"/>
            <a:ext cx="7505700" cy="28191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Diamonds are one of the most valuable naturally occurring carbon compounds. These are in high demand due to their monetary rewards. </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As many factors play in determining the price of the diamond, it is burdensome to tag a diamond with a particular price. </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This problem gives an opportunity to leverage historic data and machine learning algorithms to predict the price of a diamond. </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Having a system that could help in deciding the intrinsic value of a diamond gives an immense opportunity to both business and customers in transacting diamonds. </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From a customer point of view, he/she can use the trained systems to assess before making a purchase.</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 At the same time, it also helps business to understand trends/demand in the market for a particular diamond.</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10000"/>
          </a:bodyPr>
          <a:lstStyle/>
          <a:p>
            <a:pPr marL="457200" lvl="0" indent="-304958" algn="l" rtl="0">
              <a:lnSpc>
                <a:spcPct val="150000"/>
              </a:lnSpc>
              <a:spcBef>
                <a:spcPts val="120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Our project aims to implement algorithms for predicting diamond prices. Algorithms we decided to implement are KNN, Decision Tree, Linear Regression algorithms.</a:t>
            </a:r>
            <a:endParaRPr>
              <a:solidFill>
                <a:srgbClr val="000000"/>
              </a:solidFill>
              <a:latin typeface="Times New Roman"/>
              <a:ea typeface="Times New Roman"/>
              <a:cs typeface="Times New Roman"/>
              <a:sym typeface="Times New Roman"/>
            </a:endParaRPr>
          </a:p>
          <a:p>
            <a:pPr marL="457200" lvl="0" indent="-304958"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Using trained algorithms, predict the price of the diamond given its features</a:t>
            </a:r>
            <a:endParaRPr>
              <a:solidFill>
                <a:srgbClr val="000000"/>
              </a:solidFill>
              <a:latin typeface="Times New Roman"/>
              <a:ea typeface="Times New Roman"/>
              <a:cs typeface="Times New Roman"/>
              <a:sym typeface="Times New Roman"/>
            </a:endParaRPr>
          </a:p>
          <a:p>
            <a:pPr marL="457200" lvl="0" indent="-304958"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Target on optimizing each model using various hyperparameter tuning</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mechanisms like Grid Search</a:t>
            </a:r>
            <a:endParaRPr>
              <a:solidFill>
                <a:srgbClr val="000000"/>
              </a:solidFill>
              <a:latin typeface="Times New Roman"/>
              <a:ea typeface="Times New Roman"/>
              <a:cs typeface="Times New Roman"/>
              <a:sym typeface="Times New Roman"/>
            </a:endParaRPr>
          </a:p>
          <a:p>
            <a:pPr marL="457200" lvl="0" indent="-304958"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Our contribution through this project is we were able to build above</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mentioned models using python as programming language</a:t>
            </a:r>
            <a:endParaRPr>
              <a:solidFill>
                <a:srgbClr val="000000"/>
              </a:solidFill>
              <a:latin typeface="Times New Roman"/>
              <a:ea typeface="Times New Roman"/>
              <a:cs typeface="Times New Roman"/>
              <a:sym typeface="Times New Roman"/>
            </a:endParaRPr>
          </a:p>
          <a:p>
            <a:pPr marL="457200" lvl="0" indent="-293211" algn="l" rtl="0">
              <a:lnSpc>
                <a:spcPct val="150000"/>
              </a:lnSpc>
              <a:spcBef>
                <a:spcPts val="0"/>
              </a:spcBef>
              <a:spcAft>
                <a:spcPts val="0"/>
              </a:spcAft>
              <a:buClr>
                <a:srgbClr val="000000"/>
              </a:buClr>
              <a:buSzPct val="84615"/>
              <a:buFont typeface="Arial"/>
              <a:buChar char="●"/>
            </a:pPr>
            <a:r>
              <a:rPr lang="en">
                <a:solidFill>
                  <a:srgbClr val="000000"/>
                </a:solidFill>
                <a:latin typeface="Times New Roman"/>
                <a:ea typeface="Times New Roman"/>
                <a:cs typeface="Times New Roman"/>
                <a:sym typeface="Times New Roman"/>
              </a:rPr>
              <a:t>We were also able to hyper tune and produce a best model that has produced 97% score on the test dataset.</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493050"/>
            <a:ext cx="7505700" cy="77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WORKS</a:t>
            </a:r>
            <a:endParaRPr/>
          </a:p>
        </p:txBody>
      </p:sp>
      <p:sp>
        <p:nvSpPr>
          <p:cNvPr id="165" name="Google Shape;165;p19"/>
          <p:cNvSpPr txBox="1">
            <a:spLocks noGrp="1"/>
          </p:cNvSpPr>
          <p:nvPr>
            <p:ph type="body" idx="1"/>
          </p:nvPr>
        </p:nvSpPr>
        <p:spPr>
          <a:xfrm>
            <a:off x="872550" y="1378350"/>
            <a:ext cx="7505700" cy="32736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200">
                <a:solidFill>
                  <a:srgbClr val="000000"/>
                </a:solidFill>
                <a:latin typeface="Times New Roman"/>
                <a:ea typeface="Times New Roman"/>
                <a:cs typeface="Times New Roman"/>
                <a:sym typeface="Times New Roman"/>
              </a:rPr>
              <a:t>There are several research articles proposed to predict diamond price prediction. Some of them are as follows </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research paper proposed by Harshvardhan et.al, uses regression algorithms like XGBOOST, KNN, Decision trees, Support Vector machines, Random Forest regressors and other 4-5 machine learning algorithms to train on the dataset. They were able to achieve 98% of accuracy through their approaches. They have also used the same dataset as our dataset. They found out that cat boost algorithm is proven to be the best optimal algorithm among all the others they have experimented with. They have used R2 score to evaluate their models.</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Graima etal has provided an analysis of supervised models for diamond price prediction. They have evaluated eight different regression algorithms to train the predictor. Their best model Random Forest regression has resulted root mean square error of 580. The accuracy of random forest model has been stated as 97%.</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body" idx="1"/>
          </p:nvPr>
        </p:nvSpPr>
        <p:spPr>
          <a:xfrm>
            <a:off x="819150" y="493050"/>
            <a:ext cx="7505700" cy="39456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120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Another research paper by Avinash Chandra Pandey others used ensemble learning is a technique in machine learning where they used two or more different algorithms to derive final output. This paper has used ensembled learning to predict gold as well as diamond prices.According to their study, they have performed dimensionality reduction techniques like Principal component Analysis (PCA) to reduce the features in the dataset. To ensemble different algorithms, they have chosen Random Forest Regressor, Adaboost, Light bgm and Xgboost. But this research also hasn't performed any hyper parameter tuning mechanism which had the potential to improve model performance significantly.</a:t>
            </a:r>
            <a:endParaRPr sz="1200">
              <a:solidFill>
                <a:srgbClr val="000000"/>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SzPts val="935"/>
              <a:buNone/>
            </a:pPr>
            <a:r>
              <a:rPr lang="en" sz="1200">
                <a:solidFill>
                  <a:srgbClr val="000000"/>
                </a:solidFill>
                <a:latin typeface="Times New Roman"/>
                <a:ea typeface="Times New Roman"/>
                <a:cs typeface="Times New Roman"/>
                <a:sym typeface="Times New Roman"/>
              </a:rPr>
              <a:t>From our literature survey, we have concluded that most of the related works despite using wide range of algorithms haven’t focussed much on data pre-processing and parameter tuning mechanism. As per our knowledge based on literature survey, this is the first research work to perform hyper parameter tuning on selected algorithms to improve accuracy.</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76" name="Google Shape;176;p21"/>
          <p:cNvSpPr txBox="1">
            <a:spLocks noGrp="1"/>
          </p:cNvSpPr>
          <p:nvPr>
            <p:ph type="body" idx="1"/>
          </p:nvPr>
        </p:nvSpPr>
        <p:spPr>
          <a:xfrm>
            <a:off x="819150" y="1575075"/>
            <a:ext cx="7505700" cy="2863500"/>
          </a:xfrm>
          <a:prstGeom prst="rect">
            <a:avLst/>
          </a:prstGeom>
        </p:spPr>
        <p:txBody>
          <a:bodyPr spcFirstLastPara="1" wrap="square" lIns="91425" tIns="91425" rIns="91425" bIns="91425" anchor="t" anchorCtr="0">
            <a:normAutofit lnSpcReduction="10000"/>
          </a:bodyPr>
          <a:lstStyle/>
          <a:p>
            <a:pPr marL="457200" lvl="0" indent="-311150" algn="l" rtl="0">
              <a:lnSpc>
                <a:spcPct val="150000"/>
              </a:lnSpc>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motive of this project is to predict the price of a diamond using machine learning algorithms. Price forecasting is the process of using historical data on a given product to predict the future price. </a:t>
            </a:r>
            <a:endParaRPr>
              <a:solidFill>
                <a:srgbClr val="000000"/>
              </a:solidFill>
              <a:latin typeface="Times New Roman"/>
              <a:ea typeface="Times New Roman"/>
              <a:cs typeface="Times New Roman"/>
              <a:sym typeface="Times New Roman"/>
            </a:endParaRPr>
          </a:p>
          <a:p>
            <a:pPr marL="457200" lvl="0" indent="-311150" algn="l" rtl="0">
              <a:lnSpc>
                <a:spcPct val="15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recent times, price forecasting has been widely used in all domains to predict prices of various commodities. </a:t>
            </a:r>
            <a:endParaRPr>
              <a:solidFill>
                <a:srgbClr val="000000"/>
              </a:solidFill>
              <a:latin typeface="Times New Roman"/>
              <a:ea typeface="Times New Roman"/>
              <a:cs typeface="Times New Roman"/>
              <a:sym typeface="Times New Roman"/>
            </a:endParaRPr>
          </a:p>
          <a:p>
            <a:pPr marL="457200" lvl="0" indent="-311150" algn="l" rtl="0">
              <a:lnSpc>
                <a:spcPct val="15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the price is a continuous variable, unlike classification algorithms which can be applied on discrete variables, regression algorithms must be applied to predict the price of a diamond.</a:t>
            </a:r>
            <a:endParaRPr>
              <a:solidFill>
                <a:srgbClr val="000000"/>
              </a:solidFill>
              <a:latin typeface="Times New Roman"/>
              <a:ea typeface="Times New Roman"/>
              <a:cs typeface="Times New Roman"/>
              <a:sym typeface="Times New Roman"/>
            </a:endParaRPr>
          </a:p>
          <a:p>
            <a:pPr marL="457200" lvl="0" indent="-311150" algn="l" rtl="0">
              <a:lnSpc>
                <a:spcPct val="15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our problem, price of the diamond is dependant variable as it is heavily dependant on various other factors. In contrast, features like carat, colour, depth, dimensions and width are independent features as they don’t depend on each other.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(16:9)</PresentationFormat>
  <Paragraphs>121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Times New Roman</vt:lpstr>
      <vt:lpstr>Nunito</vt:lpstr>
      <vt:lpstr>Arial</vt:lpstr>
      <vt:lpstr>Shift</vt:lpstr>
      <vt:lpstr> Diamond Price  Prediction </vt:lpstr>
      <vt:lpstr> CONTENTS</vt:lpstr>
      <vt:lpstr>GROUP MEMBER INFORMATION</vt:lpstr>
      <vt:lpstr>ROLE/RESPONSIBILITIES AND CONTRIBUTION IN PROJECT </vt:lpstr>
      <vt:lpstr>MOTIVATION</vt:lpstr>
      <vt:lpstr>OBJECTIVES</vt:lpstr>
      <vt:lpstr>RELATED WORKS</vt:lpstr>
      <vt:lpstr>PowerPoint Presentation</vt:lpstr>
      <vt:lpstr>PROBLEM STATEMENT</vt:lpstr>
      <vt:lpstr>PROPOSED SOLUTION</vt:lpstr>
      <vt:lpstr>RESULTS AND SIMULATIONS</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Prediction</dc:title>
  <dc:creator>MATTA SAI MANJITH</dc:creator>
  <cp:lastModifiedBy>Sai Manjith Matta</cp:lastModifiedBy>
  <cp:revision>1</cp:revision>
  <dcterms:modified xsi:type="dcterms:W3CDTF">2022-12-06T03:55:29Z</dcterms:modified>
</cp:coreProperties>
</file>