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1" r:id="rId3"/>
    <p:sldId id="257" r:id="rId4"/>
    <p:sldId id="272"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72" d="100"/>
          <a:sy n="72"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2D7E26E-D959-40D3-BC71-DE0F66028FF2}" type="datetimeFigureOut">
              <a:rPr lang="en-US" smtClean="0"/>
              <a:t>5/11/2016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219820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7E26E-D959-40D3-BC71-DE0F66028FF2}"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353733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7E26E-D959-40D3-BC71-DE0F66028FF2}"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1896637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7E26E-D959-40D3-BC71-DE0F66028FF2}"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673D1-3BD4-49B8-90AA-D49CEC7B360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867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7E26E-D959-40D3-BC71-DE0F66028FF2}"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1180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2D7E26E-D959-40D3-BC71-DE0F66028FF2}"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1017583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2D7E26E-D959-40D3-BC71-DE0F66028FF2}"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924806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7E26E-D959-40D3-BC71-DE0F66028FF2}"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1625095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7E26E-D959-40D3-BC71-DE0F66028FF2}"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402307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7E26E-D959-40D3-BC71-DE0F66028FF2}"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167847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D7E26E-D959-40D3-BC71-DE0F66028FF2}"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187757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D7E26E-D959-40D3-BC71-DE0F66028FF2}"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230550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D7E26E-D959-40D3-BC71-DE0F66028FF2}"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136176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D7E26E-D959-40D3-BC71-DE0F66028FF2}"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213049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7E26E-D959-40D3-BC71-DE0F66028FF2}" type="datetimeFigureOut">
              <a:rPr lang="en-US" smtClean="0"/>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273793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7E26E-D959-40D3-BC71-DE0F66028FF2}"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177232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7E26E-D959-40D3-BC71-DE0F66028FF2}"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673D1-3BD4-49B8-90AA-D49CEC7B3604}" type="slidenum">
              <a:rPr lang="en-US" smtClean="0"/>
              <a:t>‹#›</a:t>
            </a:fld>
            <a:endParaRPr lang="en-US"/>
          </a:p>
        </p:txBody>
      </p:sp>
    </p:spTree>
    <p:extLst>
      <p:ext uri="{BB962C8B-B14F-4D97-AF65-F5344CB8AC3E}">
        <p14:creationId xmlns:p14="http://schemas.microsoft.com/office/powerpoint/2010/main" val="366472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D7E26E-D959-40D3-BC71-DE0F66028FF2}" type="datetimeFigureOut">
              <a:rPr lang="en-US" smtClean="0"/>
              <a:t>5/11/2016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F673D1-3BD4-49B8-90AA-D49CEC7B3604}" type="slidenum">
              <a:rPr lang="en-US" smtClean="0"/>
              <a:t>‹#›</a:t>
            </a:fld>
            <a:endParaRPr lang="en-US"/>
          </a:p>
        </p:txBody>
      </p:sp>
    </p:spTree>
    <p:extLst>
      <p:ext uri="{BB962C8B-B14F-4D97-AF65-F5344CB8AC3E}">
        <p14:creationId xmlns:p14="http://schemas.microsoft.com/office/powerpoint/2010/main" val="1345001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sz="8800" dirty="0">
                <a:latin typeface="Consolas" panose="020B0609020204030204" pitchFamily="49" charset="0"/>
              </a:rPr>
              <a:t>DRX Encryption</a:t>
            </a:r>
            <a:br>
              <a:rPr lang="en-US" dirty="0">
                <a:latin typeface="Consolas" panose="020B0609020204030204" pitchFamily="49" charset="0"/>
              </a:rPr>
            </a:br>
            <a:r>
              <a:rPr lang="en-US" sz="4400" dirty="0">
                <a:latin typeface="Consolas" panose="020B0609020204030204" pitchFamily="49" charset="0"/>
              </a:rPr>
              <a:t>A Cryptographic Approach</a:t>
            </a:r>
          </a:p>
        </p:txBody>
      </p:sp>
      <p:sp>
        <p:nvSpPr>
          <p:cNvPr id="3" name="Subtitle 2"/>
          <p:cNvSpPr>
            <a:spLocks noGrp="1"/>
          </p:cNvSpPr>
          <p:nvPr>
            <p:ph type="subTitle" idx="1"/>
          </p:nvPr>
        </p:nvSpPr>
        <p:spPr/>
        <p:txBody>
          <a:bodyPr>
            <a:normAutofit/>
          </a:bodyPr>
          <a:lstStyle/>
          <a:p>
            <a:pPr algn="r"/>
            <a:r>
              <a:rPr lang="en-US" sz="2200" dirty="0">
                <a:latin typeface="Consolas" panose="020B0609020204030204" pitchFamily="49" charset="0"/>
              </a:rPr>
              <a:t>SALAMAHN XMILLS, TYLER KENNEDY</a:t>
            </a:r>
          </a:p>
        </p:txBody>
      </p:sp>
    </p:spTree>
    <p:extLst>
      <p:ext uri="{BB962C8B-B14F-4D97-AF65-F5344CB8AC3E}">
        <p14:creationId xmlns:p14="http://schemas.microsoft.com/office/powerpoint/2010/main" val="3024345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FRONT KEY Example</a:t>
            </a:r>
          </a:p>
        </p:txBody>
      </p:sp>
      <p:sp>
        <p:nvSpPr>
          <p:cNvPr id="3" name="Content Placeholder 2"/>
          <p:cNvSpPr>
            <a:spLocks noGrp="1"/>
          </p:cNvSpPr>
          <p:nvPr>
            <p:ph idx="1"/>
          </p:nvPr>
        </p:nvSpPr>
        <p:spPr>
          <a:xfrm>
            <a:off x="1141412" y="2930135"/>
            <a:ext cx="9905999" cy="3541714"/>
          </a:xfrm>
        </p:spPr>
        <p:txBody>
          <a:bodyPr/>
          <a:lstStyle/>
          <a:p>
            <a:r>
              <a:rPr lang="en-US" dirty="0">
                <a:latin typeface="Consolas" panose="020B0609020204030204" pitchFamily="49" charset="0"/>
              </a:rPr>
              <a:t>String 0 = “jtU8RRZdpqrNl”</a:t>
            </a:r>
          </a:p>
          <a:p>
            <a:r>
              <a:rPr lang="en-US" dirty="0">
                <a:latin typeface="Consolas" panose="020B0609020204030204" pitchFamily="49" charset="0"/>
              </a:rPr>
              <a:t>String 1 = “Y5PNR0luEiVH7”</a:t>
            </a:r>
          </a:p>
          <a:p>
            <a:r>
              <a:rPr lang="en-US" dirty="0">
                <a:latin typeface="Consolas" panose="020B0609020204030204" pitchFamily="49" charset="0"/>
              </a:rPr>
              <a:t>Radix 0 = B6</a:t>
            </a:r>
            <a:r>
              <a:rPr lang="en-US" baseline="-25000" dirty="0">
                <a:latin typeface="Consolas" panose="020B0609020204030204" pitchFamily="49" charset="0"/>
              </a:rPr>
              <a:t>16</a:t>
            </a:r>
            <a:r>
              <a:rPr lang="en-US" dirty="0">
                <a:latin typeface="Consolas" panose="020B0609020204030204" pitchFamily="49" charset="0"/>
              </a:rPr>
              <a:t> / 182</a:t>
            </a:r>
            <a:r>
              <a:rPr lang="en-US" baseline="-25000" dirty="0">
                <a:latin typeface="Consolas" panose="020B0609020204030204" pitchFamily="49" charset="0"/>
              </a:rPr>
              <a:t>10</a:t>
            </a:r>
            <a:endParaRPr lang="en-US" dirty="0">
              <a:latin typeface="Consolas" panose="020B0609020204030204" pitchFamily="49" charset="0"/>
            </a:endParaRPr>
          </a:p>
          <a:p>
            <a:r>
              <a:rPr lang="en-US" dirty="0">
                <a:latin typeface="Consolas" panose="020B0609020204030204" pitchFamily="49" charset="0"/>
              </a:rPr>
              <a:t>Radix 1 = 9E</a:t>
            </a:r>
            <a:r>
              <a:rPr lang="en-US" baseline="-25000" dirty="0">
                <a:latin typeface="Consolas" panose="020B0609020204030204" pitchFamily="49" charset="0"/>
              </a:rPr>
              <a:t>16</a:t>
            </a:r>
            <a:r>
              <a:rPr lang="en-US" dirty="0">
                <a:latin typeface="Consolas" panose="020B0609020204030204" pitchFamily="49" charset="0"/>
              </a:rPr>
              <a:t> / 158</a:t>
            </a:r>
            <a:r>
              <a:rPr lang="en-US" baseline="-25000" dirty="0">
                <a:latin typeface="Consolas" panose="020B0609020204030204" pitchFamily="49" charset="0"/>
              </a:rPr>
              <a:t>10</a:t>
            </a:r>
          </a:p>
          <a:p>
            <a:r>
              <a:rPr lang="en-US" dirty="0">
                <a:latin typeface="Consolas" panose="020B0609020204030204" pitchFamily="49" charset="0"/>
              </a:rPr>
              <a:t>Modulo Flag = true/1 -&gt; S1 % S0</a:t>
            </a:r>
          </a:p>
          <a:p>
            <a:r>
              <a:rPr lang="en-US" dirty="0">
                <a:latin typeface="Consolas" panose="020B0609020204030204" pitchFamily="49" charset="0"/>
              </a:rPr>
              <a:t>Checksum = ‘m’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79" y="1914447"/>
            <a:ext cx="10058388" cy="633599"/>
          </a:xfrm>
          <a:prstGeom prst="rect">
            <a:avLst/>
          </a:prstGeom>
        </p:spPr>
      </p:pic>
    </p:spTree>
    <p:extLst>
      <p:ext uri="{BB962C8B-B14F-4D97-AF65-F5344CB8AC3E}">
        <p14:creationId xmlns:p14="http://schemas.microsoft.com/office/powerpoint/2010/main" val="57970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Generator Gate: The Algorithm</a:t>
            </a:r>
          </a:p>
        </p:txBody>
      </p:sp>
      <p:sp>
        <p:nvSpPr>
          <p:cNvPr id="3" name="Content Placeholder 2"/>
          <p:cNvSpPr>
            <a:spLocks noGrp="1"/>
          </p:cNvSpPr>
          <p:nvPr>
            <p:ph idx="1"/>
          </p:nvPr>
        </p:nvSpPr>
        <p:spPr/>
        <p:txBody>
          <a:bodyPr>
            <a:normAutofit fontScale="62500" lnSpcReduction="20000"/>
          </a:bodyPr>
          <a:lstStyle/>
          <a:p>
            <a:r>
              <a:rPr lang="en-US" dirty="0">
                <a:latin typeface="Consolas" panose="020B0609020204030204" pitchFamily="49" charset="0"/>
              </a:rPr>
              <a:t>BACK_KEY = generator(FRONT_KEY)</a:t>
            </a:r>
          </a:p>
          <a:p>
            <a:r>
              <a:rPr lang="en-US" dirty="0">
                <a:latin typeface="Consolas" panose="020B0609020204030204" pitchFamily="49" charset="0"/>
              </a:rPr>
              <a:t>generator():</a:t>
            </a:r>
          </a:p>
          <a:p>
            <a:pPr lvl="1"/>
            <a:r>
              <a:rPr lang="en-US" dirty="0" err="1">
                <a:latin typeface="Consolas" panose="020B0609020204030204" pitchFamily="49" charset="0"/>
              </a:rPr>
              <a:t>check_sum</a:t>
            </a:r>
            <a:r>
              <a:rPr lang="en-US" dirty="0">
                <a:latin typeface="Consolas" panose="020B0609020204030204" pitchFamily="49" charset="0"/>
              </a:rPr>
              <a:t> = checksum(FRONT_KEY) // get checksum </a:t>
            </a:r>
          </a:p>
          <a:p>
            <a:pPr lvl="1"/>
            <a:r>
              <a:rPr lang="en-US" dirty="0">
                <a:latin typeface="Consolas" panose="020B0609020204030204" pitchFamily="49" charset="0"/>
              </a:rPr>
              <a:t>if (</a:t>
            </a:r>
            <a:r>
              <a:rPr lang="en-US" dirty="0" err="1">
                <a:latin typeface="Consolas" panose="020B0609020204030204" pitchFamily="49" charset="0"/>
              </a:rPr>
              <a:t>check_sum</a:t>
            </a:r>
            <a:r>
              <a:rPr lang="en-US" dirty="0">
                <a:latin typeface="Consolas" panose="020B0609020204030204" pitchFamily="49" charset="0"/>
              </a:rPr>
              <a:t> != FRONT_KEY[31]) return CHECKSUM ERROR</a:t>
            </a:r>
          </a:p>
          <a:p>
            <a:pPr lvl="1"/>
            <a:r>
              <a:rPr lang="en-US" dirty="0">
                <a:latin typeface="Consolas" panose="020B0609020204030204" pitchFamily="49" charset="0"/>
              </a:rPr>
              <a:t>else</a:t>
            </a:r>
          </a:p>
          <a:p>
            <a:pPr lvl="2"/>
            <a:r>
              <a:rPr lang="en-US" dirty="0">
                <a:latin typeface="Consolas" panose="020B0609020204030204" pitchFamily="49" charset="0"/>
              </a:rPr>
              <a:t>str0 = FRONT_KEY[0-12]; str1 = FRONT_KEY[13-25]; rad0 = conv(FRONT_KEY[26-27]); rad1 = conv(FRONT_KEY[28-29]);</a:t>
            </a:r>
          </a:p>
          <a:p>
            <a:pPr lvl="2"/>
            <a:r>
              <a:rPr lang="en-US" dirty="0">
                <a:latin typeface="Consolas" panose="020B0609020204030204" pitchFamily="49" charset="0"/>
              </a:rPr>
              <a:t>Weight 0 = str0</a:t>
            </a:r>
            <a:r>
              <a:rPr lang="en-US" baseline="-25000" dirty="0">
                <a:latin typeface="Consolas" panose="020B0609020204030204" pitchFamily="49" charset="0"/>
              </a:rPr>
              <a:t>(rad0) </a:t>
            </a:r>
            <a:r>
              <a:rPr lang="en-US" dirty="0">
                <a:latin typeface="Consolas" panose="020B0609020204030204" pitchFamily="49" charset="0"/>
              </a:rPr>
              <a:t>-&gt; Value</a:t>
            </a:r>
            <a:r>
              <a:rPr lang="en-US" baseline="-25000" dirty="0">
                <a:latin typeface="Consolas" panose="020B0609020204030204" pitchFamily="49" charset="0"/>
              </a:rPr>
              <a:t>(10)</a:t>
            </a:r>
            <a:r>
              <a:rPr lang="en-US" dirty="0">
                <a:latin typeface="Consolas" panose="020B0609020204030204" pitchFamily="49" charset="0"/>
              </a:rPr>
              <a:t> // </a:t>
            </a:r>
            <a:r>
              <a:rPr lang="en-US" dirty="0" err="1">
                <a:latin typeface="Consolas" panose="020B0609020204030204" pitchFamily="49" charset="0"/>
              </a:rPr>
              <a:t>calc</a:t>
            </a:r>
            <a:r>
              <a:rPr lang="en-US" dirty="0">
                <a:latin typeface="Consolas" panose="020B0609020204030204" pitchFamily="49" charset="0"/>
              </a:rPr>
              <a:t> value with BASE64()</a:t>
            </a:r>
            <a:endParaRPr lang="en-US" baseline="-25000" dirty="0">
              <a:latin typeface="Consolas" panose="020B0609020204030204" pitchFamily="49" charset="0"/>
            </a:endParaRPr>
          </a:p>
          <a:p>
            <a:pPr lvl="2"/>
            <a:r>
              <a:rPr lang="en-US" dirty="0">
                <a:latin typeface="Consolas" panose="020B0609020204030204" pitchFamily="49" charset="0"/>
              </a:rPr>
              <a:t>Weight 1 = str1</a:t>
            </a:r>
            <a:r>
              <a:rPr lang="en-US" baseline="-25000" dirty="0">
                <a:latin typeface="Consolas" panose="020B0609020204030204" pitchFamily="49" charset="0"/>
              </a:rPr>
              <a:t>(rad1) </a:t>
            </a:r>
            <a:r>
              <a:rPr lang="en-US" dirty="0">
                <a:latin typeface="Consolas" panose="020B0609020204030204" pitchFamily="49" charset="0"/>
              </a:rPr>
              <a:t>-&gt; Value</a:t>
            </a:r>
            <a:r>
              <a:rPr lang="en-US" baseline="-25000" dirty="0">
                <a:latin typeface="Consolas" panose="020B0609020204030204" pitchFamily="49" charset="0"/>
              </a:rPr>
              <a:t>(10)</a:t>
            </a:r>
          </a:p>
          <a:p>
            <a:pPr lvl="2"/>
            <a:r>
              <a:rPr lang="en-US" dirty="0">
                <a:latin typeface="Consolas" panose="020B0609020204030204" pitchFamily="49" charset="0"/>
              </a:rPr>
              <a:t>if (FRONT_KEY[30]) BACK_KEY = Weight 1 % Weight 0 // modulo flag true</a:t>
            </a:r>
          </a:p>
          <a:p>
            <a:pPr lvl="2"/>
            <a:r>
              <a:rPr lang="en-US" dirty="0">
                <a:latin typeface="Consolas" panose="020B0609020204030204" pitchFamily="49" charset="0"/>
              </a:rPr>
              <a:t>else back = Weight 0 % Weight 1</a:t>
            </a:r>
          </a:p>
          <a:p>
            <a:pPr lvl="2"/>
            <a:r>
              <a:rPr lang="en-US" dirty="0">
                <a:latin typeface="Consolas" panose="020B0609020204030204" pitchFamily="49" charset="0"/>
              </a:rPr>
              <a:t>try back on Door</a:t>
            </a:r>
          </a:p>
          <a:p>
            <a:pPr lvl="2"/>
            <a:r>
              <a:rPr lang="en-US" dirty="0">
                <a:latin typeface="Consolas" panose="020B0609020204030204" pitchFamily="49" charset="0"/>
              </a:rPr>
              <a:t>if (back != BACK_KEY) return INVALID KEY</a:t>
            </a:r>
          </a:p>
          <a:p>
            <a:pPr lvl="2"/>
            <a:r>
              <a:rPr lang="en-US" dirty="0">
                <a:latin typeface="Consolas" panose="020B0609020204030204" pitchFamily="49" charset="0"/>
              </a:rPr>
              <a:t>else return SUCCESS</a:t>
            </a:r>
          </a:p>
        </p:txBody>
      </p:sp>
    </p:spTree>
    <p:extLst>
      <p:ext uri="{BB962C8B-B14F-4D97-AF65-F5344CB8AC3E}">
        <p14:creationId xmlns:p14="http://schemas.microsoft.com/office/powerpoint/2010/main" val="227051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Mathematics Tools Used</a:t>
            </a:r>
          </a:p>
        </p:txBody>
      </p:sp>
      <p:sp>
        <p:nvSpPr>
          <p:cNvPr id="3" name="Content Placeholder 2"/>
          <p:cNvSpPr>
            <a:spLocks noGrp="1"/>
          </p:cNvSpPr>
          <p:nvPr>
            <p:ph idx="1"/>
          </p:nvPr>
        </p:nvSpPr>
        <p:spPr/>
        <p:txBody>
          <a:bodyPr>
            <a:normAutofit lnSpcReduction="10000"/>
          </a:bodyPr>
          <a:lstStyle/>
          <a:p>
            <a:r>
              <a:rPr lang="en-US" dirty="0">
                <a:latin typeface="Consolas" panose="020B0609020204030204" pitchFamily="49" charset="0"/>
              </a:rPr>
              <a:t>Division Algorithm</a:t>
            </a:r>
          </a:p>
          <a:p>
            <a:pPr lvl="1"/>
            <a:r>
              <a:rPr lang="en-US" dirty="0">
                <a:latin typeface="Consolas" panose="020B0609020204030204" pitchFamily="49" charset="0"/>
              </a:rPr>
              <a:t>To calculate the weight in base 10 of each string and of the radices associated with them.</a:t>
            </a:r>
          </a:p>
          <a:p>
            <a:pPr lvl="1"/>
            <a:r>
              <a:rPr lang="en-US" dirty="0">
                <a:latin typeface="Consolas" panose="020B0609020204030204" pitchFamily="49" charset="0"/>
              </a:rPr>
              <a:t>Number Theory (MATH 302) / Numerical Analysis (CSDP 341)</a:t>
            </a:r>
          </a:p>
          <a:p>
            <a:r>
              <a:rPr lang="en-US" dirty="0">
                <a:latin typeface="Consolas" panose="020B0609020204030204" pitchFamily="49" charset="0"/>
              </a:rPr>
              <a:t>Least Integer Function</a:t>
            </a:r>
          </a:p>
          <a:p>
            <a:pPr lvl="1"/>
            <a:r>
              <a:rPr lang="en-US" dirty="0">
                <a:latin typeface="Consolas" panose="020B0609020204030204" pitchFamily="49" charset="0"/>
              </a:rPr>
              <a:t>To determine how large the char array must be to catch the weight (in chars) of the each string converted.</a:t>
            </a:r>
          </a:p>
          <a:p>
            <a:pPr lvl="1"/>
            <a:r>
              <a:rPr lang="en-US" dirty="0">
                <a:latin typeface="Consolas" panose="020B0609020204030204" pitchFamily="49" charset="0"/>
              </a:rPr>
              <a:t> = ln(weight) / ln(</a:t>
            </a:r>
            <a:r>
              <a:rPr lang="en-US" dirty="0" err="1">
                <a:latin typeface="Consolas" panose="020B0609020204030204" pitchFamily="49" charset="0"/>
              </a:rPr>
              <a:t>out_base</a:t>
            </a:r>
            <a:r>
              <a:rPr lang="en-US" dirty="0">
                <a:latin typeface="Consolas" panose="020B0609020204030204" pitchFamily="49" charset="0"/>
              </a:rPr>
              <a:t>) + 1</a:t>
            </a:r>
          </a:p>
        </p:txBody>
      </p:sp>
    </p:spTree>
    <p:extLst>
      <p:ext uri="{BB962C8B-B14F-4D97-AF65-F5344CB8AC3E}">
        <p14:creationId xmlns:p14="http://schemas.microsoft.com/office/powerpoint/2010/main" val="3515924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Technology Accessed</a:t>
            </a:r>
          </a:p>
        </p:txBody>
      </p:sp>
      <p:sp>
        <p:nvSpPr>
          <p:cNvPr id="3" name="Content Placeholder 2"/>
          <p:cNvSpPr>
            <a:spLocks noGrp="1"/>
          </p:cNvSpPr>
          <p:nvPr>
            <p:ph idx="1"/>
          </p:nvPr>
        </p:nvSpPr>
        <p:spPr/>
        <p:txBody>
          <a:bodyPr>
            <a:normAutofit lnSpcReduction="10000"/>
          </a:bodyPr>
          <a:lstStyle/>
          <a:p>
            <a:r>
              <a:rPr lang="en-US" dirty="0">
                <a:latin typeface="Consolas" panose="020B0609020204030204" pitchFamily="49" charset="0"/>
              </a:rPr>
              <a:t>Visual Studio IDE (Integrated Development Environment)</a:t>
            </a:r>
          </a:p>
          <a:p>
            <a:r>
              <a:rPr lang="en-US" dirty="0">
                <a:latin typeface="Consolas" panose="020B0609020204030204" pitchFamily="49" charset="0"/>
              </a:rPr>
              <a:t>C Programming Language</a:t>
            </a:r>
          </a:p>
          <a:p>
            <a:pPr lvl="1"/>
            <a:r>
              <a:rPr lang="en-US" dirty="0">
                <a:latin typeface="Consolas" panose="020B0609020204030204" pitchFamily="49" charset="0"/>
              </a:rPr>
              <a:t>Libraries:</a:t>
            </a:r>
          </a:p>
          <a:p>
            <a:pPr lvl="2"/>
            <a:r>
              <a:rPr lang="en-US" dirty="0">
                <a:latin typeface="Consolas" panose="020B0609020204030204" pitchFamily="49" charset="0"/>
              </a:rPr>
              <a:t>Standard Library: random function to generate chars in FRONT_KEY</a:t>
            </a:r>
          </a:p>
          <a:p>
            <a:pPr lvl="2"/>
            <a:r>
              <a:rPr lang="en-US" dirty="0">
                <a:latin typeface="Consolas" panose="020B0609020204030204" pitchFamily="49" charset="0"/>
              </a:rPr>
              <a:t>Time Library: initialize random function</a:t>
            </a:r>
          </a:p>
          <a:p>
            <a:r>
              <a:rPr lang="en-US" dirty="0">
                <a:latin typeface="Consolas" panose="020B0609020204030204" pitchFamily="49" charset="0"/>
              </a:rPr>
              <a:t>BASE64 Program</a:t>
            </a:r>
          </a:p>
          <a:p>
            <a:pPr lvl="1"/>
            <a:r>
              <a:rPr lang="en-US" dirty="0">
                <a:latin typeface="Consolas" panose="020B0609020204030204" pitchFamily="49" charset="0"/>
              </a:rPr>
              <a:t>Written in C by Salamahn </a:t>
            </a:r>
            <a:r>
              <a:rPr lang="en-US" dirty="0" err="1">
                <a:latin typeface="Consolas" panose="020B0609020204030204" pitchFamily="49" charset="0"/>
              </a:rPr>
              <a:t>XMills</a:t>
            </a:r>
            <a:r>
              <a:rPr lang="en-US" dirty="0">
                <a:latin typeface="Consolas" panose="020B0609020204030204" pitchFamily="49" charset="0"/>
              </a:rPr>
              <a:t> ca. 2012; used as a function to convert the strings and radices to strings with different bases.</a:t>
            </a:r>
          </a:p>
        </p:txBody>
      </p:sp>
    </p:spTree>
    <p:extLst>
      <p:ext uri="{BB962C8B-B14F-4D97-AF65-F5344CB8AC3E}">
        <p14:creationId xmlns:p14="http://schemas.microsoft.com/office/powerpoint/2010/main" val="306668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Assumptions Based on the Model</a:t>
            </a:r>
          </a:p>
        </p:txBody>
      </p:sp>
      <p:sp>
        <p:nvSpPr>
          <p:cNvPr id="3" name="Content Placeholder 2"/>
          <p:cNvSpPr>
            <a:spLocks noGrp="1"/>
          </p:cNvSpPr>
          <p:nvPr>
            <p:ph idx="1"/>
          </p:nvPr>
        </p:nvSpPr>
        <p:spPr/>
        <p:txBody>
          <a:bodyPr/>
          <a:lstStyle/>
          <a:p>
            <a:r>
              <a:rPr lang="en-US" dirty="0">
                <a:latin typeface="Consolas" panose="020B0609020204030204" pitchFamily="49" charset="0"/>
              </a:rPr>
              <a:t>BACK_KEY can possibly be up to 256 bits long</a:t>
            </a:r>
          </a:p>
          <a:p>
            <a:r>
              <a:rPr lang="en-US" dirty="0">
                <a:latin typeface="Consolas" panose="020B0609020204030204" pitchFamily="49" charset="0"/>
              </a:rPr>
              <a:t>Hacking:</a:t>
            </a:r>
          </a:p>
          <a:p>
            <a:pPr lvl="1"/>
            <a:r>
              <a:rPr lang="en-US" dirty="0">
                <a:latin typeface="Consolas" panose="020B0609020204030204" pitchFamily="49" charset="0"/>
              </a:rPr>
              <a:t>Would have to utilize brute force method to crack</a:t>
            </a:r>
          </a:p>
          <a:p>
            <a:pPr lvl="1"/>
            <a:r>
              <a:rPr lang="en-US" dirty="0">
                <a:latin typeface="Consolas" panose="020B0609020204030204" pitchFamily="49" charset="0"/>
              </a:rPr>
              <a:t>Would only have access to try FRONT_KEY</a:t>
            </a:r>
          </a:p>
          <a:p>
            <a:pPr lvl="1"/>
            <a:r>
              <a:rPr lang="en-US" dirty="0">
                <a:latin typeface="Consolas" panose="020B0609020204030204" pitchFamily="49" charset="0"/>
              </a:rPr>
              <a:t>Checksum would provide significant difficulty</a:t>
            </a:r>
          </a:p>
          <a:p>
            <a:pPr lvl="1"/>
            <a:r>
              <a:rPr lang="en-US" dirty="0">
                <a:latin typeface="Consolas" panose="020B0609020204030204" pitchFamily="49" charset="0"/>
              </a:rPr>
              <a:t>Length of string increases brute force time exponentially</a:t>
            </a:r>
          </a:p>
          <a:p>
            <a:endParaRPr lang="en-US" dirty="0">
              <a:latin typeface="Consolas" panose="020B0609020204030204" pitchFamily="49" charset="0"/>
            </a:endParaRPr>
          </a:p>
        </p:txBody>
      </p:sp>
    </p:spTree>
    <p:extLst>
      <p:ext uri="{BB962C8B-B14F-4D97-AF65-F5344CB8AC3E}">
        <p14:creationId xmlns:p14="http://schemas.microsoft.com/office/powerpoint/2010/main" val="318858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Difficulties Encountered</a:t>
            </a:r>
          </a:p>
        </p:txBody>
      </p:sp>
      <p:sp>
        <p:nvSpPr>
          <p:cNvPr id="3" name="Content Placeholder 2"/>
          <p:cNvSpPr>
            <a:spLocks noGrp="1"/>
          </p:cNvSpPr>
          <p:nvPr>
            <p:ph idx="1"/>
          </p:nvPr>
        </p:nvSpPr>
        <p:spPr/>
        <p:txBody>
          <a:bodyPr/>
          <a:lstStyle/>
          <a:p>
            <a:r>
              <a:rPr lang="en-US" dirty="0">
                <a:latin typeface="Consolas" panose="020B0609020204030204" pitchFamily="49" charset="0"/>
              </a:rPr>
              <a:t>Debugging in C</a:t>
            </a:r>
          </a:p>
          <a:p>
            <a:pPr lvl="1"/>
            <a:r>
              <a:rPr lang="en-US" dirty="0">
                <a:latin typeface="Consolas" panose="020B0609020204030204" pitchFamily="49" charset="0"/>
              </a:rPr>
              <a:t>Corruption around stack</a:t>
            </a:r>
          </a:p>
          <a:p>
            <a:pPr lvl="1"/>
            <a:r>
              <a:rPr lang="en-US" dirty="0">
                <a:latin typeface="Consolas" panose="020B0609020204030204" pitchFamily="49" charset="0"/>
              </a:rPr>
              <a:t>Uninitialized space(s) in BASE64 solution array (</a:t>
            </a:r>
            <a:r>
              <a:rPr lang="en-US">
                <a:latin typeface="Consolas" panose="020B0609020204030204" pitchFamily="49" charset="0"/>
              </a:rPr>
              <a:t>from L.I.F</a:t>
            </a:r>
            <a:r>
              <a:rPr lang="en-US" dirty="0">
                <a:latin typeface="Consolas" panose="020B0609020204030204" pitchFamily="49" charset="0"/>
              </a:rPr>
              <a:t>.)</a:t>
            </a:r>
          </a:p>
          <a:p>
            <a:r>
              <a:rPr lang="en-US" dirty="0">
                <a:latin typeface="Consolas" panose="020B0609020204030204" pitchFamily="49" charset="0"/>
              </a:rPr>
              <a:t>Integrating BASE64 program into generator function</a:t>
            </a:r>
          </a:p>
          <a:p>
            <a:pPr lvl="1"/>
            <a:endParaRPr lang="en-US" dirty="0">
              <a:latin typeface="Consolas" panose="020B0609020204030204" pitchFamily="49" charset="0"/>
            </a:endParaRPr>
          </a:p>
        </p:txBody>
      </p:sp>
    </p:spTree>
    <p:extLst>
      <p:ext uri="{BB962C8B-B14F-4D97-AF65-F5344CB8AC3E}">
        <p14:creationId xmlns:p14="http://schemas.microsoft.com/office/powerpoint/2010/main" val="232828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Solution</a:t>
            </a:r>
          </a:p>
        </p:txBody>
      </p:sp>
      <p:sp>
        <p:nvSpPr>
          <p:cNvPr id="3" name="Content Placeholder 2"/>
          <p:cNvSpPr>
            <a:spLocks noGrp="1"/>
          </p:cNvSpPr>
          <p:nvPr>
            <p:ph idx="1"/>
          </p:nvPr>
        </p:nvSpPr>
        <p:spPr/>
        <p:txBody>
          <a:bodyPr/>
          <a:lstStyle/>
          <a:p>
            <a:r>
              <a:rPr lang="en-US" dirty="0">
                <a:latin typeface="Consolas" panose="020B0609020204030204" pitchFamily="49" charset="0"/>
              </a:rPr>
              <a:t>Brute force algorithm to crack code: upper bound </a:t>
            </a:r>
            <a:r>
              <a:rPr lang="en-US" i="1" dirty="0">
                <a:latin typeface="Consolas" panose="020B0609020204030204" pitchFamily="49" charset="0"/>
              </a:rPr>
              <a:t>O(n</a:t>
            </a:r>
            <a:r>
              <a:rPr lang="en-US" i="1" baseline="30000" dirty="0">
                <a:latin typeface="Consolas" panose="020B0609020204030204" pitchFamily="49" charset="0"/>
              </a:rPr>
              <a:t>32</a:t>
            </a:r>
            <a:r>
              <a:rPr lang="en-US" i="1" dirty="0">
                <a:latin typeface="Consolas" panose="020B0609020204030204" pitchFamily="49" charset="0"/>
              </a:rPr>
              <a:t>)</a:t>
            </a:r>
            <a:r>
              <a:rPr lang="en-US" dirty="0">
                <a:latin typeface="Consolas" panose="020B0609020204030204" pitchFamily="49" charset="0"/>
              </a:rPr>
              <a:t> byte-wise or </a:t>
            </a:r>
            <a:r>
              <a:rPr lang="en-US" i="1" dirty="0">
                <a:latin typeface="Consolas" panose="020B0609020204030204" pitchFamily="49" charset="0"/>
              </a:rPr>
              <a:t>O(n</a:t>
            </a:r>
            <a:r>
              <a:rPr lang="en-US" i="1" baseline="30000" dirty="0">
                <a:latin typeface="Consolas" panose="020B0609020204030204" pitchFamily="49" charset="0"/>
              </a:rPr>
              <a:t>256</a:t>
            </a:r>
            <a:r>
              <a:rPr lang="en-US" i="1" dirty="0">
                <a:latin typeface="Consolas" panose="020B0609020204030204" pitchFamily="49" charset="0"/>
              </a:rPr>
              <a:t>) </a:t>
            </a:r>
            <a:r>
              <a:rPr lang="en-US" dirty="0">
                <a:latin typeface="Consolas" panose="020B0609020204030204" pitchFamily="49" charset="0"/>
              </a:rPr>
              <a:t>bit-wise</a:t>
            </a:r>
          </a:p>
          <a:p>
            <a:r>
              <a:rPr lang="en-US" dirty="0">
                <a:latin typeface="Consolas" panose="020B0609020204030204" pitchFamily="49" charset="0"/>
              </a:rPr>
              <a:t>Two tier structure provides security layer between end-user and door</a:t>
            </a:r>
          </a:p>
          <a:p>
            <a:r>
              <a:rPr lang="en-US" dirty="0">
                <a:latin typeface="Consolas" panose="020B0609020204030204" pitchFamily="49" charset="0"/>
              </a:rPr>
              <a:t>Checksum / modulo flag / radices / char range: provide significant level of difficulty to attempt to implement “smart algorithm”</a:t>
            </a:r>
          </a:p>
        </p:txBody>
      </p:sp>
    </p:spTree>
    <p:extLst>
      <p:ext uri="{BB962C8B-B14F-4D97-AF65-F5344CB8AC3E}">
        <p14:creationId xmlns:p14="http://schemas.microsoft.com/office/powerpoint/2010/main" val="57779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Future Works</a:t>
            </a:r>
          </a:p>
        </p:txBody>
      </p:sp>
      <p:sp>
        <p:nvSpPr>
          <p:cNvPr id="3" name="Content Placeholder 2"/>
          <p:cNvSpPr>
            <a:spLocks noGrp="1"/>
          </p:cNvSpPr>
          <p:nvPr>
            <p:ph idx="1"/>
          </p:nvPr>
        </p:nvSpPr>
        <p:spPr/>
        <p:txBody>
          <a:bodyPr/>
          <a:lstStyle/>
          <a:p>
            <a:r>
              <a:rPr lang="en-US" dirty="0">
                <a:latin typeface="Consolas" panose="020B0609020204030204" pitchFamily="49" charset="0"/>
              </a:rPr>
              <a:t>Implement checksum algorithm</a:t>
            </a:r>
          </a:p>
          <a:p>
            <a:r>
              <a:rPr lang="en-US" dirty="0">
                <a:latin typeface="Consolas" panose="020B0609020204030204" pitchFamily="49" charset="0"/>
              </a:rPr>
              <a:t>Expand FRONT_END string length</a:t>
            </a:r>
          </a:p>
          <a:p>
            <a:r>
              <a:rPr lang="en-US" dirty="0">
                <a:latin typeface="Consolas" panose="020B0609020204030204" pitchFamily="49" charset="0"/>
              </a:rPr>
              <a:t>Increase number of valid chars that can be used:     BASE64 -&gt; BASE256</a:t>
            </a:r>
          </a:p>
          <a:p>
            <a:r>
              <a:rPr lang="en-US" dirty="0">
                <a:latin typeface="Consolas" panose="020B0609020204030204" pitchFamily="49" charset="0"/>
              </a:rPr>
              <a:t>FRONT_KEY can expire in cycles</a:t>
            </a:r>
          </a:p>
          <a:p>
            <a:r>
              <a:rPr lang="en-US" dirty="0">
                <a:latin typeface="Consolas" panose="020B0609020204030204" pitchFamily="49" charset="0"/>
              </a:rPr>
              <a:t>generator() hacking detection</a:t>
            </a:r>
          </a:p>
        </p:txBody>
      </p:sp>
    </p:spTree>
    <p:extLst>
      <p:ext uri="{BB962C8B-B14F-4D97-AF65-F5344CB8AC3E}">
        <p14:creationId xmlns:p14="http://schemas.microsoft.com/office/powerpoint/2010/main" val="419400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A Look Into Cryptology</a:t>
            </a:r>
          </a:p>
        </p:txBody>
      </p:sp>
      <p:sp>
        <p:nvSpPr>
          <p:cNvPr id="3" name="Content Placeholder 2"/>
          <p:cNvSpPr>
            <a:spLocks noGrp="1"/>
          </p:cNvSpPr>
          <p:nvPr>
            <p:ph idx="1"/>
          </p:nvPr>
        </p:nvSpPr>
        <p:spPr/>
        <p:txBody>
          <a:bodyPr/>
          <a:lstStyle/>
          <a:p>
            <a:pPr algn="just"/>
            <a:r>
              <a:rPr lang="en-US" dirty="0">
                <a:latin typeface="Consolas" panose="020B0609020204030204" pitchFamily="49" charset="0"/>
              </a:rPr>
              <a:t>Cryptology is the application of formulas and algorithms that underpin cryptography and cryptanalysis.</a:t>
            </a:r>
          </a:p>
          <a:p>
            <a:pPr algn="just"/>
            <a:r>
              <a:rPr lang="en-US" dirty="0">
                <a:latin typeface="Consolas" panose="020B0609020204030204" pitchFamily="49" charset="0"/>
              </a:rPr>
              <a:t>In practice, it is using a variety of mathematical approaches to conceal sensitive information or the workings of software.</a:t>
            </a:r>
          </a:p>
        </p:txBody>
      </p:sp>
    </p:spTree>
    <p:extLst>
      <p:ext uri="{BB962C8B-B14F-4D97-AF65-F5344CB8AC3E}">
        <p14:creationId xmlns:p14="http://schemas.microsoft.com/office/powerpoint/2010/main" val="263168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A Look Into Cryptology</a:t>
            </a:r>
          </a:p>
        </p:txBody>
      </p:sp>
      <p:sp>
        <p:nvSpPr>
          <p:cNvPr id="3" name="Content Placeholder 2"/>
          <p:cNvSpPr>
            <a:spLocks noGrp="1"/>
          </p:cNvSpPr>
          <p:nvPr>
            <p:ph idx="1"/>
          </p:nvPr>
        </p:nvSpPr>
        <p:spPr/>
        <p:txBody>
          <a:bodyPr/>
          <a:lstStyle/>
          <a:p>
            <a:pPr algn="just"/>
            <a:r>
              <a:rPr lang="en-US" dirty="0">
                <a:latin typeface="Consolas" panose="020B0609020204030204" pitchFamily="49" charset="0"/>
              </a:rPr>
              <a:t>The typical strategy hackers use to break any encryption of any kind is simple brute force.</a:t>
            </a:r>
          </a:p>
          <a:p>
            <a:pPr algn="just"/>
            <a:r>
              <a:rPr lang="en-US" dirty="0">
                <a:latin typeface="Consolas" panose="020B0609020204030204" pitchFamily="49" charset="0"/>
              </a:rPr>
              <a:t>They do this by running programs to check millions upon millions of possibilities as fast as they can.</a:t>
            </a:r>
          </a:p>
          <a:p>
            <a:pPr algn="just"/>
            <a:r>
              <a:rPr lang="en-US" dirty="0">
                <a:latin typeface="Consolas" panose="020B0609020204030204" pitchFamily="49" charset="0"/>
              </a:rPr>
              <a:t>The greatest barrier to any intrusion is complexity of encryption, every layer adding potentially decades of attempted hacking to any attempt.</a:t>
            </a:r>
          </a:p>
        </p:txBody>
      </p:sp>
    </p:spTree>
    <p:extLst>
      <p:ext uri="{BB962C8B-B14F-4D97-AF65-F5344CB8AC3E}">
        <p14:creationId xmlns:p14="http://schemas.microsoft.com/office/powerpoint/2010/main" val="218865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Relevance to society</a:t>
            </a:r>
          </a:p>
        </p:txBody>
      </p:sp>
      <p:sp>
        <p:nvSpPr>
          <p:cNvPr id="3" name="Content Placeholder 2"/>
          <p:cNvSpPr>
            <a:spLocks noGrp="1"/>
          </p:cNvSpPr>
          <p:nvPr>
            <p:ph idx="1"/>
          </p:nvPr>
        </p:nvSpPr>
        <p:spPr/>
        <p:txBody>
          <a:bodyPr>
            <a:normAutofit fontScale="92500"/>
          </a:bodyPr>
          <a:lstStyle/>
          <a:p>
            <a:pPr algn="just"/>
            <a:r>
              <a:rPr lang="en-US" dirty="0">
                <a:latin typeface="Consolas" panose="020B0609020204030204" pitchFamily="49" charset="0"/>
              </a:rPr>
              <a:t>In this day and age, a vast majority of highly sensitive information is rapidly stored and accessed over digital channels.</a:t>
            </a:r>
          </a:p>
          <a:p>
            <a:pPr algn="just"/>
            <a:r>
              <a:rPr lang="en-US" dirty="0">
                <a:latin typeface="Consolas" panose="020B0609020204030204" pitchFamily="49" charset="0"/>
              </a:rPr>
              <a:t>While a plethora of implementations have been derived in an attempt to increase the level of security, often times things as precious as passwords or credit card information can be easy pickings for those that know where to look and how to get past the protections guarding said information.</a:t>
            </a:r>
          </a:p>
        </p:txBody>
      </p:sp>
    </p:spTree>
    <p:extLst>
      <p:ext uri="{BB962C8B-B14F-4D97-AF65-F5344CB8AC3E}">
        <p14:creationId xmlns:p14="http://schemas.microsoft.com/office/powerpoint/2010/main" val="154369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A New Approach: DRX Encryption</a:t>
            </a:r>
          </a:p>
        </p:txBody>
      </p:sp>
      <p:sp>
        <p:nvSpPr>
          <p:cNvPr id="3" name="Content Placeholder 2"/>
          <p:cNvSpPr>
            <a:spLocks noGrp="1"/>
          </p:cNvSpPr>
          <p:nvPr>
            <p:ph idx="1"/>
          </p:nvPr>
        </p:nvSpPr>
        <p:spPr/>
        <p:txBody>
          <a:bodyPr/>
          <a:lstStyle/>
          <a:p>
            <a:r>
              <a:rPr lang="en-US" dirty="0">
                <a:latin typeface="Consolas" panose="020B0609020204030204" pitchFamily="49" charset="0"/>
              </a:rPr>
              <a:t>DRX = Double Radix Encryption</a:t>
            </a:r>
          </a:p>
          <a:p>
            <a:r>
              <a:rPr lang="en-US" dirty="0">
                <a:latin typeface="Consolas" panose="020B0609020204030204" pitchFamily="49" charset="0"/>
              </a:rPr>
              <a:t>Two (2) tier encryption</a:t>
            </a:r>
          </a:p>
          <a:p>
            <a:r>
              <a:rPr lang="en-US" dirty="0">
                <a:latin typeface="Consolas" panose="020B0609020204030204" pitchFamily="49" charset="0"/>
              </a:rPr>
              <a:t>Expandable implementation</a:t>
            </a:r>
          </a:p>
          <a:p>
            <a:r>
              <a:rPr lang="en-US" dirty="0">
                <a:latin typeface="Consolas" panose="020B0609020204030204" pitchFamily="49" charset="0"/>
              </a:rPr>
              <a:t>Door accessible only to generator gate</a:t>
            </a:r>
          </a:p>
          <a:p>
            <a:r>
              <a:rPr lang="en-US" dirty="0">
                <a:latin typeface="Consolas" panose="020B0609020204030204" pitchFamily="49" charset="0"/>
              </a:rPr>
              <a:t>Generator gate inaccessible to end user</a:t>
            </a:r>
          </a:p>
        </p:txBody>
      </p:sp>
    </p:spTree>
    <p:extLst>
      <p:ext uri="{BB962C8B-B14F-4D97-AF65-F5344CB8AC3E}">
        <p14:creationId xmlns:p14="http://schemas.microsoft.com/office/powerpoint/2010/main" val="363684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DRX VISUALIZED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497" y="1458842"/>
            <a:ext cx="2641829" cy="5298899"/>
          </a:xfrm>
        </p:spPr>
      </p:pic>
    </p:spTree>
    <p:extLst>
      <p:ext uri="{BB962C8B-B14F-4D97-AF65-F5344CB8AC3E}">
        <p14:creationId xmlns:p14="http://schemas.microsoft.com/office/powerpoint/2010/main" val="114152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Back Key</a:t>
            </a:r>
          </a:p>
        </p:txBody>
      </p:sp>
      <p:sp>
        <p:nvSpPr>
          <p:cNvPr id="3" name="Content Placeholder 2"/>
          <p:cNvSpPr>
            <a:spLocks noGrp="1"/>
          </p:cNvSpPr>
          <p:nvPr>
            <p:ph idx="1"/>
          </p:nvPr>
        </p:nvSpPr>
        <p:spPr/>
        <p:txBody>
          <a:bodyPr/>
          <a:lstStyle/>
          <a:p>
            <a:r>
              <a:rPr lang="en-US" dirty="0">
                <a:latin typeface="Consolas" panose="020B0609020204030204" pitchFamily="49" charset="0"/>
              </a:rPr>
              <a:t>Generated dynamically using Front Key</a:t>
            </a:r>
          </a:p>
          <a:p>
            <a:r>
              <a:rPr lang="en-US" dirty="0">
                <a:latin typeface="Consolas" panose="020B0609020204030204" pitchFamily="49" charset="0"/>
              </a:rPr>
              <a:t>= String 0</a:t>
            </a:r>
            <a:r>
              <a:rPr lang="en-US" baseline="-25000" dirty="0">
                <a:latin typeface="Consolas" panose="020B0609020204030204" pitchFamily="49" charset="0"/>
              </a:rPr>
              <a:t>(Radix 0) </a:t>
            </a:r>
            <a:r>
              <a:rPr lang="en-US" dirty="0">
                <a:latin typeface="Consolas" panose="020B0609020204030204" pitchFamily="49" charset="0"/>
              </a:rPr>
              <a:t>% String 1</a:t>
            </a:r>
            <a:r>
              <a:rPr lang="en-US" baseline="-25000" dirty="0">
                <a:latin typeface="Consolas" panose="020B0609020204030204" pitchFamily="49" charset="0"/>
              </a:rPr>
              <a:t>(Radix 1)</a:t>
            </a:r>
          </a:p>
          <a:p>
            <a:r>
              <a:rPr lang="en-US" dirty="0">
                <a:latin typeface="Consolas" panose="020B0609020204030204" pitchFamily="49" charset="0"/>
              </a:rPr>
              <a:t>Mod Orientation determines if S0</a:t>
            </a:r>
            <a:r>
              <a:rPr lang="en-US" baseline="-25000" dirty="0">
                <a:latin typeface="Consolas" panose="020B0609020204030204" pitchFamily="49" charset="0"/>
              </a:rPr>
              <a:t>R0</a:t>
            </a:r>
            <a:r>
              <a:rPr lang="en-US" dirty="0">
                <a:latin typeface="Consolas" panose="020B0609020204030204" pitchFamily="49" charset="0"/>
              </a:rPr>
              <a:t> % S1</a:t>
            </a:r>
            <a:r>
              <a:rPr lang="en-US" baseline="-25000" dirty="0">
                <a:latin typeface="Consolas" panose="020B0609020204030204" pitchFamily="49" charset="0"/>
              </a:rPr>
              <a:t>R1</a:t>
            </a:r>
            <a:r>
              <a:rPr lang="en-US" dirty="0">
                <a:latin typeface="Consolas" panose="020B0609020204030204" pitchFamily="49" charset="0"/>
              </a:rPr>
              <a:t> or S1</a:t>
            </a:r>
            <a:r>
              <a:rPr lang="en-US" baseline="-25000" dirty="0">
                <a:latin typeface="Consolas" panose="020B0609020204030204" pitchFamily="49" charset="0"/>
              </a:rPr>
              <a:t>R1</a:t>
            </a:r>
            <a:r>
              <a:rPr lang="en-US" dirty="0">
                <a:latin typeface="Consolas" panose="020B0609020204030204" pitchFamily="49" charset="0"/>
              </a:rPr>
              <a:t> % S0</a:t>
            </a:r>
            <a:r>
              <a:rPr lang="en-US" baseline="-25000" dirty="0">
                <a:latin typeface="Consolas" panose="020B0609020204030204" pitchFamily="49" charset="0"/>
              </a:rPr>
              <a:t>R0</a:t>
            </a:r>
          </a:p>
        </p:txBody>
      </p:sp>
    </p:spTree>
    <p:extLst>
      <p:ext uri="{BB962C8B-B14F-4D97-AF65-F5344CB8AC3E}">
        <p14:creationId xmlns:p14="http://schemas.microsoft.com/office/powerpoint/2010/main" val="274871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The Front Key</a:t>
            </a:r>
          </a:p>
        </p:txBody>
      </p:sp>
      <p:sp>
        <p:nvSpPr>
          <p:cNvPr id="3" name="Content Placeholder 2"/>
          <p:cNvSpPr>
            <a:spLocks noGrp="1"/>
          </p:cNvSpPr>
          <p:nvPr>
            <p:ph idx="1"/>
          </p:nvPr>
        </p:nvSpPr>
        <p:spPr>
          <a:xfrm>
            <a:off x="1141412" y="2696375"/>
            <a:ext cx="9905999" cy="3541714"/>
          </a:xfrm>
        </p:spPr>
        <p:txBody>
          <a:bodyPr>
            <a:normAutofit lnSpcReduction="10000"/>
          </a:bodyPr>
          <a:lstStyle/>
          <a:p>
            <a:r>
              <a:rPr lang="en-US" dirty="0">
                <a:latin typeface="Consolas" panose="020B0609020204030204" pitchFamily="49" charset="0"/>
              </a:rPr>
              <a:t>Key Size: 32 chars (256 bit)</a:t>
            </a:r>
          </a:p>
          <a:p>
            <a:r>
              <a:rPr lang="en-US" dirty="0">
                <a:latin typeface="Consolas" panose="020B0609020204030204" pitchFamily="49" charset="0"/>
              </a:rPr>
              <a:t>Position Indices:</a:t>
            </a:r>
          </a:p>
          <a:p>
            <a:pPr lvl="1"/>
            <a:r>
              <a:rPr lang="en-US" dirty="0">
                <a:latin typeface="Consolas" panose="020B0609020204030204" pitchFamily="49" charset="0"/>
              </a:rPr>
              <a:t>00-12: String 0</a:t>
            </a:r>
          </a:p>
          <a:p>
            <a:pPr lvl="1"/>
            <a:r>
              <a:rPr lang="en-US" dirty="0">
                <a:latin typeface="Consolas" panose="020B0609020204030204" pitchFamily="49" charset="0"/>
              </a:rPr>
              <a:t>13-25: String 1</a:t>
            </a:r>
          </a:p>
          <a:p>
            <a:pPr lvl="1"/>
            <a:r>
              <a:rPr lang="en-US" dirty="0">
                <a:latin typeface="Consolas" panose="020B0609020204030204" pitchFamily="49" charset="0"/>
              </a:rPr>
              <a:t>26-27: Radix 0</a:t>
            </a:r>
          </a:p>
          <a:p>
            <a:pPr lvl="1"/>
            <a:r>
              <a:rPr lang="en-US" dirty="0">
                <a:latin typeface="Consolas" panose="020B0609020204030204" pitchFamily="49" charset="0"/>
              </a:rPr>
              <a:t>28-29: Radix 1</a:t>
            </a:r>
          </a:p>
          <a:p>
            <a:pPr lvl="1"/>
            <a:r>
              <a:rPr lang="en-US" dirty="0">
                <a:latin typeface="Consolas" panose="020B0609020204030204" pitchFamily="49" charset="0"/>
              </a:rPr>
              <a:t>30: Modulo Operation Orientation</a:t>
            </a:r>
          </a:p>
          <a:p>
            <a:pPr lvl="1"/>
            <a:r>
              <a:rPr lang="en-US" dirty="0">
                <a:latin typeface="Consolas" panose="020B0609020204030204" pitchFamily="49" charset="0"/>
              </a:rPr>
              <a:t>31: Checksum</a:t>
            </a:r>
          </a:p>
          <a:p>
            <a:endParaRPr lang="en-US" dirty="0">
              <a:latin typeface="Consolas" panose="020B060902020403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73" y="1831630"/>
            <a:ext cx="10058400" cy="594000"/>
          </a:xfrm>
          <a:prstGeom prst="rect">
            <a:avLst/>
          </a:prstGeom>
        </p:spPr>
      </p:pic>
    </p:spTree>
    <p:extLst>
      <p:ext uri="{BB962C8B-B14F-4D97-AF65-F5344CB8AC3E}">
        <p14:creationId xmlns:p14="http://schemas.microsoft.com/office/powerpoint/2010/main" val="428617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FRONT KEY Specifications</a:t>
            </a:r>
          </a:p>
        </p:txBody>
      </p:sp>
      <p:sp>
        <p:nvSpPr>
          <p:cNvPr id="3" name="Content Placeholder 2"/>
          <p:cNvSpPr>
            <a:spLocks noGrp="1"/>
          </p:cNvSpPr>
          <p:nvPr>
            <p:ph idx="1"/>
          </p:nvPr>
        </p:nvSpPr>
        <p:spPr/>
        <p:txBody>
          <a:bodyPr/>
          <a:lstStyle/>
          <a:p>
            <a:r>
              <a:rPr lang="en-US" dirty="0">
                <a:latin typeface="Consolas" panose="020B0609020204030204" pitchFamily="49" charset="0"/>
              </a:rPr>
              <a:t>Strings consist of chars 0-9, A-z, ?, ! (64 chars)</a:t>
            </a:r>
          </a:p>
          <a:p>
            <a:r>
              <a:rPr lang="en-US" dirty="0">
                <a:latin typeface="Consolas" panose="020B0609020204030204" pitchFamily="49" charset="0"/>
              </a:rPr>
              <a:t>Radix width 2 chars; hexadecimal format</a:t>
            </a:r>
          </a:p>
          <a:p>
            <a:r>
              <a:rPr lang="en-US" dirty="0">
                <a:latin typeface="Consolas" panose="020B0609020204030204" pitchFamily="49" charset="0"/>
              </a:rPr>
              <a:t>Radix value range from 65</a:t>
            </a:r>
            <a:r>
              <a:rPr lang="en-US" baseline="-25000" dirty="0">
                <a:latin typeface="Consolas" panose="020B0609020204030204" pitchFamily="49" charset="0"/>
              </a:rPr>
              <a:t>10</a:t>
            </a:r>
            <a:r>
              <a:rPr lang="en-US" dirty="0">
                <a:latin typeface="Consolas" panose="020B0609020204030204" pitchFamily="49" charset="0"/>
              </a:rPr>
              <a:t>-255</a:t>
            </a:r>
            <a:r>
              <a:rPr lang="en-US" baseline="-25000" dirty="0">
                <a:latin typeface="Consolas" panose="020B0609020204030204" pitchFamily="49" charset="0"/>
              </a:rPr>
              <a:t>10</a:t>
            </a:r>
            <a:r>
              <a:rPr lang="en-US" dirty="0">
                <a:latin typeface="Consolas" panose="020B0609020204030204" pitchFamily="49" charset="0"/>
              </a:rPr>
              <a:t> / 41</a:t>
            </a:r>
            <a:r>
              <a:rPr lang="en-US" baseline="-25000" dirty="0">
                <a:latin typeface="Consolas" panose="020B0609020204030204" pitchFamily="49" charset="0"/>
              </a:rPr>
              <a:t>16</a:t>
            </a:r>
            <a:r>
              <a:rPr lang="en-US" dirty="0">
                <a:latin typeface="Consolas" panose="020B0609020204030204" pitchFamily="49" charset="0"/>
              </a:rPr>
              <a:t>-FF</a:t>
            </a:r>
            <a:r>
              <a:rPr lang="en-US" baseline="-25000" dirty="0">
                <a:latin typeface="Consolas" panose="020B0609020204030204" pitchFamily="49" charset="0"/>
              </a:rPr>
              <a:t>16</a:t>
            </a:r>
          </a:p>
          <a:p>
            <a:r>
              <a:rPr lang="en-US" dirty="0">
                <a:latin typeface="Consolas" panose="020B0609020204030204" pitchFamily="49" charset="0"/>
              </a:rPr>
              <a:t>Modulo flag 1 byte (Boolean false/true or 0/1)</a:t>
            </a:r>
          </a:p>
          <a:p>
            <a:r>
              <a:rPr lang="en-US" dirty="0">
                <a:latin typeface="Consolas" panose="020B0609020204030204" pitchFamily="49" charset="0"/>
              </a:rPr>
              <a:t>Checksum char value 0-9, A-z, ?, !; algorithm available only to generator gate</a:t>
            </a:r>
          </a:p>
        </p:txBody>
      </p:sp>
    </p:spTree>
    <p:extLst>
      <p:ext uri="{BB962C8B-B14F-4D97-AF65-F5344CB8AC3E}">
        <p14:creationId xmlns:p14="http://schemas.microsoft.com/office/powerpoint/2010/main" val="1270710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326</TotalTime>
  <Words>769</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Consolas</vt:lpstr>
      <vt:lpstr>Trebuchet MS</vt:lpstr>
      <vt:lpstr>Tw Cen MT</vt:lpstr>
      <vt:lpstr>Circuit</vt:lpstr>
      <vt:lpstr>DRX Encryption A Cryptographic Approach</vt:lpstr>
      <vt:lpstr>A Look Into Cryptology</vt:lpstr>
      <vt:lpstr>A Look Into Cryptology</vt:lpstr>
      <vt:lpstr>Relevance to society</vt:lpstr>
      <vt:lpstr>A New Approach: DRX Encryption</vt:lpstr>
      <vt:lpstr>DRX VISUALIZED</vt:lpstr>
      <vt:lpstr>The Back Key</vt:lpstr>
      <vt:lpstr>The Front Key</vt:lpstr>
      <vt:lpstr>FRONT KEY Specifications</vt:lpstr>
      <vt:lpstr>FRONT KEY Example</vt:lpstr>
      <vt:lpstr>Generator Gate: The Algorithm</vt:lpstr>
      <vt:lpstr>Mathematics Tools Used</vt:lpstr>
      <vt:lpstr>Technology Accessed</vt:lpstr>
      <vt:lpstr>Assumptions Based on the Model</vt:lpstr>
      <vt:lpstr>Difficulties Encountered</vt:lpstr>
      <vt:lpstr>The Solution</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DRX Encryption A New Approach</dc:title>
  <dc:creator>Salamahn</dc:creator>
  <cp:lastModifiedBy>Salamahn</cp:lastModifiedBy>
  <cp:revision>48</cp:revision>
  <dcterms:created xsi:type="dcterms:W3CDTF">2016-05-11T04:26:22Z</dcterms:created>
  <dcterms:modified xsi:type="dcterms:W3CDTF">2016-05-11T19:57:23Z</dcterms:modified>
</cp:coreProperties>
</file>