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157" d="100"/>
          <a:sy n="157" d="100"/>
        </p:scale>
        <p:origin x="156"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28129099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4402C2-F5AC-4745-9031-DD4569CB77BE}"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99839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2292658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2372788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2266498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98837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1454289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662C-2348-460F-B04D-70F880280C9A}"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7072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106271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62707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402C2-F5AC-4745-9031-DD4569CB77BE}"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321538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402C2-F5AC-4745-9031-DD4569CB77BE}"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28226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402C2-F5AC-4745-9031-DD4569CB77BE}" type="datetimeFigureOut">
              <a:rPr lang="en-US" smtClean="0"/>
              <a:t>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139947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4402C2-F5AC-4745-9031-DD4569CB77BE}" type="datetimeFigureOut">
              <a:rPr lang="en-US" smtClean="0"/>
              <a:t>5/10/2016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398611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B4402C2-F5AC-4745-9031-DD4569CB77BE}" type="datetimeFigureOut">
              <a:rPr lang="en-US" smtClean="0"/>
              <a:t>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348883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4402C2-F5AC-4745-9031-DD4569CB77BE}"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428841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4402C2-F5AC-4745-9031-DD4569CB77BE}"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662C-2348-460F-B04D-70F880280C9A}" type="slidenum">
              <a:rPr lang="en-US" smtClean="0"/>
              <a:t>‹#›</a:t>
            </a:fld>
            <a:endParaRPr lang="en-US"/>
          </a:p>
        </p:txBody>
      </p:sp>
    </p:spTree>
    <p:extLst>
      <p:ext uri="{BB962C8B-B14F-4D97-AF65-F5344CB8AC3E}">
        <p14:creationId xmlns:p14="http://schemas.microsoft.com/office/powerpoint/2010/main" val="37717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4402C2-F5AC-4745-9031-DD4569CB77BE}" type="datetimeFigureOut">
              <a:rPr lang="en-US" smtClean="0"/>
              <a:t>5/10/2016</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43662C-2348-460F-B04D-70F880280C9A}" type="slidenum">
              <a:rPr lang="en-US" smtClean="0"/>
              <a:t>‹#›</a:t>
            </a:fld>
            <a:endParaRPr lang="en-US"/>
          </a:p>
        </p:txBody>
      </p:sp>
    </p:spTree>
    <p:extLst>
      <p:ext uri="{BB962C8B-B14F-4D97-AF65-F5344CB8AC3E}">
        <p14:creationId xmlns:p14="http://schemas.microsoft.com/office/powerpoint/2010/main" val="83361008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700" dirty="0">
                <a:latin typeface="Consolas" panose="020B0609020204030204" pitchFamily="49" charset="0"/>
              </a:rPr>
              <a:t>C# Programming Language</a:t>
            </a:r>
            <a:br>
              <a:rPr lang="en-US" dirty="0">
                <a:latin typeface="Consolas" panose="020B0609020204030204" pitchFamily="49" charset="0"/>
              </a:rPr>
            </a:br>
            <a:r>
              <a:rPr lang="en-US" sz="3600" dirty="0">
                <a:latin typeface="Consolas" panose="020B0609020204030204" pitchFamily="49" charset="0"/>
              </a:rPr>
              <a:t>A Demonstration in Unix</a:t>
            </a:r>
            <a:br>
              <a:rPr lang="en-US" sz="3600" dirty="0">
                <a:latin typeface="Consolas" panose="020B0609020204030204" pitchFamily="49" charset="0"/>
              </a:rPr>
            </a:br>
            <a:br>
              <a:rPr lang="en-US" sz="2800" dirty="0">
                <a:latin typeface="Consolas" panose="020B0609020204030204" pitchFamily="49" charset="0"/>
              </a:rPr>
            </a:br>
            <a:endParaRPr lang="en-US" sz="1800" dirty="0">
              <a:latin typeface="Consolas" panose="020B0609020204030204" pitchFamily="49" charset="0"/>
            </a:endParaRPr>
          </a:p>
        </p:txBody>
      </p:sp>
      <p:sp>
        <p:nvSpPr>
          <p:cNvPr id="3" name="Subtitle 2"/>
          <p:cNvSpPr>
            <a:spLocks noGrp="1"/>
          </p:cNvSpPr>
          <p:nvPr>
            <p:ph type="subTitle" idx="1"/>
          </p:nvPr>
        </p:nvSpPr>
        <p:spPr/>
        <p:txBody>
          <a:bodyPr/>
          <a:lstStyle/>
          <a:p>
            <a:r>
              <a:rPr lang="en-US" dirty="0">
                <a:latin typeface="Consolas" panose="020B0609020204030204" pitchFamily="49" charset="0"/>
              </a:rPr>
              <a:t>SALAMAHN XMILLS</a:t>
            </a:r>
          </a:p>
        </p:txBody>
      </p:sp>
    </p:spTree>
    <p:extLst>
      <p:ext uri="{BB962C8B-B14F-4D97-AF65-F5344CB8AC3E}">
        <p14:creationId xmlns:p14="http://schemas.microsoft.com/office/powerpoint/2010/main" val="164566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Algorithm: Step By Step</a:t>
            </a:r>
            <a:endParaRPr lang="en-US" dirty="0"/>
          </a:p>
        </p:txBody>
      </p:sp>
      <p:sp>
        <p:nvSpPr>
          <p:cNvPr id="3" name="Content Placeholder 2"/>
          <p:cNvSpPr>
            <a:spLocks noGrp="1"/>
          </p:cNvSpPr>
          <p:nvPr>
            <p:ph idx="1"/>
          </p:nvPr>
        </p:nvSpPr>
        <p:spPr>
          <a:xfrm>
            <a:off x="685801" y="1763928"/>
            <a:ext cx="10131425" cy="4562856"/>
          </a:xfrm>
        </p:spPr>
        <p:txBody>
          <a:bodyPr>
            <a:normAutofit/>
          </a:bodyPr>
          <a:lstStyle/>
          <a:p>
            <a:r>
              <a:rPr lang="en-US" dirty="0">
                <a:latin typeface="Consolas" panose="020B0609020204030204" pitchFamily="49" charset="0"/>
              </a:rPr>
              <a:t>Step 2</a:t>
            </a:r>
          </a:p>
          <a:p>
            <a:endParaRPr lang="en-US" dirty="0">
              <a:latin typeface="Consolas" panose="020B0609020204030204" pitchFamily="49" charset="0"/>
            </a:endParaRPr>
          </a:p>
          <a:p>
            <a:r>
              <a:rPr lang="en-US" dirty="0">
                <a:latin typeface="Consolas" panose="020B0609020204030204" pitchFamily="49" charset="0"/>
              </a:rPr>
              <a:t>Step 3</a:t>
            </a:r>
          </a:p>
          <a:p>
            <a:endParaRPr lang="en-US" dirty="0">
              <a:latin typeface="Consolas" panose="020B0609020204030204" pitchFamily="49" charset="0"/>
            </a:endParaRPr>
          </a:p>
          <a:p>
            <a:r>
              <a:rPr lang="en-US" dirty="0">
                <a:latin typeface="Consolas" panose="020B0609020204030204" pitchFamily="49" charset="0"/>
              </a:rPr>
              <a:t>Step 4</a:t>
            </a:r>
          </a:p>
          <a:p>
            <a:endParaRPr lang="en-US" dirty="0">
              <a:latin typeface="Consolas" panose="020B0609020204030204" pitchFamily="49" charset="0"/>
            </a:endParaRPr>
          </a:p>
          <a:p>
            <a:r>
              <a:rPr lang="en-US" dirty="0">
                <a:latin typeface="Consolas" panose="020B0609020204030204" pitchFamily="49" charset="0"/>
              </a:rPr>
              <a:t>Step 5</a:t>
            </a:r>
          </a:p>
          <a:p>
            <a:endParaRPr lang="en-US" dirty="0">
              <a:latin typeface="Consolas" panose="020B0609020204030204" pitchFamily="49" charset="0"/>
            </a:endParaRPr>
          </a:p>
          <a:p>
            <a:r>
              <a:rPr lang="en-US" dirty="0">
                <a:latin typeface="Consolas" panose="020B0609020204030204" pitchFamily="49" charset="0"/>
              </a:rPr>
              <a:t>Step 6</a:t>
            </a:r>
          </a:p>
          <a:p>
            <a:endParaRPr lang="en-US" dirty="0">
              <a:latin typeface="Consolas" panose="020B0609020204030204" pitchFamily="49" charset="0"/>
            </a:endParaRPr>
          </a:p>
          <a:p>
            <a:r>
              <a:rPr lang="en-US" dirty="0">
                <a:latin typeface="Consolas" panose="020B0609020204030204" pitchFamily="49" charset="0"/>
              </a:rPr>
              <a:t>Step 7</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882" y="2748247"/>
            <a:ext cx="3169344" cy="6002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882" y="4413701"/>
            <a:ext cx="3169344" cy="6002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0546" y="5159275"/>
            <a:ext cx="3169344" cy="6002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7882" y="5954830"/>
            <a:ext cx="3169344" cy="60302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0546" y="1944469"/>
            <a:ext cx="3169344" cy="597522"/>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30546" y="3551872"/>
            <a:ext cx="3169344" cy="597522"/>
          </a:xfrm>
          <a:prstGeom prst="rect">
            <a:avLst/>
          </a:prstGeom>
        </p:spPr>
      </p:pic>
    </p:spTree>
    <p:extLst>
      <p:ext uri="{BB962C8B-B14F-4D97-AF65-F5344CB8AC3E}">
        <p14:creationId xmlns:p14="http://schemas.microsoft.com/office/powerpoint/2010/main" val="342597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Algorithm: Step By Step</a:t>
            </a:r>
            <a:endParaRPr lang="en-US" dirty="0"/>
          </a:p>
        </p:txBody>
      </p:sp>
      <p:sp>
        <p:nvSpPr>
          <p:cNvPr id="3" name="Content Placeholder 2"/>
          <p:cNvSpPr>
            <a:spLocks noGrp="1"/>
          </p:cNvSpPr>
          <p:nvPr>
            <p:ph idx="1"/>
          </p:nvPr>
        </p:nvSpPr>
        <p:spPr>
          <a:xfrm>
            <a:off x="685801" y="1763928"/>
            <a:ext cx="10131425" cy="4562856"/>
          </a:xfrm>
        </p:spPr>
        <p:txBody>
          <a:bodyPr>
            <a:normAutofit/>
          </a:bodyPr>
          <a:lstStyle/>
          <a:p>
            <a:r>
              <a:rPr lang="en-US" dirty="0">
                <a:latin typeface="Consolas" panose="020B0609020204030204" pitchFamily="49" charset="0"/>
              </a:rPr>
              <a:t>Step 8</a:t>
            </a:r>
          </a:p>
          <a:p>
            <a:endParaRPr lang="en-US" dirty="0">
              <a:latin typeface="Consolas" panose="020B0609020204030204" pitchFamily="49" charset="0"/>
            </a:endParaRPr>
          </a:p>
          <a:p>
            <a:r>
              <a:rPr lang="en-US" dirty="0">
                <a:latin typeface="Consolas" panose="020B0609020204030204" pitchFamily="49" charset="0"/>
              </a:rPr>
              <a:t>Step 9</a:t>
            </a:r>
          </a:p>
          <a:p>
            <a:endParaRPr lang="en-US" dirty="0">
              <a:latin typeface="Consolas" panose="020B0609020204030204" pitchFamily="49" charset="0"/>
            </a:endParaRPr>
          </a:p>
          <a:p>
            <a:r>
              <a:rPr lang="en-US" dirty="0">
                <a:latin typeface="Consolas" panose="020B0609020204030204" pitchFamily="49" charset="0"/>
              </a:rPr>
              <a:t>Step A</a:t>
            </a:r>
          </a:p>
          <a:p>
            <a:endParaRPr lang="en-US" dirty="0">
              <a:latin typeface="Consolas" panose="020B0609020204030204" pitchFamily="49" charset="0"/>
            </a:endParaRPr>
          </a:p>
          <a:p>
            <a:r>
              <a:rPr lang="en-US" dirty="0">
                <a:latin typeface="Consolas" panose="020B0609020204030204" pitchFamily="49" charset="0"/>
              </a:rPr>
              <a:t>Step B</a:t>
            </a:r>
          </a:p>
          <a:p>
            <a:endParaRPr lang="en-US" dirty="0">
              <a:latin typeface="Consolas" panose="020B0609020204030204" pitchFamily="49" charset="0"/>
            </a:endParaRPr>
          </a:p>
          <a:p>
            <a:r>
              <a:rPr lang="en-US" dirty="0">
                <a:latin typeface="Consolas" panose="020B0609020204030204" pitchFamily="49" charset="0"/>
              </a:rPr>
              <a:t>Step C</a:t>
            </a:r>
          </a:p>
          <a:p>
            <a:endParaRPr lang="en-US" dirty="0">
              <a:latin typeface="Consolas" panose="020B0609020204030204" pitchFamily="49" charset="0"/>
            </a:endParaRPr>
          </a:p>
          <a:p>
            <a:r>
              <a:rPr lang="en-US" dirty="0">
                <a:latin typeface="Consolas" panose="020B0609020204030204" pitchFamily="49" charset="0"/>
              </a:rPr>
              <a:t>Step 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268" y="1955415"/>
            <a:ext cx="3169344" cy="5975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882" y="2753450"/>
            <a:ext cx="3169344" cy="600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4774" y="3569366"/>
            <a:ext cx="3169344" cy="6002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7882" y="4287196"/>
            <a:ext cx="3169344" cy="6002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4774" y="5186070"/>
            <a:ext cx="3169344" cy="60027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47882" y="6026646"/>
            <a:ext cx="3169344" cy="600275"/>
          </a:xfrm>
          <a:prstGeom prst="rect">
            <a:avLst/>
          </a:prstGeom>
        </p:spPr>
      </p:pic>
    </p:spTree>
    <p:extLst>
      <p:ext uri="{BB962C8B-B14F-4D97-AF65-F5344CB8AC3E}">
        <p14:creationId xmlns:p14="http://schemas.microsoft.com/office/powerpoint/2010/main" val="184388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Algorithm: Step By Step</a:t>
            </a:r>
            <a:endParaRPr lang="en-US" dirty="0"/>
          </a:p>
        </p:txBody>
      </p:sp>
      <p:sp>
        <p:nvSpPr>
          <p:cNvPr id="3" name="Content Placeholder 2"/>
          <p:cNvSpPr>
            <a:spLocks noGrp="1"/>
          </p:cNvSpPr>
          <p:nvPr>
            <p:ph idx="1"/>
          </p:nvPr>
        </p:nvSpPr>
        <p:spPr>
          <a:xfrm>
            <a:off x="685801" y="1763928"/>
            <a:ext cx="10131425" cy="4562856"/>
          </a:xfrm>
        </p:spPr>
        <p:txBody>
          <a:bodyPr>
            <a:normAutofit/>
          </a:bodyPr>
          <a:lstStyle/>
          <a:p>
            <a:r>
              <a:rPr lang="en-US" dirty="0">
                <a:latin typeface="Consolas" panose="020B0609020204030204" pitchFamily="49" charset="0"/>
              </a:rPr>
              <a:t>Step E</a:t>
            </a:r>
          </a:p>
          <a:p>
            <a:endParaRPr lang="en-US" dirty="0">
              <a:latin typeface="Consolas" panose="020B0609020204030204" pitchFamily="49" charset="0"/>
            </a:endParaRPr>
          </a:p>
          <a:p>
            <a:r>
              <a:rPr lang="en-US" dirty="0">
                <a:latin typeface="Consolas" panose="020B0609020204030204" pitchFamily="49" charset="0"/>
              </a:rPr>
              <a:t>Step F</a:t>
            </a:r>
          </a:p>
          <a:p>
            <a:endParaRPr lang="en-US" dirty="0">
              <a:latin typeface="Consolas" panose="020B0609020204030204" pitchFamily="49" charset="0"/>
            </a:endParaRPr>
          </a:p>
          <a:p>
            <a:r>
              <a:rPr lang="en-US" dirty="0">
                <a:latin typeface="Consolas" panose="020B0609020204030204" pitchFamily="49" charset="0"/>
              </a:rPr>
              <a:t>Step G</a:t>
            </a:r>
          </a:p>
          <a:p>
            <a:endParaRPr lang="en-US" dirty="0">
              <a:latin typeface="Consolas" panose="020B0609020204030204" pitchFamily="49" charset="0"/>
            </a:endParaRPr>
          </a:p>
          <a:p>
            <a:r>
              <a:rPr lang="en-US" dirty="0">
                <a:latin typeface="Consolas" panose="020B0609020204030204" pitchFamily="49" charset="0"/>
              </a:rPr>
              <a:t>Step H</a:t>
            </a:r>
          </a:p>
          <a:p>
            <a:endParaRPr lang="en-US" dirty="0">
              <a:latin typeface="Consolas" panose="020B0609020204030204" pitchFamily="49" charset="0"/>
            </a:endParaRPr>
          </a:p>
          <a:p>
            <a:r>
              <a:rPr lang="en-US" dirty="0">
                <a:latin typeface="Consolas" panose="020B0609020204030204" pitchFamily="49" charset="0"/>
              </a:rPr>
              <a:t>Step I</a:t>
            </a:r>
          </a:p>
          <a:p>
            <a:endParaRPr lang="en-US" dirty="0">
              <a:latin typeface="Consolas" panose="020B0609020204030204" pitchFamily="49" charset="0"/>
            </a:endParaRPr>
          </a:p>
          <a:p>
            <a:r>
              <a:rPr lang="en-US" dirty="0">
                <a:latin typeface="Consolas" panose="020B0609020204030204" pitchFamily="49" charset="0"/>
              </a:rPr>
              <a:t>Step J</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266" y="1975464"/>
            <a:ext cx="3169344" cy="5975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048" y="2715217"/>
            <a:ext cx="3183112" cy="600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253" y="3570601"/>
            <a:ext cx="3172097" cy="6030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8035" y="4442556"/>
            <a:ext cx="3169344" cy="61679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4267" y="6035304"/>
            <a:ext cx="3183112" cy="61679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9253" y="5171245"/>
            <a:ext cx="3169344" cy="597522"/>
          </a:xfrm>
          <a:prstGeom prst="rect">
            <a:avLst/>
          </a:prstGeom>
        </p:spPr>
      </p:pic>
    </p:spTree>
    <p:extLst>
      <p:ext uri="{BB962C8B-B14F-4D97-AF65-F5344CB8AC3E}">
        <p14:creationId xmlns:p14="http://schemas.microsoft.com/office/powerpoint/2010/main" val="212957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Algorithm: Step By Step</a:t>
            </a:r>
            <a:endParaRPr lang="en-US" dirty="0"/>
          </a:p>
        </p:txBody>
      </p:sp>
      <p:sp>
        <p:nvSpPr>
          <p:cNvPr id="3" name="Content Placeholder 2"/>
          <p:cNvSpPr>
            <a:spLocks noGrp="1"/>
          </p:cNvSpPr>
          <p:nvPr>
            <p:ph idx="1"/>
          </p:nvPr>
        </p:nvSpPr>
        <p:spPr>
          <a:xfrm>
            <a:off x="685801" y="1763928"/>
            <a:ext cx="10131425" cy="4562856"/>
          </a:xfrm>
        </p:spPr>
        <p:txBody>
          <a:bodyPr>
            <a:normAutofit/>
          </a:bodyPr>
          <a:lstStyle/>
          <a:p>
            <a:r>
              <a:rPr lang="en-US" dirty="0">
                <a:latin typeface="Consolas" panose="020B0609020204030204" pitchFamily="49" charset="0"/>
              </a:rPr>
              <a:t>Step K</a:t>
            </a:r>
          </a:p>
          <a:p>
            <a:endParaRPr lang="en-US" dirty="0">
              <a:latin typeface="Consolas" panose="020B0609020204030204" pitchFamily="49" charset="0"/>
            </a:endParaRPr>
          </a:p>
          <a:p>
            <a:r>
              <a:rPr lang="en-US" dirty="0">
                <a:latin typeface="Consolas" panose="020B0609020204030204" pitchFamily="49" charset="0"/>
              </a:rPr>
              <a:t>Step L</a:t>
            </a:r>
          </a:p>
          <a:p>
            <a:endParaRPr lang="en-US" dirty="0">
              <a:latin typeface="Consolas" panose="020B0609020204030204" pitchFamily="49" charset="0"/>
            </a:endParaRPr>
          </a:p>
          <a:p>
            <a:r>
              <a:rPr lang="en-US" dirty="0">
                <a:latin typeface="Consolas" panose="020B0609020204030204" pitchFamily="49" charset="0"/>
              </a:rPr>
              <a:t>Step M</a:t>
            </a:r>
          </a:p>
          <a:p>
            <a:endParaRPr lang="en-US" dirty="0">
              <a:latin typeface="Consolas" panose="020B0609020204030204" pitchFamily="49" charset="0"/>
            </a:endParaRPr>
          </a:p>
          <a:p>
            <a:r>
              <a:rPr lang="en-US" dirty="0">
                <a:latin typeface="Consolas" panose="020B0609020204030204" pitchFamily="49" charset="0"/>
              </a:rPr>
              <a:t>Step N</a:t>
            </a:r>
          </a:p>
          <a:p>
            <a:endParaRPr lang="en-US" dirty="0">
              <a:latin typeface="Consolas" panose="020B0609020204030204" pitchFamily="49" charset="0"/>
            </a:endParaRPr>
          </a:p>
          <a:p>
            <a:r>
              <a:rPr lang="en-US" dirty="0">
                <a:latin typeface="Consolas" panose="020B0609020204030204" pitchFamily="49" charset="0"/>
              </a:rPr>
              <a:t>Step O</a:t>
            </a:r>
          </a:p>
          <a:p>
            <a:endParaRPr lang="en-US" dirty="0">
              <a:latin typeface="Consolas" panose="020B0609020204030204" pitchFamily="49" charset="0"/>
            </a:endParaRPr>
          </a:p>
          <a:p>
            <a:r>
              <a:rPr lang="en-US" dirty="0">
                <a:latin typeface="Consolas" panose="020B0609020204030204" pitchFamily="49" charset="0"/>
              </a:rPr>
              <a:t>Step 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708" y="1918151"/>
            <a:ext cx="3172097" cy="600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882" y="2747336"/>
            <a:ext cx="3169344" cy="6167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882" y="4485344"/>
            <a:ext cx="3169344" cy="6002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8461" y="5169567"/>
            <a:ext cx="3169344" cy="61404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7882" y="6017583"/>
            <a:ext cx="3169344" cy="61404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8461" y="3556810"/>
            <a:ext cx="3169344" cy="597522"/>
          </a:xfrm>
          <a:prstGeom prst="rect">
            <a:avLst/>
          </a:prstGeom>
        </p:spPr>
      </p:pic>
    </p:spTree>
    <p:extLst>
      <p:ext uri="{BB962C8B-B14F-4D97-AF65-F5344CB8AC3E}">
        <p14:creationId xmlns:p14="http://schemas.microsoft.com/office/powerpoint/2010/main" val="4207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106" y="1674025"/>
            <a:ext cx="9556814" cy="4938449"/>
          </a:xfrm>
        </p:spPr>
      </p:pic>
    </p:spTree>
    <p:extLst>
      <p:ext uri="{BB962C8B-B14F-4D97-AF65-F5344CB8AC3E}">
        <p14:creationId xmlns:p14="http://schemas.microsoft.com/office/powerpoint/2010/main" val="109476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106" y="1722151"/>
            <a:ext cx="9556814" cy="4938449"/>
          </a:xfrm>
        </p:spPr>
      </p:pic>
    </p:spTree>
    <p:extLst>
      <p:ext uri="{BB962C8B-B14F-4D97-AF65-F5344CB8AC3E}">
        <p14:creationId xmlns:p14="http://schemas.microsoft.com/office/powerpoint/2010/main" val="291097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106" y="1653400"/>
            <a:ext cx="9556814" cy="4938449"/>
          </a:xfrm>
        </p:spPr>
      </p:pic>
    </p:spTree>
    <p:extLst>
      <p:ext uri="{BB962C8B-B14F-4D97-AF65-F5344CB8AC3E}">
        <p14:creationId xmlns:p14="http://schemas.microsoft.com/office/powerpoint/2010/main" val="57512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106" y="1653399"/>
            <a:ext cx="9556814" cy="4938449"/>
          </a:xfrm>
        </p:spPr>
      </p:pic>
    </p:spTree>
    <p:extLst>
      <p:ext uri="{BB962C8B-B14F-4D97-AF65-F5344CB8AC3E}">
        <p14:creationId xmlns:p14="http://schemas.microsoft.com/office/powerpoint/2010/main" val="105041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Solution</a:t>
            </a:r>
          </a:p>
        </p:txBody>
      </p:sp>
      <p:sp>
        <p:nvSpPr>
          <p:cNvPr id="3" name="Content Placeholder 2"/>
          <p:cNvSpPr>
            <a:spLocks noGrp="1"/>
          </p:cNvSpPr>
          <p:nvPr>
            <p:ph idx="1"/>
          </p:nvPr>
        </p:nvSpPr>
        <p:spPr/>
        <p:txBody>
          <a:bodyPr>
            <a:normAutofit/>
          </a:bodyPr>
          <a:lstStyle/>
          <a:p>
            <a:pPr algn="just"/>
            <a:r>
              <a:rPr lang="en-US" sz="2800" dirty="0">
                <a:latin typeface="Consolas" panose="020B0609020204030204" pitchFamily="49" charset="0"/>
              </a:rPr>
              <a:t>Brute force algorithm </a:t>
            </a:r>
            <a:r>
              <a:rPr lang="en-US" sz="2800" i="1" dirty="0">
                <a:latin typeface="Consolas" panose="020B0609020204030204" pitchFamily="49" charset="0"/>
              </a:rPr>
              <a:t>O(n</a:t>
            </a:r>
            <a:r>
              <a:rPr lang="en-US" sz="2800" i="1" baseline="30000" dirty="0">
                <a:latin typeface="Consolas" panose="020B0609020204030204" pitchFamily="49" charset="0"/>
              </a:rPr>
              <a:t>10</a:t>
            </a:r>
            <a:r>
              <a:rPr lang="en-US" sz="2800" i="1" dirty="0">
                <a:latin typeface="Consolas" panose="020B0609020204030204" pitchFamily="49" charset="0"/>
              </a:rPr>
              <a:t>)</a:t>
            </a:r>
            <a:r>
              <a:rPr lang="en-US" sz="2800" dirty="0">
                <a:latin typeface="Consolas" panose="020B0609020204030204" pitchFamily="49" charset="0"/>
              </a:rPr>
              <a:t> (worst case) vs efficient implementation </a:t>
            </a:r>
            <a:r>
              <a:rPr lang="en-US" sz="2800" i="1" dirty="0">
                <a:latin typeface="Consolas" panose="020B0609020204030204" pitchFamily="49" charset="0"/>
              </a:rPr>
              <a:t>O(n</a:t>
            </a:r>
            <a:r>
              <a:rPr lang="en-US" sz="2800" i="1" baseline="30000" dirty="0">
                <a:latin typeface="Consolas" panose="020B0609020204030204" pitchFamily="49" charset="0"/>
              </a:rPr>
              <a:t>4</a:t>
            </a:r>
            <a:r>
              <a:rPr lang="en-US" sz="2800" i="1" dirty="0">
                <a:latin typeface="Consolas" panose="020B0609020204030204" pitchFamily="49" charset="0"/>
              </a:rPr>
              <a:t>)</a:t>
            </a:r>
            <a:r>
              <a:rPr lang="en-US" sz="2800" dirty="0">
                <a:latin typeface="Consolas" panose="020B0609020204030204" pitchFamily="49" charset="0"/>
              </a:rPr>
              <a:t> (worst case)</a:t>
            </a:r>
          </a:p>
          <a:p>
            <a:pPr algn="just"/>
            <a:r>
              <a:rPr lang="en-US" sz="2800" dirty="0">
                <a:latin typeface="Consolas" panose="020B0609020204030204" pitchFamily="49" charset="0"/>
              </a:rPr>
              <a:t>My solution complete in &lt; 1000 </a:t>
            </a:r>
            <a:r>
              <a:rPr lang="en-US" sz="2800" dirty="0" err="1">
                <a:latin typeface="Consolas" panose="020B0609020204030204" pitchFamily="49" charset="0"/>
              </a:rPr>
              <a:t>ms</a:t>
            </a:r>
            <a:endParaRPr lang="en-US" sz="2800" dirty="0">
              <a:latin typeface="Consolas" panose="020B0609020204030204" pitchFamily="49" charset="0"/>
            </a:endParaRPr>
          </a:p>
          <a:p>
            <a:pPr algn="just"/>
            <a:r>
              <a:rPr lang="en-US" sz="2800" dirty="0">
                <a:latin typeface="Consolas" panose="020B0609020204030204" pitchFamily="49" charset="0"/>
              </a:rPr>
              <a:t>Brute force estimated time: at most 11.574 days (worst case)</a:t>
            </a:r>
          </a:p>
        </p:txBody>
      </p:sp>
    </p:spTree>
    <p:extLst>
      <p:ext uri="{BB962C8B-B14F-4D97-AF65-F5344CB8AC3E}">
        <p14:creationId xmlns:p14="http://schemas.microsoft.com/office/powerpoint/2010/main" val="106773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Brief History of C#</a:t>
            </a:r>
          </a:p>
        </p:txBody>
      </p:sp>
      <p:sp>
        <p:nvSpPr>
          <p:cNvPr id="3" name="Content Placeholder 2"/>
          <p:cNvSpPr>
            <a:spLocks noGrp="1"/>
          </p:cNvSpPr>
          <p:nvPr>
            <p:ph idx="1"/>
          </p:nvPr>
        </p:nvSpPr>
        <p:spPr/>
        <p:txBody>
          <a:bodyPr/>
          <a:lstStyle/>
          <a:p>
            <a:r>
              <a:rPr lang="en-US" sz="2400" dirty="0">
                <a:latin typeface="Consolas" panose="020B0609020204030204" pitchFamily="49" charset="0"/>
              </a:rPr>
              <a:t>Developed by Anders Hejlsberg at Microsoft</a:t>
            </a:r>
          </a:p>
          <a:p>
            <a:r>
              <a:rPr lang="en-US" sz="2400" dirty="0">
                <a:latin typeface="Consolas" panose="020B0609020204030204" pitchFamily="49" charset="0"/>
              </a:rPr>
              <a:t>Development started January 1999, finalized by July 2000</a:t>
            </a:r>
          </a:p>
          <a:p>
            <a:r>
              <a:rPr lang="en-US" sz="2400" dirty="0">
                <a:latin typeface="Consolas" panose="020B0609020204030204" pitchFamily="49" charset="0"/>
              </a:rPr>
              <a:t>Original name was “Cool” (C-like Object Oriented Language)</a:t>
            </a:r>
          </a:p>
          <a:p>
            <a:r>
              <a:rPr lang="en-US" sz="2400" dirty="0">
                <a:latin typeface="Consolas" panose="020B0609020204030204" pitchFamily="49" charset="0"/>
              </a:rPr>
              <a:t>Created to be used in tandem with .NET Framework</a:t>
            </a:r>
          </a:p>
          <a:p>
            <a:r>
              <a:rPr lang="en-US" sz="2400" dirty="0">
                <a:latin typeface="Consolas" panose="020B0609020204030204" pitchFamily="49" charset="0"/>
              </a:rPr>
              <a:t>Initially considered to be a Java clone</a:t>
            </a:r>
          </a:p>
          <a:p>
            <a:endParaRPr lang="en-US" dirty="0"/>
          </a:p>
        </p:txBody>
      </p:sp>
    </p:spTree>
    <p:extLst>
      <p:ext uri="{BB962C8B-B14F-4D97-AF65-F5344CB8AC3E}">
        <p14:creationId xmlns:p14="http://schemas.microsoft.com/office/powerpoint/2010/main" val="3158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Pizza Hut Challenge</a:t>
            </a:r>
          </a:p>
        </p:txBody>
      </p:sp>
      <p:sp>
        <p:nvSpPr>
          <p:cNvPr id="3" name="Content Placeholder 2"/>
          <p:cNvSpPr>
            <a:spLocks noGrp="1"/>
          </p:cNvSpPr>
          <p:nvPr>
            <p:ph idx="1"/>
          </p:nvPr>
        </p:nvSpPr>
        <p:spPr/>
        <p:txBody>
          <a:bodyPr>
            <a:normAutofit/>
          </a:bodyPr>
          <a:lstStyle/>
          <a:p>
            <a:pPr algn="just"/>
            <a:r>
              <a:rPr lang="en-US" sz="2000" dirty="0">
                <a:latin typeface="Consolas" panose="020B0609020204030204" pitchFamily="49" charset="0"/>
              </a:rPr>
              <a:t>On March 14, 2016, in celebration of National Pi Day, Pizza Hut issued a challenge to math experts and pizza lovers alike to solve a math problem in order to earn a chance to win free “pie” (3.14 years of pizza)</a:t>
            </a:r>
          </a:p>
          <a:p>
            <a:pPr algn="just"/>
            <a:r>
              <a:rPr lang="en-US" sz="2000" dirty="0">
                <a:latin typeface="Consolas" panose="020B0609020204030204" pitchFamily="49" charset="0"/>
              </a:rPr>
              <a:t>Mathematician John H. Conway was hired to create three different problems of varying difficulty (high school, undergraduate, doctorate)</a:t>
            </a:r>
          </a:p>
          <a:p>
            <a:pPr algn="just"/>
            <a:r>
              <a:rPr lang="en-US" sz="2000" dirty="0">
                <a:latin typeface="Consolas" panose="020B0609020204030204" pitchFamily="49" charset="0"/>
              </a:rPr>
              <a:t>Players needed only to solve one out of the three problems and post the correct solution on the Pizza Hut blog before the end of the day (3/14/16 11:59PM)</a:t>
            </a:r>
          </a:p>
        </p:txBody>
      </p:sp>
    </p:spTree>
    <p:extLst>
      <p:ext uri="{BB962C8B-B14F-4D97-AF65-F5344CB8AC3E}">
        <p14:creationId xmlns:p14="http://schemas.microsoft.com/office/powerpoint/2010/main" val="182418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Problem</a:t>
            </a:r>
          </a:p>
        </p:txBody>
      </p:sp>
      <p:sp>
        <p:nvSpPr>
          <p:cNvPr id="3" name="Content Placeholder 2"/>
          <p:cNvSpPr>
            <a:spLocks noGrp="1"/>
          </p:cNvSpPr>
          <p:nvPr>
            <p:ph idx="1"/>
          </p:nvPr>
        </p:nvSpPr>
        <p:spPr/>
        <p:txBody>
          <a:bodyPr>
            <a:normAutofit/>
          </a:bodyPr>
          <a:lstStyle/>
          <a:p>
            <a:pPr algn="just"/>
            <a:r>
              <a:rPr lang="en-US" sz="3600" dirty="0">
                <a:latin typeface="Consolas" panose="020B0609020204030204" pitchFamily="49" charset="0"/>
              </a:rPr>
              <a:t>I’m thinking of a ten-digit integer whose digits are all distinct. It happens that the number formed by the first n of them is divisible by n for each n from 1 to 10. What is my number?</a:t>
            </a:r>
          </a:p>
        </p:txBody>
      </p:sp>
    </p:spTree>
    <p:extLst>
      <p:ext uri="{BB962C8B-B14F-4D97-AF65-F5344CB8AC3E}">
        <p14:creationId xmlns:p14="http://schemas.microsoft.com/office/powerpoint/2010/main" val="399483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Problem: VISUALIZED</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098" y="3764509"/>
            <a:ext cx="6786830" cy="253998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617" y="2065867"/>
            <a:ext cx="6339792" cy="562182"/>
          </a:xfrm>
          <a:prstGeom prst="rect">
            <a:avLst/>
          </a:prstGeom>
        </p:spPr>
      </p:pic>
    </p:spTree>
    <p:extLst>
      <p:ext uri="{BB962C8B-B14F-4D97-AF65-F5344CB8AC3E}">
        <p14:creationId xmlns:p14="http://schemas.microsoft.com/office/powerpoint/2010/main" val="198550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Breakdown: What Do We Know?</a:t>
            </a:r>
          </a:p>
        </p:txBody>
      </p:sp>
      <p:sp>
        <p:nvSpPr>
          <p:cNvPr id="3" name="Content Placeholder 2"/>
          <p:cNvSpPr>
            <a:spLocks noGrp="1"/>
          </p:cNvSpPr>
          <p:nvPr>
            <p:ph idx="1"/>
          </p:nvPr>
        </p:nvSpPr>
        <p:spPr>
          <a:xfrm>
            <a:off x="685801" y="1784558"/>
            <a:ext cx="10131425" cy="3649133"/>
          </a:xfrm>
        </p:spPr>
        <p:txBody>
          <a:bodyPr>
            <a:normAutofit lnSpcReduction="10000"/>
          </a:bodyPr>
          <a:lstStyle/>
          <a:p>
            <a:pPr algn="just"/>
            <a:r>
              <a:rPr lang="en-US" dirty="0">
                <a:latin typeface="Consolas" panose="020B0609020204030204" pitchFamily="49" charset="0"/>
              </a:rPr>
              <a:t>Basic Divisibility Rules:</a:t>
            </a:r>
          </a:p>
          <a:p>
            <a:pPr lvl="1" algn="just"/>
            <a:r>
              <a:rPr lang="en-US" dirty="0">
                <a:latin typeface="Consolas" panose="020B0609020204030204" pitchFamily="49" charset="0"/>
              </a:rPr>
              <a:t>An integer is divisible by 5 if its string ends in 0 or 5.</a:t>
            </a:r>
          </a:p>
          <a:p>
            <a:pPr lvl="1" algn="just"/>
            <a:r>
              <a:rPr lang="en-US" dirty="0">
                <a:latin typeface="Consolas" panose="020B0609020204030204" pitchFamily="49" charset="0"/>
              </a:rPr>
              <a:t>An integer is even if its string ends in 0, 2, 4, 6, or 8.</a:t>
            </a:r>
          </a:p>
          <a:p>
            <a:pPr lvl="1" algn="just"/>
            <a:r>
              <a:rPr lang="en-US" dirty="0">
                <a:latin typeface="Consolas" panose="020B0609020204030204" pitchFamily="49" charset="0"/>
              </a:rPr>
              <a:t>An integer is divisible by 9 if the sum of the digits in its string is divisible by 9 (works for 3 as well).</a:t>
            </a:r>
          </a:p>
          <a:p>
            <a:pPr algn="just"/>
            <a:r>
              <a:rPr lang="en-US" dirty="0">
                <a:latin typeface="Consolas" panose="020B0609020204030204" pitchFamily="49" charset="0"/>
              </a:rPr>
              <a:t>From the first rule, we can determine that the 5</a:t>
            </a:r>
            <a:r>
              <a:rPr lang="en-US" baseline="30000" dirty="0">
                <a:latin typeface="Consolas" panose="020B0609020204030204" pitchFamily="49" charset="0"/>
              </a:rPr>
              <a:t>th</a:t>
            </a:r>
            <a:r>
              <a:rPr lang="en-US" dirty="0">
                <a:latin typeface="Consolas" panose="020B0609020204030204" pitchFamily="49" charset="0"/>
              </a:rPr>
              <a:t> position (x</a:t>
            </a:r>
            <a:r>
              <a:rPr lang="en-US" baseline="-25000" dirty="0">
                <a:latin typeface="Consolas" panose="020B0609020204030204" pitchFamily="49" charset="0"/>
              </a:rPr>
              <a:t>4</a:t>
            </a:r>
            <a:r>
              <a:rPr lang="en-US" dirty="0">
                <a:latin typeface="Consolas" panose="020B0609020204030204" pitchFamily="49" charset="0"/>
              </a:rPr>
              <a:t>) must be a ‘0’ or a ‘5’. We also know that an integer is divisible by 10 </a:t>
            </a:r>
            <a:r>
              <a:rPr lang="en-US" dirty="0" err="1">
                <a:latin typeface="Consolas" panose="020B0609020204030204" pitchFamily="49" charset="0"/>
              </a:rPr>
              <a:t>iff</a:t>
            </a:r>
            <a:r>
              <a:rPr lang="en-US" dirty="0">
                <a:latin typeface="Consolas" panose="020B0609020204030204" pitchFamily="49" charset="0"/>
              </a:rPr>
              <a:t> its string ends in a ‘0’. Since the entirety of the string must be divisible by 10, we can conclude that the integer that holds the 10</a:t>
            </a:r>
            <a:r>
              <a:rPr lang="en-US" baseline="30000" dirty="0">
                <a:latin typeface="Consolas" panose="020B0609020204030204" pitchFamily="49" charset="0"/>
              </a:rPr>
              <a:t>th</a:t>
            </a:r>
            <a:r>
              <a:rPr lang="en-US" dirty="0">
                <a:latin typeface="Consolas" panose="020B0609020204030204" pitchFamily="49" charset="0"/>
              </a:rPr>
              <a:t> position (x</a:t>
            </a:r>
            <a:r>
              <a:rPr lang="en-US" baseline="-25000" dirty="0">
                <a:latin typeface="Consolas" panose="020B0609020204030204" pitchFamily="49" charset="0"/>
              </a:rPr>
              <a:t>9</a:t>
            </a:r>
            <a:r>
              <a:rPr lang="en-US" dirty="0">
                <a:latin typeface="Consolas" panose="020B0609020204030204" pitchFamily="49" charset="0"/>
              </a:rPr>
              <a:t>) must be a ‘0’. Logically this forces the integer in the 5</a:t>
            </a:r>
            <a:r>
              <a:rPr lang="en-US" baseline="30000" dirty="0">
                <a:latin typeface="Consolas" panose="020B0609020204030204" pitchFamily="49" charset="0"/>
              </a:rPr>
              <a:t>th</a:t>
            </a:r>
            <a:r>
              <a:rPr lang="en-US" dirty="0">
                <a:latin typeface="Consolas" panose="020B0609020204030204" pitchFamily="49" charset="0"/>
              </a:rPr>
              <a:t> position to be ‘5’, since according to the rules each digit that holds a position is unique.</a:t>
            </a:r>
            <a:endParaRPr lang="en-US" baseline="-25000" dirty="0">
              <a:latin typeface="Consolas" panose="020B0609020204030204" pitchFamily="49" charset="0"/>
            </a:endParaRPr>
          </a:p>
          <a:p>
            <a:pPr algn="just"/>
            <a:r>
              <a:rPr lang="en-US" dirty="0">
                <a:latin typeface="Consolas" panose="020B0609020204030204" pitchFamily="49" charset="0"/>
              </a:rPr>
              <a:t>So far we have: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169" y="5435981"/>
            <a:ext cx="6338688" cy="710418"/>
          </a:xfrm>
          <a:prstGeom prst="rect">
            <a:avLst/>
          </a:prstGeom>
        </p:spPr>
      </p:pic>
    </p:spTree>
    <p:extLst>
      <p:ext uri="{BB962C8B-B14F-4D97-AF65-F5344CB8AC3E}">
        <p14:creationId xmlns:p14="http://schemas.microsoft.com/office/powerpoint/2010/main" val="155291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Breakdown: What Do We Know?</a:t>
            </a:r>
            <a:endParaRPr lang="en-US" dirty="0"/>
          </a:p>
        </p:txBody>
      </p:sp>
      <p:sp>
        <p:nvSpPr>
          <p:cNvPr id="3" name="Content Placeholder 2"/>
          <p:cNvSpPr>
            <a:spLocks noGrp="1"/>
          </p:cNvSpPr>
          <p:nvPr>
            <p:ph idx="1"/>
          </p:nvPr>
        </p:nvSpPr>
        <p:spPr>
          <a:xfrm>
            <a:off x="685801" y="1110790"/>
            <a:ext cx="10131425" cy="3649133"/>
          </a:xfrm>
        </p:spPr>
        <p:txBody>
          <a:bodyPr/>
          <a:lstStyle/>
          <a:p>
            <a:pPr algn="just"/>
            <a:r>
              <a:rPr lang="en-US" dirty="0">
                <a:latin typeface="Consolas" panose="020B0609020204030204" pitchFamily="49" charset="0"/>
              </a:rPr>
              <a:t>From the second rule, we also know that the digits in the 2</a:t>
            </a:r>
            <a:r>
              <a:rPr lang="en-US" baseline="30000" dirty="0">
                <a:latin typeface="Consolas" panose="020B0609020204030204" pitchFamily="49" charset="0"/>
              </a:rPr>
              <a:t>nd</a:t>
            </a:r>
            <a:r>
              <a:rPr lang="en-US" dirty="0">
                <a:latin typeface="Consolas" panose="020B0609020204030204" pitchFamily="49" charset="0"/>
              </a:rPr>
              <a:t> (x</a:t>
            </a:r>
            <a:r>
              <a:rPr lang="en-US" baseline="-25000" dirty="0">
                <a:latin typeface="Consolas" panose="020B0609020204030204" pitchFamily="49" charset="0"/>
              </a:rPr>
              <a:t>1</a:t>
            </a:r>
            <a:r>
              <a:rPr lang="en-US" dirty="0">
                <a:latin typeface="Consolas" panose="020B0609020204030204" pitchFamily="49" charset="0"/>
              </a:rPr>
              <a:t>), 4</a:t>
            </a:r>
            <a:r>
              <a:rPr lang="en-US" baseline="30000" dirty="0">
                <a:latin typeface="Consolas" panose="020B0609020204030204" pitchFamily="49" charset="0"/>
              </a:rPr>
              <a:t>th</a:t>
            </a:r>
            <a:r>
              <a:rPr lang="en-US" dirty="0">
                <a:latin typeface="Consolas" panose="020B0609020204030204" pitchFamily="49" charset="0"/>
              </a:rPr>
              <a:t> (x</a:t>
            </a:r>
            <a:r>
              <a:rPr lang="en-US" baseline="-25000" dirty="0">
                <a:latin typeface="Consolas" panose="020B0609020204030204" pitchFamily="49" charset="0"/>
              </a:rPr>
              <a:t>3</a:t>
            </a:r>
            <a:r>
              <a:rPr lang="en-US" dirty="0">
                <a:latin typeface="Consolas" panose="020B0609020204030204" pitchFamily="49" charset="0"/>
              </a:rPr>
              <a:t>), 6</a:t>
            </a:r>
            <a:r>
              <a:rPr lang="en-US" baseline="30000" dirty="0">
                <a:latin typeface="Consolas" panose="020B0609020204030204" pitchFamily="49" charset="0"/>
              </a:rPr>
              <a:t>th</a:t>
            </a:r>
            <a:r>
              <a:rPr lang="en-US" dirty="0">
                <a:latin typeface="Consolas" panose="020B0609020204030204" pitchFamily="49" charset="0"/>
              </a:rPr>
              <a:t> (x</a:t>
            </a:r>
            <a:r>
              <a:rPr lang="en-US" baseline="-25000" dirty="0">
                <a:latin typeface="Consolas" panose="020B0609020204030204" pitchFamily="49" charset="0"/>
              </a:rPr>
              <a:t>5</a:t>
            </a:r>
            <a:r>
              <a:rPr lang="en-US" dirty="0">
                <a:latin typeface="Consolas" panose="020B0609020204030204" pitchFamily="49" charset="0"/>
              </a:rPr>
              <a:t>), and 8</a:t>
            </a:r>
            <a:r>
              <a:rPr lang="en-US" baseline="30000" dirty="0">
                <a:latin typeface="Consolas" panose="020B0609020204030204" pitchFamily="49" charset="0"/>
              </a:rPr>
              <a:t>th</a:t>
            </a:r>
            <a:r>
              <a:rPr lang="en-US" dirty="0">
                <a:latin typeface="Consolas" panose="020B0609020204030204" pitchFamily="49" charset="0"/>
              </a:rPr>
              <a:t> (x</a:t>
            </a:r>
            <a:r>
              <a:rPr lang="en-US" baseline="-25000" dirty="0">
                <a:latin typeface="Consolas" panose="020B0609020204030204" pitchFamily="49" charset="0"/>
              </a:rPr>
              <a:t>7</a:t>
            </a:r>
            <a:r>
              <a:rPr lang="en-US" dirty="0">
                <a:latin typeface="Consolas" panose="020B0609020204030204" pitchFamily="49" charset="0"/>
              </a:rPr>
              <a:t>) position must be either a ‘0’, ‘2’, ‘4’, ‘6’, or an ‘8’ due to each sub-string needing to be divisible by an even number. Since we have already used the ‘0’, that leaves us with four options to choose from. Any of these options are entirely valid, since an integer string whose value is divisible by 2 may end in either of these characters, and the same goes for one that ends in 4, 6, or 8.</a:t>
            </a:r>
          </a:p>
          <a:p>
            <a:pPr algn="just"/>
            <a:r>
              <a:rPr lang="en-US" dirty="0">
                <a:latin typeface="Consolas" panose="020B0609020204030204" pitchFamily="49" charset="0"/>
              </a:rPr>
              <a:t>So far we have: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830" y="4139292"/>
            <a:ext cx="4755366" cy="2243642"/>
          </a:xfrm>
          <a:prstGeom prst="rect">
            <a:avLst/>
          </a:prstGeom>
        </p:spPr>
      </p:pic>
    </p:spTree>
    <p:extLst>
      <p:ext uri="{BB962C8B-B14F-4D97-AF65-F5344CB8AC3E}">
        <p14:creationId xmlns:p14="http://schemas.microsoft.com/office/powerpoint/2010/main" val="85671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Breakdown: What Do We Know?</a:t>
            </a:r>
            <a:endParaRPr lang="en-US" dirty="0"/>
          </a:p>
        </p:txBody>
      </p:sp>
      <p:sp>
        <p:nvSpPr>
          <p:cNvPr id="3" name="Content Placeholder 2"/>
          <p:cNvSpPr>
            <a:spLocks noGrp="1"/>
          </p:cNvSpPr>
          <p:nvPr>
            <p:ph idx="1"/>
          </p:nvPr>
        </p:nvSpPr>
        <p:spPr>
          <a:xfrm>
            <a:off x="685801" y="897658"/>
            <a:ext cx="10131425" cy="3649133"/>
          </a:xfrm>
        </p:spPr>
        <p:txBody>
          <a:bodyPr/>
          <a:lstStyle/>
          <a:p>
            <a:pPr algn="just"/>
            <a:r>
              <a:rPr lang="en-US" dirty="0">
                <a:latin typeface="Consolas" panose="020B0609020204030204" pitchFamily="49" charset="0"/>
              </a:rPr>
              <a:t>Since the 2</a:t>
            </a:r>
            <a:r>
              <a:rPr lang="en-US" baseline="30000" dirty="0">
                <a:latin typeface="Consolas" panose="020B0609020204030204" pitchFamily="49" charset="0"/>
              </a:rPr>
              <a:t>nd</a:t>
            </a:r>
            <a:r>
              <a:rPr lang="en-US" dirty="0">
                <a:latin typeface="Consolas" panose="020B0609020204030204" pitchFamily="49" charset="0"/>
              </a:rPr>
              <a:t> (x</a:t>
            </a:r>
            <a:r>
              <a:rPr lang="en-US" baseline="-25000" dirty="0">
                <a:latin typeface="Consolas" panose="020B0609020204030204" pitchFamily="49" charset="0"/>
              </a:rPr>
              <a:t>1</a:t>
            </a:r>
            <a:r>
              <a:rPr lang="en-US" dirty="0">
                <a:latin typeface="Consolas" panose="020B0609020204030204" pitchFamily="49" charset="0"/>
              </a:rPr>
              <a:t>), 4</a:t>
            </a:r>
            <a:r>
              <a:rPr lang="en-US" baseline="30000" dirty="0">
                <a:latin typeface="Consolas" panose="020B0609020204030204" pitchFamily="49" charset="0"/>
              </a:rPr>
              <a:t>th</a:t>
            </a:r>
            <a:r>
              <a:rPr lang="en-US" dirty="0">
                <a:latin typeface="Consolas" panose="020B0609020204030204" pitchFamily="49" charset="0"/>
              </a:rPr>
              <a:t> (x</a:t>
            </a:r>
            <a:r>
              <a:rPr lang="en-US" baseline="-25000" dirty="0">
                <a:latin typeface="Consolas" panose="020B0609020204030204" pitchFamily="49" charset="0"/>
              </a:rPr>
              <a:t>3</a:t>
            </a:r>
            <a:r>
              <a:rPr lang="en-US" dirty="0">
                <a:latin typeface="Consolas" panose="020B0609020204030204" pitchFamily="49" charset="0"/>
              </a:rPr>
              <a:t>), 6</a:t>
            </a:r>
            <a:r>
              <a:rPr lang="en-US" baseline="30000" dirty="0">
                <a:latin typeface="Consolas" panose="020B0609020204030204" pitchFamily="49" charset="0"/>
              </a:rPr>
              <a:t>th</a:t>
            </a:r>
            <a:r>
              <a:rPr lang="en-US" dirty="0">
                <a:latin typeface="Consolas" panose="020B0609020204030204" pitchFamily="49" charset="0"/>
              </a:rPr>
              <a:t> (x</a:t>
            </a:r>
            <a:r>
              <a:rPr lang="en-US" baseline="-25000" dirty="0">
                <a:latin typeface="Consolas" panose="020B0609020204030204" pitchFamily="49" charset="0"/>
              </a:rPr>
              <a:t>5</a:t>
            </a:r>
            <a:r>
              <a:rPr lang="en-US" dirty="0">
                <a:latin typeface="Consolas" panose="020B0609020204030204" pitchFamily="49" charset="0"/>
              </a:rPr>
              <a:t>), and 8</a:t>
            </a:r>
            <a:r>
              <a:rPr lang="en-US" baseline="30000" dirty="0">
                <a:latin typeface="Consolas" panose="020B0609020204030204" pitchFamily="49" charset="0"/>
              </a:rPr>
              <a:t>th</a:t>
            </a:r>
            <a:r>
              <a:rPr lang="en-US" dirty="0">
                <a:latin typeface="Consolas" panose="020B0609020204030204" pitchFamily="49" charset="0"/>
              </a:rPr>
              <a:t> (x</a:t>
            </a:r>
            <a:r>
              <a:rPr lang="en-US" baseline="-25000" dirty="0">
                <a:latin typeface="Consolas" panose="020B0609020204030204" pitchFamily="49" charset="0"/>
              </a:rPr>
              <a:t>7</a:t>
            </a:r>
            <a:r>
              <a:rPr lang="en-US" dirty="0">
                <a:latin typeface="Consolas" panose="020B0609020204030204" pitchFamily="49" charset="0"/>
              </a:rPr>
              <a:t>) positions must hold either a ‘2’, ‘4’, ‘6’, or ‘8’, this exhausts all four options to be held in at least one of all four positions. Therefore, a ‘2’, ‘4’, ‘6’, or ‘8’ could not possibly appear in the 1</a:t>
            </a:r>
            <a:r>
              <a:rPr lang="en-US" baseline="30000" dirty="0">
                <a:latin typeface="Consolas" panose="020B0609020204030204" pitchFamily="49" charset="0"/>
              </a:rPr>
              <a:t>st</a:t>
            </a:r>
            <a:r>
              <a:rPr lang="en-US" dirty="0">
                <a:latin typeface="Consolas" panose="020B0609020204030204" pitchFamily="49" charset="0"/>
              </a:rPr>
              <a:t> (x</a:t>
            </a:r>
            <a:r>
              <a:rPr lang="en-US" baseline="-25000" dirty="0">
                <a:latin typeface="Consolas" panose="020B0609020204030204" pitchFamily="49" charset="0"/>
              </a:rPr>
              <a:t>0</a:t>
            </a:r>
            <a:r>
              <a:rPr lang="en-US" dirty="0">
                <a:latin typeface="Consolas" panose="020B0609020204030204" pitchFamily="49" charset="0"/>
              </a:rPr>
              <a:t>), 3</a:t>
            </a:r>
            <a:r>
              <a:rPr lang="en-US" baseline="30000" dirty="0">
                <a:latin typeface="Consolas" panose="020B0609020204030204" pitchFamily="49" charset="0"/>
              </a:rPr>
              <a:t>rd</a:t>
            </a:r>
            <a:r>
              <a:rPr lang="en-US" dirty="0">
                <a:latin typeface="Consolas" panose="020B0609020204030204" pitchFamily="49" charset="0"/>
              </a:rPr>
              <a:t> (x</a:t>
            </a:r>
            <a:r>
              <a:rPr lang="en-US" baseline="-25000" dirty="0">
                <a:latin typeface="Consolas" panose="020B0609020204030204" pitchFamily="49" charset="0"/>
              </a:rPr>
              <a:t>2</a:t>
            </a:r>
            <a:r>
              <a:rPr lang="en-US" dirty="0">
                <a:latin typeface="Consolas" panose="020B0609020204030204" pitchFamily="49" charset="0"/>
              </a:rPr>
              <a:t>), 7</a:t>
            </a:r>
            <a:r>
              <a:rPr lang="en-US" baseline="30000" dirty="0">
                <a:latin typeface="Consolas" panose="020B0609020204030204" pitchFamily="49" charset="0"/>
              </a:rPr>
              <a:t>th</a:t>
            </a:r>
            <a:r>
              <a:rPr lang="en-US" dirty="0">
                <a:latin typeface="Consolas" panose="020B0609020204030204" pitchFamily="49" charset="0"/>
              </a:rPr>
              <a:t> (x</a:t>
            </a:r>
            <a:r>
              <a:rPr lang="en-US" baseline="-25000" dirty="0">
                <a:latin typeface="Consolas" panose="020B0609020204030204" pitchFamily="49" charset="0"/>
              </a:rPr>
              <a:t>6</a:t>
            </a:r>
            <a:r>
              <a:rPr lang="en-US" dirty="0">
                <a:latin typeface="Consolas" panose="020B0609020204030204" pitchFamily="49" charset="0"/>
              </a:rPr>
              <a:t>), or 9</a:t>
            </a:r>
            <a:r>
              <a:rPr lang="en-US" baseline="30000" dirty="0">
                <a:latin typeface="Consolas" panose="020B0609020204030204" pitchFamily="49" charset="0"/>
              </a:rPr>
              <a:t>th</a:t>
            </a:r>
            <a:r>
              <a:rPr lang="en-US" dirty="0">
                <a:latin typeface="Consolas" panose="020B0609020204030204" pitchFamily="49" charset="0"/>
              </a:rPr>
              <a:t> (x</a:t>
            </a:r>
            <a:r>
              <a:rPr lang="en-US" baseline="-25000" dirty="0">
                <a:latin typeface="Consolas" panose="020B0609020204030204" pitchFamily="49" charset="0"/>
              </a:rPr>
              <a:t>8</a:t>
            </a:r>
            <a:r>
              <a:rPr lang="en-US" dirty="0">
                <a:latin typeface="Consolas" panose="020B0609020204030204" pitchFamily="49" charset="0"/>
              </a:rPr>
              <a:t>) positions, forcing those positions to be filled with either a ‘1’, ‘3’, ‘7’, or ‘9’.</a:t>
            </a:r>
          </a:p>
          <a:p>
            <a:pPr algn="just"/>
            <a:r>
              <a:rPr lang="en-US" dirty="0">
                <a:latin typeface="Consolas" panose="020B0609020204030204" pitchFamily="49" charset="0"/>
              </a:rPr>
              <a:t>So far we have: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091" y="3848562"/>
            <a:ext cx="4754844" cy="2245344"/>
          </a:xfrm>
          <a:prstGeom prst="rect">
            <a:avLst/>
          </a:prstGeom>
        </p:spPr>
      </p:pic>
    </p:spTree>
    <p:extLst>
      <p:ext uri="{BB962C8B-B14F-4D97-AF65-F5344CB8AC3E}">
        <p14:creationId xmlns:p14="http://schemas.microsoft.com/office/powerpoint/2010/main" val="316355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Algorithm: Step By Step</a:t>
            </a:r>
            <a:endParaRPr lang="en-US" dirty="0"/>
          </a:p>
        </p:txBody>
      </p:sp>
      <p:sp>
        <p:nvSpPr>
          <p:cNvPr id="3" name="Content Placeholder 2"/>
          <p:cNvSpPr>
            <a:spLocks noGrp="1"/>
          </p:cNvSpPr>
          <p:nvPr>
            <p:ph idx="1"/>
          </p:nvPr>
        </p:nvSpPr>
        <p:spPr/>
        <p:txBody>
          <a:bodyPr/>
          <a:lstStyle/>
          <a:p>
            <a:r>
              <a:rPr lang="en-US" dirty="0">
                <a:latin typeface="Consolas" panose="020B0609020204030204" pitchFamily="49" charset="0"/>
              </a:rPr>
              <a:t>This problem unfortunately cannot be solved by simple inspection, so let us take a look at the process needed to derive a solution.</a:t>
            </a:r>
          </a:p>
          <a:p>
            <a:endParaRPr lang="en-US" dirty="0">
              <a:latin typeface="Consolas" panose="020B0609020204030204" pitchFamily="49" charset="0"/>
            </a:endParaRPr>
          </a:p>
          <a:p>
            <a:r>
              <a:rPr lang="en-US" dirty="0">
                <a:latin typeface="Consolas" panose="020B0609020204030204" pitchFamily="49" charset="0"/>
              </a:rPr>
              <a:t>Step 0:</a:t>
            </a:r>
          </a:p>
          <a:p>
            <a:endParaRPr lang="en-US" dirty="0">
              <a:latin typeface="Consolas" panose="020B0609020204030204" pitchFamily="49" charset="0"/>
            </a:endParaRPr>
          </a:p>
          <a:p>
            <a:r>
              <a:rPr lang="en-US" dirty="0">
                <a:latin typeface="Consolas" panose="020B0609020204030204" pitchFamily="49" charset="0"/>
              </a:rPr>
              <a:t>Step 1:</a:t>
            </a:r>
          </a:p>
          <a:p>
            <a:endParaRPr lang="en-US" dirty="0">
              <a:latin typeface="Consolas" panose="020B06090202040302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175" y="3666495"/>
            <a:ext cx="3169344" cy="600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882" y="4266770"/>
            <a:ext cx="3169344" cy="600275"/>
          </a:xfrm>
          <a:prstGeom prst="rect">
            <a:avLst/>
          </a:prstGeom>
        </p:spPr>
      </p:pic>
    </p:spTree>
    <p:extLst>
      <p:ext uri="{BB962C8B-B14F-4D97-AF65-F5344CB8AC3E}">
        <p14:creationId xmlns:p14="http://schemas.microsoft.com/office/powerpoint/2010/main" val="2590351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1097</TotalTime>
  <Words>817</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Celestial</vt:lpstr>
      <vt:lpstr>C# Programming Language A Demonstration in Unix  </vt:lpstr>
      <vt:lpstr>Brief History of C#</vt:lpstr>
      <vt:lpstr>The Pizza Hut Challenge</vt:lpstr>
      <vt:lpstr>The Problem</vt:lpstr>
      <vt:lpstr>The Problem: VISUALIZED</vt:lpstr>
      <vt:lpstr>The Breakdown: What Do We Know?</vt:lpstr>
      <vt:lpstr>The Breakdown: What Do We Know?</vt:lpstr>
      <vt:lpstr>The Breakdown: What Do We Know?</vt:lpstr>
      <vt:lpstr>The Algorithm: Step By Step</vt:lpstr>
      <vt:lpstr>The Algorithm: Step By Step</vt:lpstr>
      <vt:lpstr>The Algorithm: Step By Step</vt:lpstr>
      <vt:lpstr>The Algorithm: Step By Step</vt:lpstr>
      <vt:lpstr>The Algorithm: Step By Step</vt:lpstr>
      <vt:lpstr>The CODE</vt:lpstr>
      <vt:lpstr>The CODE</vt:lpstr>
      <vt:lpstr>The CODE</vt:lpstr>
      <vt:lpstr>The CODE</vt:lpstr>
      <vt:lpstr>The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A Demonstration in Unix</dc:title>
  <dc:creator>Salamahn</dc:creator>
  <cp:lastModifiedBy>Salamahn</cp:lastModifiedBy>
  <cp:revision>43</cp:revision>
  <dcterms:created xsi:type="dcterms:W3CDTF">2016-05-09T14:41:49Z</dcterms:created>
  <dcterms:modified xsi:type="dcterms:W3CDTF">2016-05-10T09:02:18Z</dcterms:modified>
</cp:coreProperties>
</file>