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67" r:id="rId3"/>
    <p:sldId id="268" r:id="rId4"/>
    <p:sldId id="269" r:id="rId5"/>
    <p:sldId id="272" r:id="rId6"/>
    <p:sldId id="275" r:id="rId7"/>
    <p:sldId id="273" r:id="rId8"/>
    <p:sldId id="271" r:id="rId9"/>
    <p:sldId id="288" r:id="rId10"/>
    <p:sldId id="289" r:id="rId11"/>
    <p:sldId id="280" r:id="rId12"/>
    <p:sldId id="276" r:id="rId13"/>
    <p:sldId id="256" r:id="rId14"/>
    <p:sldId id="266" r:id="rId15"/>
    <p:sldId id="258" r:id="rId16"/>
    <p:sldId id="259" r:id="rId17"/>
    <p:sldId id="257" r:id="rId18"/>
    <p:sldId id="281" r:id="rId19"/>
    <p:sldId id="260" r:id="rId20"/>
    <p:sldId id="264" r:id="rId21"/>
    <p:sldId id="262" r:id="rId22"/>
    <p:sldId id="282" r:id="rId23"/>
    <p:sldId id="284" r:id="rId24"/>
    <p:sldId id="283" r:id="rId25"/>
    <p:sldId id="287" r:id="rId26"/>
    <p:sldId id="285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0F5B3-EC65-49A6-8934-D534AEE30B9A}" v="1778" dt="2022-01-21T14:03:14.145"/>
    <p1510:client id="{17E292AA-2A9A-4634-B727-F0C9F75CFACE}" v="716" dt="2022-01-21T14:38:30.720"/>
    <p1510:client id="{23432D42-5A3D-492A-A939-53C07A6B83BF}" v="7" dt="2022-01-24T20:08:56.776"/>
    <p1510:client id="{43B5C088-09CB-4719-9756-07C0084B0DDF}" v="26" dt="2022-01-24T18:56:18.024"/>
    <p1510:client id="{56E986B8-3530-4ED5-B0D6-9460A5DF9EFD}" v="5" dt="2022-01-17T09:23:04.908"/>
    <p1510:client id="{58AC656A-5F19-4888-8C1E-9268F2CB9D48}" v="10" dt="2022-01-17T09:25:03.421"/>
    <p1510:client id="{601E1A65-BE77-4CEF-97C1-48482510469F}" v="1" dt="2022-01-24T22:12:44.195"/>
    <p1510:client id="{6B40D2B9-078C-4A58-A3D6-38E2EFA61876}" v="3" dt="2022-01-24T11:03:16.568"/>
    <p1510:client id="{7F672DCD-679C-4008-8C0E-75197F706081}" v="182" dt="2022-01-18T13:02:02.461"/>
    <p1510:client id="{88E29372-A51C-4C30-B45C-1EE72C5EABE2}" v="13" dt="2022-01-24T23:56:56.011"/>
    <p1510:client id="{C957E4EC-6B95-4154-B3E9-5F0DB57E34F2}" v="7" dt="2022-01-24T17:02:41.038"/>
    <p1510:client id="{CD12BC94-5CE3-4C58-852A-4EABB15781FF}" v="35" dt="2022-01-24T18:40:47.373"/>
    <p1510:client id="{E4941010-2727-4A89-A28F-426D62F40B7F}" v="341" dt="2022-01-24T18:00:04.322"/>
    <p1510:client id="{EF9E97E4-24C6-442C-B825-4C890EF90F0F}" v="361" dt="2022-01-24T20:07:49.135"/>
    <p1510:client id="{F49AF140-662E-4409-9F67-B7431939C8B3}" v="166" dt="2022-01-21T18:44:03.908"/>
    <p1510:client id="{F9F517FD-0105-4C56-8369-63725D2EB819}" v="571" dt="2022-01-24T18:59:03.197"/>
    <p1510:client id="{FCEE4B46-1E6F-4B5B-9350-ED604A5F41B2}" v="1007" dt="2022-01-21T18:44:48.518"/>
    <p1510:client id="{FF3200C4-0FA7-4B92-9065-27B6611DE816}" v="15" dt="2022-01-24T19:57:5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1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62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69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76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57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17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4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04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0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7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0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9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3D2E6B-2077-4D7B-A70C-137E6D109F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91A2-4816-4F9A-8D4B-67C383688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07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FBA20-3816-41D6-A5D9-8A086703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25" y="2720788"/>
            <a:ext cx="8825658" cy="2979959"/>
          </a:xfrm>
        </p:spPr>
        <p:txBody>
          <a:bodyPr/>
          <a:lstStyle/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 sz="2400"/>
            </a:br>
            <a:br>
              <a:rPr lang="de-DE" sz="2400"/>
            </a:br>
            <a:r>
              <a:rPr lang="de-DE"/>
              <a:t>Fallstudie </a:t>
            </a:r>
            <a:br>
              <a:rPr lang="de-DE"/>
            </a:br>
            <a:r>
              <a:rPr lang="de-DE"/>
              <a:t>Data Science</a:t>
            </a:r>
            <a:br>
              <a:rPr lang="de-DE"/>
            </a:br>
            <a:br>
              <a:rPr lang="de-DE"/>
            </a:br>
            <a:r>
              <a:rPr lang="de-DE" sz="3200" cap="all">
                <a:solidFill>
                  <a:schemeClr val="tx1"/>
                </a:solidFill>
                <a:ea typeface="+mj-lt"/>
                <a:cs typeface="+mj-lt"/>
              </a:rPr>
              <a:t>Gruppe:</a:t>
            </a:r>
            <a:r>
              <a:rPr lang="de-DE" sz="3200" b="1" cap="all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de-DE" sz="3200" b="1" cap="all" err="1">
                <a:solidFill>
                  <a:schemeClr val="tx1"/>
                </a:solidFill>
                <a:ea typeface="+mj-lt"/>
                <a:cs typeface="+mj-lt"/>
              </a:rPr>
              <a:t>No</a:t>
            </a:r>
            <a:r>
              <a:rPr lang="de-DE" sz="3200" b="1" cap="all">
                <a:solidFill>
                  <a:schemeClr val="tx1"/>
                </a:solidFill>
                <a:ea typeface="+mj-lt"/>
                <a:cs typeface="+mj-lt"/>
              </a:rPr>
              <a:t> Data</a:t>
            </a:r>
            <a:endParaRPr lang="de-DE" sz="320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4ACD2-3024-4E7B-9737-D8EDDEAE2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367" y="4149850"/>
            <a:ext cx="8825658" cy="14889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spcBef>
                <a:spcPts val="200"/>
              </a:spcBef>
            </a:pPr>
            <a:endParaRPr lang="de-DE" b="1">
              <a:solidFill>
                <a:schemeClr val="tx1"/>
              </a:solidFill>
            </a:endParaRPr>
          </a:p>
          <a:p>
            <a:pPr algn="r">
              <a:spcBef>
                <a:spcPts val="200"/>
              </a:spcBef>
            </a:pPr>
            <a:endParaRPr lang="de-DE" b="1">
              <a:solidFill>
                <a:schemeClr val="tx1"/>
              </a:solidFill>
            </a:endParaRPr>
          </a:p>
          <a:p>
            <a:pPr algn="r">
              <a:spcBef>
                <a:spcPts val="200"/>
              </a:spcBef>
            </a:pPr>
            <a:r>
              <a:rPr lang="de-DE" sz="1600">
                <a:solidFill>
                  <a:schemeClr val="tx1"/>
                </a:solidFill>
              </a:rPr>
              <a:t>Nils-Jannik klink </a:t>
            </a:r>
            <a:endParaRPr lang="de-DE" sz="1600" cap="none">
              <a:solidFill>
                <a:schemeClr val="tx1"/>
              </a:solidFill>
            </a:endParaRPr>
          </a:p>
          <a:p>
            <a:pPr algn="r">
              <a:spcBef>
                <a:spcPts val="200"/>
              </a:spcBef>
            </a:pPr>
            <a:r>
              <a:rPr lang="de-DE" sz="1600" cap="none">
                <a:solidFill>
                  <a:schemeClr val="tx1"/>
                </a:solidFill>
              </a:rPr>
              <a:t>RICO </a:t>
            </a:r>
            <a:r>
              <a:rPr lang="de-DE" sz="1600" err="1">
                <a:solidFill>
                  <a:schemeClr val="tx1"/>
                </a:solidFill>
                <a:ea typeface="+mj-lt"/>
                <a:cs typeface="+mj-lt"/>
              </a:rPr>
              <a:t>Siegelin</a:t>
            </a:r>
            <a:r>
              <a:rPr lang="de-DE" sz="160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de-DE" sz="1600" cap="none">
              <a:solidFill>
                <a:schemeClr val="tx1"/>
              </a:solidFill>
              <a:ea typeface="+mj-lt"/>
              <a:cs typeface="+mj-lt"/>
            </a:endParaRPr>
          </a:p>
          <a:p>
            <a:pPr algn="r">
              <a:spcBef>
                <a:spcPts val="200"/>
              </a:spcBef>
            </a:pPr>
            <a:r>
              <a:rPr lang="de-DE" sz="1600">
                <a:solidFill>
                  <a:schemeClr val="tx1"/>
                </a:solidFill>
                <a:ea typeface="+mj-lt"/>
                <a:cs typeface="+mj-lt"/>
              </a:rPr>
              <a:t>Olena </a:t>
            </a:r>
            <a:r>
              <a:rPr lang="de-DE" sz="1600" err="1">
                <a:solidFill>
                  <a:schemeClr val="tx1"/>
                </a:solidFill>
                <a:ea typeface="+mj-lt"/>
                <a:cs typeface="+mj-lt"/>
              </a:rPr>
              <a:t>Lavrikova</a:t>
            </a:r>
            <a:r>
              <a:rPr lang="de-DE" sz="160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de-DE" sz="1600" cap="none">
              <a:solidFill>
                <a:schemeClr val="tx1"/>
              </a:solidFill>
              <a:ea typeface="+mj-lt"/>
              <a:cs typeface="+mj-lt"/>
            </a:endParaRPr>
          </a:p>
          <a:p>
            <a:pPr algn="r">
              <a:spcBef>
                <a:spcPts val="200"/>
              </a:spcBef>
            </a:pPr>
            <a:r>
              <a:rPr lang="de-DE" sz="1600">
                <a:solidFill>
                  <a:schemeClr val="tx1"/>
                </a:solidFill>
                <a:ea typeface="+mj-lt"/>
                <a:cs typeface="+mj-lt"/>
              </a:rPr>
              <a:t>Thi Vu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de-DE" sz="1600" cap="none">
              <a:solidFill>
                <a:schemeClr val="tx1"/>
              </a:solidFill>
              <a:ea typeface="+mj-lt"/>
              <a:cs typeface="+mj-lt"/>
            </a:endParaRPr>
          </a:p>
          <a:p>
            <a:pPr algn="r">
              <a:spcBef>
                <a:spcPts val="200"/>
              </a:spcBef>
            </a:pPr>
            <a:r>
              <a:rPr lang="de-DE" sz="1600">
                <a:solidFill>
                  <a:schemeClr val="tx1"/>
                </a:solidFill>
                <a:ea typeface="+mj-lt"/>
                <a:cs typeface="+mj-lt"/>
              </a:rPr>
              <a:t>Karsten Kuczera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de-DE" sz="1600" cap="none">
              <a:solidFill>
                <a:schemeClr val="tx1"/>
              </a:solidFill>
              <a:ea typeface="+mj-lt"/>
              <a:cs typeface="+mj-lt"/>
            </a:endParaRPr>
          </a:p>
          <a:p>
            <a:pPr algn="r">
              <a:spcBef>
                <a:spcPts val="200"/>
              </a:spcBef>
            </a:pPr>
            <a:r>
              <a:rPr lang="de-DE" sz="1600">
                <a:solidFill>
                  <a:schemeClr val="tx1"/>
                </a:solidFill>
                <a:ea typeface="+mj-lt"/>
                <a:cs typeface="+mj-lt"/>
              </a:rPr>
              <a:t>Marvin </a:t>
            </a:r>
            <a:r>
              <a:rPr lang="de-DE" sz="1600" err="1">
                <a:solidFill>
                  <a:schemeClr val="tx1"/>
                </a:solidFill>
                <a:ea typeface="+mj-lt"/>
                <a:cs typeface="+mj-lt"/>
              </a:rPr>
              <a:t>Spurk</a:t>
            </a:r>
            <a:endParaRPr lang="de-DE" sz="1600" cap="none" err="1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2F2FD3FD-E0D8-4635-BF20-26DC072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60F0C-0272-452F-BD5E-369170B3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b="1" dirty="0"/>
              <a:t>Data </a:t>
            </a:r>
            <a:r>
              <a:rPr lang="de-DE" b="1" dirty="0" err="1"/>
              <a:t>Marts</a:t>
            </a:r>
            <a:r>
              <a:rPr lang="de-DE" b="1" dirty="0"/>
              <a:t> &amp; OLAP Cubes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99943-6A07-4ED4-A586-789A32C4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6314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OLAP</a:t>
            </a:r>
          </a:p>
          <a:p>
            <a:r>
              <a:rPr lang="de-DE" sz="2400" dirty="0"/>
              <a:t>Begründung:</a:t>
            </a:r>
          </a:p>
          <a:p>
            <a:pPr marL="0" indent="0">
              <a:buNone/>
            </a:pPr>
            <a:endParaRPr lang="de-DE" sz="2400" dirty="0"/>
          </a:p>
          <a:p>
            <a:pPr lvl="1">
              <a:buClr>
                <a:srgbClr val="8AD0D6"/>
              </a:buClr>
              <a:buFont typeface="Wingdings" charset="2"/>
              <a:buChar char="§"/>
            </a:pPr>
            <a:r>
              <a:rPr lang="de-DE" sz="2000" dirty="0"/>
              <a:t>Multidimensionalität zu betrachten und auswerten</a:t>
            </a:r>
          </a:p>
          <a:p>
            <a:pPr lvl="1">
              <a:buClr>
                <a:srgbClr val="8AD0D6"/>
              </a:buClr>
              <a:buFont typeface="Wingdings" charset="2"/>
              <a:buChar char="§"/>
            </a:pPr>
            <a:r>
              <a:rPr lang="de-DE" sz="2000" dirty="0"/>
              <a:t>kurzfristig große Datenbestände auswerten, schnell			   Prognosen sowie Trends ableiten</a:t>
            </a:r>
            <a:endParaRPr lang="en-US" sz="2000" dirty="0"/>
          </a:p>
          <a:p>
            <a:pPr lvl="1">
              <a:buClr>
                <a:srgbClr val="8AD0D6"/>
              </a:buClr>
              <a:buFont typeface="Wingdings" charset="2"/>
              <a:buChar char="§"/>
            </a:pPr>
            <a:r>
              <a:rPr lang="de-DE" sz="2000" dirty="0"/>
              <a:t>Analyseprozess auf Client-Server-Architecture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endParaRPr lang="de-DE" sz="2600" dirty="0"/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endParaRPr lang="de-DE" sz="2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0A2C32-B404-4915-917A-63FBD24A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27680F8-B63B-4691-A038-38021FEA429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7088"/>
          <a:stretch/>
        </p:blipFill>
        <p:spPr>
          <a:xfrm>
            <a:off x="8460000" y="3960000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9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8F4D3-D061-451A-848C-255E27D1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575" y="4512844"/>
            <a:ext cx="9775953" cy="1400530"/>
          </a:xfrm>
        </p:spPr>
        <p:txBody>
          <a:bodyPr/>
          <a:lstStyle/>
          <a:p>
            <a:r>
              <a:rPr lang="de-DE"/>
              <a:t>Vielen Dank </a:t>
            </a:r>
            <a:br>
              <a:rPr lang="de-DE"/>
            </a:br>
            <a:r>
              <a:rPr lang="de-DE"/>
              <a:t>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16AB78-83A0-47B5-BC4A-1A961328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3" y="552150"/>
            <a:ext cx="2378672" cy="23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9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97B7A-E967-47BD-828B-51F0B5C0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7" y="438341"/>
            <a:ext cx="9404723" cy="1400530"/>
          </a:xfrm>
        </p:spPr>
        <p:txBody>
          <a:bodyPr/>
          <a:lstStyle/>
          <a:p>
            <a:r>
              <a:rPr lang="de-DE"/>
              <a:t>Impressum:</a:t>
            </a:r>
            <a:br>
              <a:rPr lang="de-DE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BE854-02D0-40BA-A01F-6CB77F9A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64" y="160426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ea typeface="+mj-lt"/>
                <a:cs typeface="+mj-lt"/>
              </a:rPr>
              <a:t>Geschäftsführer: Nils-Jannik Klink</a:t>
            </a:r>
          </a:p>
          <a:p>
            <a:pPr marL="0" indent="0">
              <a:buNone/>
            </a:pPr>
            <a:endParaRPr lang="de-DE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de-DE" dirty="0">
                <a:ea typeface="+mj-lt"/>
                <a:cs typeface="+mj-lt"/>
              </a:rPr>
              <a:t>NO Data GmbH</a:t>
            </a: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de-DE" dirty="0">
                <a:ea typeface="+mj-lt"/>
                <a:cs typeface="+mj-lt"/>
              </a:rPr>
              <a:t>Neues Leben 315</a:t>
            </a: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de-DE" dirty="0">
                <a:ea typeface="+mj-lt"/>
                <a:cs typeface="+mj-lt"/>
              </a:rPr>
              <a:t>68305 Mannheim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Ansprechpartner: Rico </a:t>
            </a:r>
            <a:r>
              <a:rPr lang="de-DE" dirty="0" err="1"/>
              <a:t>Siegelin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E-Mail: rico.siegelin@nodata.com</a:t>
            </a:r>
          </a:p>
          <a:p>
            <a:pPr marL="0" indent="0">
              <a:buNone/>
            </a:pPr>
            <a:r>
              <a:rPr lang="de-DE" dirty="0"/>
              <a:t>Telefon: +49 153 941666180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de-DE" dirty="0"/>
          </a:p>
          <a:p>
            <a:pPr marL="0" indent="0">
              <a:buClr>
                <a:srgbClr val="8AD0D6"/>
              </a:buClr>
              <a:buNone/>
            </a:pPr>
            <a:endParaRPr lang="de-DE" dirty="0"/>
          </a:p>
          <a:p>
            <a:pPr>
              <a:buClr>
                <a:srgbClr val="8AD0D6"/>
              </a:buClr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6ABC1-4AB6-4F4B-9D8B-C8314C77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7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975104"/>
            <a:ext cx="8825658" cy="1320949"/>
          </a:xfrm>
        </p:spPr>
        <p:txBody>
          <a:bodyPr/>
          <a:lstStyle/>
          <a:p>
            <a:r>
              <a:rPr lang="de-DE" b="1"/>
              <a:t>Projektumsetzung 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37251" y="4475628"/>
            <a:ext cx="8825658" cy="861420"/>
          </a:xfrm>
        </p:spPr>
        <p:txBody>
          <a:bodyPr/>
          <a:lstStyle/>
          <a:p>
            <a:r>
              <a:rPr lang="de-DE"/>
              <a:t>Gruppe 4: NO </a:t>
            </a:r>
            <a:r>
              <a:rPr lang="de-DE" err="1"/>
              <a:t>DAta</a:t>
            </a:r>
          </a:p>
        </p:txBody>
      </p:sp>
      <p:pic>
        <p:nvPicPr>
          <p:cNvPr id="5" name="Grafik 4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0CB17546-1435-4566-A779-09BDF1A7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0C85B-D67C-458D-A507-8CFA176F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Unsere 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0712A-D613-4EC4-B12C-BE745A06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de-DE" sz="2400" dirty="0">
                <a:ea typeface="+mj-lt"/>
                <a:cs typeface="+mj-lt"/>
              </a:rPr>
              <a:t>Die Faber Bau GmbH:		Kunde von NODATA</a:t>
            </a:r>
            <a:endParaRPr lang="de-DE" dirty="0"/>
          </a:p>
          <a:p>
            <a:pPr algn="just">
              <a:buClr>
                <a:srgbClr val="8AD0D6"/>
              </a:buClr>
            </a:pPr>
            <a:endParaRPr lang="de-DE" sz="2400" dirty="0"/>
          </a:p>
          <a:p>
            <a:pPr algn="just"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Rolle:				</a:t>
            </a:r>
            <a:r>
              <a:rPr lang="de-DE" dirty="0">
                <a:ea typeface="+mj-lt"/>
                <a:cs typeface="+mj-lt"/>
              </a:rPr>
              <a:t>Bauprojekte für Dritte planen</a:t>
            </a:r>
            <a:endParaRPr lang="de-DE" dirty="0"/>
          </a:p>
          <a:p>
            <a:pPr algn="just">
              <a:buClr>
                <a:srgbClr val="8AD0D6"/>
              </a:buClr>
            </a:pPr>
            <a:endParaRPr lang="de-DE" sz="2400" dirty="0"/>
          </a:p>
          <a:p>
            <a:pPr algn="just"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Wunsch:			</a:t>
            </a:r>
            <a:r>
              <a:rPr lang="de-DE" dirty="0">
                <a:ea typeface="+mj-lt"/>
                <a:cs typeface="+mj-lt"/>
              </a:rPr>
              <a:t>Die Projektdaten sollen zukünftig automatisiert 							verwaltet werden</a:t>
            </a:r>
            <a:endParaRPr lang="de-DE" dirty="0"/>
          </a:p>
          <a:p>
            <a:pPr algn="just">
              <a:buClr>
                <a:srgbClr val="8AD0D6"/>
              </a:buClr>
            </a:pPr>
            <a:endParaRPr lang="de-DE" sz="2400" dirty="0"/>
          </a:p>
          <a:p>
            <a:pPr algn="just"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Koordination:	</a:t>
            </a:r>
            <a:r>
              <a:rPr lang="de-DE" dirty="0">
                <a:ea typeface="+mj-lt"/>
                <a:cs typeface="+mj-lt"/>
              </a:rPr>
              <a:t>unser PO Rico </a:t>
            </a:r>
            <a:r>
              <a:rPr lang="de-DE" dirty="0" err="1">
                <a:ea typeface="+mj-lt"/>
                <a:cs typeface="+mj-lt"/>
              </a:rPr>
              <a:t>Siegelin</a:t>
            </a:r>
            <a:r>
              <a:rPr lang="de-DE" dirty="0">
                <a:ea typeface="+mj-lt"/>
                <a:cs typeface="+mj-lt"/>
              </a:rPr>
              <a:t> hat mit einem Mitglied 							des </a:t>
            </a:r>
            <a:r>
              <a:rPr lang="de-DE" dirty="0" err="1">
                <a:ea typeface="+mj-lt"/>
                <a:cs typeface="+mj-lt"/>
              </a:rPr>
              <a:t>Dev</a:t>
            </a:r>
            <a:r>
              <a:rPr lang="de-DE" dirty="0">
                <a:ea typeface="+mj-lt"/>
                <a:cs typeface="+mj-lt"/>
              </a:rPr>
              <a:t>-Teams Thi Vu den Partner besucht und 							gemeinsam eine Datenanalyse durchgeführt</a:t>
            </a:r>
            <a:endParaRPr lang="de-DE" dirty="0"/>
          </a:p>
          <a:p>
            <a:pPr>
              <a:buClr>
                <a:srgbClr val="8AD0D6"/>
              </a:buClr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7EB05D-E5A9-4EF8-B22F-0B8C3FD0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458"/>
          </a:xfrm>
        </p:spPr>
        <p:txBody>
          <a:bodyPr/>
          <a:lstStyle/>
          <a:p>
            <a:r>
              <a:rPr lang="de-DE" b="1" dirty="0"/>
              <a:t>Team</a:t>
            </a:r>
          </a:p>
        </p:txBody>
      </p:sp>
      <p:pic>
        <p:nvPicPr>
          <p:cNvPr id="5" name="Grafik 4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15EAEA39-F9DB-4D53-BE16-EE9331FD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BD6A7B95-D1A6-491B-928F-69D29BC3EB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99" y="3240000"/>
            <a:ext cx="2880000" cy="252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FC29885-15E3-4A3B-A762-59891BA75512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base"/>
            <a:r>
              <a:rPr lang="de-DE" sz="2400" dirty="0"/>
              <a:t>Arbeitsweise: </a:t>
            </a:r>
            <a:r>
              <a:rPr lang="de-DE" sz="2400" dirty="0" err="1"/>
              <a:t>Scrum</a:t>
            </a:r>
            <a:r>
              <a:rPr lang="de-DE" sz="2400" dirty="0"/>
              <a:t>​</a:t>
            </a:r>
          </a:p>
          <a:p>
            <a:pPr fontAlgn="base"/>
            <a:r>
              <a:rPr lang="de-DE" sz="2400" dirty="0"/>
              <a:t>Unser Team:</a:t>
            </a:r>
            <a:r>
              <a:rPr lang="en-US" sz="2400" dirty="0"/>
              <a:t>​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de-DE" sz="2000" dirty="0" err="1"/>
              <a:t>Scrum</a:t>
            </a:r>
            <a:r>
              <a:rPr lang="de-DE" sz="2000" dirty="0"/>
              <a:t> Master:              Nils-Jannik Klink</a:t>
            </a:r>
            <a:r>
              <a:rPr lang="en-US" sz="2000" dirty="0"/>
              <a:t>​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de-DE" sz="2000" dirty="0" err="1"/>
              <a:t>Product</a:t>
            </a:r>
            <a:r>
              <a:rPr lang="de-DE" sz="2000" dirty="0"/>
              <a:t> </a:t>
            </a:r>
            <a:r>
              <a:rPr lang="de-DE" sz="2000" dirty="0" err="1"/>
              <a:t>Owner</a:t>
            </a:r>
            <a:r>
              <a:rPr lang="de-DE" sz="2000" dirty="0"/>
              <a:t> (PO):  Rico </a:t>
            </a:r>
            <a:r>
              <a:rPr lang="de-DE" sz="2000" dirty="0" err="1"/>
              <a:t>Siegelin</a:t>
            </a:r>
            <a:r>
              <a:rPr lang="de-DE" sz="2000" dirty="0"/>
              <a:t>​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de-DE" sz="2000" dirty="0" err="1"/>
              <a:t>Dev</a:t>
            </a:r>
            <a:r>
              <a:rPr lang="de-DE" sz="2000" dirty="0"/>
              <a:t>-Team:                    Olena </a:t>
            </a:r>
            <a:r>
              <a:rPr lang="de-DE" sz="2000" dirty="0" err="1"/>
              <a:t>Lavrikova</a:t>
            </a:r>
            <a:r>
              <a:rPr lang="de-DE" sz="2000" dirty="0"/>
              <a:t>​</a:t>
            </a:r>
          </a:p>
          <a:p>
            <a:pPr marL="400050" lvl="1" indent="0" fontAlgn="base">
              <a:buNone/>
            </a:pPr>
            <a:r>
              <a:rPr lang="de-DE" sz="2000" dirty="0"/>
              <a:t>                            		    Thi Vu</a:t>
            </a:r>
            <a:r>
              <a:rPr lang="en-US" sz="2000" dirty="0"/>
              <a:t>​</a:t>
            </a:r>
          </a:p>
          <a:p>
            <a:pPr marL="400050" lvl="1" indent="0" fontAlgn="base">
              <a:buNone/>
            </a:pPr>
            <a:r>
              <a:rPr lang="de-DE" sz="2000" dirty="0"/>
              <a:t>                                            Karsten Kuczera</a:t>
            </a:r>
            <a:r>
              <a:rPr lang="en-US" sz="2000" dirty="0"/>
              <a:t>​</a:t>
            </a:r>
          </a:p>
          <a:p>
            <a:pPr marL="400050" lvl="1" indent="0" fontAlgn="base">
              <a:buNone/>
            </a:pPr>
            <a:r>
              <a:rPr lang="de-DE" sz="2000" dirty="0"/>
              <a:t>                                            Marvin </a:t>
            </a:r>
            <a:r>
              <a:rPr lang="de-DE" sz="2000" dirty="0" err="1"/>
              <a:t>Spurk</a:t>
            </a:r>
            <a:endParaRPr lang="de-DE" sz="20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489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8026"/>
          </a:xfrm>
        </p:spPr>
        <p:txBody>
          <a:bodyPr/>
          <a:lstStyle/>
          <a:p>
            <a:r>
              <a:rPr lang="de-DE" b="1"/>
              <a:t>Projektumsetzung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DE" sz="2400" dirty="0"/>
              <a:t>"Daily Meeting" 2x pro Woche </a:t>
            </a:r>
            <a:r>
              <a:rPr lang="en-US" sz="2400" dirty="0"/>
              <a:t>​</a:t>
            </a:r>
          </a:p>
          <a:p>
            <a:pPr marL="0" indent="0" fontAlgn="base">
              <a:buNone/>
            </a:pPr>
            <a:endParaRPr lang="de-DE" sz="2400" dirty="0"/>
          </a:p>
          <a:p>
            <a:pPr fontAlgn="base"/>
            <a:r>
              <a:rPr lang="de-DE" sz="2400" dirty="0"/>
              <a:t>Austausch via Messenger</a:t>
            </a:r>
            <a:r>
              <a:rPr lang="en-US" sz="2400" dirty="0"/>
              <a:t>​</a:t>
            </a:r>
          </a:p>
          <a:p>
            <a:pPr marL="0" indent="0" fontAlgn="base">
              <a:buNone/>
            </a:pPr>
            <a:r>
              <a:rPr lang="de-DE" sz="2400" dirty="0"/>
              <a:t>​</a:t>
            </a:r>
          </a:p>
          <a:p>
            <a:pPr fontAlgn="base"/>
            <a:r>
              <a:rPr lang="de-DE" sz="2400" dirty="0"/>
              <a:t>GitHub Projekt mit allen Infos/Daten</a:t>
            </a:r>
          </a:p>
          <a:p>
            <a:pPr fontAlgn="base"/>
            <a:endParaRPr lang="de-DE" sz="2400" dirty="0"/>
          </a:p>
          <a:p>
            <a:pPr fontAlgn="base"/>
            <a:r>
              <a:rPr lang="de-DE" sz="2400" dirty="0"/>
              <a:t>Arbeitsablauf auf Kanban visualisieren</a:t>
            </a:r>
            <a:endParaRPr lang="en-US" sz="2400" dirty="0"/>
          </a:p>
        </p:txBody>
      </p:sp>
      <p:pic>
        <p:nvPicPr>
          <p:cNvPr id="5" name="Grafik 4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651E71F5-CF6A-461C-9957-5AFB3FD0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6" name="Grafik 6" descr="Ein Bild, das Text, Vektorgrafiken enthält.&#10;&#10;Beschreibung automatisch generiert.">
            <a:extLst>
              <a:ext uri="{FF2B5EF4-FFF2-40B4-BE49-F238E27FC236}">
                <a16:creationId xmlns:a16="http://schemas.microsoft.com/office/drawing/2014/main" id="{AE9623C9-BD7E-4DC4-A0EA-6C337961EF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0" y="3240000"/>
            <a:ext cx="28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316" y="387590"/>
            <a:ext cx="9404723" cy="1028610"/>
          </a:xfrm>
        </p:spPr>
        <p:txBody>
          <a:bodyPr/>
          <a:lstStyle/>
          <a:p>
            <a:r>
              <a:rPr lang="de-DE" b="1"/>
              <a:t>Projektausblick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9473" y="1774405"/>
            <a:ext cx="9875520" cy="4767071"/>
          </a:xfrm>
        </p:spPr>
        <p:txBody>
          <a:bodyPr/>
          <a:lstStyle/>
          <a:p>
            <a:pPr algn="just" fontAlgn="base"/>
            <a:r>
              <a:rPr lang="de-DE" sz="2400" dirty="0"/>
              <a:t>Wir haben eine extrem verteilte Datenhaltung, keine richtige Struktur und keinen angemessenen ETL System. Entwickeln Sie eine Unternehmensspezifische sinnvolle Datenhaltungslösung mit einem Data-Warehouse.</a:t>
            </a:r>
            <a:r>
              <a:rPr lang="en-US" sz="2400" dirty="0"/>
              <a:t>​</a:t>
            </a:r>
          </a:p>
          <a:p>
            <a:pPr marL="0" indent="0" algn="just" fontAlgn="base">
              <a:buNone/>
            </a:pPr>
            <a:endParaRPr lang="en-US" sz="2400" dirty="0"/>
          </a:p>
          <a:p>
            <a:pPr algn="just" fontAlgn="base"/>
            <a:r>
              <a:rPr lang="en-US" sz="2400" dirty="0" err="1"/>
              <a:t>Akzeptanzkriterien</a:t>
            </a:r>
            <a:r>
              <a:rPr lang="en-US" sz="2400" dirty="0"/>
              <a:t>: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de-DE" sz="2000" dirty="0"/>
              <a:t>Entwurf eines </a:t>
            </a:r>
            <a:r>
              <a:rPr lang="de-DE" sz="2000" dirty="0" err="1"/>
              <a:t>neuheitlichen</a:t>
            </a:r>
            <a:r>
              <a:rPr lang="de-DE" sz="2000" dirty="0"/>
              <a:t> ER-Modells</a:t>
            </a:r>
            <a:r>
              <a:rPr lang="en-US" sz="2000" dirty="0"/>
              <a:t>​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de-DE" sz="2000" dirty="0"/>
              <a:t>Definition der Quell-Datensysteme(Interne und Externe Daten)</a:t>
            </a:r>
            <a:r>
              <a:rPr lang="en-US" sz="2000" dirty="0"/>
              <a:t>​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de-DE" sz="2000" dirty="0"/>
              <a:t>Aufsetzung eines ETL-Prozesses zur Befüllung eines Data </a:t>
            </a:r>
            <a:r>
              <a:rPr lang="de-DE" sz="2000" dirty="0" err="1"/>
              <a:t>Warehouses</a:t>
            </a:r>
            <a:r>
              <a:rPr lang="de-DE" sz="2000" dirty="0"/>
              <a:t>​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de-DE" sz="2000" dirty="0"/>
              <a:t>Frage: Inwiefern ist es sinnvoll Data </a:t>
            </a:r>
            <a:r>
              <a:rPr lang="de-DE" sz="2000" dirty="0" err="1"/>
              <a:t>Marts</a:t>
            </a:r>
            <a:r>
              <a:rPr lang="de-DE" sz="2000" dirty="0"/>
              <a:t> und OLAP Cubes für interne Abteilung als Kunden aufzusetzen?</a:t>
            </a:r>
            <a:endParaRPr lang="en-US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F0B661-A982-44FF-AA0A-A88590E4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6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43BE-F195-43AD-9165-CC3D0271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Roadmap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6CAE3-4F02-4BE5-BBA3-E2F17559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31E49213-9AC0-4383-BEE7-BFFA3C92BE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0001" y="1332000"/>
            <a:ext cx="8970834" cy="5040000"/>
          </a:xfrm>
        </p:spPr>
      </p:pic>
    </p:spTree>
    <p:extLst>
      <p:ext uri="{BB962C8B-B14F-4D97-AF65-F5344CB8AC3E}">
        <p14:creationId xmlns:p14="http://schemas.microsoft.com/office/powerpoint/2010/main" val="43039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Arbeitsablauf mit Kanban</a:t>
            </a:r>
          </a:p>
        </p:txBody>
      </p:sp>
      <p:pic>
        <p:nvPicPr>
          <p:cNvPr id="11" name="Grafik 11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A2CF2E8-C1A8-4CD1-9955-CCC9C93766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00" y="1332000"/>
            <a:ext cx="8970834" cy="5040000"/>
          </a:xfrm>
        </p:spPr>
      </p:pic>
      <p:pic>
        <p:nvPicPr>
          <p:cNvPr id="3" name="Grafik 2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A6CC70E6-45A0-4D75-8921-31F25485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DC461-3E06-4E70-8237-082C6FCC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4400"/>
              <a:t>"NO DATA"</a:t>
            </a:r>
            <a:endParaRPr lang="de-DE"/>
          </a:p>
          <a:p>
            <a:pPr algn="ctr">
              <a:buNone/>
            </a:pPr>
            <a:r>
              <a:rPr lang="de-DE"/>
              <a:t>Data Warehouse nach Ihrem Wunsch</a:t>
            </a:r>
          </a:p>
          <a:p>
            <a:pPr marL="0" indent="0" algn="ctr">
              <a:buNone/>
            </a:pPr>
            <a:endParaRPr lang="de-DE" sz="4400"/>
          </a:p>
          <a:p>
            <a:pPr algn="ctr">
              <a:buClr>
                <a:srgbClr val="8AD0D6"/>
              </a:buClr>
            </a:pPr>
            <a:endParaRPr lang="de-DE" sz="440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5FDC279-427D-4F81-91CA-F81296F4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0478332A-E939-450F-AB06-C331BCAC3C3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-377"/>
          <a:stretch/>
        </p:blipFill>
        <p:spPr>
          <a:xfrm>
            <a:off x="1080000" y="1332000"/>
            <a:ext cx="8970834" cy="50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3" name="Grafik 2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EBFA973A-1B5E-4F83-B292-508F294A2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5670292E-B95C-4412-B63A-FE0AC9FE4EF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b="1" dirty="0"/>
              <a:t>Eine User-Story in Kanban</a:t>
            </a:r>
          </a:p>
        </p:txBody>
      </p:sp>
    </p:spTree>
    <p:extLst>
      <p:ext uri="{BB962C8B-B14F-4D97-AF65-F5344CB8AC3E}">
        <p14:creationId xmlns:p14="http://schemas.microsoft.com/office/powerpoint/2010/main" val="95595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146"/>
          </a:xfrm>
        </p:spPr>
        <p:txBody>
          <a:bodyPr/>
          <a:lstStyle/>
          <a:p>
            <a:r>
              <a:rPr lang="de-DE" b="1"/>
              <a:t>Ereignis-Reaktionsmodell</a:t>
            </a:r>
            <a:r>
              <a:rPr lang="de-DE"/>
              <a:t> </a:t>
            </a:r>
          </a:p>
        </p:txBody>
      </p:sp>
      <p:sp>
        <p:nvSpPr>
          <p:cNvPr id="7" name="AutoShape 8" descr="data:image/jpg;base64,%20/9j/4AAQSkZJRgABAQEAYABgAAD/2wBDAAUDBAQEAwUEBAQFBQUGBwwIBwcHBw8LCwkMEQ8SEhEPERETFhwXExQaFRERGCEYGh0dHx8fExciJCIeJBweHx7/2wBDAQUFBQcGBw4ICA4eFBEUHh4eHh4eHh4eHh4eHh4eHh4eHh4eHh4eHh4eHh4eHh4eHh4eHh4eHh4eHh4eHh4eHh7/wAARCAGZAx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G8xPNzuH3aHkTKfMPvU//lt/wGkk6p/vUAJJInlt8w6UokTA+YUsv+rb6GnDoKAIopECn5h1P86BInmsdw6CnRfdP1P86F/1rfQUANeRNyfMOv8ASm3ciG2f5h0qV/vp9f6Uy7/49pPpQA7zE/vCmxSIEHzDvUtNi/1Y/H+dADFkTzG+b0oaRPMX5vWnr/rH/Chv9Yn40AMlkQofm9Kd5if3hSy/6s/h/OnUARRSII1+YdKEkTc/zDr/AEp8P+qX6UJ99/r/AEoAYZE81TuHQ025kQxr8w++v86kb/XL9DTbr/Vr/vr/ADoAcZEwfmFJHInlr8w6VIehpsX+rX6CgBiSJl/mH3qPMTzc7h92nR9X/wB6l/5bf8BoAZJIny/N/EKV5E2H5h0pZf4f94U5/uN9KAGJImwfMOlJHInzfN/EakT7i/Smxfxf7xoA5Dxd4ufT71rLTUR5lUeZK/KofQDua5p/iFfEruvNNypz1HX86p+KAB4j1EAdbhqdJ4S8EpbqzeFdMd/JVyzIcknqTzXr4bD4fkTq317f8Ojzp1qkqklF2SLqfEDUpspHcWEhx0UAn+dTf8Jxrf8A07f9+/8A69cF4t0vQ9LvtJk0bSbXT5X1Dy3aAEF02E4PNZHxP8VXvhSw0qTT7K3u59Q1KKxUTuyqm/Pzcc8Yq6uHw8XeKdvP/h2YutW5uVSPU18b62B/y7f9+/8A69H/AAm+t7if9Gyf+mf/ANevEtM+Kun28t9Z+KIVsru0vzZFrQNNFI23cCDjI4HStab4leF4gZN1+8EaxNcTpaMY7fzPuiQ/wnpkHpWSpUOwOtiO56ufG+tkg/6Nx/0z/wDr0N431tgQfs3/AH7/APr15Jo3xD0q60jUtVvJPKgtLz7KiJC4ldjjau09WOe3FY/iH4nQx6toKaXKIbWbUXtdTS8gKSwhU3EEH7podKglewKriG7XPdP+E41z/p2/79//AF6RfG+tqMD7N/37/wDr14vc/E+2bXfDtrpuj6hdWOsiQrMbZlfC9Cq9x7+nNZOlfF6W50TxBd3OjwxXen3MkNjAsxIu9jFc89ORzS9nh+35j9pie/5Hvw8b62CT/o3P/TP/AOvSHxtrRdW/0bK5x+7/APr14t4V+JD6vYadcTWcMc15o0mpfZog7uNpIwDjGOPrUvhb4mW+p+EbXXL/AEPVoXlV2dLazeVQqDJYHuuO/rTVKg+gnVxC6nsreN9bYYP2b/v3/wDXpf8AhONb/wCnb/v3/wDXrySb4neEwbOOG7uJZL62W4thHbM29WbaOnTnr6Vi+BfipY3GgWs/iqZrO4nmnjFz9nKWzeWx+UP03YFHssPe1g9riLXue6L431tQAPs3/fv/AOvQPG+tgk/6Nz/0z/8Ar15OfiHotxpepXFmZ4biytPtnl3tu8e+I9HA6lfpWZo3xQt7rxJdadfWMlvY2+nxXhvhG2wBl3Etn7q+h70eyodg9tiO57X/AMJvre4N/o3/AH7/APr0N431sjn7N/37/wDr15JJ8T/CkNpPcXUl9aiERMyT2rI5SQ4RwvdT610+gatZ65pcepWBlNvIWCGSMoTtJBODzjiqVCg9kS8RXW7O1/4TjW/+nb/v3/8AXqWx8danFcKbuGGaDgMqLtYD1H+FeQ+L/EmsaLqiwR20MkEozExByfaup0p7qTT4ZL1VWd13Oq9BntUKjRm3FLVFuvXglJvRnuljd291brcQyBo5PmU+xFP8xPtYO7/lmf51k+AQF8K2gAwMN/M1sf8AL4P+uZ/nXmNWZ6qd1cJJE+X5v4hSvImw/MOlOk/h/wB4Ur/cb6UhjVkTaPmHSmxyJ83zD7xqRPuD6UkfRv8AeNADPMTzSdw+7Q8iZT5h96nf8tj/ALv9aJOqf71ACSSJ5bfMOlKJEwPmFLL/AKtvoacOgoAiikQKfmHU/wA6akifapDuH3V/rUkX3T9T/Omp/wAfUn+6v9aAB5E3p8w6/wBKJZEMbAMKc/30+p/lRN/qm+lAC+Yn94UyKRAg+Yd6lpkP+rH40ANWRPMf5vShpE8xPmHenL/rH/Chv9an40ANlkQofmHaneYn94Usv+rP4fzp1AEUUiCNfmHSmwyJ5s3zD7w/kKlh/wBUv0pkP+tm/wB4fyFAAZE81TuHQ0SyIVGGHUU4/wCuX6Gib7o/3h/OgAMiYPzCkjkTy1+YdKkPQ02L/Vr9BQAxJEy3zD71HmJ5udw+7T4+r/71H/Lb/gNADJJE+X5v4hSvImw/MOlOk/h/3hSv9xvpQA1ZE2j5h0qO3kTD/MP9Y1TJ9wfSo7bpJ/10b+dAAJE80ncPuih5EyvzDrTh/rj/ALopZPvJ/vUANkkTy2+YdKUSJgfMKWX/AFTfQ04dBQBFFIgU/MOp/nQJE81juHQU6L7p+p/nQv8ArW+goAa8ib0+Ydf6USyIYz8wpz/fT6n+VLN/q2oAPMT+8KitJEEC/N6/zqeorT/j3X8f50ACyJ5j/N6UNInmJ83rTl/1j/hQ3+tT8aAGyyIUPzDtTvMT+8KWX/Vn8P506gCKKRBGvzDpQkibn+Ydf6U+H/VL9KE++/1/pQAwyJ5qncOhokkQgfMPvD+dOP8Arl+hol+6P94fzoAR5E2N8w6U23kT7PH8w+6P5VK/3G+lMtv+PeP/AHR/KgBI5Ey3zD71FOj6v/vUUAN8tfNxj+H1okjXK8fxetG1vN+//D6USBsp8/8AF6UALJGnltx29aURpgcfrSSK3lt8/b0pQr4Hz/pQA2KNSp47nv70CNfNbjsO9ESttPz9z296AG81vn7DtQAPGu5OO/r7U27jUWz8dvWnOG3J8/f09qbdhvsz/P29KAJPLT0/WmxRrsHHr3p+1/7/AOlMiDbB8/r2oAFjXzG49O9DRr5i8evehQ3mN8/p2oZW8xPn9e1ABLGoQ8eneneWnp+tJKG2H5/TtTtr/wB/9KAGRRqY147etCRrufjv6+1EQby1+ft6UqBtz/P39PagBDGvmqMdj3ptzGvlrx/Gvf3pxDeavz9j2pt0G8tfn/jXt70ASGNMHj9aSONfLXjt60pV8H5/0pI1by1+ft6UAJHGuW4/i9aPLXzcY/h9aIw2X+f+L0ow3m/f/h9KACSNfl4/iHeleNNh47etJIG+X5/4h2pzq2w/P29KAESNNg47etJHGvzcfxHvTkVtg+ft6U2MN83z/wAR7UAeQ+KBjxHqAH/Pdqwr3xHrIbyU8NvMqII/MFyBuA74r0a38Lwa5dahfTXcsT/bZY9qqCPlbGan/wCFf2f/AEEbj/vha9GniqcYJPoedLDVeeUlbU8ZvZNY1jUdO87RjZRW9z57u0wbPykYqp8UvB8njKw0mzS4ihSz1OK8lEm794i5yoI5BOete4/8K/s/+gjcf98LR/wr+z/6CNx/3wtVLF0pKzuR9VrXTVjwbV/h/Ytd6A2hw2unW+m6l9umTaSZjg556lsnqay/EvgPVXHiODTr63Gla5Klxdq8bNcxkffEYHDZA4z3r6N/4V/Z/wDQRuP++Fo/4V/Z/wDQRuP++FqXiKL6DWGrrqj5U8P/AA6vdY8I6ta3EE2ls2s/bdPW7UgsqABfMAOQCB2Oasa18Hn1s20d3Ho+n263RmuYrMzMZRsK5LOc7uR+VfUf/Cv7P/oI3H/fAo/4V/Z/9BG4/wC+Fpe2oW1RXsK97po+drHwP4kt4/C1zJqun3OoeHy8Ks6OEmgYYGcchwPw4qXw18NbfTvD9/aX4s7vUZbm8mtLoIf3AnJ4/DvX0J/wr+z/AOgjcf8AfC0f8K/s/wDoI3H/AHwtNYij2ZLw1fuj5z8F/De90O50Z7rUbeZLHRJNMlEakFmZidwz25rPHw18UJomn6KusafJYWHnRrAzSosyvna77ed656dK+nP+Ff2f/QRuP++Fo/4V/Z/9BG4/74Wj29G1tR/V6973R86fD/4cX3hvVNPvLjUbacWuktYEIjAlixO4Z7VhS/B/VtV8NWXhXXNWsV0mzuJ7lXtEfzpHckqDu4AGe3Wvqj/hX9n/ANBG4/74Wj/hX9n/ANBG4/74Wl7eha1mHsK973R812Hw1votGv7GSPQ4Li40xrEXkPnNI+ehbeSAPYUs/wAL7yUz27albG0vtHi0+8+Vt6tGPlePsRnHBr6T/wCFf2f/AEEbj/vhaP8AhX9n/wBBG4/74Wn7ej2YfV6/dHy9cfCjULnTBasug2s4WFWuofOeSYRuG+beTgcdB3NevINqKp5wAK9D/wCFf2f/AEEbj/vhaP8AhX9n/wBBG4/74WnHE0o7XJnha0t2jzO/0+1vmga5iDmCQSJnsatV6F/wr+z/AOgjcf8AfC0f8K/s/wDoIXH/AHwtWsZSuT9Sq9zV8CoreF7Qkdj/ADNa/lr9rAx/yz9fesjwMG/4R2JA2BHLLGOOu12Gf0rXw32sfP8A8sz2968tu7PVirJIdJGvy8fxDvSvGmw8dvWkkDfL8/8AEO1OdW2H5+3pSGCxptHHb1psca/Nx/Ee9OVW2j5+3pTYw3zfP/Ee1AB5a+aRj+H1okjXK8fxetGG80/P/D6USBsp8/8AF6UALJGnltx29aURpgcfrSSK3lt8/b0pQr4Hz/pQA2KNSp47nv701I1+1SDH8K9/rTolbafn7nt701A32qT5/wCFe31oAc8a7047+tEsaiNuP1ocNvT5+/pRMG8tvn/SgB/lp6frTIo1MY4/Wn7X/v8A6UyIN5Y+f9KABY18x+PTvQ0a+YnHr3oUN5j/AD+nahg3mJ8/r2oAJY1CHj0707y09P1psqtsPz+nan7X/v8A6UAMijUxrx29abDGvmzcfxDv7CnxBvLX5+3pTIVbzZvn/iHb2FADjGvmqMdj3oljUKOO470FW81fn7HtRKG2j5+47UAOMaYPH60kca+WvHb1pSr4Pz/pSRq3lr8/b0oARI1y3H8XrR5a+b0/h9aIw2W+f+L0ow3m/f8A4fSgAkjX5eP4h3pXjTYeO3rSSBvl+f8AiHanOrbD8/b0oAFjTaOO3rUdvGuH4/5aN3qRFbaPn7elR2yth/n/AOWjdqAHCNfNIx/D60PGuV47+tADeafn/h9KVw2U+fv6UAEkaeW3Hb1pRGmBx+tJIreW3z9j2pQr4Hz/AKUANijUqeO57+9AjXzWGOw70RK20/P3Pb3oAbzW+fsO1AA8a7047+tEsaiM8frQ4benz9/T2olDeWfn/SgB/lp6frUVpGpgXj17+9S7X/v/AKVFaBvIX5/Xt70AOWNfMfj070NGvmJx696FDeY/z+nahg3mJ8/r2oAJY1CHj0707y09P1psqtsPz+nan7X/AL/6UAMijUxrx29aEjXc/Hf19qWIN5a/P29KRA25/n7+ntQAGNfNUY7HvRLGuBx/EO/vQVbzV+fse1EobaPn/iHb3oAV402Nx29abbxp9nj4/hHf2pzq+xvn7elNt1b7PH8/8I7e1ACxxrluP4vWiiMNlvn/AIvSigBct5v3P4fWkkLZT5P4vWm/aIvNzk/d/umh7iLK8nr/AHTQA+Rn8tvk7etKGfA+T9ajkuIvLblun9004XEWBy3/AHyaACIttPydz396AX81vk7DvTYriLaeT1P8J9aBcRea3J6D+E0AOcvvT5O/r7U27LfZn+Tt60PcRb05PX+6fSmXU8Zt3AJzj+6aALG5/wC5+tMiL7B8nr3o+0Rerf8AfJpsVxFsHJ7/AMJoAepbzG+T070jF/MX5PXvTVuIvMbk9v4TQ1xF5i8nv/CaAHylth+T0707c/8Ac/WopbiIoeT2/hNO+0Rerf8AfJoAIi/lr8nb1oQvvf5O/r7U2K4iEa8np/dNCXEW5+T1/un0oAcS3mr8nY96bdFvLX5P417+9IbiLzVOT0P8JptzPGUGCfvr/CfWgCcs+D8n60kZfy1+Tt6003EWDy3/AHyaSO4i8teW6f3TQA6Mtl/k/i9aMv5v3P4fWmx3EWX5P3v7po+0RebnJ+7/AHTQA6Qt8vyfxDvTnZ9h+Tt61HJcR/LyfvD+E0r3EWw8t0/umgB6M+wfJ29abGW+b5P4j3pEuItg5bp/dNJHcRfNyfvH+E0AeceLddu9C8PxyW2sHRxdeI5Lea6Wz+0siHzDwmDk5UdqXw38QNZSyaPWNDubkWljLf3F9hYS9srSCOQRHne4TO3jGa6bQdPtNSiea4VmNprM9xDgkYcFlyfXhjxWpe6Dpl7dXlxdW/mte2YsrhWY7Xiyx24/4G1AHDXHxI1EJ9nu/D02mXkc9o80Yuo5SttO+1JOmDkgqV6jrmsDUPjTa6jo9xdQ2OoaXbQS21wl2Fdt8H2hFcMNg2sQ33QTnJ9K6eb4aR2wtrTS7+RrSS6im1CbUJXuLlo4SGiijcnCoCOhz1OK1LD4d6HZxSWq3erzWDOjx2E18720O1w6hEPCgEDj04oAoWHi7xJfeN9DsY9ASDS9Q02W7k8y6QyRgOoVuBzwwyoP8XXipvi5r93oceiJb64+ix3t60M1ylj9qYKIXYAJg9So5xVp/AtjZtb3uizXMGo2Im+xGW5cxKJDuMTqDkxbgPl7Y4pdH0rxdda1aXniubQJYrEtLbf2dHMjiRlKEnexBG1m4oAwND+IusQ6TM+t+Hbpm07TxeXtyrLGXVjIIisR53OEBI427vaq2rfELxG2q2On2+jrp2o2t1u1PT3kWcyWxhaRSjqBhjtP/fNd/qPhvSdQbVDeW5lGqW6W10pY4ZF3YA9PvGs3w74E0PRLiG6he/u7uKZpRc3ly00rExmPDMeSoUkAds0AeY658TtSbVrnyvFcelWai4eyC6aJhclWiEcbMQdmd5GeOteq61eayvw6uNQ3LpusLpvnthBIIZgm4jB4IByKg0z4f+FtO+2rbadiK9WZZ4mcsjCVgz8HpyAfarz+GbFvB8nhdrrUDZPAbcyfaW88Iewk69OPpQB5zb+OPFGlx3r6rewXlqmk27RXP2ZUKXckBlBYDjaeg9MVp+Fp/Gl54wtLS78ZGW0fSodRkhGmQruLtgpuHIHv1rpIfAHh1fDl5oNxHdXlneW0VtcG5naR3SNdqfMecgd/atew0HTrHUY7+3jcTpZJZKS5I8pDkDHr70AadFFFABRRRQAUUUUAFFFFAGD4ILf2Dwuf9Jn7/wDTVq18t9rHyf8ALM9/esbwTNGmhbWJz9pn7H/nq1a3nx/ag2TjZ/dPrQBNIW+X5P4h3pXZ9h+Tt61HJcRfLyfvD+E0r3EWw8t0/umgB6s+0fJ29abGX+b5P4j3pFuIto5bp/dNJHcRfNyfvH+E0AOy/mn5P4fWiQtlPk/i9ab9oj80nJ+7/dND3EWV5PX+6aAHyM/lt8nb1pQz4HyfrUclxF5bct0/umnC4iwOW/75NABEW2n5O57+9NQt9qk+T+Fe/wBaIriLaeT1P8J9aYk8f2mQ5OCq/wAJ96AJXLb0+Tv6+1Epby2+T9aa9xFvTk9f7poluIzG3J/75NAEu5/7n60yIt5Y+T170faIvVv++TTYriMIOT3/AITQA5S3mP8AJ6d6GLeYnyevemrcReY/J7fwmhriLzE5Pf8AhNAD5S2w/J6d6duf+5+tRS3ERQ8nt/Cad9oi9W/75NABEX8tfk7etNhL+bN8n8Q7+woiuIhGvJ6f3TTIp4xLKcnlh/CfQUASkt5q/J2PeiUttHydx3ppuIvNXk9D/CaSW4iKjk9R/CaAJSz4PyfrSRl/LX5O3rTTcRYPLf8AfJpI7iLy15bp/dNADoy2W+T+L1oy/m/c/h9aalxFluT97+6aPtEXm9T93+6aAHyFvl+T+Id6V2fYfk7etRyXEXy8n7w/hNK9xFsPLdP7poAerPtHydvWo7Yvh/k/5aN3pVuIto5bp/dNMt54wH5P3z/CaAJAW80/J/D60OXynyd/Wmi4i80nJ6f3TQ9xFleT1/umgB8hfy2+Tse9KGfA+T9ajkuIvLbk9D/CacLiLA5b/vk0AERbafk7nv70At5rfJ2HemxXEW08nqf4T60C4i81uT0H8JoAc5benyd/X2olL+Wfk/WmvcRb05PX+6aJbiIxnk/98mgCXc/9z9aitC32dfk9e/vTvtEXq3/fJqK1njECgk9/4T60ASqW8x/k9O9DFvMT5PXvTVuIvMfk9v4TQ1xF5icnv/CaAHylth+T0707c/8Ac/WopbiIoeT2/hNO+0Rerf8AfJoAIi/lr8nb1oQvuf5O/r7U2K4iEa8np/dNCXEW5+T1/un0oAcS3mr8nY96JS+0fJ/EO9NNxF5q8nof4TRJcRbRyeo/hPrQA92fY3ydvWm25f7PH8n8I7+1D3EWw8t0/umm288YgjGT90fwmgB8ZbLfJ/F60U2O4jy3J+9/dNFAEv8Ay2/4DSSdU/3qb5aeb90fdokjTKfKPvUAPl/1bfQ04dBUckaeW3yjpSiNMD5RQARfdP1P86F/1rfQU2KNNp+UdT/OgRp5rfKOgoAe/wB9Pr/SmXf/AB7SfSleNNyfKOv9KZdxp9mf5R0oAnpsX+rH4/zo8tP7opkUabB8o70APX/WP+FDf6xPxpqxp5jfKO1DRp5i/KO9ADpf9Wfw/nTqjljQIflHaneWn90UAEP+qX6UJ99/r/SmxRoY1+UdKEjTc/yjr/SgBW/1y/Q026/1a/76/wA6DGnmqNo6Gm3UaeWvyj76/wA6AJz0NNi/1a/QUhjTB+UUkcaeWvyjpQAsfV/96l/5bf8AAaZHGmX+UfepfLTzcbR92gBZf4f94U5/uN9KjkRBt+UfeFOeNNh+UdKAHJ9xfpTYv4v940JGmwfKOlNjRPm+UfeNAGV4S/499Q/7CVx/6Ga2s15P470651PQrOxsZmgum8USNbuGKgSKJWTOP4dwGfasXwvL4jt/iZbXfiCPydS1U2r3Nqx3rbDbcAIvYEBRkjrQB7lUcs0MTxpLKiNK22MMwBdsE4HqcAn8K+ez4q1fQNBuNNsfGRGqSavfsRdvbQrAEkP7ti6MctuBVcZIzg4qbS/Euua94K8K+LPEnjC20Y3mtSqkxgiSOzVY7hRguMMTgD5vwFAH0FRmvnxviB4/mu9Mtv7Y0bT/ANwJIZr+eK1TUv38iBvmRtwZFRsRlSN/uKk+JWva1pvhPQ/EVlrC6Zc2uo6mECwr5Msi+cEVsg9cY98+tAHv9BrxPwb4k8ba1PptifF+kTw3d9tN1YzQXcqoIHco21FROVXGRnrXoHxgV2+GOvpHGJnNoQELbQ/I4JHTNAHWAgjIINFeD66PFfgKwj/s/wDsjwvZ6xfBfIF4v2exCRE7hNLGUBkbGcr245qxqV94o8ReDtfTWtdtZLaHTrRWi00o8czytzIJgAT0BG3AzmgD3AkDqQKByOK+ePGK6rceL4PDN9pq6xNZGzgEFxM0UV5EZmKMXwRnb14PI5r0v4IyRL4WurMt9nuYL6bztMLEnTcn5YOeqgcg9CDxQB3YYHoQaCyjqwH418++G7HT73WIJPCF1bi9tNa1a4Atp9yu6bNqPg9CpIAPrmn6RougeJ4dC1rUdGSWe/8AFFzHOZ1YOYwJfkYHsCBx7CgD6AoqO2ghtreO3t41jijUKiL0UDoKkoAKKKKACiiigDD8Df8AIB/7eZ//AEa1a/8Ay+D/AK5n+dY3ghVbQckZ/wBJn/8ARrVr+Wn2sDaP9Wf50ASyfw/7wpX+430pkkafL8o+8KV402H5R0oAcn3B9KSPo3+8aRY02j5R0pI40+b5R940AL/y2P8Au0SdU/3qb5aeaRtH3aJI0ynyj71AD5f9W30NOHQVHJGnlt8o6UojTA+UUAEX3T9T/Omp/wAfUn+6v9aIo02n5R1P86akafapPlH3V/rQBI/30+p/lRN/qm+lNeNN6fKOtEqII2+UUAS0yH/Vj8aXy0/uimRIhjHyjvQA5f8AWP8AhQ3+sT8aasaeY/yjtQ0aeYnyjvQA+X/Vn8P506opY02H5R2p/lp/dFABD/ql+lMh/wBbN/vD+QpYo0Ma/KOlMhjTzZvlH3h/IUASH/XL9DRN90f7w/nTTGnmr8o6GiWNAo+UdRQBKehpsX+rX6CkMaYPyikjjTy1+UdKAHR9X/3qP+W3/AaakaZb5R96k8tPN+6Pu0APk/h/3hSv9xvpTJI0+X5R94UrxpsPyjpQA5PuD6VHbdJP+ujfzpyxptHyjpUdtGmH+Uf6xqAJB/rj/uilk6p/vf0pgjTzSNo+7SvGmV+UdaAHS/6pvoacOgqOSNPLb5R0NKI0wPlFABF90/U/zoX/AFrfQU2KNNp+UdT/ADoEaeaw2joKAHP99Pqf5Us3+ramPGm9PlHWlljQRn5RQBJUVp/x7r+P86f5af3RUVpGhgX5R3/nQBIv+sf8KG/1ifjTVjTzH+UdqGjTzE+Ud6AHy/6s/h/OnVFLGmw/KO1P8tP7ooAIf9Uv0oT77/X+lNijQxr8o6UJGm5/lHX+lACn/XL9DRL90f7w/nTTGnmr8o6GiWNNo+UfeH86AJH+430plt/x7x/7o/lQ8abG+UdKbbxp9nj+UfdH8qAHx9X/AN6imxomW+UfeooANreb98/d9BQ6tlPnPX0FLl/N+6Pu+tI5fKfKPvetACyK3lt+8PT0FKFbA/eH8hSSF/Lb5R09aUGTA+VfzoAbErbT85HJ7D1oCt5rfOeg7CiIvtPyjqe/vQC/mt8o6DvQAOrbk+c9fQelNu1b7M/zk8egpzl9yfKOvr7U27L/AGZ/lHT1oAk2t/z0P5CmxK2wfOe/YU/Mn91fzpkRfYPlHfvQAKreY3znt2FDK3mL8579hQpfzG+Udu9DF/MX5R370AEqtsPznt2FO2t/z0P5Cmyl9h+Udu9PzJ/dX86AGRK3lr85HHoKEVtz/OevoPSliL+Wvyjp60iF9z/KOvr7UABVvNX5z0PYU25VvLX5z99ew9acS/mr8o6HvTbov5a/KPvr396AJCrYP7w/kKSNW8tf3h6egpSZMH5V/OkjL+Wvyjp60AJGrZb5z970FG1vN++fu+gojL5f5R971oy/m/dH3fWgAkVvl+c/eHYUrq2w/vD09BSSF/l+UfeHenOX2H5R09aAERW2D94enoKSNW+b5z949hTkL7B8o6etNjL/ADfKPvHvQBkeElVra+3AMV1K4IJHQ7zzW0YozIJDGhcdGK81i+FZFjstRklYIq6jcFiTwPnNTQa5bvfLbTRtCJf9S7Hh/b2NNJvYiVSMWlJ2uXZbCxlYtJZWzsW3EtEpJPr0606Sys5IBbyWlu8IORG0YKg+uOlYOveONA0PV4dL1Jr+KaaWOGNxp8zxF3OFHmBSuST61u3F5bwIXZ9wDqhCAsQScDIHTmkWE1jZTCMTWdvIIv8AVh4wdn0z0p8ltbyRiOS3idAdwVkBGfXFVdL1nTNTtDd2V5FLCJXi3Zx86MVYc+hBq4ZYw+wyJu9M80AR21lZ23/HvaW8POf3cYXn8K5tPAelrrH9pnVfEUknnGbyX1idoCc5wYy23b/s4xW5pWsabqlgt9Y3kUtuztGHzj5lYqRz7g1FHrlnJ4i/sNVm+0iB5ixQhcKyqRk9fvjpx1oA0LiCC5iMVxDHNGeqyKGH5GkjtreOPy47eJEwBtVABgdOK52Xx14fj1m50nOovPaymKeRNOnaGNgu4gyhNgwCO9XtV8T6LpmjW2rXV032a6CG2EcTSSTbhlQiKCzHHYCgDWaKNnDtGhcdGKjNKkcaO7rGis/3mC4LfX1rnY/HPhhvDV74iOo+XYWJK3ZkhdJIGGPleMjcDyOCKr638QvDOjy2kd5JqLfbFRrZ4NNnmSXeMqAyIQTjt1oA6aC0tbckwWsMRJJJSMLknvxTxFEMYjQYbcPlHB9frWBH4x0iTUrm1zLHDaWi3V5dSr5cdsGGVWTdgqxHOMdKhvfiB4VtbPTryTUXe31FBLbyRW8ki+WTgSMVU7EyfvNgUAdRRVe+vrKx0+TULy6ht7SJPMkmkcBFX1J9KyNO8WaTqGqWFnatI8eo2X2yyuduIp0zyFPXcAQcEdCKAN+iiigAooooAwfBCk6DwxH+kz/+jWrX2t9rHzn/AFfoPWsjwRu/sH5VB/0mfv8A9NWrXy/2sfKM+We/vQA6RW+X5z94dhSurbD+8PT0FEhf5flH3h3pXL7D8q9PWgAVW2j94enoKbGrfN85+8ewpyl9o+VenrTYy/zfKPvHvQAbW80/Ofu+godWynznr6CjL+aflGdvrQ5fKfKPvetACyK3lt+8PT0FKFbA/eH8hSSF/Lb5R09aUGTA+VfzoAbErbT85HJ7D1pqK32qT5z91ew96dEX2n5R1Pf3pqF/tUnyj7q9/rQA51benznr6CiVW8tvnJ/AUOX3p8o6+tEpfy2+UfnQA/a3/PQ/kKZErbB85HXsKfmT+6v50yIv5Ywo796ABVbzH+c9uwoZW8xPnPfsKFL+Y/yjt3oYv5ifKO/egAlVth+c9uwp21v+eh/IUkpfYflHbvTsyf3V/OgBkSt5a/ORx6Cmwq3mzfvD94dh6CnxF/LXCjp60yEv5s3yj7w7+woAcVbzV+c9D2FEqttHzk8jsKCX81flHQ96JS+0ZUdR3oAcVbB/eH8hSRq3lr+8PT0FKTJg/Kv50kZfy1+UdPWgBEVst85+96Cja3m/fP3fQURl8t8o+960Zfzfuj7vrQASK3y/OfvDsKV1bYf3h6egokL/AC/KPvDvSuX2H5V6etAAqttH7w9PQVHbq2H/AHh/1jdhUil9o+UdPWo7cvh/lH+sbv70AOCt5p+c9PQUOrZX5z19BQC/mn5R90d6HL5T5R19aAFkVvLb94eh7ClCtgfvD+QpJC/lt8o6etKDJgfKv50ANiVtp+cjk9h60BW81vnPQdhREX2n5R1Pf3oBfzW+UdB3oAHVt6fOevoKJVbyz85P4Chy+9PlHX1olL+WflH50AP2t/z0P5CorRW8hfnI69h61LmT+6v51FaF/s6/KO/f3oAcqt5j/Oe3YUMreYnznv2FCl/Mf5R270MX8xPlHfvQASq2w/Oe3YU7a3/PQ/kKSUvsPyjt3p2ZP7q/nQAyJW8tfnI49BQituf5z19B6UsRfy1wo6etIhfc/wAo6+vtQAFW81fnPQ9hRIrYHzk8jsPWgl/NX5R0PeiUvgfKPvDvQArq2xv3h6egpturfZ4/3h+6Ow9Kc5k2N8q9PWm25f7PH8o+6O/tQAsatlvnP3vQUURl8t8o+960UAG9fN6N930odxleG6+lOyPN6/w0SEZT/eoASSRfLbhunoaUSLgcN+RpZCPLbkdDSgjA5FAEcTgKeG6nt70Bx5rHDdB2p0RG089z/OhSPNbnsKAGu43Jw3X09qbduv2Z+G6elSORvTnv/Sm3ZH2Z+e1ADvMX0b8jTYnXYOG79qkyPUU2IjyxyO9ADVdfMbhu3ahnXzF4bv2pykeY/I7UMR5ic+tADZXXYeG7dqd5i+jfkaJSPLPI7U7I9RQBHE4Ea8N09KEcbn4br6U6Ejy157UIRvfnv/SgBpceapw3Q9qbcuDGvDffXt71ISPOX6GmXRHlr/vr/OgB5kXB4b8jSRuvlrw3T0p5IweRSRkeWvI6CgBkbjLcN970o3r5vRvu+lOjIy/P8VGR5vUfdoAbI4+X733h2pXkXYeG6ehpZSPl5H3hSuRsbkdKAGpIuwcN09KSNx833vvHtT0I2LyOlJER83P8RoAw/DkEd3pupwSjKSahcA/991mDwtqNxrUT394JLK3YNGF4ZyOm76VRfW7/AErUL+1tPIMX2uR/nQk5Y5Pel/4S7WfS0/79n/GqjOUU0nuY1cPTqyjKau47EHiFvEN18S4FufCepXui2KILC4hmg8oTuMNO4Zw3yA4ACn+IjOa4fwX8P9f092W40/Xl1FZbcXU80tp9lu9tyjNIDHiRztBIMnOCe5rv/wDhLtZ9LT/v2f8AGj/hLtZ9LT/v2f8AGpNjzrWfAWsjRjoVt4JeKAX17NJPZR2jNM7yEwODKTtQKxB43AgYroNE8Aaqtpb6pqGlh9fXVLKRrl5Q0iwLFEkwDZ4HDggda6X/AIS7WfS0/wC/Z/xo/wCEu1n0tP8Av2f8aAPMtR+G+qrb2Vr/AMIlqMVlbT3qzx6W1mTO8k2+K4CzZXhPlzwwPA4r0X4feG9Z0vxjNf3kNz9kNtJHHLcyq8rZEGN2D975GzjjIqx/wl2s+lp/37P+NH/CXaz6Wn/fs/40AV4vAXmX/ifWJ21ZL25vJ5bSGPU5VgkUwqq5iDbOSD1H1qlZDxPLpnhjU28F30Vz4cUQy2M8sBluQ0AjLwsshUFSP4iM1q/8JdrPpaf9+z/jR/wl2s+lp/37P+NAHOar4W8Z+I766vIrG10WLV7+G4nhvQLgQxQRFVWREcAs5PIViBgc1p+HPDfim18NeGdI1ONbifRdby9whCrLbqH2yhckgfMBt68Vof8ACXaz6Wn/AH7P+NH/AAl2s+lp/wB+z/jQAmmTnTfE3jLTJbB7i9uiL21iXaGvIjGFwu4gfKRt5NcVZaD4vTw5DD/wiN8s+oaB/YUsRuIAbNhI7eexD4KYk425Py9K7X/hLNX3btlnuxjPlHP86X/hLtZ9LT/v2f8AGgDQstTvZtK1vS49GlvE0qFLSEq67ryTyhuChsAYJxye1cr4NGoST+BtCvNJudN1LSbaSa8ikZGMcYUxrkoSMM3TnPy1sjxZrA6LZj/tkf8AGj/hLNX3bttnuxjPlHP86APQKK4D/hLtZ9LT/v2f8aP+Eu1n0tP+/Z/xoA7+iuA/4S3WfS0/79n/ABo/4S7WfS0/79n/ABoA6HwQwXQec/8AHzP0H/TVq196/awfm/1Z7e9ZXgfjw5CxPLvI5+rOSf51rZH2wc/8sz/OgBZHX5eG+8O1K8i7Dw3T0NLIR8vI+8KVyNjcjpQAiyLtHDdPQ0kbjDcN949jVfVL6PTtKmvZOVhj3YHf0rx/xB4tv4d2oXt9dxIz7QlsGIXPQbV5P1rehh515csFqZVa0aS949o3DzScN93+6aJGGU4b73oa+ff+FhR5z/aWs/8Afib/AArS0zxPcalEZbXVb1gp5DO6sp9weRXXUyrE01easvmYfXYdme4SOPLbhun900ocYHDf98mvGjq2qY/5CN3/AN/mo/tbVP8AoJXf/f5v8ax+pVO6F9fp9meyRONp4bqf4T60xHH2qThvur/CfevHhq2qD/mI3f8A3+aj+1dUzn+0bvPr5rUfUqndB9fp9meyO43pw3X+6aJWHltw3/fJrxs6rqnH/Exu/b961B1bVD11G7/7/NR9Sqd0H1+n2Z7NvHo3/fJpsTARjhu/8Jrxv+1tU/6CV3/3+b/Ggatqg/5iN3/3+aj6lU7oPr9Psz2RWHmPw3b+E0Mw8xOG7/wmvG/7W1T/AKCN3/3+aj+1tU/6CN3/AN/mo+pVO6D6/T7M9klYbDw3b+E07ePRv++TXjJ1bVP+gjd/9/mo/tbVP+gld/8Af5v8aPqVTug+v0+zPZImHlrw3T+6aZC482bhvvD+E+grx4atqgHGo3f/AH+agarqmSRqF3z1/etR9Sqd0H1+n2Z7GXHmqcN0PY0SuCo+91HavILTXNYtblbiO/nd1/hkcspHoQa9U0jUI9U0i3voxt8zGV9CDgj86wq0ZUviN6NeNVe6XTIuDw35GkjdfLXhunpTyRg8ikjI8teR0FZGwxHGW4b73pRvXzejfd9KdGRl+f4qMjzeo+7QA2R1+XhvvDtSvIuw8N09DSyEfLyPvClcjY3I6UAIsi7Rw3T0NR27rh/vf6xu1SoRsHI6Uy2IxJz/AMtG/nQABx5pOG6elDuMrw3X0pwI848/wihyMpz/ABUAJI6+W3DdPSlEi4HDfkaWUjy257GlBGByKAI4nAU8N1Pb3oDjzWOG6DtToiNp57n+dCkea3PYUANdxvThup7USuvlnhvypzkb057n+VEpHltyKAF8xfRvyNRWjr5C8N37e9T5HqKhtCPs68jv/OgBVdfMfhu3ahnXzE4bv2pykeY/PpQxHmJz60ANlddh4bt2p3mL6N+RolI2Hn0/nTsj1FAEcTgRrw3T0oRxufhuvpToiPLXntQhG9+e/wDSgBpceapw3Q9qJHBA4b7w7U4keavPY0SkbRz/ABD+dACPIuxuG6ehptvIv2ePhvujt7VI5GxuR0NNtiPs8fI+6P5UAJG4y3Dfe9KKdGRl+f4qKAE2L5uNo+76USIuU+Ufe9KTb+9++33aHXlfnbrQAsiJ5bfKOnpTgiYHyr+VNkU+W3zt0pQhwPnegBIkTaflHU9vegInmt8o6DtSRL8p+dup/nQF/et87dBQArom9PlHX09qZdon2Z/lHT0pzr8yfO3X+lNu1/0d/nbpQBL5af3V/KmxImwfKO/al2H++9NiX5B87d6AFVE8x/lHbtQyJ5ifKO/akVf3jfO3ahl/eL87d6AFlRNh+Udu1O8tP7q/lTJV+Q/O3anbD/fegBIkQxr8o6elCIm5/lHX09qSJf3a/O3ShFO5/nbrQAFE81flHQ9qbdInlr8o++vb3pxX96vzt0NNuV/dr87ffX+dAEpRMH5V/Kmxonlr8o6elKUOD870ka/u1+dulABGiZf5R970o2J5v3R930pEXlvnb71G39799vu0ALIifL8o+8O1K6JsPyjp6U2Rfu/O33hSuh2H526UAKiJsHyjp6UkaJ83yj7x7UIh2D526Uka/e+dvvGgDzPWcLrl9wMC4bj8a1brTbWZ18tRbKtqJ3KAsWPpyaydZbZrl98wyLhuv1p0ur3sgIa4XlPL4VR8vpQBopo0VvP5s1wWhV49uEyWLc4IqS+0iF7ueeS4S2hMxROgA/M/yrKXV71WLC5BJAByoI46Ug1W8zITcBvMbcwZQwz64PSgC5baMk9qbpbo+UpKuQufmyAAPUc9adcaLbxTLCdRiWTeEYMRx7jn+dUE1S7QrtuAoVSoAAAwevFEmqXUhVpJY3ZcYZkUnj1OOaAH6vYNp9wIj5hBGQzAYP0wTVGprq8lumVp5Q20YUDAAHsBUG5f7w/OgBaKTcv94fnRuX+8PzoAWik3L/eH50bl/vD86AFopNy/3h+dG5f7w/OgBaKTcv8AeH50bl/vD86AFpabuX+8Pzo3L/eH50AebL4q1618aXmnW9u+oW/nECEDlR7Ht+NekQszxI7xmNiASpOSp9KhtrWzt5JZYYYkklbc7Acsfc1PuX+8PzoA9C8Eqp8N2xKg/e7e5rV2J9rHyj/Vnt71leCV3eG7Y7mH3un1Nau3/SwN7f6s/wA6AHyIny/KPvDtSuibD8o6elNkX7vzt94Urodh+dulAGR4xVf+EUvjtGfKHb3Fec+GZBFrEb+gbH5GvRvGK/8AFKXx3Mf3Q4/EV5FO14iF9PnSC5H3HZNwH1HevRwSvGR52NdpxZ1V9q8ogGJjnyz+ea4Oyl87xj4ikPeaL/0AUyRfGMn3tcsP/AL/AOvT9B026sri8ur66S5ubtwzsibRwMdK7UkkrI5alRSW55rqfjnxBpPxY8SWssst1ollDBFDapCCUmljLIcgZwWXHP8AeFZfg7x34pNssWsXst3et4kl05ShSJFURghWG05Gfx969a0zw3p2n+J9W8RQGY3mqrEtwHYFAIxhdoxxWNa/Dfw7b3IuEe9LDVX1XBlGPOYYI6fd9qxdOpfcaqU7Wt2OX8GeOvEy+CP7X1qTRZC19NCk93eGEYVm4wE68ADGc96uRfFWa68N+HtU0/w811cazdPai2W4A2OuejHggkdTitVvhhoQeJoL/VbcQXT3VsscyYgd87woKng575q1pvw70HT7TR7aGS9ZNJu3u7cvKCTI2c7uORyaajV2uJypPWxwel+NfEWh6r421e+0/wC02lldWxubeS8JNqGjG5Yhgg4JPpnFXovjLb6gwFrZILa689Ld4rjNxGUU4Z124UEjjk/Suo1L4a6HqGoanc3F7qnk6pcR3F7aLMohmZMbQRtzjjpnmpYPh7pNtDPZ2eoapbadNI8hsYpVEKluoHy7gO+M4pKFVbMbnSe61OSXxp4mm1DwLJYvF9k1Szlnuo7mXLSbRk7mVOoHTAGafbfGe3uLgNDpsEttMs5gCXBMymMEjzV24QNg45NdefAOirY6HbQz30DaIpW0mSQeZtP3lbIIIPfioovh7pUNtPY2+parBp0ru5so5lESl85A+Xdjk8ZxT5ai6i5qT6Fv4d+ItS8UaGmr3uinS4JkR7bM4kMqkcnjpg8c10tUfD+l22iaJZ6RZmQ29pEIozIcttHqavVtFO2phJq7sFFFFMQVw/j8a3Z6hBPp13OIbgiPYp4V/wD69dxTXjSTG9VbByMjofWs6kOeNrmlKpySva5W0a3ntdNhhuZmmnC5kdjyTXr/AIIVf+EUsztGcnt/tGvK69U8EL/xSlmdx6nj/gRrkxqtCKOzAu85M3yiYPyr+VNjRPLX5R09KUocH53pI1/dr87dK849MI0TLfKPvelGxPN+6Pu+lIi8t87feo2/vfvt92gBZET5flH3h2pXRNh+UdPSmyL9352+8KV0Ow/O3SgBURNo+UdPSo7dExJ8o/1jdqkVDtHzt0qO3Xh/nb77UAPCL5pG0fd9KHRMp8o6+lIF/en526UOvK/O3WgBZUTy2+UdD2pwRMD5V/KmyKfLb526UoQ4HzvQAkSJtPyjqe3vQETzW+UdB2pIl+U/O3U/zoC/vG+dugoAV0Tenyjr6e1EqJ5Z+UflSOvzp87daJV/dn52oAf5af3V/KorRE+zr8o79vepdh/56PUVov7hfnYdf50APVE8x/lHbtQyJ5ifKO/akVf3j/O3ahl/eL87d6AFlRQh+Udu1O8tP7q/lTJV+Q/O3anbD/fegBIkQxr8o6elCIm5/lHX09qSJf3a/Ow4oRTuf5260AKUTzV+UdD2olRNo+UfeHb3pCv71fnboaJF4Hzt1H86AHOibG+VenpTbdE+zx/KPujt7UrodjfO3Sm26f6PH87fdH8qAHRomW+Ufe9KKSNeW+dvvUUAL+883oudvrSSeZlOF+9603zh5v8Aq5fu/wB2o7u8ht4fPn3xxx/MzMuABigCeTzPLbhenrSjzMDhfzrkJ/H2nb3SGzuZY8fLJwufwPNA8f2OP+Qfc/8AfS1oqNR9DN1qa+0jrYvM2nhep7+9A8zzW4XOB3rkU8fWKjH9n3PU/wAS0Dx9Zby39n3PIH8S0/Y1P5WL29P+ZHXv5m5OF6+vtTLvzPsz8L09a5NvH1kSp/s+54P95abN49spImQWFyMj+8tHsan8rD29P+ZHZ/vPRfzpsXmbBwvfvXI/8LAsf+gfc/8AfS0iePrJVx/Z9z/30tHsan8rD29P+ZHXr5nmNwvbvQ3meYvC9+9cgPH1kGJ/s+55/wBpaD4+siyn+z7nj/aWj2NT+Vh7en/Mjr5fM2Hhe3enfvPRfzrjn8fWTLj+z7n/AL6Wl/4WBY/9A+5/76Wj2NT+Vh7en/MjrovM8tcBenrQnmbn4Xr6+1cgnj6yVAv9n3PH+0tC+PrIFj/Z9zyf7y0exqfysPb0/wCZHXHzPNXhc4Pem3XmeWvC/fXv71yR8fWO8N/Z9zwD/EtJN49snUD7Bc8MD95exo9jU/lYe3p/zI7I+Zg8L+dJH5nlrwvT1rkT4/scf8g+5/76WkTx9ZKoH9n3PA/vLR7Gp/Kw9vT/AJkddH5mX4X73rS/vPN6Lnb61yC+PrIFv+Jfc8nP3lo/4T6y37v7PuemPvLR7Gp/Kw9vT/mR10nmfLwv3h3pz+ZsPC9PWuOk8f2eBjTrkkHONy1vaPr1jrFs8lp5hZOJEK8ocd/8amUJR3RUakZfCzTTzNg4Xp602PzPm4X7x70iTDYP3cvT+7SRzD5v3cv3j/DUFnl3jjTrmx164mmUmG4YyJIB8vPUfhWFkeor2uYwzExzW7SIVGVePIPPoarTWun7osabEPn/AOfcc8H2rrp4rkjZq5x1cJzy5lKx47ke1GR7V7LJa6fsb/iWxdP+fcf4UotdPx/yDYv/AAHH+FX9cX8pH1F/zHjOR7UZHtXskdrp+3/kGxHk/wDLuP8ACgWun+Y3/Eti6D/l3H+FH1xfyh9Rf8x43xRx7VP8aZovCk0940Tx6ZqzwneEx5E8bAkD0DoDx6r712vw/sVudKuvEGoWGJ9Xk8+OFoeIIQMRqB2+X5j7t7UfXF/KH1F/zHB5HtRke1ez/ZdP/wCgbF/4Dj/CmRWun7B/xLYj/wBu4/wo+uL+UPqL/mPG8j2oyPavZFtdP3t/xLYu3/LuP8KR7XT/AD4/+JbFjnjyBz+lH1xfyh9Rf8x45x7Uce1ewX+naZc2U1vJpqBJUKMVhCnB4OCOleG3OrX1j4zh8Gi3Z9ZSzfToGMX+sV3ylwR6iPJz6jFH1xfyh9Rf8xpce1GR7V63ouk6bp+k2titiJRBEse94QzNgdSTyc1aW10/c3/Eti6/8+4/wo+uL+UPqL/mPGsj2oyPavZDa6f5g/4lsXQ/8u4/wpZLXT9o/wCJbEOR/wAu4/wo+uL+UPqL/mPGsj2p0Mck8qwwRtLKxwqKMkmvZDa6fg/8S2L/AMBx/hTrWKzhxJDYrG+3BZIQDj6ik8ZppEccFZ6yK/heyn07RLezlZWkjHzexPOP1q9+8+1jhc+We/vQk3Lfu5fvf3aZ53+lA+XJ9z+771xHcTSeZ8vC/eHelfzNh4Xp61HJMPl/dy/eH8NK8w2H93L0/u0AZPjMv/wi9yDtw3lqfoXUH9Kju/Dvhm1hMs9jGq/7zf40vjKXd4ZnXy5B80XJXj/WLVnxYjHR5JFB3R/MCK48wxFTDYWpVpK8opv7i6UIzmoyK1v4b8NXEQlhsYnQ9CHb/GpP+EU8P/8AQOj/AO+m/wAaw76Cax+EutSCSUzvp1xLlWKMGMbdD2+tebi58YeCfDMd/o+lto8Wrz2trBa32pLdGKQo7Pcb5H2AMAq7SwHfrXRQqVZUoyqaSaV/UicIKTUdj2T/AIRTw/8A9A6P/vpv8aP+EU8P/wDQOj/76b/GvMZtd8dav4b1a31e9sLBbXw/JcXK2u2SSZ2MyKyyxsVThFb5ScHiuf8AG99q8VzY+FLz7fqE9rZQgRRXjQNfQPdW4Q78jDEbkJz2PrWvM+4uVdj27/hFPD//AEDo/wDvpv8AGj/hFPD/AP0Do/8Avpv8a5b4LSL/AGJrNnIZ7MQ38ijSrm5Ms+nJtUeWzkkkEhnByRhxg1xmgWLS+FPDMPhvVrhbg+IL6UOL55hI8azbY3JY5XCqNvTvRzPuHKux65/winh//oHR/wDfTf40f8Ip4f8A+gdH/wB9N/jXjLWWm+MLabXb7+0VuZPFkNjIi6hPF5afu1khwrgYB3DpXvOm2Vvp1hDY2qssEKBEDOzkAepYkn8TRzPuHKuxmf8ACKeH/wDoHR/99N/jR/winh//AKB0f/fTf41t0Ucz7hyrsYn/AAinh/8A6B0f/fTf40f8Ip4f/wCgdH/303+NbdFHM+4cq7GJ/wAIp4f/AOgdH/303+NH/CKeH/8AoHR/99N/jW3RRzPuHKuxif8ACKeH/wDoHR/99N/jR/winh//AKB0f/fTf41t0Ucz7hyrsYn/AAinh/8A6B0f/fTf41H4QBTQ/LUAJHdzIg9FErACt+uf8KSbdIkXY5/0645C8f65qG2wSSN0+Zg8L+dJH5nlrwvT1pDMMH93L/3xTY5h5a/u5en92kMenmZbhfvetH7zzei52+tMSblv3cv3v7tHnfvf9XL93+7QA+TzPl4X7w70r+ZsPC9PWo5Jh8v7uX7w/hpXmGw/u5en92gB6+ZtHC9PWo7fzMPwv+sbvSrMNo/dy9P7lMt5sB/3cn3z/DQBIPM808LnHrSv5mV4Xr60wTDzT+7l+7/doeYZX93L1/u0APk8zy24Xp60o8zA4X86jkmHlt+7l6H+GnCYYH7uX/vigAi8zaeF6nv70Df5rcLnA702KYbT+7l6n+H3oEw81v3cvQfw0AOfzN6cL19aWXzPLOQv50x5hvT93L1/u+1Es37s/u5f++aAJf3nov51FaeZ9nXhe/f3p3nD/nnL/wB8VFazYgUeXIevRfegCVfM8x+F7d6G8zzE4Xv3pqzDzH/dy9v4aGmHmJ+7l7/w0APl8zYeF7d6d+89F/OopZhsP7uXt/DTvOH/ADzl/wC+KAFi8zy1wF6etCeZufhevr7UyKYeWv7uXp/doSYbn/dy9f7vtQA4+Z5q8L0PeiXzMDIX7w7+9NMw81f3cvQ/w0STDA/dy/eH8PvQA9/M2NwvT1ptv5n2ePhfujv7UPMNh/dy9P7tNt5gIIx5cv3R/DQA+PzMtwv3vWimxzDLfu5fvf3aKAJNy+b94fd9a5j4muf+EcVVkwGnUMB3HPFdNtXzfuj7vpXM/E1VHh5MAD/SF7exq6es16mdV2g/Q82j0FtcZgNavNMWBCxNsqkvnAwc1HP4JMbAf8JrrZ5UcpH3qaPWrHRY5pdQuDBFImwPsLc5HYVn3Xjjw67hhqpIyp/1D9vwr6GGIqQ91NW9F+qPJglybFfwxcz3NlMs8pmaG5khEhHLBWwCfesCP4meF2vZLdnvo0ivjp73L2zCBZwcbC9avgVvM0qabBCy3csikjGVLEg15v4Q+HOqajc64viGa6stNPiKa/hsvKUfaRnKPvznb7e1c85TuuUiMYXfMevi+smVmW8tiqAsxEq4UDqTzxiqd1r2lw/Ztlylz9ol8pPs7q/Pvg9K8dtvh5qaeCL66XRZl1c6u8k0JciS5s/ODbFGcYOM471meLNNePx5a6kmlnSrS71mzFpZSxqkrFR88gjH3V7e+KzdWSWxaoxb3PoCa+s4p/s73UAuNu4QmRQ5HsvWsHwl400vxBoMmrkfYI0nmh8ueVdzeWcEj1rzLUvBviF/FGrSagmqyM+qJeWdxZ2SSb0xwpmJ3IB0K9Kp/DbwZ4n0nxMtxrmhT3VldrewwCRARYM7EhyM9HHftR7WfNsHsocu57V4V8Q6T4m0lNU0e5E9u5I54ZTnuO3StWuH+Cel3GieDE0m+0mTT7u2lZZS0QUTfMSGUj7wx3ruK2g24pswmkpNIKKKKokKKKKACiiigAooooAKqaxfpplg95JFJJHH94J1A9at02eNJoXhkUMjgqwPcUne2g1a+ph6D4ps9ZvDbWlvOCF3MzDgCvQvh07r4j2q5VXhcOP72BxXBeF9Bg0OGdY23vLIWLY6L2Fd58O+fEi/9cX/AJVy1VL2D59zrouPt1ybHqCMuxfmHT1psbL83zD7x705FXYvyjp6U2NV+b5R949q8o9cNy+cfmH3fWmzsu+H5h9/19jTtq+cflH3fSmzqu+L5R9/09jQA+Rl8tvmHT1pQy4HzD86SRV8tvlHT0pQq4Hyj8qAGxMu0/MOp7+9Csvmt8w6DvREq7T8o6nt70BV81vlHQdqAPJP2hNH8Rap4YuY3vtIk0k3du0cEtuxdSHXBLA+teheG4PEFvaTrr1/YXR+XyPssJjCjHIIP4Vj/GdV/wCEHk+Uf8fUHb/poK7B1XyD8o6elAEm5f7w/OmQsvlj5h370/av90flTIlXyx8o79qABWXzH+Ydu9NkZftEXzDo3enKq+Y/yjt2psir9oi+UdG7UANv/MazmW2kjScqRGzDIDdiR6Zrxy90Pxk3xp0/UJNV0BtUXRpUS4+xtxH5gyMZ65717PKq7D8o7dq4+9Vf+Fyaf8o/5A0vb/poKAOp0n7SmmW6X80Mt0IwJnjG1WbuQOwqwjLvf5h19fakiVfLX5R09KEVd7/KOvp7UABZfNX5h0PeiVl2j5h1Hf3oKr5q/KOh7USqu0fKOo7e9ADiy4PzD86SNl8tfmHT1pSq4Pyj8qSNV8tflHT0oAI2XL/MPvetM3L9rHzD/Vnv706NVy/yj73pTdq/ax8o/wBWe3vQA+Rl+X5h94d6V2XY3zDp602RV+X5R94dqc6rsb5R09KAMXxow/4Re4GR96L/ANGLW4QGGCAR6GsPxoq/8IvcHaM7ou3/AE0WtPULyOzi3MC7twiDqxoE2krsmeKOSJoXjRo2BVkK5BB7EVFe2NlfWbWd7Z29zbMADDNEHQgdPlPFVY9b0/8Asq51KacQQWqM9yX6xBRlifoBS2WuaRetZLaahBMb6A3FrsOfNjGMsPb5h+dDVgjJSV1sS2ulaXa2xtrXTbOCAp5ZjjgVVK8/LgDGOTx71LLZWc0iSS2kEjoAFZowSoBBAB7cgH8KnooGQraWq3EtwtrCs0yhZZBGNzgdAT1I+tQWGk6Vp8ax2GmWVoiuZFWCBUAcjBYADqRxmpdSvbXTbGa+vp1gtoFLyyN0VR3NVL7xBotil693qMEK2NutzdFjxFEc4Y+xwfyoAuCys8H/AESDmTzT+7HL/wB7/e9+tT1zOtePvCGjRafJqWtwwpqMPn2jBHcSx8fMNoOB8w5OOtTeIPGnhfQEtn1XWYIBdLvg2hpC6/3sICdvv0oA6Cisq08RaJdaZY6nb6lBJZ38gitZgTtlckgAfiCKg1Xxf4a0u41C31DWLeCbTrZbq7Q5LRRMcBiAOhNAG5RXPWPjTwzf+H7zXrLVYp7Czz57hWUoR2KsAcntxzVoeJNIX+y0urn7Hcapj7Jb3A2SucZxt7HFAGvRXH23xM8GXiNJY6sbuNJ0glkigfZGWYqGZiANu4YyM8kV2AoAKKKKACsLwmR/Y0nI/wCP64/9HNW7WD4TA/seQ4Gft1x/6OagDcLLg/MPzpI2Xy1+YdPWlKrg/KPypI1Xy1+UdPSgAjZcv8w+960bl837w+760karl/lH3vSjavm/dH3fSgBZGX5fmH3h3pXZdjfMOnrTZFX5flH3h2pzquxvlHT0oAEZdo+YdPWo7ZlxJ8w/1jd/epEVdo+UdPSo7ZVxJ8o/1jdvegDN8R67aaJCJpsySSDEcS9WPf6CuV/4T68bBOmw8HPEhqL4pKBrNqRx/o/Tt941zMHgzwzq8X9o6pFfvcSybCYr141AAGOBxXpYTDUZR5qrfy1/VHDWrz9pyR0Osbx9dspH9mw8j++aP+FgXX/QOh/7+GvOfFPhPwxpeh3t/p0eoxXVvbvLEzXzuAw6ZB61bsJC2nQSyNkmJWY/hzXRUweHT9y79dP1ZzzxNaPU7pfH10ox/Z0PX/noaB4+utxb+zoef+mhr5/g+LdnfaZ4kuLLSZo5dItnuLb7RINl7GrMu9cchcr+tbVl8RvD8/hebVvtcUl1a2C3lzaR7tygrnAyORnjNYKjQY3XxCPZj4+uiQf7Oh4/6aGhvH90ykf2dD/38NePaX8RvCt34bsdcudRSxivB8scoYsrAZI4HOPXp71U8U/EK303TtZuNOitb19PtY7lMXAIkVzwSAMge9P2FC1xfWMRex7b/wALAuv+gdD/AN/DTYvHt1GgUafCcf8ATQ15Za+MvDz6W97caraxC3aKK6GTiGWQAqh46nNFx448J2+pPps2u2qXUc4tnjO75ZT0QnGATT+rUP6YvrVf+keqDx9dBif7Oh5/6aGg+ProsG/s6Hj/AKaGvK9R8ceE9P1N9NvNctortJFieM7jtdvuqSBgE+ma6KmsLRewni6y3/I7JvH90y4/s6H/AL+Gl/4WBdf9A6H/AL+GuLop/VKXYX1yr3OzXx/dKoX+zoeP+mhoHj+6BJ/s6Hn/AKaGuMoo+qUuwfXKvc7M+PrrcG/s6Hgf89DQ3j66Yf8AIOh65/1hrjKzPEupTaTppvYrX7QqEb1zjA9aUsLRirtDji60nZM9Gf4gXhUgabB+Mh/wrqvC+t2msWAeHMcsWFljbqp/qDXgPhHxFNrzyt9h8iGMcvuzk+len/C1Qdauief9H6dvvCuatRp+z54HVRr1PaezqHocbLl/mH3vWiiNVy/yj73pRXEdwbf3v3m+761zvxAtpLrTLSzhOZri6VIwxwM7WPP5Gui/eeb/AA521keJN323RN2P+QgOn/XN6abTuhNJqzOIbwPrjDDQ2xHvKP8ACk/4QXWf+fa0/wC+x/hXbeLtQuNPt0mikMaDJJAzk+hqtrviS80rwZHrUelG9u5HhiS184Q73kkVBliCFGWz0rKjnMquJqYdXvC13bTXsZyy+nGCnbfzOUHgjXFGFitgPaUf4Uf8ITr3/PO3/wC/tbmhfEbSbiYadrijSNaF01q9kHNx84CnKui4K4kTJ4Azg9Kg1b4peG4tJvb3RJG1uayuIYZbeAMjESSBNyFgA4HPK5HHWu363V7mX1Ol2Mr/AIQnXv8Annb/APf2oZPh9qclwlzJY2Dzp9yVipdfocZFa+r/ABGnGsQ6V4d0EazcTiJoi16tujK8UkmdxU4wIyMe9dN4T19fEPheHWre0eFpBIpgdhlZEZkZd3Qjcpwe45o+t1e4/qdLscR/whOvf887f/v7R/whOvf887f/AL+1a8N/E+S/vNHt9W8OSaUNUSdkkF2syRGOTywGIA+82cfSorf4j+Jby/0uHT/Aizwao8wtZn1dEJERIcldnHQ4FH1ur3F9TpdiL/hCde/552//AH9o/wCEJ17/AJ52/wD39r1CMsUUuu1iBkZzg+lLR9bq9w+p0ux5d/whOvf887f/AL+0f8ITr3/PO3/7+16jRR9bq9w+p0ux5d/whOvf887f/v7R/wAITr3/ADzt/wDv7XqNFH1ur3D6nS7Hl3/CE69/zzt/+/tH/CE69/zzt/8Av7XqNFH1ur3D6nS7Hl3/AAhOvf8APO3/AO/tH/CE69/zzt/+/teo0UfW6vcPqdLseXf8ITr3/PO3/wC/tH/CE69/zzt/+/teo0UfW6vcPqdLseXf8ITr3/PO3/7+1f8ADOi32i+JLX7cqL58cqx7HzyFyc16FWHrmf8AhJNExj/l4/8ARdTPE1JrlbLhhqcHzJGyifIPmbp602NfvfM33j3pyeZsH3elNj8z5vu/eNYG4bf3pG5vu+tNnX54vmb7/r7GnfvPNP3c7abP5m+L7v3/AOhoAfIn7tvmbp60oTgfM350knmeW33elKPMwPu0ANiX5T8zdT396Av71vmboO9EXmbT93qf50DzPNb7vQUAcd8Z1x4Hk+Zv+PqDv/00Fdg6/ufvN09a4/4z7/8AhB5M7f8Aj6g/9GCuwfzPJ529KAJNn+0350yJf3Y+Zu/en/vP9mmReZ5YxtoAFX94/wAzdu9NkX/SIvmbo3enL5nmP93tTZPM+0Rfd6NQA+VfkPzN271x16v/ABeTT/mb/kDS9/8ApoK7GXzNh+72rjr3f/wuTT/u/wDIGl/9GCgDsYl/dr8zdPWkRfmf5m6+vtSxeZ5a429KRPM3P93r/SgAK/vV+Zuh70Sr8o+Zuo7+9B8zzV+7nBol8zaM7eo/nQA4pwfmb86SNP3a/M3T1pT5mD92kj8zy1+70oAEXlvmb73rTNv+lj5m/wBWe/vTo/My33fvU3959rH3c+Wf50APkX7vzN94d6V0+Q/M3T1psnmfL937wpz+ZsP3elAGL4zXHhi4O5vvRd/+mi1N4i0+4uYxc2LhbqNSAG+64/un0+tQ+M9//CMXGduN0X/oxa3acW4u6Iq041YOEtmcGfDeqJ4T8QNcEz6jf2M0SQoeMlCFUfnXF+JPCnijTLwW+k6Q95pQ0iRYlUBjbvK0QkiCAgkgKzqM47V7hRRKTk7sVKlClBQgrJHzlpfgPxRNoVxZTWuuNb2SXkml+Yfs0iyMsJjOxXODuD4BJ71teKvB3iJPCdzo1hDq0emLriTPDBi4le2NuN21XYbh5xzjcOhNe50UjQ5DwNobJ8M4NCvp9QuQ9vJCW1CARTBSThWQEgYBAHJ4Arh4vDXjS78HR6fLYQ/2lqGoRw3b3hzELS2GBv2nO2QqSAP+elez0UAeFWHhH4keQmlwXcWnTaZY3tosy2yyW95E8sbpGpY7kG0lQ3Uba6Dw+194b1YakvgjWZLC60i1s4IYVWWe0aDcpicEj5WyDuBwdvSvVaKAPG9A8D6tDonhjUJH1+O5j1lbq40ua7DQW0Zmdj8g4GAR0Nc5438IfEi7e58RWdjaibUb54XghQvdx27uqoX3HYVj2b8e9fQ9FAHi+s6PrumaT4m/t+1uNXuHvLW8m1KOJUivLaJlAXYvCugzkdCBmr3ifwfrupeLtH8XaL4me/s5dShuBCtlE4hgCNwshOdvP616yyqylWUMpGCCMgikhjjhiWKGNI41GFVRgAewoA8OW3u9I8O61p0Vjr9joMtrHaWVnq7K7/bXmOBByTsAIP4V7Zp8ckVhbxSnMiRKrn1IAzUksUUuzzI0fYwZdyg7W9R6Gn0AFFFFABWD4TX/AIk8h3H/AI/rjv8A9NmrerB8J7v7HkxjH264/wDRzUAbZTg/M350kafu1+ZunrSnzMH7tJH5nlr93pQAIvLfM33vWjb+9+833fWhPMy33fvUfvPN/hztoAJF+78zfeHeldPkPzN09abJ5ny/d+8Kc/mbD93pQAKnyj5m6etR268P8zf6xu9SL5m0fd6VHb+Zh/u/6xqAPP8A4ojGsWvJP7jv/vGuPuPEqaVCtq+nahcEPvVrdAy9Ohr0TxTo8uu+JhapOkJgs1kLFSc5dhj9Kpf8K/uv+glD/wB+z/jXoUMRTjTUZM8+tQqOq5RR5N4i8QNqWj3llb6PqwlnhaNC8QABPrUnie01ifwHdWGiqg1OW08mLe+wKxGCc+3Jr1X/AIV/df8AQSh/79n/ABo/4V/df9BKH/v2f8a2eKpvdmTw1Z20PljxT8KPFUOi6dDoeqW+oyw6fJp8sEsaW6iJ15O4few3PNbem+B/EWo3Ky6ra2ulJa+HzpUKxziUzORgscAYUY4HvX0Z/wAK/uv+glD/AN+z/jR/wr+6/wCglD/37P8AjWSq0L7leyxDWyPmKPwD4o2aLdXFkztZ6c2mXFpbamsRdO0ivgjB6FcZpn/Cs9fXTNetbSzt7aO90uC1tYXvPMKsjkkM2PTvX1B/wr+6/wCglD/37P8AjR/wr+6/6CUP/fs/40e1odw9liOx8u6j8P8AxgtprWlWtjZT2+p6hZXi3LXYXyxEF3qVxkng4NaOs/D/AF+6tfFEcUVoX1PxDbahb5lAzFGRuJ44PB4r6R/4V/df9BKH/v2f8aP+Ff3X/QSh/wC/Z/xo9rQ7h7LEdkfJHiS01O31DU/CNjZDUJb7xLBfC4j3BlUOGYOCuDgd84r6Db7x+tdp/wAK/usf8hKL/v2f8aP+Ff3X/QSh/wC/Z/xqoYilG+pM8NWnbT8TiqK7X/hX91/0Eof+/Z/xo/4V/df9BKH/AL9n/GtPrdLuZ/U6vY4qiu1/4V/df9BKH/v2f8aP+Ff3X/QSh/79n/Gj63S7h9Tq9jiqZcQx3EDwyqGR1KsD3BruP+Ff3X/QSh/79n/Gj/hX91/0Eof+/Z/xo+t0u4fU63Y890TTLfSbBbO2B2AkknqSa7v4XDOs3PJH7jt/vCp/+Ff3X/QSh/79n/GrvhbR5dC8TG1edJjPZtIGCkYw6jH61hWr05U3GJ0UMPVjVU5HXRry3zN971ooj8zLfd+9RXnnoi7v3v3W+7WR4kbN7onykf8AEwHX/rm9a+5fN+8Pu+tZHiRlN7omGB/4mA/9FvQBb13S01S1WFpDHhgcgZ/Cs/xv4Zt/FHhj+wbrYbZpoHlVwSHWORXK8EdQuPxroKKzjRhGcpxWsrX87bDcm0kcvaeC9M0/U7GXSYLexsrSyuLVYI4+cyshLZ/4AevrXLaV8M9WW4059U1mymXSI4LWw8i2ZC0EcySHzRnBc+WoyMAc8V6jRWgjyy7+Del33iS6utRuEu9ImuhPHYMhXyf3UilVYEH70hYenSu08HaPqOheG10a4vYLsWoMVnKIih8ofcEgzyw6EjGcZ61v0UAeceHPh3fR6Wtn4hv7G6K2Vxag2sLIB5k/nK43MeVP9K0fCvgi60e38LJcaqLyTRI7lZZDFtNwZc/N7da7aigAooooAKKKKACiiigAooooAKKKKACiiigArD1s48SaJwT/AMfH/outysPWyB4l0TPHFx/6LoA2Ub5B8jdKbG33vlb7xpyOuwfMOnrSRsvzfMPvHvQAm796flb7tNnb54vlb7/9DT9y+afmH3fWmTsu+L5h9/19jQA+Rv3bfI3SlD8D5GokdfLb5h09aUOmB8w/OgBkTfKfkbqf50Bv3rfK3QUsTLtPzDqe/vQGXzW+YdB3oA434zt/xQ8nysP9Kg/9GCuwdv3P3W6VyHxnZT4Hkww/4+oO/wD00Fdg7L5P3h09aAH7/wDYamRN+7Hyt3p+9P7w/OmxMvlj5h370AIrfvH+Vu1Nkb/SIvkbo1PVl8x/mHbvTJGX7RF8w6N3oAfK3yH5W7Vx163/ABeTT/lb/kDS/wDowV2MrLsPzDt3rj71l/4XJp/zD/kDS9/+mgoA7CJv3a/K3SkRvmf5G6/0pYnXy1+YdPWhHXe/zDr6+1ACFv3q/I3Q0St8o+Vuo/nSll81fmHQ96JWXaPmHUd/egBS/B+RqSNv3a/I3SnF0wfmH50kbr5a/MOnrQAiNy3yt96mbv8ASx8rf6s/zp8bLlvmH3vWmbl+1j5h/qz396AHyN935W+8KV2+Q/I3Skkdfl+YfeHeld12N8w6etAGL4zbPhicbWHzRf8Aoxat6xqDWxW2hIWeRSwZhwo9fc+1VfGbKfC9wAwzui7/APTRav6zpsGp2phlLIw5SRfvIfUVUbX12M6ym4P2e/Qx7bxMTpupN9n+03unwtKYo2x5wAyMHsTioofHGkstzdXBFvptrYRXc12z5VTJnEeByW6fXIArT8O6BZ6NbPHFmSSQkySP958+tcpZfDhrLwXqehW2qAXFzeLc287QgrEsTq0MZXuFCKp9eelErX93YVBVFTSqO8upsW3xD8H3MNhLDq277fI8dun2eUSMyEBgUK7lwWGdwHXPSm6d8RvB2ox3UllqzTrawfaJNlrKcx9NyfL84/3c1n+F/At7Y+IZPEWqalbXGpXX2hroQQlIt0ixKuwEkqAsQzyck1S1n4a3d1oel2Frq0MT2Ol/YG3RMEmHmRsQ21gdjBCpAPRutSamkvxY8AMUX+31Duu7Y1tKGXkgBgVypJU4BwT2rWvPG3hm08N2/iGbUx/Z1yQIHSJ3eQ88BFBckYORjIwc1wXhD4Ovoc+pzG/06MX1/Z3ggtbVkih8h9xVQzE4PueK1PEXww/tTwrpmlNcafczadqU19Gt5bM8EnmNJlWVWDcCQ8gjkUAdVqPiqwg8OWniCz/03T7iaJTIh27EdtpcgjPy9x1rF8S/ESLR9Eu9TTSJrsQ6ibOGOOUbp1XBeQccBQWJH+ya0rTwjar8O28JPb2FpE9u8RSxiZIUZiTlVYk9Tnk9awpPhhHfWWiWOqa3fGDTbSZJDZytbvPcS/6yQsp6EFxt96AJPEPxFutM1S5a28Pre6JZw201zfLfKrhZ/u7ItuX/ADFT67441iC51VtB8KNq1jpBZL65a+WAh1XcyxqVO/AIzyKwbL4NwQwrdS6jFJrVlFbx6ZfmEloFgLbFcE4dSpAIPXFa154Q8XxprNvpPiDTIbbWy0t2txZvIYJXQLIYSGHynAOGzigDT0X4g6DrOraLpul3llezanavcOLe7SQ24VA2GC898dulYkvxSlnnvrPSPDxu7yLUo7O0Sa8WFLqNw374NtOFBUjGDzWufA6QSaPPps1pZXGnafNaeZHbAF2eIIH49CM4rkbr4FaVLfaBI+qXV7aWWF1G2v5XmS5QZYKg3fu8OzNx60AdKvjy7u9As5LPSlh1m61RtLNtLJ5kUUqE+Y29cbkAB5GM5FaOr+Nbew8UaZoMdnJdyXU3kXFxGwEdu+xmAOepO08dqwG8Ia14c0zS00mRNSttF1ES2dsqbZvsjAhoyxOGZcghuMgc1e8QfC/wxqviPT/ElvpVlaanDfC9mnMWXlbYwGecZyQfwoAydB+J+ra14aPiSDQ9Mi0+GWIzrHqi3EwhZirbkUDy3XhsNnjIr1GNldFdTlWAIPtXlmp+C/EapqM839m3d7q8cOmsLC2+zww24kZ3lkBYlmIJHHtxXqNvGIYI4V6IoUfgKAH1g+E2/wCJPINp/wCP64/9HNW9WD4TZf7HkGRn7dcf+jmoA2y/B+RqSNv3a/I3SnF0wfmH50kbr5a/MOnrQAiNy3yt96k3fvfuN92ljZct8w+960bl837w+760AEjfd+VvvCldvkPyN0pJHX5fmH3h3pXddjfMOnrQAK3yj5G6VHbtw/yN/rGqRHXaPmHT1qO3ZcP8w/1jd6AMuA58b3PBH/Eui6/9dHrN8QXmoW/iGCK1Z2kkcKoB429+K0oCD43ucEH/AIl0X/ox6vXGm202ow3zhvNiHy4PFedmWCni1TUZW5ZJvW2i6G1Goqbd10MP4l+JL/w34dW40mzhvtVnlEVrbSsQsjYLNkjnhVY1zzfE61ttWN1Pb31zokmk2l759rAHS1EryBnkbIIX5R0zjBrpfGHgnQvFt/YTeILYX1tZCTy7ST/VF2wN575ABA+prmIfhFa2yNYWniLUINElhFtPpghiMckAkd1i3FdyqA5Xg9AK9ExKa/FbUh8Qp9Em8PPDo1rNKlxfyDGEAi2OPmORmXngYBB9aXU/iTq6wadJb3PhrTTcQ3szf2i7gS+ROI1SPDDLMOe/0rpbP4f2Nv4u1LXG1C5mt7+3eF9PkVDEhcRhmBxu5ES8Zx1qvp/wv8O2+kWmlXfm6ja21pcWqi6CuxWaUSFt2M7gRwRQBZ8T+JtZtPhcPFGn2NtbaibWG4NrfBisZbbuRtpByMkfhWBffEbWNNHiO1v7CwW60+QR2EilxFcsqx+YCCcggvkDPSuk1vwhdar4AfwrN4m1AO6hDqBjjacqGyAQRtJwAM4z361W1f4d6dq+g3WmajqF3LJc3qXzXS7UkEoCA4wMYbZyPc0AM8K6t43vPGWp6Tqj+Hfsem+V5rW0Mwkk8xSRjc5Axj3ruKzNO0aGx1zVNWjlkaXUfK8xGxtXy1IGPrmtOgAooooAKKKKACiiigAooooAKxJzjxvbcE/8S6Xp/wBdErbrFnIHje2yQP8AiXS/+jEoA1Y25b5W+9RSxsuX+Yfe9aKAFwPN6D7tZHiUf6bon/YQH/ot61dg83q33fWsjxIoW90Tk/8AIQHU/wDTN6AKniy+EExhvGaG2CboyDgOfUn1HYVzfiPxJr//AArO4vtOe8hvBd28FvPBDG80iPMikqsnybsEjnivRL6ztb6AwXcCTR5ztYZGao69oGm61ojaPeRypalkYeRK0TqyMGUqykEEEA8VbkuVRsc0KE1XlUc3ZrY8lT4ra14asBpuoadqOuav9rmUR3EHlzxRIsZxKLaN13nzFIAGCDyc10GufFDUtLvI5m8KPLpZ0ptUmkFyRc28QTdiSEp8rFjtA3ZPPHBroG+HPhnyIFjXUYbiCR5BexahMl0xfG7dMG3sDheCf4R6U9vh74ck1S81CcajPJewC3u45b+Z4p0CbAHQttPHfHXnrUHScfpPxdmvbVbzUdA1DTRBLJ5iBH2Tp5DuuGljQk5XnA445Naet+IPHUc/hyRvDltBqFxdzr9gi1XdFKgt2YF5NgxgjONp5FdBb+AvD8dmtncf2hfwLu2Je38s4QMhQgb2OBtYjFW9H8J6Vpi2gje/uTZyPJbtd3sk7RlkKEAuScbSRigDjIvinqc9u19b+FN1japA2oStfANCZHZCEXb8+Ch7jIrQ1v4lf2doFhqceivcverclIROAQYnK4zjv+lb8Hgrw5Bp15p8diRb3gQTr5rfNtZmHOeOWNUF+GvhMXRnNrdP/rNkT3krRxBzucIhbCgnnigDIb4heIvtkmhr4RgPiFbgxi2/tICDyxH5m8y7Mg7e20896138Ranqvws/4SbT4RYXptjcmLIl27G+dc4+bIVhnHeoPH3gFNdL3mkzxadqskoke8Zpt64TZ8pjkQrxwecHuK6HwnoUGgeFbHQFka4itYBEXk5MnqTn1JNAHnXijx9qK+FNR1Sx1iz046hfR2WkS3QRY4WCZdmLcEZBHPrWBr/xLvr5NIv9L8U3dh9p0SK4traDT1mhursytGElkKHy1ZgozuXr1r1vTvBnhvT7fTLe30yPydMWQWiOS6pv+8cHqfc0y28D+GbdNQjj01PK1FHjuYmYlGVnLkBc4UbmJ46UAc9NN4s8Sa7qtnZ+JP8AhHho8cCvHb28UxmmeFZGLlwcIC2BjB4PNZnhfx34i1GPwVb3mkapatqEuy8vZ4YRDc4hdvk2uSMlQRwOK6m8+HXhu5MbEalFItuttJJDqE0bzxL91ZWVsyAZI+bNasHhjRobDSrGO1ZYNJ/48h5jZj+Qp1zz8pPWgDxjxH8Wbwa1rdnb+J4be2nnSLT/ALHClxcWgiuEimJjAYsWDZUEH2ro9L8SeINT8DNHb61Ndrfa0mn2OqyQi3neAlRI7IoGx1IkUcDoDiu1uvh/4TuLTSbV9KRU0i4S5szGxRlkToSwOW9wc5qPX/Aul31vqLWDSafe3lxFeCVGYolxGQVk2ZxngBsY3DrQBxmpfEO+j+IumeGrBtQt7VZJrHZcabMzXMiwsVk81l27dwHIPPJPFUdG1rxXb+HpLrXtd11fEGkNaXd9ZXlvBFGUclXVPJ4dG+bG45BANes3ui2uppZSaqgnubUMVeMsgDMhRiBnuCfpXOv8OtNhhjt7C6uo4ZbqGa/e5nkuJriOLJSLe7EqoJ6emfWgDtVO5QfUUtFFABWJrf8AyMuifS4/9F1t1h62M+JNE6/8vH/ougDaQDYvA6UkQHzcD7xpEQbBy3T1pI0Hzct9496AHYHnHgfdplwBvh4H3/6Gl2DzSMt931ps6DfFy33/AF9jQBLIB5bcDpSgDA4FMkQeW3LdPWlEYwOW/wC+qACIDaeB1P8AOhQPNbgdBTYkG08t1Pf3oCDzW5boO9AHH/GcD/hB5OP+XqD/ANGCuxkA8g8DpXG/GZQPA8nLf8fUHf8A6aCuwdB5PVunrQBNgegpkIHljgd6Xyx6t/31TIkBQct370AOUDzH4HamSAfaIuB0alVB5j8t2702RB9oi5bo3egCSUDyzwO1cdegf8Lk0/gf8gaX/wBGCuvlQbDy3bvXH3qD/hcmn8t/yBpe/wD00FAHZQgeUvA6UIBvfgdf6U2JB5a8t09aEQbn5br6+1ADiB5q8DoaJQNo4HUfzppQeavLdD3okQbRy3Ud/egCQgYPApIwPLXgdKQxjB5b86SNBsXlunrQAsYGX4H3qZgfbBwP9Wf50qIMty33vWm7B9rHLf6s9/egCSQD5eB94UrgbG4HSmSIPl5b7w71R1DVdNs74WFxcsly9u9wqYY5jT7x/CgCv40A/wCEXuOP4ov/AEYtbdczr95aal4IOoWMxlt5xC8b8jcPMXsateKbt7dI1lylm/Ejjuf7p9B704x5nYzrVVSg5y2RuUVxGhazq91o+sR6RCLmS3gc6e85wry7TtQnuucc1xk3ijxdpPh+6jt9WvNR8Qx3NkLiw1e3itmt1llCna8aFXRugI3Ec854pyjyuwqNVVqaqJb9z2qivNb74i63Z+HNR1e48OWcJt75rG1hN87vdSo7K4VY4mb+HIwCSM8DFYd78brqPS7K/tfCckkctoZphNO8JaQSMhgh3R4klypOw7WIIwKk1PZqK8avfjRf22m2TJ4Xju9RuXlJt7O5luFjjjCFg/lwl0kzIBsZFxg5Nd14n12+j8AxeJrCOe0KJDeTQTQ/vBDkM8bKRkNtJHqKAOrorxzxv4+1Sx8KteWmvWenT6nqUv8AZ0tzsVEt4Bl1+bg7ijAH/aFZuu/EPUr7X7e40PxHfwNdWWnzaZpy2CvaXMk27cksxQ7OmMb1PHFAHutFeZ6rc+Kdcm8T3+m+KpNFh0OaS3gtYLaKQSskQctKXBPJbAAK9KTw14313Uta8J219o2p6Vb3lhLPdTXaw7LhlhVsrsdiOST0HFAHptFfO138Wb28uru1XxY1vFe6hDLZvplsl1cWlrvaN4jGFYlsru5BODXYaVrmva54Q0K1OrTOmq6s0UWpACGeeyQkhiFxskbGCABjngUAes0V4tefETXtQ8bzaHoqalaF9NvorG1uNLlQvcxoPKkaWRdpBb3x0z1qXQ9Y162sbS81LXNfl1XTdSt7fUrPUYoI/lnRQVAg+RhkqwOSRzQB7JRRRQAVheEx/wASaT/r+uP/AEc1btcJ4b8U6RaTTaPqMk9hOb6fyZLhCkM+ZW+4/wB0ntjIPtQB3RAweBSRgeWvA6Vl3ur2VrrdhpD+c09+kjQsvKYQZOTmtKNBsXlunrQAsYGX4H3qMDzeg+7TUQZblvvetGweb1b7vrQA6QD5eB94UrgbG4HSmSIPl5b7w70roNh5bp60AOQDYOB0qO2AxJwP9Y386eqDaOW6etR26DD8t/rG70AZkP8AyO9z/wBg6P8A9GPWw0kayLG0ih2+6pPJrGgXb43ucZ/5B0XU/wDTR65rxReXNtM8EsEz6i8mYHQHn+6VPYDuKuEOd2uc2KxHsIqXK3rbQ9AoryP4qN4muL3w7bWrP5x0+7muY11qTTk3L5WHLIDvxk/KeOTVXwh8QfGWqarY2Om6R/aGm262sN3czKiyuJIkdpmJlBXG/wC7sbO3rzxB0ns1FeMX3xC8cweZ9jh0bVILrU/7P0+4t7cqWKo7SMUeYBlym0HcuTk897tr408Wy6jb6bcWNhpGsXqQIxvHMkMBxOxYokmPmEYwA3VhknFAHrWRnHeivJtb1jxVofifX9Wt5tInhs7DT3vVaKT99lpARFhvk+p3VHd/EPxZp9hDq19Dopsrw3a28SJIHiMLsAzsWwQQvQAYNAHrtFeb6z4y8Q3HjiXwx4eOjjEgUXNwryBB5DSHIVhk5AHUdaw0+JPiq802TUbVdBto7CO2+1wyo7yXDyyFT5eGGwDHfd1oA9korjPihq114ci03xBHNKLW3maG5iD4RhIpClh7MBj3avOPGfjLVfD194dtW1HWZZtKt4b3UVhgllWczPgxzMqlVCod3zEdKAPeqK8R0PWL6b4jxPDd69brca7dKLm7vS2n3NsgOIIk3EK/KkfKp+U4JqO5uL24+Hlt4zt/FGoy+JJr6IfZDqjQ25c3AU2xjHCgDg/Lu45oA9yoryeTxf4m0nU/Fl/4msoLE2GjwS21na3jXKM7PIAR8inczbRgD0rznTvF9/cuui383jbVDpdvd3LvayTWdxIjCJkkdWKOyIWdBwenANAH06WAxkgZ6Zpa8qs5r/UdR8NLf3UeuT6foLagkcMi7L67+VQ4PA45x2y9cybzx5rl14l0qU6rpl+50+5SO91BLSJF81jJDHJEzFNyLjIGTg5oA97yM4yM+lYs3/I723/YOl/9GJXA+BruN9e8OalZpeQyX0d3YXsU1610W8hmw/mNy4DBgG44au9nG7xvbdf+QdL0P/TRKANiMDL8D71FNjQZblvvetFABh/N+8udvpWR4k3fbdE3EH/iYDoP+mb1q+Y/m/6h/u+o/wAayfETs19ogMbL/wATAckj/nm9AGte3lvZxCS4kCKTgVKJIzF5okXy8Z3Z4x65rmvFq31rI99DbveRsmwIoy0Z9h6HvXN69pkjfC6+t/EGrx6RbTSxOXkQvFEnmKfLcAjMbfdYZHBNW4rlTuc0K05V5U3DRLc9IjmhkUNHKjgnAKsDmn18/wBvLZH/AIRu506eHw3pdnr00RuNGKmyu/8ARiQ6b1IUMfkx/eJGSearaB418aalqtxY2/iQtb6g9u9vIHiuJrFWuURkYLEqo+x+VJfGOtQdJ9EBlLFQRkdR6UyO4gkkMcc0buvVVYEj8K858K201j8Z9cgu/El/NI+m2ZitZ1jC3AAcNIMKCSCOcHA3dOlcdoJ8K2r6deeHI7MeK4tbnfUmtB+++zC4kM3n7e2wcbu+Mc0Ae7vNCgZnmjULwxLAY+tM+3WeM/a7fHr5grw3wJFNqPiy4TxT4WuP7M8XwyXLf2gI5IZpojui2oGJUeTz8wHNY0/hbwpp/hXwXJJZ+F9HS4ur03M2qaeJIXI3hQy7lycYwSaAPpCN0kQPGyup6FTkGnVieBY9Ph8JadHpcumzWaxYjfTohHbsM9UUE4Htk1t0AFFFFABRRRQAUUUUAFFFFABRRRQAVh63n/hJNEx/08f+i63Kw9dJHiTRCFLf8fHA/wCudAGwgk2D5l6elJGH+b5l+8e1MW4wg/dnjAPzL1/Oljkf5v3D/ePcf40AOw/mn5lzt9KbOH3xfMv3/T2NHmP5p/cv931H+NNnkffF+5cfP6j0PvQBLIJPLb5l6elKBJgfMv5UySR/Lb9w/T1H+NKJJMD9w/5j/GgAiEm0/MvU9vegB/Nb5lzgdqbFI+0/uH6nuPX60CR/Nb9w/Qdx/jQByHxn3/8ACDyZYf8AH1B2/wCmgrsHD+Tyy4x6Vxvxmkc+CJMwuP8ASoO4/wCeg967B5H8n/Uv09R/jQBNiT+8v5UyIP5Ywy/lR5kn/PB/zH+NNikfyx+4fv3H+NADlD+Y/wAy9u1NkEn2iL5l6N2oWR/Mf9w/buP8abJI/wBoi/cv0buP8aAJJQ+w5Ze3auf8UeEYNc1O21P+0r/Tr23iaFZrOXYWQnJU/jW9LI+w/uH7dx/jTvMk/wCeD/mP8aAONj8B3Hlr/wAVn4l6f8/X/wBahfAdxub/AIrPxL1/5+v/AK1dhFI/lr+4c8eo/wAaEkfc/wC4fr6j0+tAHHnwHceYP+Kz8S9D/wAvX/1qJPAlxtH/ABWfiXqP+Xr/AOtXYGR/NX9w/Q9x/jRLI+0fuH6juPX60AcifAdzg/8AFaeJf/Ar/wCtSR+A7jYv/FZ+Jen/AD9f/WrsTJJg/uH/ADH+NJHI/lr+4fp6j/GgDjk8B3GW/wCKz8S9f+fr/wCtTf8AhBLj7UB/wmfiTOzr9q9/pXZRyPlv3D/e9R/jTfMf7UD5L52dMj1+tAHIv4DuPl/4rPxL1H/L1/8AWrmfEfwz1i48Tw3Vv4k1+a3XTbiJpWuxuDsPlT6GvVpJH+X9w/3h3H+NK8j7D+4fp6j/ABoA8p0rwNqGh+AbB77xBrRmtVh8yzkuA0WfMX5SB1Fes3EMVxC0M0ayRuMMrDIIrD8ZOx8MzgwsBui5JH/PRa27meK2haaZgqL1NAMrvpli2mS6aIAlrLG0bohK/KRg8jkVgRfD3wyumXdhJBeXKXXl+ZLcX0ssw8ttyBZGYsoU8jBGDXTW9zbz24uIpVaLGd2eBRDc28y7oZ4pFztyjgjPpxQBhXXgvQbjR4tLaO7SGK5a6jkiu5EmWVt25xIG3ZO5s896yrr4V+Drm0Szltb/AOzIpHkrqM6oSXL7iA2C25iQx5FdjPdWsDBZ7mGJj0DuAT+dOkuIIyiyTRoX+4GYDd9PWgDkh8NfCqxReXDqEVxHI0gvI9QmW5YsAGDSht7AhV4JxwPSuoaxt30w6bMrTW7Q+SwlcuWXGDknknHepvOh8sSebHsIyG3DBqJL6xfdsvLdtqljtkBwB3oAzNP8J+H7EaeLfTYgunWhs7VXywjiOMgA9zgc9aq2/gXwvBpV9paaYPsl8oWeNpGIIDMwxk/LguxGMYrXt9Y0m4tY7qHUrSSCRd6OsykMvqOeRwas2V1b3tpFd2c8c9vKoeOSNgyup6EEdaAOW1P4c+F9QllkuIb5WniWK58q/mjF0FGB5oVh5hxxlsmte48N6PPFZxyWpK2Vu9tb4dhsjdNjDr/d4zWvRQBzs/gnwxLdaJdHS40l0R99g0bFPLO3bzg/Nx/ezVPV/AunSwO+ju2mXn9oLqMUgLPGk46nZnADAnIGM9a66igDK1XQdO1aSObUITJPHbyQCRHZCFkAD4weOg56isKL4f6bazWKWNxcR2kN59tu1mleea7lVdse6R2LYX056DpiuyooAKKKKACvFLjRdZ16/u7XTI9RmgXUZftAv5AunqPNPCpjdJ7gYHXmva65/wAKOw0iQeUxH2645BH/AD2agDzX/hWOo6f4u8PxJ4n8QywBblpJIXKxWuVGEjHOxewBJru9K8G3FneW13/wlmv3AiYP5U1xuR8dmGORXVGSTB/cP+Y/xpI5H8tf3D9PUf40Ac/r3hebV9Qa7XxFrGnjaE8q0m2Jx3x61lS6FD4aubfVtR8Y69JDHKi7Jpi6OzHAVgByCa7RJHy37h/veo/xrjfjDI//AAi0f7lx/ptt3H/PQe9AHaSb/l+ZfvDtSuJNh+ZenpTHkfC/uH6juP8AGleR9h/cP09R/jQA9RJtHzL09KjtxJh/mX/WN2pVkfaP3D9PUf40y3kfD/uXPznuP8aAM2Dd/wAJvc7iD/xLoug/6aPWy8cbsrPGrFehI6Vi2zM3ja53IV/4l0XX/ro9W7vWLO2ufJk37QQskoXKRsegY9qLjSb2K/iTwr4b8Sm3PiDQ7DUzbEmH7TCH8vOM4z0zgflTL3wh4XvtXg1e70DTptQt1VYbl7dTIgHQA+1aWp6jYaZYvf6jeQWlqmN000gVBk4GSeOpFJBqVnNqc2mxTbrmGFJ3UA4COWCnPTnafyoEYcHw98DQaddadD4T0eOzu2V7iFbVQkjKcqSMckZNWJfBfhKXSDpEnhzTHsCqKbdrdSmEJKjHsSSPqa2be6t7h5kgnjlaB/LlCsCUbAOD6HBB/Gq82r6dDfW9k1ypnuJmgjRRn94qFypx0+UZ5oAji0DRIrN7OPSrNbd4khaIRDayJ91SPQZOBSzaDos1sltNpVnJCgkCRtECqh878D/ayc+ua0aKAMbRPCnhrRNn9kaFp9jsJK+RAqYJGO3sSK5rxN8KfDuveItM1W5/dQ6cVMdnFbQhDht33ym8fNzwwrtNS1C005bdruTyxcTpbx/KTmRzhRxU1zPDbQtNcSpFGuNzMcAc4oAZqFlaahaPaX1tFc27kFo5UDKcEEZB9CAfwqN9N09xeBrKBhertusoP3w27cN68cc9qltbq3uhIbaeOYRSGN9jA7XHVT7ipqAMxvD2hNp66c2kWRtFlEyw+SNgkByGA9cjrVKbwT4Qm1ptal8NaW+os4c3Jtl8wsDkHOOuQOalHi7wv/aE+n/8JBpv2u3nW3mh+0LvjlbO1CM8McHApda8WeGdFDnV9e06xCP5bme4VNrYzg5PBwQaALt1pOmXU7z3NhbTSuEDO8YJOxtyZPseR6GkbR9LbWv7abT7Y6l5H2b7UYx5vlZzs3dduecUaHrGla5ZC+0fULa/tixUSwSB1yO2RV6gDnZPB+jpfaZeabENKl06WRo/siKodZDmSNhjG1jgnvkCrus+HNB1mG4h1bR7K9juQgnWaEMJAhJXOeuCTitWigDC07wrpWn63DqVrH5S2tmLS0tUULDbJnLbFA4LcZ+n1p0+7/hN7baQP+JdL1H/AE0StusO5Yr42ttqFv8AiXS9P+uiUAa8YfLfMv3vSimxyPlv3D/e9R/jRQA/enm53D7tZHiRla90TDA/8TAf+i3rY/5bf8BrI8S/8fuif9hAf+i3oA2qRlVhtZQR6EVTvb2SOTyLSH7ROBuZd2Ao9z6+gqhrHinS9K8PSa3di6aCJ0jeKCBpZt7MFChFBJOSBinYnmV7G15ce0LsXaOgxxQsca/djUfQVi6F4o03VbJ7sxX2mIr7Nup2r2jseOQsgBI561J4h8R6boptFuJVeW6uYreOJHXfmRtobBOcUijX2ru3bRn1xzSLHGpLLGoJ6kDrUdvdWtw8iW9zDM0Zw4RwxU+hx0rmJ/iH4dg8RzaHcf2jDJDcC1kunsZBarKQCE87GzJ3Dv3oA6zA44HHT2pGjjYBWRWA7EVg3fjDRLfXb7QvMuJtSsrQXktvDA0jGMnA24HzN/sjmueh+LnhmWCWZdO8TYiuFtWB0O4BMxOBGBt5b2oA9AVVVQqqAB0AFLWb4c1mHXdO+3W9nqNom8r5d9aPbyZHfa4Bx71pUAFFFFABRRRQAUUUUAFFFFABRRRQAVynjr+1/wC1NF/sNrNbzdPg3QbZt2c9Oc11dYmtf8jLon0uP/RdAHiGrL4+/wCJ3ubRefENsW2rJy3GCP8AZ9a9TT/hZXzfv/DH3j2lrtUA2DgdBSRfxf7xoA4vPxK8w/v/AAx09JabMfiVuj/f+GPv+kvoa7b/AJbH/dptx9+H/f8A6GgDjZD8Stjfv/DHT0lpwPxKx/r/AAv+UtdnJ/q2+hpR0FAHExn4lbf9f4Y6ntLQD8SvMb9/4Y6DtLXaRfdP1P8AOhf9a30FAHnmv6L478Q2sWmapfeH4bNp45JXgSQuFVt3GeM8V6DI6eUQGB4pz/fT6n+VE3+qb6UAL5if3h+dNidBGPmHfvUlMh/1Y/GgBFdPMf5h270yR0+0RfMOjd6kX/WP+FNk/wCPiL6NQAsrpsPzDtTvMT+8PzpJf9Wfw/nT6AI4nQRr8w6UI6bn+YdfX2pYf9Uv0oT77/X+lADS6eavzDoe9ErptHzDqP504/65foaJfuj6j+dAAZEwfmH50kbp5a/MOnrTz0NJH/q1+goAbG6Zb5h971pm9PtY+Yf6s9/epI+r/wC9Tf8Al8H/AFzP86AFkdPl+YfeHeleRNh+YdPWiT+H/eFOf7jfSgDD8Zsp8MXADDO6L/0YtO8UQ3gRLy2QziEHdCOv+8vvR40/5Fe4/wB6L/0YtbdOMuV3M61JVYOD6nm09pqzeBPFd1cw+XHc6dceVat6+W3J9zXJ6Xo3/CFtoPiDW4dE8NafPf2ytZ6fIfsyEQTfvnYqvztuCnjsOTXutIyqwwygj3FOUnJ3YqNKNGmqcdkeO/GG6+H3iPV9D0jWH0TbewrdPqdyqFltQ2QkTkdXbjjoMn0rW+K0XhseJfAq6lHYMyXkotPOUEj9w23bn/a2fjivSyiHGUU46cUpVTjKg46cVJqeEeEtNuLG58A+Hby0lutIvI5LmLzELom62cSxPngDLAgHrkjtU1z4X8PaJ4Y8fXunaHZ6ayai0DXFtbCOSO2KRbwpAyFwW6e9e5VHc28NzbyW9xEskMqlXRhkMD1BoA8Y8U2Ph+x+KunahZf2HqeoTCws49KudP3zwwhm/fQS5+UBXJPykfL1Fd38KAiaLqMNtg2MWqXCWmDkbN2SB/wItXR6fpdjYaXHplrCUtYo/KRS7MVX03E5/Wn6Rp1lpOmwadp1utvawLtjjUk4H1PJOecmgC1RRRQAUUUUAFFFFABRRRQAVg+E2X+x5BuGft1x/wCjmrerC8Jf8gaT/r+uP/RzUAbRkTB+YfnSRunlr8w6etPPQ0kf+rX6CgBsbplvmH3qxfGc2gR6Wr+ICpshNHjOeJNw2dPetuPq/wDvVT1rS9P1mzl07VLSO6tJV+eKQcHmgCZ7yzO0C6gPzD/loKfPc28akSTxISDgM4Ga5hfh34Nhmimj0SNXSRWU+a/BB4/irS8SeFtB1+RJtX09LqSJCqEuwwDz2IoA047y0IVRdQE8ceYK5jS/Hej3H9ngLNH/AGlez28W8qNrRk5J56ccVJa/DzwdbyxXEOixrJGwdG81+COQfvVykPwpgvX0R9WjtLo6df3Us3zuN0chJVRjHIJoA7m0lim8a3JikSQDTowSrA/8tHrP1ax1yG2m0fToYZbS6Y/6Q/LRK33gR/EfQ0vhnQdJ0DxdeW2kWa2sUljE7qGJy29xnkmuspNXKjNxPMfijoWv6npGieEtI02DU4DvkvWvZmihKIuFVnVWO7cwYDH8NcE8PiafZHfWHiW38VR6VbWVlNZxzraG6hmlUvI6gIUPyn5+Cp6V9F0UyT5p8V6Nrlj8QdVWNvFWnWd1cyTz3FraXl3DI7RxeWyiGRehEo7gcAjpXV63Z+LZNC82H+17+8gvJXguPJaKRl/s8DeFP3Mvu49SRXtdFAHjudW8Z+OEYR+KbHw/JJGGDrNZlgLeXPoyjft9MnFcjr19qemWSw+IrrxXHqAhii0XypJwgYXDhjLsPJK+XzJnI6d6+kKzL7w9oN9q1vq97o1hc6hbEGC6lt1aWLHTaxGR+FAHjWu2viC4+NVmsNvr+o2aa5FNNNJHcQ29nEqjCqDmGZM5O4bWU5zmqmlW3jMajqzXWreIjquZRNaf2ZcCKQecNhWcuYuEx/q1XPIPevoOigD521/R9X0671G1sV8T6favr11LqEkNvd3SyRuoMDIscisRnOdh4/iFei/CzStTGp3Wpavqes35itraK1ku1kt0cGL528hjw2eu7JGK9EooA8Y1TS/+Ei8Y63pUuj6msLeIbWZp3snSMotu6+YjkYba4HIPpVrTtJ8QyeEfiFbatpkz30rNFA3l5+1hbdVEieu7H1zXrtFAFTRovJ0m0jMflssCBlxjB2jNW6KKACiiigArEnYL43tskD/iXS/+jErbrFm/5He2/wCwdL/6MSgDVjdMt8w+9RTo+r/71FACbF83v931NZHiRQt7omM/8hAd/wDpm9a+H837w+76VkeJA323RMtn/iYDt/0zegCbVrK+8x7vSZkiuXXa6uPkf0J9xXK+M/Cd5ceAbnT4LebVr2e7t7ieNbkQPNsmRmCvkbTgHHIrv6KdyVBJ3PKI/AketXNudS8HSW1lb2V3Elvqd+t6fOkMRRgS7/3T34xWBF8PPEXnWq3XhezudRW5spl1p7qNpLaKONFeMZO8YZWPy8HPrXu1FIo8j+BfgG+8JalcXWpWWrQ3j2ohnnlu7aS3uXDA7wsShyTjOZMnBNXdb0TxRqA8TeG49D8ux1jUBMNUa7j2JCUjDEIDv3/IQOMZxzXp9FAHkun+C/Glv4xs/F8t7ZyStqsslxYLCodbaQeXzNu+YKoDBcdTVnxJ4S1ifw7f250mXUDJ4nXURbQXwgeSAFeRJuXaeOmQa9RooAwvA1u9poK276NeaRtdsW91e/anx6797dfTNbtFFABRRRQAUUUUAFFFFABRRRQAUUUUAFYetjPiTRP+3j/0XW5WHref+Ek0TBx/x8f+i6ANlEXYOvT1NJGi/N1+8e5pUD7B846elNjD/N8w+8e1ABsXzT1+76mmzou+Lr9/1Poadh/NPzD7vpTZw++L5h9/09jQA+RF8tuvT1NKEXA6/maSQP5bfOOnpSgPgfOPyoAbEi7T16nufWgIvmt16DuaIg+0/OOp7e9AD+a3zDoO1ACui7069fU+lEqL5bdfzNI4fenzDr6USh/Lb5h+VAD/AC19/wAzTYkXyx179zTsP/fH5UyIP5Y+Yd+1ACqi+Y/Xt3NMkRftEXXo3c05Q/mP8w7dqbIH+0RfOOjdqAHyouw9e3c07y19/wAzTZQ+w/MO3anYf++PyoAbEi+WvXp6mhEXc/Xr6n0oiD+WvzDp6UiB9z/MOvp7UABRfNXr0Pc0Sou0deo7n1oIfzV+cdD2olD7R8w6jt70AOKLg9fzNJGi+WvXp6mlIfB+cflSRh/LX5x09KACNFy3X73qaZsX7WOv+rPc+tPQPlvmH3vSmYf7WPmH+rPb3oAfIi/L1+8O5pXRdh69PU0kgf5fmH3h2pXD7D846elAGL4zVR4YuDz96Lv/ANNFrR1K+W0QKq+ZO/3Ez19z6Cs7xmG/4Ri4ywI3Rdv+mi1Z1/THvoRJbS+TdoPkfsR/db2qo2vqZ1nNQbprXoLp+tWdzaTzSyLbtbAm4V2x5YAyTn096xtD+IPh7V9UTT4v7QtWmVntpbyzeGG5VepidgA4xzx2qGDwdK3hvWLO5ug99qdrLbtKwyq7lIHHoM9K5jxL4f8AGXivQrHRbzQbfTU0yCUmb7ajC6k+zvEixheVU7yTuxjiiVr+7sKh7T2a9r8XWx6G/iTRF1q00f8AtG3a7u4nlgVXBDqhAbB9ckcfWo7jxRo9u92kk0ge0u4rSVRESfMk27AB3B3Dnp19K5V/BMFh4x8KalYeF9NltNPspbaUosavbOxRhIuevIfOOctmret+F9Tm+JVprVqEfSzAJbpDJgm4iDCIAd8+YST28sVJqac/jrw7DP4gga5maXw/EJr9EhZiqld3y/3zgdu/FQ6b8QfDt5peoahM97py6eEa5hv7R4JlV/uHYwyQ2CBjqQa85uvht46W0kuxqVtc3WqWV5bX1vFGsJgM+ZFPmlj5hVwFHAwCa15/A3iqzTVLeCX+255JrO+tdS1CdfNc27hhayhQPlzu2sB/Ec0Adp4X8caT4g1WTS7e01ezvUgNwYb+wkt2Me4LuG8DIyRTtT8ceHdN8Lx+JLu6lTTpJ/s6uIWLF/MMeNvX7wPPpzXNz+HdS8ZeM4NS8VeGJtMsLTT5IIVXVT5jSu6E58hxxhe5rJPw68SXfh/QvDqXdrpdlp8d40ryRi73PI7iNdpYZwjbtxPBFAHZR/ELw+/iZtBKalHKt0LQXT2UgtWmKgiMTY2ljkYGea0tM8SWeoalq1tDG622lP5VxduQI/MAyyDv8oIyenNeU+C/h9450mC11TVribU57XV/NfSJLuP7PNGqqkdyhA+WUbd+Ccdq6fRtDj1nTfEXgzUbi/0uePU2uvOtHCPLE5DI4Yggg8gjB6UAak/xP8MrZ2lzax6rqP2y5mtoI7LT5ZpHaIAudqjO0AjnpW54d8RW+s3t/ZLa3Npc2TqHiuE2syMu5XA9COx5BHNeXP8ADvWtO0W6szpt/wCI7ttQuptPvJdWWCWyMihVkymzIOMleenSuw8BQ3kvizUbi4eSU2Njb6bPcMMC4uEGZGHrgnGaAO7ooooAKKKKACsHwmo/seQ8/wDH9cd/+mzVvVg+Ew39jyfNx9uuO3/TZqANsouD1/M0kaL5a9enqaUh8H5x+VJGH8tfnHT0oAI0XLdfvepo2L5vf7vqaED5b5h970ow/m/eH3fSgAkRfl6/eHc0rouw9enqaSQP8vzD7w7Urh9h+cdPSgARF2jr09TUdsi4fr/rG7mpFD7R846elR24fD/OP9Y3agDLgAXxvc4/6B0ff/po9Q6h4gaAm5hRHtIzh8n5mHcj6frU0Gf+E3ucnP8AxLou3/TR6q654Tt9SvBILmSGBm3TQL91z/T3q4ct/eObFKu4r2DV79exV8VeOItHn0uCz019SfUopJoyLuG3VVTbnJlZQT844FNs/iJ4fbWLnR9RnTTr61soryeOSVXCq+eNykg4xyRxyKzviL4LvtW1HRLrStF8MapDp8E8LW2tKxjG/ZhkwjcjYe3eqWueDfGFwbqTS5tFsRfada288EUssSxNC5JjjZVyI3VipPBA6VB0nRXnxF8KW82iKuqQTQ6zcPb200bZXeqkkH8Rj6kVW8VePv7F1+40iDRHvmtrWO5lk+328ACvuwAJXUsfkPQelc/4a+HviPRUsbq3l0lbm31l75rbz55IhFJD5bKJHy5YckE9fauk1nwFpGteJdV1jWNJ0jUWubGG2tjdWqytCyeZk5YHAJcdPSgDRvfFlhaeDrXxLLDcGK7jhaCBF3SO8uNkYA4ySQPSqen+NlM2oWmt6NeaLe2Vp9sMM7o4lhzjcjoSp5wCM8EisjTfDHjG58DQaFq82jWV3phtX02exkkkV2gwR5odRgEqOBngmqet+BvFniv7RdeIdS07TrqeBLErpjOwjtfMWSQh3UEuxVcZGBjvQBZT4oT3OkaXqmm+DtUu7fUZltlH2mCN4p2JHlurOCDx16c10EviW9bxLp+hw6UVne0a8vxJJk20YOAoK5DOW7Z6Vzej/DnU9Ju5IY9ckv7E61b6qr3rbp9yjEoJVQvOFxgetbt5DqWnfEmPUIbOS4sdSsfs7yIpPkTIcqXx0QjjPrQBUPxGtbjTkm0vQ9TvLyW8ntYbFlWCZ/JGZGxIQAACODyc1uR+I/tnhGDxBo+m3WpfaEVobWIqsjEnBBLEKMHOSTjiuEs/B3j62nbV0bw3/atvqN1c2aedN5JjuFCuHOzIZdoIwCDzmrq6L470rQl8K+FLjTraO00xUS8u422tcu5LlSMkAKTjg80Aa2heOpNS120sZ9HmsYZ3ntXMrhniu4T80Z25UqQchgTk5rta8z0DQ/EEOpeG9H1DSrO3i0x5L6e5s5ZJInYgqoLuAWkYlmb8K9MoAKKKKACiiigArEnAbxvbZ/6B0v8A6MStusSfP/Cb22Dj/iXS9v8ApolAGvGi5br971NFJGHy3zD73pRQAu5vN+5/D61keJCxvdEyuP8AiYDv/wBM3rX3r5uc/wANZHiRla90TB/5iA/9FvQA3XdSkjne0hm+zGNQ5cjlvTHt61Dpvii3l8N3urXOEWxR2mYfdbaM5B9K0td0az1i3EV0rAj7rocMPUZ9Kzte8I6fqnhSTw3ue2spigmEXBkQMCyE+jAYPsatuPKlbU5oU6yrylKXu20Rm+BPHH9taXaDWrL+zdWmvXspLRCXEcgQyLk9sxgH8a4z4l/F2+0rU7RfDum6jc2UdrPd3Mqaa0wlMUwiMWcjYM7svzj5eOa6MfCux07VG1Dwvq0+iP50dwkfl/aEEqxvGznzCS2UcDrxtFPX4YWp0VtOm1q8kd7G5tGnEahiZ5RKXx0yCOlQdJdtfiPo89tqUy6ZrqjTIg92HsGXy2wrbOeN2HBx6VU/4W14Wk0e11K0h1e9+0CVvs1rZNLPEsf32dV+6Bkc+4q1feA2vvDWo6Xd6y01xfXsd5LO1qpQugQbTFnaynyxlTwcmuO1f4b+IvD9nt8G3LTXl2LiO5dYbeGBY5tm4CI4A5QEbeetAHWQ/FXwrNc3McK6nJFaxq89ylmxhjJRXCMw6NtYHBq7d/EXwrawXM9xfPFFbSzRSO0ZAzEu5jn0OcA9CeKwtM+Faw3sd1d61uCWX2YRwWqxZJiWPLsD+9xjI3DI9am/4VPo7aVPp81/cypPpq2UjMqks4OfN54ycnI6YNAE+k/FjwrqiW4sY9UmuZ7k262iWhaZWChssoJwNpzn0qXQfHkuraJ4ovho93ayaHLcxp9oiZI5/KUkEN3zjnHSpPCfgNdEvLK7kvbOSW0eRl+yaXFZq+9Ah3CPqRjrV3TvCbWdp4gsf7Vlls9YlmlWNolzbtKuGw38Q7jNAHJfDf4kat4i8Safpl6/hueO9tJLj/iWyXBkhKhThvMRRj5scHtW/rviHxZNruo6d4U0jTbhNKVDdvfzvGZWZN4SLaDztxy2Bk1b1vwrf3P9hy6Rr7aZc6TC8KyNaLOJVZFU5BIwflHSodW8H6hNql3qGkeJ7nSZNQiSPUAlusgmKrtDpk/u228ZGe1AGLqnxNk2+HJdJ06GS31WBZrmWeQgWgkJSLdtHIMg2mrPhPxL41uNW1pfEVl4dg0/R3Mc72U0zyM3lhwVDKBjDVBefBvwtdWtzHO1zJKbeK3spjIwNosQ+QqAQGIf5/mHWup0vwxDZw6xHLdy3P8AazBpiygYPlLGcY9dufxoA5+Dxb4gs/COka5f6bHcPq19ChjVxGLKGaQKobnLkA9u9Xb3xB4m0/xzY6ZeafpTaTqM7w2zQzubpQsZYyOpG3bkY4PGRWevhHxHqfgnTdAvdXXTLjS7qNhcxwJP9qWFgY2IONucDIqwPB/iC18T3/iSHxR9snnjKR289in7tQvEaSZyilvmPHJoAn8Za/4p0XWrQ29hpUmj3NxDaqWnf7W0kjYLImNpC9SCc4BrT8B6te6ro8q6oIxqFlcyWlyYxhWZDwwHbKlTjtmubsfA3iaPVNN1u88Yy3d5Z2iRmC4so5V8zH7xkYkbS/TdjoPrXR+AdJvtL0eaTVfLGoX11Jd3KxnKozHhc98KFGfagDoaKKKACsPW8/8ACSaJgZ/4+P8A0XW5WHrhA8SaJn/p4/8ARdAGyjNsHydvWmxs3zfJ/Ee9OSRdg57U2N1+bn+I0AG5vNPyfw+tNnZt8Xyfx+vsadvXzSc/w02d13xc/wAf9DQA+Rm8tvk7etKGbA+T9aSSRfLbntSiRMDmgBsTNtPydz396Azea3ydh3oiddp57n+dAdfNbnsKAB2benyd/X2olZvLb5MfjQ7rvTnv/SiV1Mbc0AP3N/zz/WmRM3lj5PXvT/MT+9TInURjn1oAFZvMf5PTvTZGb7RF8nZu9OV18x+fSmyOv2iLns1AD5WbYfk9O9O3N/c/WmyupQ8+lO8xPWgBsTN5a/J29aRGbc/yd/X2oidfLXntQki7n57/ANKAAs3mr8nY96JWbaPk7jv70F181eexolddo57j+dADizYPyfrSRs3lr8nb1pTImDzSRyL5a89qABGbLfJ/F60zc32sfJ/yzPf3p6OuW5/ipm9ftYOf+WZ/nQA+Rm+X5P4h3pXZth+Tt60kjr8vP8QpXkXYee1AGL4zLf8ACMXHy4G6LnP/AE0Wt2sLxm6nwxcAHndF/wCjFqxr1+1u0dqjGFpQT5p7D0H+1TinJ2RFWpGlBzlsjVorlNM13UtQtL+x0w2kuqWwHkyXG4Qvz/Ht5Bx6VzGk/EbWdM0K617xzFotvZLeyWFvFpjSvNNMjspAEmBghSevQUSi4uzFRqxrQVSGzPUqK87s/ihos0V/rzXgHh+306C4Vtg8wSvNJGYzzjduVVxnr3rnvG3xmtP+Ef0rUPDaaksFzeyQ39wmni4kskijMjbow2NxG3HP3ST2pGh7LRXBQfFTQXskkbTtfW8eZYUsH09hdOWjMisI8/dKq2D7Gt1fEQ1TwPP4h0BFZ/s0kkEd4rIA6ZysgHIwQQaAOgory3QviTrJlii17S9PhE2jw3qT20jmPz5Fd1iO4ZAKrwfXIp/h7xV8RdU8Q6XZPY+FY7S905NSLCW4MixEqCuMY3fN9KAPT6KKKACiiigAooooAKKKKACsHwmW/seT5ePt1xzn/ps1b1YPhNlGjyDPP264/wDRzUAbZZsH5P1pI2by1+Tt60pkTB5pI5F8tee1AAjNlvk/i9aNzeb9z+H1oR1y3P8AFRvXzev8NABIzfL8n8Q70rs2w/J29aSR1+Xn+IUryLsPPagAVm2j5O3rUduzYf5P+Wjd/epFkXaOe1R27rh+f+WjUAZcBJ8b3ORj/iXRf+jHrbrEgYN43ucf9A6L/wBGPW3QAUUUUAFFFFABRRRQAUUUUAFFFFABRRRQAUUUUAFFFFABWJOSPG9tgZ/4l0v/AKMStusSdgvje2z/ANA6X/0YlAGtGzZb5P4vWiiN1y3P8VFAD/8Alt/wGsfxN/x+6J/2EB/6LetXy183G3+GsjxIqre6JgY/4mA/9FvQBtO6RrudlUZxknFOrC1qe2hvWbWOLLZ+5OPkzjnd/telcn4ovtZk+H7zWKskv9p2i2JuWKkqbiMDeRzj19RTtpczU7y5T0mivFdY+Kfja0uh4fsvDNrqXiCC6uIrg2cUksDpEsbZRS6sMiVRkkgEGtq+8ceLoNbj32OkWulx6X9v1FZ0lNxp/wAmQkhU7SxbICjnANI0PUKK8M07xv458R61puntpNppmuWeoNhLqOWGB4ntZWUum4sfunv6UybxX4t1K6TUNKubGxvri/0y2njlaQwE+bNG4UA52sV+uKAPdqK8t+JkHibUfGul6bpcmsMg0uWaaLTdZFgN4kRdxJVt3UgCt3wrqOpw+GvEk1xLNNcafczpCs8nmldkKEKWH3uc8980AdrRXimo61deEfDfh/x1J4u1HU5NUZPtdnPcB7Zw8ZZjFH/BsIA4/Gs/w3rV94l8DeJLS58Wa8mo6TG2oQXVvK9tI6yRlwh3KCyo3y9McUAe90V5bo+mzHWPCWjXWt6rf2z2japOb26Mkk0oVdo3cfKpJOPcVsXE2ov478Q6be+IZ7bTTo8c0TJti+x5dwzBvXA+8elAHdUVwXw4knt9M1J7rXdQm0i4uhHpFzqs4aeRdgBYM2CQzBiue1cncW19Dp2t6rpviTW9S0rS2huLO6vbkyGW6Rz5nlNxmMqdmOmc49aAPaaKjtpDLbxyEYLoGI9MipKACiiigAooooAKxNa/5GXRPpcf+i626w9cAPiTRM/9PH/ougDbT7i/Smxfxf7xpEjTYPl7Ukca/N8v8RoAd/y2P+7/AFptx9+H/f8A6Gjy180jb/DTZ413xfL/AB/0NAEsv+rb6GnDoKjkjTy2+XtSiNMD5aACL7p+p/nQv+tb6CmxRptPy9z/ADoEa+aw29hQA5/vp9T/ACom/wBU30prxpvT5e9EsaiNjtoAlpkP+rH40vlp/dpkUamMfLQA5f8AWP8AhTZP+PmL6NQsaeY/y+lNkjT7RF8vZqAJZf8AVn8P506opY1CH5fSneWn92gBYf8AVL9KE++/1/pTIo0Ma/L2oSNNz/L3/pQA4/65foaJfuj6j+dNMaeao29jRLGgUfL3H86AJT0NNi/1a/QUhjTB+WkjjTy1+XtQA6Pq/wDvUz/l8H/XM/zoSNMt8v8AFTfLT7WBt/5Zn+dAEsn8P+8KV/uN9KjkjT5fl/iFK8abD8vagDI8af8AIr3H+9F/6MWtHVLC21K0a2uk3KehHBU+oPY1meM0UeGLggc7ov8A0YtbjsqKWdgqgZJJwBRcTSkrMoaHo9lo9r5FnHgE5LHksfc1zGtfDqy1Hw6uk/bmV4tUfUoZZbeOZVkZmJDRsNrLhyMH2NdsrBlDKQQehFLQCVlZHA3PwzsrvQrvTbu+TNzbQwlrexihjVopmlRhEBt+83I6HHvQ/wANbW60OHS7/UE2xyyyF7GxitN3mRNGflQYyA2c9eBXfUUDOI0HwB9i1yHXdS1241TVI5UJnaBI90aRPGkZVeOPMY56kmtey8NCx8IXfh+z1CSMz/aNty0asyGV2Ynb0ON36V0FFAHCW3w2tT4Yu9F1HVrm8a50+CxNysSxPGIQwSRccBhu/StvRPC1vpeoafeR3UsjWOlLpqqwGGUFTuPv8v610FFABRRRQAUUUUAFFFFABRRRQAVheEv+QNJ/1/XH/o5q3awfCar/AGPIcc/brj/0c1AG8ehpsX+rX6CkMaYPy0kcaeWvy9qAHR9X/wB6j/lt/wABpiRplvl/io8tfNxt/hoAfJ/D/vClf7jfSo5I0+X5f4hSvGmw/L2oAen3B9Kjtukn/XRv505Y02j5e1R28aYf5f42/nQBmQ/8jvc/9g6P/wBGPW1WJAoXxvc4GP8AiXRf+jHrboAKKKKACiiigAooooAKKKKACiiigAooooAKKKKACiiigArFm/5He2/7B0v/AKMStqsSdQ3je2yM/wDEul/9GJQBsR9X/wB6imxxrlvl/iooANreb98/d9KyPEgYXuiZbP8AxMB2/wCmb1q7pvN/1K/d/v8A/wBasnxE0hvtE3RhR/aA/iz/AMs3oA2poopozHNGsiejDIqnrWjaXrWlSaVqljFdWUm3dC4+U7SCOnoQDTtX1Sz0uFZLpyNx4VRk47nHoKlW+s2tI7wXUQt5CoSQuArFjgDPuSBRcdna5iXHgXwhcaXbaZNoFm1rauXgTaQUY9SCDnnvzTf+EC8H/wBoy6h/YFobqaHyZZCDl02bNp55G3iulqul9ZOYlS7gYyu0cYEg+dlzuUepGDkdsGgRlaL4P8M6LKs2l6La2sqtuDqvzA7SucnnozD8adN4R8MzWc1nJotm0EzK0ibOGZWLKfqGYkfWtuqGs61pGjRxSavqllp6TSCOJrmdYw7n+EbiMn2oAnSxs0u47tbeMTxw+QkmPmEeQdufTIH5Vm2vhTw7a+IJ9ft9Jgi1OcsZbhc7nLAAkjOOQB2qzNr2hw6c2pTaxYR2SOY2uGuFEYcHBUtnGc8Yqvonizwvrl01roviLSdSnVdxjtbyOVgPXCknFAFSPwH4OjuprpfDth5sxy5MeRnOeAeByO2K1rvR9Lu7qW6ubGGWaW2NrI7Ly0JOSh9smr1FAGHrHhu1vrvSLy3mexudKf8A0eSJQf3ZADRkH+EgD8qiv/BHhO+1O81K80K0nu72EwXMrgkyxnqrc8j2roaKAORj+HPhOD7HHZ6ZHbWtrP8AaBbpko77CgJBJ6BjjHrUR+GfhSC2jtdJ09NKt/PjknjtsgTKh3CM56LuwePTFdnRQAAYAA4AooooAKKKKACiiigArD1v/kZNEwcf8fH/AKLrcrD10sPEmibVyf8ASOM4/wCWdAGwitsH7w9PSkjVvm+c/ePakRptg/cr0/v/AP1qSNpvm/cr94/x/wD1qAHbW80/Ofu+lNnVt8Xzn7/p7GjdN5p/cr93+/8A/Wps7TbosxAfP/f9jQBLIreW37w9PSlCvgfvD+VMkaby2/cr0/v/AP1qUNNgfuV/77/+tQARK20/Oep7e9AVvNb5z0HamxNNtP7lep/j9/pQGm81v3K9B/H/APWoAc6tvT5z19PaiVW8tvnJ/Cmu029P3K9f7/t9KJWm8tv3K/8Aff8A9agCXa//AD0P5CmRK2wfOR17Ub5v+eK/99//AFqbE02wfuV7/wAf/wBagByq3mP857dqbIrfaIvnPRu1CtN5j/uV7fx//WpsjTfaIv3Qz838dAEkqtsPzk9O1O2v/wA9D+QqOVpth/cr2/j/APrU7dN/zxX/AL7/APrUAESt5a/ORx6UIrbn+c9fT2psTTeWv7len9//AOtQjTbn/cr1/v8At9KAHFW81fnPQ9qJVbaPnJ5Hb3ppabzV/cr0P8f/ANaiVpto/cr1H8fv9KAJCr4P7w/lSRq3lr+8PT0pC02D+5X/AL7/APrUkbTeWv7len9//wCtQAqK2W+c/e9Kbtb7WPnP+rPb3oRpst+5X739/wD+tTd032ofuhnZ03+9AEkit8vzn7w7Urq2w/vD09KZI03y/uV+8P4//rUrtNsP7len9/8A+tQBkeMw3/CMXGXyN0XGP+mi1n/Em5vrPTBcJE8tkoPnLGOQexb/AGaveMml/wCEZnDRgDdFzu/6aLW86q6FHUMpGCCMg1Mo8yaNKU/ZzUmr2PPPhZq2qDRr+91UGLSoVaWFpOqKBk/hXnemeONW1bStcs01K4uLy9ns9S08XUcsSW4e6RGgBIBKrgE7c8N1r6AnsbOexksZraJ7aVCjxFflZT1BHpVDW/DHh/W7eK31bSLS8iijMUayJkKhKnaPQZVfyFEI8sUgrVPaTc7Wv2PIvGfxA8cafbRyg6RHfaLqs8F+kYkEF8i2rTBUy2Rxwcn7wrX8KeNfGWryWEXiXw7LpQnusQTqjQxzI1vK+Nu9y2Co5JA5HpXfyeDfCsmiRaLJoNi+nRSealu0QKh+fm+vJo0Xwb4X0bH9l6JaWuH8wbF6NtK5GenDEfjVGZwnhTxzeWXw8tZPKt5pbW6stPXzHJLiSKJix5+985/Kok+IfjO3tLM39hoH2jWLOCfTRG8gSFpZUjxMSfmAMgPy46YrvT4H8Im+ivj4esPtEQRUfyuVCfd/LAo8ReEdJ1fRW01ba2tsWwtopPs6SeVHkHaFYEYyo/KgCt4D1bWtX07VrbxB9hS+sb2SzeTTw6xsAisGXeSQfm/SvNfC994j0oaNqEOuaxqlvBaX1zfW93cmZp0W6EWQT3RRkfjXqPgPwfp3hHw6+jWjNOksryzuyhfMZuCdq8DgAYHpVrQfCvhzQYfJ0fR7Syj2uu2NMDDkFh9CQCaAPJfDljdeIbnwhqLeM/FJi1p72SYW+rOsTrGXMe0DgDAHTqK9xjXZGqbmbaAMsck/WqNlomkWSWaWmm20C2IcWqxxgCENndt9M5NaFABRRRQAUUUUAFFFFABWD4TDf2PJ83H2644x/wBNmrern/CjSf2RIFjBH26453f9NmoA3Sr4P7w/lSRq3lr+8PT0pC02D+5X/vv/AOtSRtN5a/uV6f3/AP61ACorZb5z970o2t5v3z930pqNNlv3K/e/v/8A1qN03m/6lfu/3/8A61ADpFb5fnP3h2pXVth/eHp6UyRpvl/cr94fx/8A1qV2m2H9yvT+/wD/AFqAHqrbR+8PT0qO3VsP85++3b3pVabaP3K9P7//ANamW7TYfEQPzn+OgDNgBHje5y2f+JdF/wCjHrbrDtix8bXO5Qp/s6Loc/8ALR63KACiiigAooooAKKKKACiiigAooooAKKKKACiiigAooooAKxJwT43tsNj/iXS/wDoxK26w7ksPG1ttUMf7Ol6nH/LRKANeNWy3zn73pRTY2my37lfvf3/AP61FAD96+bnn7voayPEjK17omM/8hAdv+mb1sf8tv8AgNZHiX/j90T/ALCA/wDRb0AYHxJ0TWrlTeaL+/kkASSJjyB6r7eorHv9Fu/DfwyVb1rm6dNRtLmVIonlKKLhGbaignAAJ4Feo0VCpxUnLqbyxNSVJUnsjw34jaj4k1zxpp15ofiLUdF0X7LG9nI2l3rLJOJWEgdI9p6BOJVxg8d6p/FDT/EU3g/RtTt/7fTVLLUdS8iSyEgZGbzRCWReSpO0c8YPXBr36irMDwfwDpnia+Om2N34w1u9sJr/AHz+TDeW0sIEDkq8k5LlSwXocAj3rv8A4vtaJZ+Hjd2ct0ia5auQlm9xsVXyzEKpwMdzXc0UAeGWvhzVNPTw9HDpM8+nalr5nvoDDkW8i3Eh81geiMuM8dcV6D8M9Hg06TxBINLis3k1mcxsLcIWjITBBx93r7V2VFABRRRQAUUUUAFFFFABRRRQAUUUUAFFFFABXLeNNW07RdY0S91S6S1tt06GV87VJTjJ7D3PFdTXB/Fu6+ynSJP7Si08s8yb5LX7Rvyn3BH/ABE0Adkl9af2f9tE6tbCPzPNX5l2gZyCOvFN0rULTULGO+s5vOt5xvjcKcMp714xpXhjxx/Y93faXet4dtTDM1wlxCCLtCpxttwSsJ/2s5PcCt/4b6P46fwNpDQeMLWKI242odNUlR6ZzQB6fvXzSefu+hps7rvi6/f9D6GsqGy8QLoMlpJrcL6sVO29FqAo+bj5OnTisSbRfH26LPjSz+//ANAxfQ+9AHZyOvlt16ehpRIuB1/I1jGy8QDwu9o2twnVsHF79lG0c5+506cVkDRfH+B/xWtn/wCCxP8AGgDronXaevU9j60B181uvQdjWRHZeIP+EZ+yDW4f7Wyf9N+yjb97P3OnTisYaL4/8xv+K0s+g/5hif40Adg7rvTr19DRK6mNuv5Gseey8QHw9FaJrcK6sD8179lBU8/3OnTiseXRfH/lt/xWln0/6Bif40Adn5i+/wCRpkTqEHXv2NZU9l4gbw5HaRa3CmqjG+9NqCrc8/JnA44rEi0Xx/sH/FaWf/gsT/GgDsFdfMfr27GmyOv2iLr0bsaybiy8QPoKWtvrcMWqLt8y8NqGV/X5OgzWEvgnU5JY5NR8b69LdPuaRoJFijz6KgHyigDtpXUoevbsadvX/a/75NYviTQX1axtoF1rU7AwdZLWUK0nAHzcc1kf8ILN/wBDl4l/8Cx/hQB18Tr5ajnp6GhGG5+vX0PpWNrmgvq9paRJrWp6f5AOWtJQhk4A+bjnpWPH4FmEjH/hMvEpwR/y9D/CgDsS6+ap56HsaJWG0deo7H1rG8SaC+sNaqmtanp3kq2TaShDJnH3uOelY7eBplKt/wAJl4lOGBwboYPP0oA7IuuD1/I0kbjy169P7prH8TaA+siDZreqad5IIP2OYJvzj73HPSsi38DzKY3/AOEx8SNgg4N0MH26UAdfG65br970NM3D7WDz/qz2PrWR4i8Pya1JGya5qmm+VkEWcwQPnHLcc1kQ+CJo9Qjf/hMPEj7QG2tdDBwRweOlAHYyOp29fvDsapX2s6baXgsbi6Edy8DzrGVbJjX7zdO1UfFPh99amt5E1zVdO8r5dtnMED5PU8da4LxB8ONWk8WW95b+IPEFxbpptwjSvdL98/dT6GgDuPEV/aal4Ka9sZvOt5vJaOQKQGHmLzzW7e3UVpAZZSfRVHJY+grzyTw5eW/w/wBGkvL6/sp9PhhSWzjlHlSHzV++B16+tdj4ks7uRFvLH95NEpHlE8MPb0NVFJuzM60pQpuUVd9jRsLy3vYPOt33LnBHdT3B96paV4k8P6tf3Gn6XrenXt3b/wCvgguUd4+cfMoOR+Ncvb6FrsvhjxBIzNFfX9nLHBAj7NrlCF57HOOa4DWdQ8RNpE+n+ENEOn/Z9KRHkXRpo7u0cPGJV8zIEuV8w/u+eMg5xRJJPQVGU5U1KorPse+VW1G+tNPgWe8mEMbSJEGIJy7sFUcepIFfPdzD4ptvDmmL/wAJR4g1iJLmdo7W2s9QtJZTtTYhnfc6kEsQZMockcYzW5qlhca017b6hceLotek1SANCDcC2jthcx7WjwPJBEYBLA7s5NSantEl9aR6lFprTAXcsTSxx4OWRSAx/AsPzqzXir6b4s0y+1+30g6xczWOn6hFpNzdlp5MsLdkG9/v/Nvxk9sdqyPDsWvQeHfL1bxN4kv9HmvozffZLK/hu7VfLY8PIWlZS4TPl8AA9jQB7xZ31peSXMdtMJGtZfJnAB+R9obH5MD+NMm1TTYdLk1SbULWOwiVmkuWlURoFOCS3QYINeSaX4fvbfUJdc0m88TbZNfhijilnmCSWrxRK7ujcsevzsMgim6PorWfwG8R6RDFrovQ1yJorlJZ5FPnMR5auCGBXBwuQc0Aem6T4w8J6vIkeleJdIvnd/LRbe8jkLPjO0YPXAJxWnBqFhPcSW8F5byzR53xpICy4ODkdsEivIE0WDxFfaPb2OoarfNbXM8wu7nRvsJtpRAfLPEUYI3d+fSq/gjUNS0LxDf614m0PVrT7YLuEmGxkmzL5qHpGGIDAEgnjHegD2ODV9KuLqG1g1K0lnnjaWKNJlLSIDgsBnkA8Zqjqvizw7pmm/2ld6tb/ZfMaLfFmXLqCWXCAnIwc+leTw+C/E9yugzaUo0zWbLRyI57hDsVZLljJGSOjGNs47ECrHgnQrfRPFOlaVqdnKLI3Wpw2n2hDtdm25Jz1LrnHrzQB7PazxXNtFcwPvilQOjY6qRkH8qhXULNtWfShMDepAtw0WDkRliobPTqpH4V5X4u0HXbzxpP9l1HxFaWBvLezSKyuHjhS2NsS5ULwPnA+YcjpXT6Jqo0L4f6b4g8QWtzLqhtobWY+Vm5kLPtVSDgnls/maAOtm1Czh1O302SYLd3MbyQx4PzKm3cc9ONy/nRqmoWemWwub6YQxGVIgxBPzuwVRx6sQPxrE+IVvcN4an1PT45l1GyQTRNCmZiiurvGuOfnCbSB1rl/ANn4jvdYFt4mW7ktYIftey4yyPJMySBcnjMTKwA/hGKAPQdL1Sw1MXH2G4WY207W8wwQUkXqpB5/wAetYekalY6V4amvNQnEECX84ZypIBM7AdB6mq/hNo5PiB4rltNptw1vHKVHBnCfNz67SgrmtY8L6hqPhPV5tPvdQuprq9dUsjKPKjxc5LKD0OBnr60AdVfePvD1tfS2oe7uI4WKXFzBavJDA3cM4GAR39O9dJa3EM1rFNDIJI3QMjryGBHBBrzjRrvWPCugT+FH8KajqF0GlFvcW4UwXIkYkM7E/Kfm+bI7cZre+GnhG58L6VbR3WuX97J9mCPBJLugibOTsGOAOg9qAOsjYZbr970NBdfNzz930NclceCpri7uJx4u8RRCSVm2JcgKuecDjpWj4a8OyaLfSzPrural5ke3ZeTB1XnORx1oA3JGHy9fvDsaV3XYevT0NcheeCZprh5v+Ev8Rxh5C2xLobVyeg46VqeHPD0miyTyvrmq6l5iBdt5MHCY7jjrQBto67R97p/dNR27qA/X77djXKSeB5pJGk/4TDxIm8ltq3QAGew46VpeEtAfRpLp31vVNR81tu28mDhMHqOKAJYCD43ucZ/5B0Xb/po9bdcX4R0m90nx3rKXWqXWoQzWsMlubiTc8a7myvTpnOK7SgAooooAKKKKACiiigAooooAKKKKACiiigAooooAKKKKACsSdgvje2z/wBA6Xt/00StusWb/kd7b/sHS/8AoxKANWN1y3X73oaKdH1f/eooATYnm42j7vpWR4kVVvdEwoH/ABMB/wCi3rX2t5v3z932rI8SAi90TLE/8TAf+i3oA26KKKACiiigAooooAKKKKACiiigAooooAKKKKACiiigAooooAKKKKACsLXUR/Emh71VsfaCMjOD5fWt2sPW/wDkZNE5x/x8f+i6ANhY42QZRTkc5FJDFGqlVjUAMQABwKcitsHzt09qbGrfN85+8fSgBdieaRtGNvpTJ0TfF8o+/wD0NO2t5p+c/d9qbOrb4vnP3/b0NAD5ETy2+UdPSlEaYHyj8qSRW8tvnPT2pQrYH7xv0oAbEibT8o6n+dKETzW+UdBSRK20/ORyfT1oCt5rfOeg9KAB0Tenyjr/AEpZUQRthR09KR1benznr7elEqt5bfOT+VAD/LT+6PypsSIYx8o79qdtb/no36UyJW8sfOR19KAFVE8x/lHbtTJET7RF8o6N2pyq3mP857elNkVvtEXzno3pQA+VECH5R27U7y0/uj8qbKrbD85PT0p21v8Ano36UANiRPLX5R0oRE3P8o6/0oiVvLX5yOPahFbc/wA56+3pQAhRPNX5R0NLKibR8o6j+dIVbzV+c9D6USq20fOTyPT1oAcY0wflH5UkaJ5a/KOnpSlWwf3jfpSRq3lr856e1ABGiZb5R970pmxPtYG0f6s9venorZb5z972pm1vtY+c/wCr9vWgB8iJ8vyj7w7UrxpsPyjp6Ukit8vzn7w9KV1bYfnbp7UAYvjNFHhi4IUZ3Rf+jFrdrC8Zqf8AhGLj5ifmi4/7aLV7Vb/7LiGHa1w4yoPRR/ePtTSbdkTOcYRcpPQv0Vk6LrUF8JopSkVxbjMq54x/eB9KpQeN/C93bi60/WtPvbZZzBNNDdRlYWCM53HPop6c0NNOzFTqRqRU4O6Z0dFc8njjwc+l3WqJ4n0lrG0cR3E4uk2RMegY54Jp1x408I2+i22tTeJNLj026fZb3TXKiOVvRWzg9DSLN+iuS134j+DdJsNUupNfsJ20uHzrqCG4RpEXIAyM8ckfnVpPHHhSaSK3tdf024vLi2Nxb2yXKl5U2k5UZ56GgDo6K4C2+KWiQ+Hota1sJpcEt/BYoXmBG6SNHBJOOBv5+lanirxm+j6naWFh4c1XXZLi1a7LWBixHErKNx3upP3hgLk0AdXRXIaj8Q9As4tAm/0iaHXJhFC6JgQ9i0gOCoB+U+/FZ9/8Rryz8QXWkS+A/EO62t3unnElt5ZhUkeYP3ucZHTGfagDv6rX9hZagkaX1rDcrFIssYkQNtcdGGehHrXP+B/Fl34mHmyeF9U0m3aFZoprqa3YSBuQAI5GIOOeQK6mgAqK5t7e5CLcQxyhHDqHXOGHQj3qWigAooooAgsbKzsUkSztordZJGlcRoF3OxyzHHUk96yPCar/AGPIdoz9uuP/AEc1b1YPhMH+x5PmP/H9ccf9tmoA3CiYPyimxonlr8o6elKVbB/eN+lJGreWvznp7UAEaJlvlH3qNiebjaPu+lCK2W+c/e9qNreb98/d9qACRE+X5R94dqV402H5R09KSRW+X5z94elK6tsPzt09qABY02j5R09Kjt0TD/KP9Y3b3qRVbaP3jdPao7dWw/zn77elAGXAoXxvc4AH/Eui/wDRj1t1iQAjxvc5Yn/iXRf+jHrboAKKKKACiiigAooooAKKKKACiiigAooooAKKKKACiiigArEnUN43tsgH/iXS/wDoxK26xJwT43tsEj/iXS/+jEoA140TLfKPvelFJGrZb5z972ooAX5/N+6udvrWR4k3fbdE3AD/AImA6H/pm9a+8eb91vu+lZHiRs3uicMP+JgOo/6ZvQBt0UUUAFFFFABRRRQAUUUUAFFFFABRRRQAUUUUAFFFFABRRRQAUUUUAFYet5/4STRMf9PH/outysPXDjxJonX/AJeP/RdAGynmbB8q9PWmx7/m+VfvHvTkcbB8rdP7ppsbj5vlb7x7UAHz+aflXO31ps+/fF8q/f8AX2NO3jzT8rfd9KbO43xfK33/AE9jQA+TzPLb5V6etKDJgfKv50kjjy2+Vun92lDjA+Vv++TQA2LftPyr1Pf3oG/zW+Vc4HeiJxtPyt1Pb3oDjzW+Vug7UAD796fKvX1ol3+W2VX86Hcb0+VuvpRK48tvlb8qAH5k/ur+dMi37BhV796fvH91v++TTInHljhu/agAXf5j/KvbvTZN/wBoi+Vejd6crjzH+Vu3amyOPtEXyt0btQA+XfsOVXt3p2ZP7q/nTZXGw/K3btTt4/ut/wB8mgBsW/y1wq9PWhN+5/lXr60ROPLX5W6elIjjc/yt19PagAO/zV+Veh70S79o+Veo7+9Bceavyt0PaiVxtHDdR296AHEyYPyr+dJH5nlr8q9PWlLjB+Vv++TSRuPLX5W6elAAm/LfKv3vWmfP9rHyrny/X3p6OMt8rfe9KZvH2sfK3+r9PegB8m/5flX7w70r+ZsPyr09aSRx8vyt94dqV3Gw/K3T+6aAMXxnv/4Ri4yBjdF3/wCmi1c13S01K22rIYZ05ilXqp/qPaqfjNs+GLgYb70Xb/potbtNNp3RM4RnFxkrpnJf8IXH/wAIrrGlfaibvU7WWCS5YE4LqVzj0Ga4DT/hHqEeiS2n2LT7O7dRHJOdXubwTqIZYx8sq/JzJnAzxmvbKKG23dhCEYRUYqyR5J458LXuj6lb+JrGys7pLMWgSxW1lk8140lQ5ESMR/rAQ209KyE+HeteIvDXh7UbvTYI7iF755tOk1C4ssJcyhxiSNd3AA+VlHXtivcqKRR4poPwn1zT9D1bRbOPStI064sp4be1W7lvF813DBy8qB0HHIDEE84BqwPhfqdx4xudc1HTdNm+1zx3OYtYuo1tZFiVMCILskAKg5O3OcEV7HRQB5jbeAdas/CUWnwy6bPewara36LKWETiJIlZCdpIzsPOD1Fb3iPTvFY8T2WtaDa6RKV06S0mS7uZI/LZnRgy7UbcBtPBxXYUUAeQXnwg1G8sJLOTxRcW8cNgYLYWyIBJK0pmkZ9ysVBkxjacgd662bw1rF3ezX15NaNPP4ebTpQpbaZ2OS3T7mfx9q7KigDhvhZ4avfDduLW58L+GdI220cTT6XKWedlAGXBiTjv1NdzRRQAUUUUAFFFFABWD4T3f2PJwMfbrjv/ANNmrerB8Jt/xJ5Bg/8AH9cdv+mzUAbZMmD8q/nSR+Z5a/KvT1pS4wflb/vk0kbjy1+VunpQAJvy3yr971o+fzfurnb60I4y3yt970o3jzfut930oAJN/wAvyr94d6V/M2H5V6etJI4+X5W+8O1K7jYflbp/dNAApk2j5V6etR2+/D/Kv3271IrjaPlbp/dNR27jD8N99u1AGXBu/wCE3udwA/4l0XT/AK6PW3WJAc+N7ngj/iXRdR/00etugAooooAKKKKACiiigAooooAKKKKACiiigAooooAKKKKACsSfd/wm9ttAP/Eul6/9dErbrEnOPG9twT/xLpeg/wCmiUAa0e/LfKv3vWiiNxlvlb73pRQA7I83qPu1keJSPtuic/8AMQH/AKLetbavm/dH3fSsjxKqi90TCgf8TAdv+mb0AbdFFFABRRRQAUUUUAFFFFABRRRQAUUUUAFFFFABRRRQAUUUUAFFFFABWJrf/Iy6J9Lj/wBF1t1h62AfEuiZ54uP/RdAG0hGxeR0pIyPm5H3jQirsX5R09KSNV+b5R949qAFyPOPI+7TJyN8PI+//Q07avnH5R930pk6rvi+Uff9PY0ASyEeW3I6GlDDA5FNkVfLb5R09KUIuB8q/lQAkRG08jqf50KR5rcjoKSJV2n5R1Pb3oCr5rfKOg7UAK5G9OR1P8qJiPKbkdKR1Xenyjr6e1Eyr5bfKOnpQA/cPUU2EjyxyO9O2L/dX8qZEq+WPlHftQAqkeY/I7UyQj7RFyOjU5VXzH+Udu1NkVftEXyjo3agB8pGw8jtTtw9RTJVXYflHbtTti/3V/KgBISPLXkdKEI3vyOv9KSJV8tflHT0oRV3v8o6+ntQApI81eR0NEpG0cjqP50hVfNX5R0PaiVV2j5R1Hb3oAeWGDyKSMjy15HQUFFwflX8qSNV8tflHT0oAIyMvyPvUzI+1jkf6s/zp0arlvlH3vSmbV+1j5R/qz296AJJCPl5H3hSuRsbkdKbIq/L8o+8O1K6rsb5R09KAMbxoR/wi9xyPvRf+jFqzq0zfaoLJ5DbwzZ3Sg4LH+4D2PvVbxoq/wDCL3B2jO6Lt/00Wta9tYLy3e3uIw8bDkGmiZJtaHK3viKXT9F8QtbTLdf2VZyzxXDDK5VCdreuMdq4i/8AH3i7UtB07xBo9xBYWGo38dlBEulPe3IxG7O7Rq4IJK8L1A5NeqSaDpraHdaMsRjtbmF4ZNhw21gQefXmsxPBGjx69BrEMl5FJE8cnkpLiF5ERkDlcfe2tgkYzgUMIppWZxuu6x4+j8PaRNpPiK0Oq3spgjtbzw88Elw+/ltjSgxqqck85xnuBXYf2xrMPxCstBuI7I2M2mSXHmoW8xpUZFPB4VfmPc59qPEfgyDWfEdvry67rWnXdvbm3QWc0aptLZPDo2CeMkY4Aqxc+FYbjxfaeJm1fVUuLWAwJbrKggZGwW3LtyclQevakUY/jPxVqWiazdabELcyXNkj6WGQnM5kEbBueRl4/wBazJ/H97D8R5tDeaw/s0QSWsbf8tTfJF5rA8/c2e3XvXaa54c0zWdU0rUr2ORp9LnM9vtfALFSMMP4h0OPUA9qxJvhn4SkTf8A2eEvfthvDfqFF0ZCxYgyYzt5249OKAOH8EfE7WLjRdQ1W41bSvE9vbaQL6Z7C1NuLO4JXbbv8zbiQWOePuHit2713xt4W1zRW8SXttrFhqbyo9tpWkStPA4jLgLtZi6jHLYHTpXRSfD/AMPOIV8u4WNNP/s6aNZMLdQAYCyjHzEdQeCKbovgOz03V9P1J9c17UH05Hjs4ry6V44lZdpGAoJ47kk+9AHPXHxA1KbwRrGqWcUdvqH9rNp2lx3sDQ4Y7dnmoxBHU56dq5aL4s6xqGrQf2br2imfyrQR6IbQtPfSuSswSQP8uCrEfKeBXp914D8OXk4kv7Q3sX26S+NvcYkiaZ1CklSMEAAY9DWfZfC3wnZW2sW1pBcQRapdJdFYpAgtJEHymDAHl46/iaAJ7PUta1DxX4gktZkWz0qNbe2tnbak8xXczuQCwA4AxXIyeOfF1/otjPYzabZXVtor61qO+2aVJ0WVkMMfzAqcIfmOeo4rtLPwve2Wv6nNbanJ9g1S2Rbhi/8ApCTou0SIdu3kdeOvas2H4WaPHpdrp661r5SCNoGk+0p5k0BbcYXITlM54GDyeaALvgrWr681/UbG8nM0M1vBqVluADRRSrzGcDkBs474rsK57w3oE+n65quqXUsLG5KQ2kUQO2G3jXCLz3PJPauhoAKKKKACsLwmR/Y0n/X9cf8Ao5q3awfCar/Y8h2jP2647f8ATZqAN0sMHkUkZHlryOgoKLg/Kv5Ukar5a/KOnpQARkZfkfeoyPN6j7tJGq5b5R970o2r5v3R930oAWQj5eR94UrkbG5HSmyKvy/KPvDtSuq7G+UdPSgBUI2DkdKjtiMScj/WN/Onoq7R8q9PSmWyrh/lH+sbt70AZcP/ACO9z/2Dov8A0Y9bVYsAA8b3OAB/xLov/Rj1tUAFFFFABRRRQAUUUUAFFFFABRRRQAUUUUAFFFFABRRRQAVizf8AI723/YOl/wDRiVtVizgHxvbZAP8AxLpf/RiUAa8ZGX5H3qKSNVy/yj73pRQAbf3v3m+7WJ4ukW1OlXkrOYoL5WfjJA2OOn41sf6R5vSLO33rn/H/AJv9jxb9mPtC9M+hoAs/8Jbo/wDfn/78mj/hLdH/AL8//fk1x2m2C3kc7/aFi8ld5BUnI/CmSadexw+c1tII8A7sdj0NAHaf8Jbo/wDfn/78mj/hLdH/AL8//fk1yb6RPHppuZVdJPMCLHjrkVXfTb5WCtbOCQSB7DrQB2n/AAluj/35/wDvyaP+Et0f+/P/AN+TXFx6bfyBStrIQw3DtkU1bC8aN5Ps77UJDE8YI60Adt/wluj/AN+f/vyaP+Et0f8Avz/9+TXAUUAd/wD8Jbo/9+f/AL8mj/hLdH/vz/8Afk1wFFAHf/8ACW6P/fn/AO/Jo/4S3R/78/8A35NcBRQB3/8Awluj/wB+f/vyaP8AhLdH/vz/APfk1wFFAHf/APCW6P8A35/+/Jo/4S3R/wC/P/35NcBRQB3/APwluj/35/8AvyaP+Et0f+/P/wB+TXAUUAd//wAJbo/9+f8A78mj/hLdH/vz/wDfk1wFY/izXY/D9jHeTQNNG0gRgpwQD3oA9X/4S3R/78//AH5NU31S01fxJpf2NpD5Czs+5CvBTA6153oet6brVv52n3KyY+8vRl+orqPB+7/hIItuM+VJ1+lAHoaL8g+dulNjX73zN940ifaNg/1XT3pI/tHzY8r7x9aAHbf3p+Zvu02dfni+Zvv/ANDR/pHmniLO33ps/n7osiP7/HX0NAEsi/u2+dulKE4HztUcn2jy24i6e9OH2jA/1X60AES/Kfnbqf50Bf3rfM3QU2L7RtOBF1Pr60D7R5jcRZwPWgBzr86fM3X+lEq/u2+Zqa/2jenEXX39KJftHltkRfrQBLs/22pkS/ux8zd6P9I/6ZfrTYvtGwY8rv60AOVf3j/M3amyL/pEXzt0ahftHmP/AKrt602Tz/Pi/wBXn5sdaAJZV+Q/M3anbP8AbaopftGw58rt607/AEj0i/WgBYl/dr8zdKRF+Z/nbr/SmxfaPLXAi6e9CfaNz8RdfU+lADiv71fnboaJV+UfM3Ufzpp+0eavEWcH1ok+0bRnyuo9fWgCQpwfnakjX92vzt0pD9oweIvzNJH9o2LgRdPegByLy3zN96mbf9LHzN/qz/OhPtGW4i+970z9/wDah/q87Pf1oAmkX7vzN94Urr8h+dulRyfaPl4i+8PWlf7RsPEXT3oAyPGa/wDFMTncx+aLj/totbU8scMTSzOERRksegrD8Zed/wAIzPu8vbui6Zz/AKxata2zQTwXc0bT2cX+sRRkoez4749KaRMnZXNOKSOWNZI3DowyCDwadXAandXr+EfFd/ZwyWtkdPna2QttbeI2+Yf3c15xdWV74gtdLtNXmWXxXcanBHeWVzezQ26W/kSNGE8oglCADu6lutDCLbVz6Gorw7xd4Z8P+ToPg3UmstM1hg0sk9vq9wsdraiTLFTJIGZmPyjOcZPYVtpB4bl+Llqnh/UmXUrKXOrSvqTEMvlYS3ETNhicqxwvGBzzSKPVqK8z+Jc19Z+K4NPt5p1j8TW62CFZCPLlRwSVx0PltI2R/crlbvxRdRfEyfV1i1n+yJHl0MTGNhZhVjOxw+cbzMCnTNAHu1FfOPgy61HRNB1Cays77w/fP4ZE8VtPftdtqMh2n7TGSWwVG7Kjn5xxxXRLZ6Np/ivwpN8OdXtLzU74TvcLeapNLHPH5BJkkUFsNnHYcnpQB7ZRXh+qatrB8Faxo1+11Jqmq+IprNl0nzJXjjCoXMQOGwq89u9cTp2r3usXtzqF5peqWd7pcljYT6xLfNGNJkUkEy24bncoXJION3NAH1GZohMsJlQSsCyoWG4j1xT68+0ZbXUfFfjLUrnUNk8CxW0E6SKDawGPcGRjwNx+bPfFebfbbTVPDGmnVNbkmisfDst1p0/28q0morO4XLKw3vgJ8pz16UAfREckcm7y5EfaxVtpzgjqD706uC8AebD4v1SHaV+12Fpe3aDolyyYfjsTgE13tABRRRQAVg+E1/4k8h3H/j+uP/RzVvVz/hTzf7Ik27Nv264xnOf9c1AG6U4PztSRr+7X526Uh+0YPEX5mkj+0bFwIunvQA5F5b5m+9Sbf3v32+7TU+0ZbiL73vR/pHm9Is7fegB8i/d+ZvvCldfkPzt0qOT7R8vEX3h60r/aNh4i6e9AD1X5R87dKjt14f52/wBY1Kv2jaP9V096Zb+fh8eX98+tAHO61qS6L4qa5khknE1kiAKQCMOx7/Wj/hNYP+gbcf8Afa1m+Pt/9sw+Ztz9n/h/3jVKHTY59NiuIXkM0kvlKhAC5+tAG/8A8JrB/wBA24/77Wj/AITWD/oG3H/fa1zzaNfB0QLG24sMq4IBHXJ7VYvNHbFstqAzND5krb8qOfWgDZ/4TWD/AKBtx/32tH/Cawf9A24/77WudOj33mNGI1Z1K5UNzg9D9KcdFv8AYWCI2AT8r5yB1xQB0H/Cawf9A24/77Wj/hNYP+gbcf8Afa1y93YXFpGrT7FLAELu+bB9qq0Adl/wmsH/AEDbj/vtaP8AhNYP+gbcf99rXG0UAdl/wmsH/QNuP++1o/4TWD/oG3H/AH2tcbRQB2X/AAmsH/QNuP8AvtaP+E1g/wCgbcf99rXG0UAdl/wmsH/QNuP++1o/4TWD/oG3H/fa1xtFAHZf8JrB/wBA24/77Wj/AITWD/oG3H/fa1xtc1458SS+G1s5lt1njlcrIpODj2NAHq//AAmsH/QNuP8AvtaNF1Jda8VrcxwyQCGydCGIJJLqe30rznw3r1jr1n9osmfj76MuCp/rXaeAd/8AbU2zbn7Oev8AvCgDuI15b5m+9RTY/tGW4i+970UAP3fvfut930rnviC2dGh+Vh/pC9R7Guh3L5v3h931rm/iUzDw+jx87Z1LEfwjB5ppXdhN2VzmtKvILWK5WVJWM0ZT5SOB+NXP7cjG7bA+TCkYyR1U5rkvtU/94flR9qn/ALw/Kuj6pV7HN9cpdzsG12BWaSK3kLtOJiHIxwOgqKTV42u0nLXLrG5dI22gA9unauU+1T/3h+VH2qf+8Pyo+qVewfXKXc7FtfjeOTMc0ckm0s6bThhxwD2qBdYX7LNDcLJciTJAlVeCe+RzXK/ap/7w/Kj7VP8A3h+VH1Sr2D65S7mjRWd9qn/vD8qPtU/94flR9Uq9g+uUu5o0Vnfap/7w/Kj7VP8A3h+VH1Sr2D65S7mjRWd9qn/vD8qPtU/94flR9Uq9g+uUu5o0Vnfap/7w/Kj7VP8A3h+VH1Sr2D65S7mjRWd9qn/vD8qPtU/94flR9Uq9g+uUu5o0Vnfap/7w/Kj7VP8A3h+VH1Sr2D65S7mjWN4t0JPEFjFZyTmGNZQ7EDJIHYVY+1T/AN4flR9qn/vD8qPqlXsH1yl3DQtE03RbfydPt1jz95zyzfU11Pg048QxcE/upP5Vy32qf+8PyroPh/JNN4jBYblSFyxH8ORgVM8PUguaSLhiac3yxZ6Wj/IPlbp6U2NvvfK33j2p6MuxfmHT1psbL83zD7x71gbibv3p+Vvu+lNnb54vlb7/AKexp+5fOPzD7vrTZ2XfF8w+/wCvsaAHSP8Au2+VunpSh+B8rflRIy+W3zDp60oZcD5h+dADIm+U/K3U9vegN+9b5W6DtSxMu0/MOp7+9AZfNb5h0HegBHb50+Vuvp7USt+7b5W/Kldl3p8w6+vtRMy+W3zDp60AO3/7LflTIm/dj5W79qk3L/eH50yJl8sfMO/egBFb94/yt27U2Rv9Ii+VujdqerL5j/MO3emyMv2iL5h0bvQA6VvkPyt27U7f/st+VNlZdh+Ydu9P3L/eH50AMib92vyt09KRG+Z/lbr6e1LEy+WvzDp60Iy73+YdfX2oAQt+9X5W6HtRK3yj5W6jt70pZfNX5h0PeiVl2j5h1Hf3oAUvwflb8qSNv3a/K3T0pxZcH5h+dJGy+WvzDp60AIjct8rfe9KZu/0sfK3+rPb3p8bLl/mH3vWm7l+1j5h/qz396AHSN935W+8O1K7/ACH5W6elJIy/L8w+8O9Odl2N8w6etAGL4yJbwvc4VuPLY8dg6k/yqM+LtH/6ef8Avyan8XMv/CL3g3DPljv7iuH0qzW+uhb+cImIJBK5zQB17+KtDeJonjmaNgQymDIIPYioW8Q+G2uUumsyZ41CpKbUb1HoD1A5P51y50y8ZGlhhaSEZIfpkDqcVNa6TNJYz3UweNUjDx9Pm5/OgDa1LU/B2pTrPqOkQXkqDar3FisjAegLA0DUvBo1AagNHtxeA5Fx9gXzM+u7Ga546ZfAITbsA5AHI6np9KE02+cZW2fGSOcDkdaAOuk8U6FI8byRSu0bbo2aDJQ4xkehwSKjfxF4caD7O1qzQ7t/lm2BXdnOcdM55rlBpt8ZHT7OwKY3ZIAGfeqrAqSD1FAHanxF4cLQsbUloARCfsozGMY+X0444qvZap4Psbg3NlpMFtOxJMkNiqMSevIGa5GigDt18SeHllEq27rIGLBhbc7iME59TTBr3hkfacWIH2o5uMWg/fHGMv8A3uPWuLooA6X7V4RGsvqiQXKPLbC1mhWH9zLGPuhk6HA4HtUq33glYYYV0S1WKGTzIkGnptjf+8oxwfcVytFAHWaRqvhrTLzULy3F61xqE/nXEkiFiTjAUeigDAFaP/CX6R/08/8Afo1wVFAHe/8ACX6R/wBPP/fo0f8ACX6R/wBPP/fo1wdco3jfTbfX7jSdQU2xifakvVW+vpQB7P8A8JfpH/Tz/wB+jS+EG3aF5gVtsl1NIvHYysR/OuAjdJI1kjYOjDIYHIIr0Dwcw/4Rm25H32/9DNAG2X4Pyt+VJG37tflbp6U4suD8w/OkjZfLX5h09aAERuW+VvvelG79791vu+lEbLl/mH3vWjcvm/eH3fWgAkb7vyt94dqV3+Q/K3T0pJGX5fmH3h3pzsuxvmHT1oARX+UfK3T0qO3bh/lb/WN2qVGXaPmHT1qO2ZcSfMP9Y3f3oA4n4gHOtQcEf6P3/wB41StNWW3tIYFtFJikEgYueT9Km+KHnR6paTqcRNCUDA/xAk4rkvPm/wCejfnW9PDyqK8Tnq4mFOXLI6qPXJUAH2dCu52YZPIbqKUa4ylVS2VYRF5RQOckfXqDXKefN/z1b86PPm/56t+dafUqnkZ/XqXmdPb6u1rK8ttBtkbALPIXO3+7z60txrAmhWJrUoqAhNkzLgHsfWuX8+b/AJ6t+dHnzf8APVvzo+pVPIPr1LzOlvNVkuNPSy8vCKQQWcsfwz0rNrM8+b/nq350efN/z1b86PqVTyD69S8zTorM8+b/AJ6t+dHnzf8APVvzo+pVPIPr1LzNOiszz5v+erfnR583/PVvzo+pVPIPr1LzNOiszz5v+erfnR583/PVvzo+pVPIPr1LzNOiszz5v+erfnR583/PVvzo+pVPIPr1LzNOsrX9Bsdca2+3qzxwMWCA4DH3p3nzf89W/Ojz5v8Anq350fUqnkH16l5l61t4LWBYLaFIo1GAqDAFdN4AONbm4J/0c9P94Vxfnzf89G/Ouu+F4mk1O7uGOYViEZYn+IkHH5VFTDypq8jSliYVJcsTvY25b5W+96UUsbLl/mH3vWiuc6Bdq+b0H3fSo7uCG4i8maJJI3+VlYcEYp+39795vu+tJIvKfM33vWgDkrnwDp5keSG8uIo/4Y8AhfxPNIPh/Z4/5CNz/wB8rXXyJ+7b5m6etKE4HzN+daKtUXUydGm/so41PAFmwz/aNz1P8K0DwBZ7yv8AaNzwB/CtdhEnyn5m6nv70Bf3rfM3Qd6ftqn8zD2FP+VHHt4AswVH9o3PJ/urSTeAbOOJn/tC4OB/dWuydPnT5m6+vtTLtf8ARn+ZunrR7ap/Mw9hT/lRyf8Awr+z/wCgjc/98rTU8AWbLn+0bn/vla7PZ/tN+dNiX5B8zd+9Htqn8zD2FP8AlRxw8AWZYj+0bnj/AGVoPgCzDAf2jc8/7K12Kr+8f5m7d6GX94vzN370e2qfzMPYU/5Ucc/gCzVc/wBo3P8A3ytO/wCFf2f/AEEbn/vla6+VfkPzN2707Z/tN+dHtqn8zD2FP+VHGJ4As2UN/aNzz/srQvgCzJYf2jc8H+6tdjEv7tfmbp60IvzP8zdfX2o9tU/mYewp/wAqOOPgCz3hf7RueQf4VpJfAVmig/2hcHLAfdXua7Er+9X5m6HvTbpf3a/M3317+9Htqn8zD2FP+VHJn4f2eP8AkI3P/fK0i+ALNlB/tG55H91a7Epwfmb86SNP3a/M3T1o9tU/mYewp/yo45fAFmS3/ExueDj7q0f8IBZ79v8AaNz0z91a7CNeX+ZvvetLt/e/eb7vrR7ap/Mw9hT/AJUcdJ4AtABjUrkEnGdi10Oi6JY6NaPHax5ZxmSRuWY4/wA8VfkX7vzN94d6c6fIfmbp61MqkpfEyo04x+FCoq7F+UdPSkjVfm4H3j2oRPkHzN09aSNfvfM33j3qCxdo848D7vpTJ1XfDwPv+nsadt/en5m+760ydfni+Zvv+vsaAJJFXy2+UdPSnBVwPlH5UyRP3bfM3T1pQnA+ZvzoAIlXaeB1Pb3oVV81uB0HamxL8p+Zup7+9AX963zN0HegBzqu9OB19PaiZR5TcDp6U11+dPmbr60TL+7b5m/OgCTav90flTYVXyxwO/al2f7TfnTYl/dj5m796AFVR5j8Dt2pkir9oi4HRu1Kq/vH+Zu3emyL/pEXzN0bvQBJKq7DwO3anbV/uj8qZKvyH5m7d6ds/wBpvzoASFV8teB09KEVd78Dr6e1JEv7tfmbp60InzP8zdfX2oAUqvmrwOh7USqu0cDqO3vTSn71fmboe9Eq/KPmbqO/vQBIVXB+UflTY1Xy1+UdPSgpwfmb86SNP3a/M3T1oAWNVy/A+96Uzav2scD/AFZ7e9OjXlvmb73rTNv+lj5m/wBWe/vQBJIq/LwPvDtSuq7G+UdPSmyL935m+8O9K6fIfmbp60AZXi4D/hF7zgf6sfzFcPo13FZXouJY3faDgKQOtdv4tikfwveiEO7+VkKD6EGvKRdTEZDj8q1p0ZVPhMqlaNP4jrIdZiiWFVgkKxLIvLDJ3U5tahaORvs7+c8Sxn5htGD1rkvtU/8AeH5Ufap/7w/KtPqlXsZfXKXc6q+1hLx8yfaVRipeJWXaSPTjNWP+EiVmLvburshjyjDhc5GM96437VP/AHh+VH2qf+8Pyo+qVewfXKXc6y21vypZDK1xcI4AKSbSCPfj+VY0jBpGYKFBJIA6Csz7VP8A3h+VH2qf+8Pyo+qVewfXKXc0aKzvtU/94flR9qn/ALw/Kj6pV7B9cpdzRorO+1T/AN4flR9qn/vD8qPqlXsH1yl3NGis77VP/eH5Ufap/wC8Pyo+qVewfXKXc0aKzvtU/wDeH5Ufap/7w/Kj6pV7B9cpdzSrmB4L0ubXrjV74G6klfckbfcX/GtX7VP/AHh+VH2qf+8Pyo+qVewfXKXc0EVUQIihVAwABgCvQPBwH/CM23A++3/oZry77VN/fH5V6f4LjkHhazMysjMS2CexYkH8qzqUZU/iNadaFT4TfKrg/KPypsar5a/KOnpQU4PzN+dJGn7tfmbp61kaixquX4H3vSjavm9B930pI15b5m+960bf3v3m+760ALIq/LwPvDtSuq7G+UdPSmyL935m+8O9K6fIfmbp60AKirsHyjp6VHbKuJPlH+sbt709U+UfM3T1qO2Xh/mb/WN3oAZe2dreo9tdQJLEyjKsOOtYh8F6CpUeTPyf+exroAv70/M33fWldeU+ZuvrTUmtmJxT3Rzz+C9BCMRDNwP+eppw8F6Dj/Uzf9/TW/Kn7tvmboe9KE4HzN+dV7Sfdk+zh2RzsfgvQWX/AFM3U/8ALU0DwXoXmMvkzYAH/LU10ES/Kfmbqe/vQF/et8zdB3o9pPuHs4dkc+3gvQQyjyZuT/z1NEngvQVQkQzf9/TXQOvzp8zdfWllX92fmb86PaT7sPZw7IwP+EK0H/njN/39NR2/g3QniDNDNk5/5an1rpdn+0351FaL/o6/M3fv70e0n3D2cOyMFfBehF2HkzcY/wCWpobwXoQdR5M3Of8Alqa6BV/eP8zdu9Ky/vE+Zu/ej2k+7D2cOyOek8F6Cq5EM3/f007/AIQrQf8AnjN/39Nb8q/Ifmbt3p2z/ab86PaT7sPZw7I5yPwXoLICYZv+/poXwXoJZh5M3B/56muhiX92vzN09aET5n+Zuvr7Ue0n3D2cOyOePgvQfMC+TNjB/wCWpofwXoKgfuZuo/5amugKfvV+Zuh70Sr8o+ZvvDv70e0n3D2cOyOfk8FaDsP7mccdpjW3pVpbWdhDBbQpFGFBCqO/rU7p8jfM3T1plun+jx/M33R39qlyb3ZSio7IfGoy/A+96UU2NeW+ZvvetFIYvz+b1X7vpRJvynK/e9Kd/wAtv+A0knVP96gBJPM8tuV6elKPMwOV/Kll/wBW30NOHQUARRb9p5Xqe3vQN/mtyvQdqdF90/U/zoX/AFrfQUAI+/enK9fT2pl3v+zPyvT0qV/vp9f6Uy7/AOPaT6UAP/eeq/lTYt+wcr37VJTYv9WPx/nQA1d/mPyvbtQ2/wAxOV79qcv+sf8AChv9Yn40ANl37DyvbtTv3nqv5US/6s/h/OnUARxb/LXlenpQm/e/K9fT2p0P+qX6UJ99/r/SgBh3+avK9D2pt1v8teV++vb3qRv9cv0NNuv9Wv8Avr/OgBx8zB5X8qSPzPLXlenpUh6Gmxf6tfoKAGR78vyv3vSl+fzeq/d9KWPq/wDvUv8Ay2/4DQAyTf8ALyv3h2pz+ZsPK9PSiX+H/eFOf7jfSgBqeZsHK9PSkj3/ADcr949qen3F+lNi/i/3jQA35/NPK/d9KbPv3xcr9/09jUn/AC2P+7/Wm3H34f8Af/oaAFk8zy25Xp6Uo8zA5X8qWX/Vt9DTh0FAEUW/aeV6nt70Df5rcr0HanRfdP1P86F/1rfQUAI+/enK9fT2ol3+W2Sv5Ur/AH0+p/lRN/qm+lAC/vPVfypsW/yxyvftUlMh/wBWPxoAau/zH5Xt2psm/wC0Rcr0btUi/wCsf8KbJ/x8xfRqAFl37DyvbtTv3nqv5US/6s/h/OnUARxb/LXlenpQm/c/K9fT2p0P+qX6UJ99/r/SgBh3+avK9D2ol37RyvUdvenH/XL9DRL90fUfzoAD5mDyv5Uke/y15Xp6VIehpsX+rX6CgBse/Lcr970pnz/axyv+rPb3qWPq/wDvUz/l8H/XM/zoAWTf8vK/eHalfzNh5Xp6Usn8P+8KV/uN9KAGKHKAHYQR0IrlbzwPp11dPNDNLaqWOY4wCuc9RnpXWp9wfSkj6N/vGnGTi7pilFSVmjjf+EBs9+37fcdM/dWhvANmCP8AT7jk4+6tdj/y2P8Au/1ok6p/vVftqn8zM/YU/wCVHHN4Bs1Un7fccD+6tKPAFnj/AJCFx/3ytdjL/q2+hpw6Cj21T+Zh7Cn/ACo4tPANmwz9vuOv91aavgKzMrJ9vuOAD91e9dnF90/U/wA6an/H1J/ur/Wj21T+Zh7Cn/KjkD4Bswyj7fcc/wCytD+AbNVLfb7jj/ZWuxf76fU/yom/1TfSj21T+Zh7Cn/Kjj/+Ff2f/QQuP++VpE8A2bLn7fcf98rXaUyH/Vj8aPbVP5mHsKf8qOOHgGzLFft9xx/srQfANmGC/b7jn/ZWuxX/AFj/AIUN/rU/Gj21T+Zh7Cn/ACo45/ANmq5+33H/AHytL/wr+z/6CFx/3ytdjL/qz+H86dR7ap/Mw9hT/lRxaeAbNlDfb7jn/ZWmp4Cs2d1+33HynH3V9K7SH/VL9KZD/rZv94fyFHtqn8zD2FP+VHK2ngXTobxHmnluUAz5bgBSffHWupdWWNVXYFBAAAxinn/XL9DRN90f7w/nUSk5O7ZcYqKskB8zB5X8qSPf5a8r09KkPQ02L/Vr9BSKGx78tyv3vSj5/N6r930p0fV/96j/AJbf8BoAbJv+XlfvDtSv5mw8r09KWT+H/eFK/wBxvpQA1PM2jlenpUdtvw/K/wCsbtUyfcH0qO26Sf8AXRv50AKN/mnlfu+lD78pyvX0pR/rj/uilk+8n+9QA2Xf5bcr0PalHmYHK/lSy/6pvoacOgoAii37TyvU9vegb/Nbleg7U6L7p+p/nQv+tb6CgBr796cr19KWXf5Z5X8qV/vp9T/Klm/1bUAH7z1X8qitN/2deV79vep6itP+Pdfx/nQALv8AMfle3albf5icr37Uq/6x/wAKG/1qfjQAku/YeV7dqd+89V/KiX/Vn8P506gCOLf5a8r09KE37n5Xr6e1Oh/1S/ShPvv9f6UAMO/zV5Xoe1Eu/aOV+8O3vTj/AK5foaJfuj/eH86AB/M2NyvT0plvv+zx8r90dvapX+430plt/wAe8f8Auj+VABHvy3K/e9KKWPq/+9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541400-6B72-461F-81EB-16E32D70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B84B3E-927C-441D-B187-8D3DA304E75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98" y="1331999"/>
            <a:ext cx="897083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F1F85-CE20-4BFB-8125-A3E7D27B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Ereignis-Reaktionsmodell</a:t>
            </a:r>
            <a:r>
              <a:rPr lang="de-DE">
                <a:ea typeface="+mj-lt"/>
                <a:cs typeface="+mj-lt"/>
              </a:rPr>
              <a:t> </a:t>
            </a:r>
            <a:endParaRPr lang="en-US">
              <a:ea typeface="+mj-lt"/>
              <a:cs typeface="+mj-lt"/>
            </a:endParaRPr>
          </a:p>
          <a:p>
            <a:endParaRPr lang="de-DE"/>
          </a:p>
        </p:txBody>
      </p:sp>
      <p:pic>
        <p:nvPicPr>
          <p:cNvPr id="5" name="Grafik 4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B42B721A-468A-4956-B361-A88D948C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55D2381E-7DD8-43E4-B7B3-E532E2211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0000" y="1332000"/>
            <a:ext cx="8970834" cy="5040000"/>
          </a:xfrm>
        </p:spPr>
      </p:pic>
    </p:spTree>
    <p:extLst>
      <p:ext uri="{BB962C8B-B14F-4D97-AF65-F5344CB8AC3E}">
        <p14:creationId xmlns:p14="http://schemas.microsoft.com/office/powerpoint/2010/main" val="204041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9F2DC-CD8D-4064-8836-2849B867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BEBEB"/>
                </a:solidFill>
                <a:latin typeface="Century Gothic"/>
              </a:rPr>
              <a:t>Datengeneration </a:t>
            </a: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C1D67D-12A8-44FC-AC8B-4DE872D5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F802676-F9CB-4DC3-A5AE-2BF74B795A2F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Die Daten werden mit Python generiert</a:t>
            </a:r>
          </a:p>
          <a:p>
            <a:pPr>
              <a:buClr>
                <a:srgbClr val="8AD0D6"/>
              </a:buClr>
            </a:pPr>
            <a:r>
              <a:rPr lang="de-DE" dirty="0"/>
              <a:t>Benutzte Bibliotheken:</a:t>
            </a:r>
          </a:p>
          <a:p>
            <a:pPr lvl="1">
              <a:buClr>
                <a:srgbClr val="8AD0D6"/>
              </a:buClr>
            </a:pPr>
            <a:r>
              <a:rPr lang="de-DE" dirty="0" err="1"/>
              <a:t>Faker</a:t>
            </a:r>
            <a:endParaRPr lang="de-DE" dirty="0"/>
          </a:p>
          <a:p>
            <a:pPr lvl="1">
              <a:buClr>
                <a:srgbClr val="8AD0D6"/>
              </a:buClr>
            </a:pPr>
            <a:r>
              <a:rPr lang="de-DE" dirty="0"/>
              <a:t>Pandas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Collections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Random</a:t>
            </a:r>
          </a:p>
          <a:p>
            <a:pPr lvl="1">
              <a:buClr>
                <a:srgbClr val="8AD0D6"/>
              </a:buClr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85E4E74-A40B-4A87-8E29-5210CE24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112" y="4497275"/>
            <a:ext cx="3238952" cy="133368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E064DF1-ACB3-4D21-A922-90F5D56BB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71" y="4587973"/>
            <a:ext cx="375337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CA4B-EE0C-4A0E-B1E9-2C423356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64711"/>
          </a:xfrm>
        </p:spPr>
        <p:txBody>
          <a:bodyPr/>
          <a:lstStyle/>
          <a:p>
            <a:r>
              <a:rPr lang="de-DE" b="1">
                <a:ea typeface="+mj-lt"/>
                <a:cs typeface="+mj-lt"/>
              </a:rPr>
              <a:t>ETL-Prozess (Datenimport)</a:t>
            </a:r>
            <a:br>
              <a:rPr lang="de-DE" b="1">
                <a:ea typeface="+mj-lt"/>
                <a:cs typeface="+mj-lt"/>
              </a:rPr>
            </a:br>
            <a:br>
              <a:rPr lang="de-DE" b="1"/>
            </a:br>
            <a:br>
              <a:rPr lang="de-DE" b="1">
                <a:ea typeface="+mj-lt"/>
                <a:cs typeface="+mj-lt"/>
              </a:rPr>
            </a:br>
            <a:br>
              <a:rPr lang="de-DE" b="1">
                <a:ea typeface="+mj-lt"/>
                <a:cs typeface="+mj-lt"/>
              </a:rPr>
            </a:br>
            <a:endParaRPr lang="de-DE" b="1">
              <a:ea typeface="+mj-lt"/>
              <a:cs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DB1AD8-7B1F-4617-AAE2-B27FD62C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91A58-BBB4-4B8D-8D39-3BC1D37B821E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Der ETL-Prozess ist in Python geschrieben und mit MySQL verbunden</a:t>
            </a:r>
            <a:endParaRPr lang="de-DE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 dirty="0"/>
              <a:t>Benutzte Bibliotheken: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Pandas 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MySQL</a:t>
            </a:r>
          </a:p>
          <a:p>
            <a:pPr lvl="1">
              <a:buClr>
                <a:srgbClr val="8AD0D6"/>
              </a:buClr>
            </a:pPr>
            <a:r>
              <a:rPr lang="de-DE" dirty="0"/>
              <a:t>MySQL Connector</a:t>
            </a:r>
          </a:p>
          <a:p>
            <a:pPr lvl="1">
              <a:buClr>
                <a:srgbClr val="8AD0D6"/>
              </a:buClr>
            </a:pPr>
            <a:endParaRPr lang="de-DE" dirty="0"/>
          </a:p>
          <a:p>
            <a:pPr lvl="1">
              <a:buClr>
                <a:srgbClr val="8AD0D6"/>
              </a:buClr>
            </a:pPr>
            <a:endParaRPr lang="de-DE" dirty="0"/>
          </a:p>
          <a:p>
            <a:pPr marL="0" indent="0">
              <a:buClr>
                <a:srgbClr val="8AD0D6"/>
              </a:buClr>
              <a:buNone/>
            </a:pPr>
            <a:endParaRPr lang="de-DE" dirty="0"/>
          </a:p>
          <a:p>
            <a:pPr>
              <a:buClr>
                <a:srgbClr val="8AD0D6"/>
              </a:buClr>
            </a:pPr>
            <a:endParaRPr lang="de-DE" dirty="0"/>
          </a:p>
          <a:p>
            <a:pPr>
              <a:buClr>
                <a:srgbClr val="8AD0D6"/>
              </a:buClr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6E314C-3DB5-449D-A485-1EE5D7DC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71" y="4587973"/>
            <a:ext cx="3753374" cy="13146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A1AAF39-8E89-42C0-9877-456C95C5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70" y="4150658"/>
            <a:ext cx="27435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0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FEA-750E-4153-BC8B-B5D608F0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566" y="2727173"/>
            <a:ext cx="9404723" cy="14005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de-DE" b="1" dirty="0">
                <a:ea typeface="+mj-lt"/>
                <a:cs typeface="+mj-lt"/>
              </a:rPr>
              <a:t>Code Preview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D1D041-1A77-4757-A364-DDB5C698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43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8026"/>
          </a:xfrm>
        </p:spPr>
        <p:txBody>
          <a:bodyPr/>
          <a:lstStyle/>
          <a:p>
            <a:r>
              <a:rPr lang="de-DE" b="1" err="1"/>
              <a:t>Scrum</a:t>
            </a:r>
            <a:r>
              <a:rPr lang="de-DE" b="1"/>
              <a:t>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>
                <a:ea typeface="+mj-lt"/>
                <a:cs typeface="+mj-lt"/>
              </a:rPr>
              <a:t>Backlog: </a:t>
            </a:r>
            <a:r>
              <a:rPr lang="de-DE"/>
              <a:t>Kanban</a:t>
            </a:r>
          </a:p>
          <a:p>
            <a:pPr>
              <a:buClr>
                <a:srgbClr val="8AD0D6"/>
              </a:buClr>
            </a:pPr>
            <a:r>
              <a:rPr lang="de-DE"/>
              <a:t>Daily </a:t>
            </a:r>
            <a:r>
              <a:rPr lang="de-DE" err="1"/>
              <a:t>Scrum</a:t>
            </a:r>
            <a:r>
              <a:rPr lang="de-DE">
                <a:ea typeface="+mj-lt"/>
                <a:cs typeface="+mj-lt"/>
              </a:rPr>
              <a:t>: 2 per Week 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Sprint </a:t>
            </a:r>
            <a:r>
              <a:rPr lang="de-DE" err="1">
                <a:ea typeface="+mj-lt"/>
                <a:cs typeface="+mj-lt"/>
              </a:rPr>
              <a:t>Planning</a:t>
            </a:r>
            <a:r>
              <a:rPr lang="de-DE">
                <a:ea typeface="+mj-lt"/>
                <a:cs typeface="+mj-lt"/>
              </a:rPr>
              <a:t> &amp; Review: alle 2 Wochen</a:t>
            </a: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Plattform: </a:t>
            </a:r>
            <a:r>
              <a:rPr lang="de-DE" err="1"/>
              <a:t>Discord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de-DE"/>
              <a:t>+ Kommunikation per WhatsApp</a:t>
            </a:r>
          </a:p>
          <a:p>
            <a:pPr marL="0" indent="0" fontAlgn="base">
              <a:buNone/>
            </a:pPr>
            <a:r>
              <a:rPr lang="de-DE"/>
              <a:t>​</a:t>
            </a:r>
          </a:p>
          <a:p>
            <a:pPr fontAlgn="base"/>
            <a:endParaRPr lang="de-DE"/>
          </a:p>
          <a:p>
            <a:pPr fontAlgn="base"/>
            <a:endParaRPr lang="de-DE"/>
          </a:p>
        </p:txBody>
      </p:sp>
      <p:pic>
        <p:nvPicPr>
          <p:cNvPr id="5" name="Grafik 4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68609A94-1B78-44B9-8918-FB841FC8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E7ED30-A35C-4153-8063-00069118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8" y="3502199"/>
            <a:ext cx="2743583" cy="20481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2F8F40C-DAFA-4BFC-BCC2-7394F6EEB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308" y="3565334"/>
            <a:ext cx="2598612" cy="19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8F4D3-D061-451A-848C-255E27D1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575" y="4512844"/>
            <a:ext cx="9775953" cy="1400530"/>
          </a:xfrm>
        </p:spPr>
        <p:txBody>
          <a:bodyPr/>
          <a:lstStyle/>
          <a:p>
            <a:r>
              <a:rPr lang="de-DE"/>
              <a:t>Vielen Dank </a:t>
            </a:r>
            <a:br>
              <a:rPr lang="de-DE"/>
            </a:br>
            <a:r>
              <a:rPr lang="de-DE"/>
              <a:t>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16AB78-83A0-47B5-BC4A-1A961328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3" y="552150"/>
            <a:ext cx="2378672" cy="23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BCD23-BD73-4E18-B938-043F874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Wir sind: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E0665F0-87CA-40FD-808C-2DD9F03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Firma: NO DATA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Gründung: 2002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Hauptkompetenz: Datenbankexperten</a:t>
            </a:r>
          </a:p>
          <a:p>
            <a:pPr>
              <a:buClr>
                <a:srgbClr val="8AD0D6"/>
              </a:buClr>
            </a:pPr>
            <a:endParaRPr lang="de-DE" sz="2400" dirty="0"/>
          </a:p>
          <a:p>
            <a:pPr>
              <a:buClr>
                <a:srgbClr val="8AD0D6"/>
              </a:buClr>
            </a:pPr>
            <a:r>
              <a:rPr lang="de-DE" sz="2400" dirty="0"/>
              <a:t>Vertrieb: B2B Geschäfte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Über 300 zufriedene Kunden weltweit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Kunden: </a:t>
            </a:r>
            <a:r>
              <a:rPr lang="de-DE" sz="2400" dirty="0" err="1"/>
              <a:t>Sparda</a:t>
            </a:r>
            <a:r>
              <a:rPr lang="de-DE" sz="2400" dirty="0"/>
              <a:t> Bank, VR Bank, Siemen AG etc.</a:t>
            </a:r>
          </a:p>
          <a:p>
            <a:pPr>
              <a:buClr>
                <a:srgbClr val="8AD0D6"/>
              </a:buClr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7456F-ED22-4D50-96A6-53D48D2F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67D7-8767-426C-A4D0-E1582F0C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Wir können: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F67C2-C99B-4694-A896-42D27F74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de-DE" sz="2400" dirty="0"/>
              <a:t>Aufbau eines Datenbanksystems unterstützen</a:t>
            </a:r>
            <a:endParaRPr lang="de-DE" dirty="0"/>
          </a:p>
          <a:p>
            <a:pPr>
              <a:spcBef>
                <a:spcPts val="600"/>
              </a:spcBef>
            </a:pPr>
            <a:endParaRPr lang="de-DE" sz="2400" dirty="0"/>
          </a:p>
          <a:p>
            <a:pPr>
              <a:spcBef>
                <a:spcPts val="600"/>
              </a:spcBef>
              <a:buClr>
                <a:srgbClr val="8AD0D6"/>
              </a:buClr>
            </a:pPr>
            <a:r>
              <a:rPr lang="de-DE" sz="2400" dirty="0"/>
              <a:t>Individuallösung für Ihre Daten finden</a:t>
            </a:r>
          </a:p>
          <a:p>
            <a:pPr>
              <a:spcBef>
                <a:spcPts val="600"/>
              </a:spcBef>
              <a:buClr>
                <a:srgbClr val="8AD0D6"/>
              </a:buClr>
            </a:pPr>
            <a:endParaRPr lang="de-DE" sz="2400" dirty="0"/>
          </a:p>
          <a:p>
            <a:pPr>
              <a:spcBef>
                <a:spcPts val="600"/>
              </a:spcBef>
              <a:buClr>
                <a:srgbClr val="8AD0D6"/>
              </a:buClr>
            </a:pPr>
            <a:r>
              <a:rPr lang="de-DE" sz="2400" dirty="0"/>
              <a:t> Wünsche und Ideen </a:t>
            </a:r>
            <a:r>
              <a:rPr lang="de-DE" sz="2400" dirty="0">
                <a:ea typeface="+mj-lt"/>
                <a:cs typeface="+mj-lt"/>
              </a:rPr>
              <a:t>flexibel </a:t>
            </a:r>
            <a:r>
              <a:rPr lang="de-DE" sz="2400" dirty="0"/>
              <a:t>eingehen</a:t>
            </a:r>
            <a:endParaRPr lang="de-DE" dirty="0"/>
          </a:p>
          <a:p>
            <a:pPr marL="0" indent="0">
              <a:spcBef>
                <a:spcPts val="600"/>
              </a:spcBef>
              <a:buClr>
                <a:srgbClr val="8AD0D6"/>
              </a:buClr>
              <a:buNone/>
            </a:pPr>
            <a:endParaRPr lang="de-DE" sz="2400" dirty="0"/>
          </a:p>
          <a:p>
            <a:pPr>
              <a:spcBef>
                <a:spcPts val="600"/>
              </a:spcBef>
              <a:buClr>
                <a:srgbClr val="8AD0D6"/>
              </a:buClr>
            </a:pPr>
            <a:r>
              <a:rPr lang="de-DE" sz="2400" dirty="0"/>
              <a:t>Self-Service-Business</a:t>
            </a:r>
            <a:r>
              <a:rPr lang="de-DE" sz="2400" dirty="0">
                <a:ea typeface="+mj-lt"/>
                <a:cs typeface="+mj-lt"/>
              </a:rPr>
              <a:t> </a:t>
            </a:r>
            <a:r>
              <a:rPr lang="de-DE" sz="2400" dirty="0" err="1">
                <a:ea typeface="+mj-lt"/>
                <a:cs typeface="+mj-lt"/>
              </a:rPr>
              <a:t>Intelligence</a:t>
            </a:r>
            <a:r>
              <a:rPr lang="de-DE" sz="2400" dirty="0">
                <a:ea typeface="+mj-lt"/>
                <a:cs typeface="+mj-lt"/>
              </a:rPr>
              <a:t> Funktionen nach Bedarf zur Verfügung stellen (OLAP, Data </a:t>
            </a:r>
            <a:r>
              <a:rPr lang="de-DE" sz="2400" dirty="0" err="1">
                <a:ea typeface="+mj-lt"/>
                <a:cs typeface="+mj-lt"/>
              </a:rPr>
              <a:t>Marts</a:t>
            </a:r>
            <a:r>
              <a:rPr lang="de-DE" sz="2400" dirty="0">
                <a:ea typeface="+mj-lt"/>
                <a:cs typeface="+mj-lt"/>
              </a:rPr>
              <a:t>)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29F6B6-78BE-441C-BFF1-AB3F9B04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AEC39-C196-472C-9FC5-F1DCD57E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Funktionsweise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CC29B6-43AD-4B83-A94B-E95F9DC6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5353"/>
            <a:ext cx="9598107" cy="4593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ea typeface="+mj-lt"/>
                <a:cs typeface="+mj-lt"/>
              </a:rPr>
              <a:t>Integration: unabhängig von Betriebssystem</a:t>
            </a:r>
            <a:endParaRPr lang="de-DE" sz="2400" dirty="0"/>
          </a:p>
          <a:p>
            <a:pPr>
              <a:buClr>
                <a:srgbClr val="8AD0D6"/>
              </a:buClr>
            </a:pPr>
            <a:r>
              <a:rPr lang="de-DE" sz="2400" dirty="0"/>
              <a:t>Server basiert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Datenbeschaffung und Datenintegration </a:t>
            </a:r>
          </a:p>
          <a:p>
            <a:pPr lvl="1">
              <a:buClr>
                <a:srgbClr val="8AD0D6"/>
              </a:buClr>
              <a:buFont typeface="Wingdings" charset="2"/>
              <a:buChar char="ü"/>
            </a:pPr>
            <a:r>
              <a:rPr lang="de-DE" sz="2000" dirty="0"/>
              <a:t>Daten extrahieren, transformieren und ins Data Warehouse importieren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Datenhaltung</a:t>
            </a:r>
          </a:p>
          <a:p>
            <a:pPr lvl="1">
              <a:buClr>
                <a:srgbClr val="8AD0D6"/>
              </a:buClr>
              <a:buFont typeface="Wingdings" charset="2"/>
              <a:buChar char="ü"/>
            </a:pPr>
            <a:r>
              <a:rPr lang="de-DE" sz="2000" dirty="0"/>
              <a:t>Persistente Speicherung der Daten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Datenbereitstellung</a:t>
            </a:r>
          </a:p>
          <a:p>
            <a:pPr lvl="1">
              <a:buClr>
                <a:srgbClr val="8AD0D6"/>
              </a:buClr>
              <a:buFont typeface="Wingdings" charset="2"/>
              <a:buChar char="ü"/>
            </a:pPr>
            <a:r>
              <a:rPr lang="de-DE" sz="2000" dirty="0"/>
              <a:t>Zur weiteren Analysezwecke </a:t>
            </a:r>
          </a:p>
        </p:txBody>
      </p:sp>
      <p:pic>
        <p:nvPicPr>
          <p:cNvPr id="3" name="Grafik 2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BE421877-530F-4D48-90DC-ACCB866B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1D14FA8-D7FA-4A52-848A-ABB7110A16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00" y="3960000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FEA-750E-4153-BC8B-B5D608F0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566" y="2727173"/>
            <a:ext cx="9404723" cy="14005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de-DE" b="1" dirty="0">
                <a:ea typeface="+mj-lt"/>
                <a:cs typeface="+mj-lt"/>
              </a:rPr>
              <a:t>Produktvorführung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D1D041-1A77-4757-A364-DDB5C698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2A6EF59-170B-489A-B0BF-F01552ED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00" y="3960000"/>
            <a:ext cx="3239999" cy="21829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382105-DBF3-446B-A643-6C4E154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Warehouse Umsetzung: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4AC8C-9B0D-472E-A8BC-B914CBF4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Kundenbesuch/ -gespräch</a:t>
            </a:r>
          </a:p>
          <a:p>
            <a:pPr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Überblick in Daten gewinnen</a:t>
            </a:r>
          </a:p>
          <a:p>
            <a:pPr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Datenanalyse</a:t>
            </a:r>
            <a:endParaRPr lang="de-DE" sz="2400" dirty="0"/>
          </a:p>
          <a:p>
            <a:pPr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ER Modell </a:t>
            </a:r>
          </a:p>
          <a:p>
            <a:pPr marL="0" indent="0">
              <a:buClr>
                <a:srgbClr val="8AD0D6"/>
              </a:buClr>
              <a:buNone/>
            </a:pPr>
            <a:endParaRPr lang="de-DE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Absprache über Wünsche/ Umsetzung </a:t>
            </a:r>
            <a:endParaRPr lang="de-DE" sz="2400" dirty="0"/>
          </a:p>
          <a:p>
            <a:pPr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Ansprechpartner für </a:t>
            </a:r>
            <a:r>
              <a:rPr lang="de-DE" sz="2400" dirty="0"/>
              <a:t>gute Zusammenarbeit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Absprachen nach jedem Sprint</a:t>
            </a:r>
          </a:p>
          <a:p>
            <a:pPr>
              <a:buClr>
                <a:srgbClr val="8AD0D6"/>
              </a:buClr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650AB3-29F6-4FCD-9E1F-2901E73B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5D0A33-ADA1-4860-AE0F-B0EA1232CB3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00" y="3960000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60F0C-0272-452F-BD5E-369170B3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Vorteile: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99943-6A07-4ED4-A586-789A32C4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6314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de-DE" sz="2400" dirty="0"/>
              <a:t>Einheitliche und sichere Datenhaltung </a:t>
            </a:r>
            <a:endParaRPr lang="de-DE" dirty="0"/>
          </a:p>
          <a:p>
            <a:pPr>
              <a:buClr>
                <a:srgbClr val="8AD0D6"/>
              </a:buClr>
            </a:pPr>
            <a:r>
              <a:rPr lang="de-DE" sz="2400" dirty="0"/>
              <a:t>Zentrale Datenverwaltung</a:t>
            </a:r>
          </a:p>
          <a:p>
            <a:pPr>
              <a:buClr>
                <a:srgbClr val="8AD0D6"/>
              </a:buClr>
            </a:pPr>
            <a:r>
              <a:rPr lang="de-DE" sz="2400" dirty="0"/>
              <a:t>Redundanzen vermeiden</a:t>
            </a:r>
          </a:p>
          <a:p>
            <a:pPr marL="0" indent="0">
              <a:buClr>
                <a:srgbClr val="8AD0D6"/>
              </a:buClr>
              <a:buNone/>
            </a:pPr>
            <a:endParaRPr lang="de-DE" sz="2400" dirty="0"/>
          </a:p>
          <a:p>
            <a:pPr>
              <a:buClr>
                <a:srgbClr val="8AD0D6"/>
              </a:buClr>
            </a:pPr>
            <a:r>
              <a:rPr lang="de-DE" sz="2400" dirty="0"/>
              <a:t>Basis zur Datenversorgung der 					      nachgelagerten Systemen (Data </a:t>
            </a:r>
            <a:r>
              <a:rPr lang="de-DE" sz="2400" dirty="0" err="1"/>
              <a:t>Marts</a:t>
            </a:r>
            <a:r>
              <a:rPr lang="de-DE" sz="2400" dirty="0"/>
              <a:t>)</a:t>
            </a:r>
            <a:endParaRPr lang="de-DE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Basis für eine erfolgreiche BI-Lösung</a:t>
            </a:r>
          </a:p>
          <a:p>
            <a:pPr>
              <a:buClr>
                <a:srgbClr val="8AD0D6"/>
              </a:buClr>
            </a:pPr>
            <a:r>
              <a:rPr lang="de-DE" sz="2400" dirty="0">
                <a:ea typeface="+mj-lt"/>
                <a:cs typeface="+mj-lt"/>
              </a:rPr>
              <a:t>unabhängig vom Betriebssystem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0A2C32-B404-4915-917A-63FBD24A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72EDE93-0B42-47CF-A8E6-73B160C8717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00" y="3960000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60F0C-0272-452F-BD5E-369170B3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b="1" dirty="0"/>
              <a:t>Data </a:t>
            </a:r>
            <a:r>
              <a:rPr lang="de-DE" b="1" dirty="0" err="1"/>
              <a:t>Marts</a:t>
            </a:r>
            <a:r>
              <a:rPr lang="de-DE" b="1" dirty="0"/>
              <a:t> &amp; OLAP Cubes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99943-6A07-4ED4-A586-789A32C4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6314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Data </a:t>
            </a:r>
            <a:r>
              <a:rPr lang="de-DE" sz="2400" dirty="0" err="1"/>
              <a:t>Marts</a:t>
            </a:r>
            <a:endParaRPr lang="de-DE" sz="2400" dirty="0"/>
          </a:p>
          <a:p>
            <a:pPr>
              <a:buClr>
                <a:srgbClr val="8AD0D6"/>
              </a:buClr>
            </a:pPr>
            <a:r>
              <a:rPr lang="de-DE" sz="2400" dirty="0"/>
              <a:t>Begründung: </a:t>
            </a:r>
          </a:p>
          <a:p>
            <a:pPr marL="0" indent="0">
              <a:buClr>
                <a:srgbClr val="8AD0D6"/>
              </a:buClr>
              <a:buNone/>
            </a:pPr>
            <a:endParaRPr lang="de-DE" sz="2400" dirty="0"/>
          </a:p>
          <a:p>
            <a:pPr lvl="1">
              <a:buClr>
                <a:srgbClr val="8AD0D6"/>
              </a:buClr>
              <a:buFont typeface="Wingdings" charset="2"/>
              <a:buChar char="§"/>
            </a:pPr>
            <a:r>
              <a:rPr lang="de-DE" sz="2000" dirty="0"/>
              <a:t>Kleiner Teildatensatz</a:t>
            </a:r>
          </a:p>
          <a:p>
            <a:pPr lvl="1">
              <a:buClr>
                <a:srgbClr val="8AD0D6"/>
              </a:buClr>
              <a:buFont typeface="Wingdings" charset="2"/>
              <a:buChar char="§"/>
            </a:pPr>
            <a:r>
              <a:rPr lang="de-DE" sz="2000" dirty="0"/>
              <a:t>Betrachtung bestimmten Daten 								  bestimmter Abteilungen</a:t>
            </a:r>
          </a:p>
          <a:p>
            <a:pPr lvl="1">
              <a:buClr>
                <a:srgbClr val="8AD0D6"/>
              </a:buClr>
              <a:buFont typeface="Wingdings" charset="2"/>
              <a:buChar char="§"/>
            </a:pPr>
            <a:r>
              <a:rPr lang="de-DE" sz="2000" dirty="0"/>
              <a:t>Erstellung in einem bestehenden Data Warehouse						 aus anderen internen oder externen Datenquellen </a:t>
            </a:r>
          </a:p>
          <a:p>
            <a:pPr lvl="1">
              <a:buClr>
                <a:srgbClr val="8AD0D6"/>
              </a:buClr>
              <a:buFont typeface="Wingdings" charset="2"/>
              <a:buChar char="§"/>
            </a:pPr>
            <a:r>
              <a:rPr lang="de-DE" sz="2000" dirty="0"/>
              <a:t>Eigene Speicherort für die Datenverwendung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endParaRPr lang="de-DE" sz="2600" dirty="0"/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endParaRPr lang="de-DE" sz="2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0A2C32-B404-4915-917A-63FBD24A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4" y="648605"/>
            <a:ext cx="883608" cy="8768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63A7D8-B0C2-4B16-981E-D95641ED85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00" y="3960000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23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625</Words>
  <Application>Microsoft Office PowerPoint</Application>
  <PresentationFormat>Breitbild</PresentationFormat>
  <Paragraphs>149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</vt:lpstr>
      <vt:lpstr>        Fallstudie  Data Science  Gruppe: No Data</vt:lpstr>
      <vt:lpstr>PowerPoint-Präsentation</vt:lpstr>
      <vt:lpstr>Wir sind:</vt:lpstr>
      <vt:lpstr>Wir können:</vt:lpstr>
      <vt:lpstr>Funktionsweise</vt:lpstr>
      <vt:lpstr>Produktvorführung</vt:lpstr>
      <vt:lpstr>Data Warehouse Umsetzung:</vt:lpstr>
      <vt:lpstr>Vorteile:</vt:lpstr>
      <vt:lpstr>Data Marts &amp; OLAP Cubes</vt:lpstr>
      <vt:lpstr>Data Marts &amp; OLAP Cubes</vt:lpstr>
      <vt:lpstr>Vielen Dank  für Ihre Aufmerksamkeit!</vt:lpstr>
      <vt:lpstr>Impressum: </vt:lpstr>
      <vt:lpstr>Projektumsetzung </vt:lpstr>
      <vt:lpstr>Unsere Story</vt:lpstr>
      <vt:lpstr>Team</vt:lpstr>
      <vt:lpstr>Projektumsetzung</vt:lpstr>
      <vt:lpstr>Projektausblick</vt:lpstr>
      <vt:lpstr>Roadmap</vt:lpstr>
      <vt:lpstr>Arbeitsablauf mit Kanban</vt:lpstr>
      <vt:lpstr>PowerPoint-Präsentation</vt:lpstr>
      <vt:lpstr>Ereignis-Reaktionsmodell </vt:lpstr>
      <vt:lpstr>Ereignis-Reaktionsmodell  </vt:lpstr>
      <vt:lpstr>Datengeneration </vt:lpstr>
      <vt:lpstr>ETL-Prozess (Datenimport)    </vt:lpstr>
      <vt:lpstr>Code Preview</vt:lpstr>
      <vt:lpstr>Scrum Umsetzung</vt:lpstr>
      <vt:lpstr>Vielen Dank 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Trang</dc:creator>
  <cp:lastModifiedBy>Nils-Jannik Klink</cp:lastModifiedBy>
  <cp:revision>17</cp:revision>
  <dcterms:created xsi:type="dcterms:W3CDTF">2022-01-17T08:03:44Z</dcterms:created>
  <dcterms:modified xsi:type="dcterms:W3CDTF">2022-01-25T01:17:04Z</dcterms:modified>
</cp:coreProperties>
</file>