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0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D42E9-475E-4E22-9A73-4687E64EEE12}" v="39" dt="2021-12-10T14:22:26.250"/>
    <p1510:client id="{07CE06C4-5C3F-4C59-A72B-D83105F3B994}" v="414" dt="2021-12-10T14:25:57.945"/>
    <p1510:client id="{089B476D-7812-4B97-B6A6-69D66D07F0D5}" v="468" dt="2021-12-10T14:28:10.295"/>
    <p1510:client id="{82EB4377-7528-49B8-A663-D3F55A983EC4}" v="197" dt="2021-12-10T14:29:42.838"/>
    <p1510:client id="{CD0018D9-F020-4F29-9168-00F7CF7BED4B}" v="66" dt="2021-12-10T14:23:10.4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5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4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42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9828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0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8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9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54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9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1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7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3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8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66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C63D5-8449-47F9-BF8E-3531BA84B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Zeitplanung Projekt 4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141D4B-3C2B-4675-8C01-BBF3703FF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DE">
                <a:cs typeface="Calibri"/>
              </a:rPr>
              <a:t>Gruppe NO Data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48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B15D4-D6AD-4724-A597-3769A18B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ea typeface="+mj-lt"/>
                <a:cs typeface="+mj-lt"/>
              </a:rPr>
              <a:t>Projekt-Vorschlag 4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F351E6-0990-467C-8B10-F6962EB6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Wir haben eine extrem verteilte Datenhaltung, keine richtige Struktur und keinen angemessenen ETL System. Entwickeln Sie eine Unternehmensspezifische sinnvolle Datenhaltungslösung mit einem Data-Warehouse.</a:t>
            </a:r>
            <a:endParaRPr lang="de-DE"/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•Entwurf eines </a:t>
            </a:r>
            <a:r>
              <a:rPr lang="de-DE" err="1">
                <a:ea typeface="+mj-lt"/>
                <a:cs typeface="+mj-lt"/>
              </a:rPr>
              <a:t>neuheitlichen</a:t>
            </a:r>
            <a:r>
              <a:rPr lang="de-DE">
                <a:ea typeface="+mj-lt"/>
                <a:cs typeface="+mj-lt"/>
              </a:rPr>
              <a:t> ER-Modells</a:t>
            </a:r>
            <a:endParaRPr lang="de-DE"/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•Definition der Quell-Datensysteme(Interne und Externe Daten)</a:t>
            </a:r>
            <a:endParaRPr lang="de-DE"/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•Aufsetzung eines ETL-Prozesses zur Befüllung eines Data </a:t>
            </a:r>
            <a:r>
              <a:rPr lang="de-DE" err="1">
                <a:ea typeface="+mj-lt"/>
                <a:cs typeface="+mj-lt"/>
              </a:rPr>
              <a:t>Warehouses</a:t>
            </a:r>
            <a:endParaRPr lang="de-DE" err="1"/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•Frage: Inwiefern ist es sinnvoll Data </a:t>
            </a:r>
            <a:r>
              <a:rPr lang="de-DE" err="1">
                <a:ea typeface="+mj-lt"/>
                <a:cs typeface="+mj-lt"/>
              </a:rPr>
              <a:t>Marts</a:t>
            </a:r>
            <a:r>
              <a:rPr lang="de-DE">
                <a:ea typeface="+mj-lt"/>
                <a:cs typeface="+mj-lt"/>
              </a:rPr>
              <a:t> und OLAP Cubes für interne Abteilung als Kunden aufzusetzen?</a:t>
            </a:r>
            <a:endParaRPr lang="de-DE"/>
          </a:p>
          <a:p>
            <a:pPr>
              <a:buClr>
                <a:srgbClr val="8AD0D6"/>
              </a:buClr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86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9BE9-5DED-46F6-986F-E9CA28BF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Calibri Light"/>
              </a:rPr>
              <a:t>GANTT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FE2F5A6-9B87-4B8C-B2CD-353A818E613D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7804730"/>
              </p:ext>
            </p:extLst>
          </p:nvPr>
        </p:nvGraphicFramePr>
        <p:xfrm>
          <a:off x="119743" y="1945367"/>
          <a:ext cx="11961355" cy="381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811">
                  <a:extLst>
                    <a:ext uri="{9D8B030D-6E8A-4147-A177-3AD203B41FA5}">
                      <a16:colId xmlns:a16="http://schemas.microsoft.com/office/drawing/2014/main" val="1442850488"/>
                    </a:ext>
                  </a:extLst>
                </a:gridCol>
                <a:gridCol w="1105580">
                  <a:extLst>
                    <a:ext uri="{9D8B030D-6E8A-4147-A177-3AD203B41FA5}">
                      <a16:colId xmlns:a16="http://schemas.microsoft.com/office/drawing/2014/main" val="888622844"/>
                    </a:ext>
                  </a:extLst>
                </a:gridCol>
                <a:gridCol w="1084722">
                  <a:extLst>
                    <a:ext uri="{9D8B030D-6E8A-4147-A177-3AD203B41FA5}">
                      <a16:colId xmlns:a16="http://schemas.microsoft.com/office/drawing/2014/main" val="402060447"/>
                    </a:ext>
                  </a:extLst>
                </a:gridCol>
                <a:gridCol w="1088570">
                  <a:extLst>
                    <a:ext uri="{9D8B030D-6E8A-4147-A177-3AD203B41FA5}">
                      <a16:colId xmlns:a16="http://schemas.microsoft.com/office/drawing/2014/main" val="3772121688"/>
                    </a:ext>
                  </a:extLst>
                </a:gridCol>
                <a:gridCol w="1044792">
                  <a:extLst>
                    <a:ext uri="{9D8B030D-6E8A-4147-A177-3AD203B41FA5}">
                      <a16:colId xmlns:a16="http://schemas.microsoft.com/office/drawing/2014/main" val="2348118497"/>
                    </a:ext>
                  </a:extLst>
                </a:gridCol>
                <a:gridCol w="1053698">
                  <a:extLst>
                    <a:ext uri="{9D8B030D-6E8A-4147-A177-3AD203B41FA5}">
                      <a16:colId xmlns:a16="http://schemas.microsoft.com/office/drawing/2014/main" val="3958641568"/>
                    </a:ext>
                  </a:extLst>
                </a:gridCol>
                <a:gridCol w="1036561">
                  <a:extLst>
                    <a:ext uri="{9D8B030D-6E8A-4147-A177-3AD203B41FA5}">
                      <a16:colId xmlns:a16="http://schemas.microsoft.com/office/drawing/2014/main" val="1917859949"/>
                    </a:ext>
                  </a:extLst>
                </a:gridCol>
                <a:gridCol w="1036565">
                  <a:extLst>
                    <a:ext uri="{9D8B030D-6E8A-4147-A177-3AD203B41FA5}">
                      <a16:colId xmlns:a16="http://schemas.microsoft.com/office/drawing/2014/main" val="4219695326"/>
                    </a:ext>
                  </a:extLst>
                </a:gridCol>
                <a:gridCol w="1058056">
                  <a:extLst>
                    <a:ext uri="{9D8B030D-6E8A-4147-A177-3AD203B41FA5}">
                      <a16:colId xmlns:a16="http://schemas.microsoft.com/office/drawing/2014/main" val="3341216918"/>
                    </a:ext>
                  </a:extLst>
                </a:gridCol>
              </a:tblGrid>
              <a:tr h="528681">
                <a:tc>
                  <a:txBody>
                    <a:bodyPr/>
                    <a:lstStyle/>
                    <a:p>
                      <a:r>
                        <a:rPr lang="de-DE" sz="1600" dirty="0"/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10.12.21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17.12.21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24.12.21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31.12.21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07.01.22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14.01.22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/>
                        <a:t>21.01.22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/>
                        <a:t>25.01.22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9043"/>
                  </a:ext>
                </a:extLst>
              </a:tr>
              <a:tr h="5286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/>
                        <a:t>Datenquellen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994554"/>
                  </a:ext>
                </a:extLst>
              </a:tr>
              <a:tr h="5286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Calibri"/>
                        </a:rPr>
                        <a:t>ER-Modell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97966"/>
                  </a:ext>
                </a:extLst>
              </a:tr>
              <a:tr h="5286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Calibri"/>
                        </a:rPr>
                        <a:t>Data Warehouse 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2900"/>
                  </a:ext>
                </a:extLst>
              </a:tr>
              <a:tr h="5286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Calibri"/>
                        </a:rPr>
                        <a:t>ETL-Prozesse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33180"/>
                  </a:ext>
                </a:extLst>
              </a:tr>
              <a:tr h="5286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Calibri"/>
                        </a:rPr>
                        <a:t>DOKUMENTATION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291291"/>
                  </a:ext>
                </a:extLst>
              </a:tr>
              <a:tr h="528681">
                <a:tc>
                  <a:txBody>
                    <a:bodyPr/>
                    <a:lstStyle/>
                    <a:p>
                      <a:r>
                        <a:rPr lang="de-DE" dirty="0"/>
                        <a:t>Projektvorstellung und Abgabe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9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30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6EF0D-898E-425E-A338-EA417710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USER STORYS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57AAD-D650-4EA7-B427-0A7B4A89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de-DE">
                <a:solidFill>
                  <a:srgbClr val="FF0000"/>
                </a:solidFill>
                <a:ea typeface="+mj-lt"/>
                <a:cs typeface="+mj-lt"/>
              </a:rPr>
              <a:t>Als [Nutzer] möchte ich [Funktion], damit / um / weil [Wert].</a:t>
            </a:r>
          </a:p>
          <a:p>
            <a:pPr marL="0" indent="0">
              <a:buClr>
                <a:srgbClr val="8AD0D6"/>
              </a:buClr>
              <a:buNone/>
            </a:pPr>
            <a:endParaRPr lang="de-DE" dirty="0"/>
          </a:p>
          <a:p>
            <a:pPr>
              <a:buClr>
                <a:srgbClr val="8AD0D6"/>
              </a:buClr>
            </a:pPr>
            <a:r>
              <a:rPr lang="de-DE"/>
              <a:t>Als User möchte ich Datenanalysen durchführen, um neue Erkenntnisse aus den Daten zu erzielen.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/>
              <a:t>Als Admin möchte ich die Datensicherheit gewähren, um die Vertraulichkeit der Kunden zu schützen.</a:t>
            </a:r>
            <a:endParaRPr lang="de-DE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Als Admin möchte ich eine ordentliche/übersichtliche/strukturierte Datenhaltung und Datenverarbeitung haben, um Redundanz zu vermeiden.</a:t>
            </a: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Als User möchte ich auf alle Daten innerhalb eines Systems Zugriff haben, um nicht auf verteilte Datenhaltungssysteme zugreifen zu müssen</a:t>
            </a:r>
            <a:endParaRPr lang="de-DE"/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Als User möchte ich mich im Datenbanksystem anmelden können, um auf Funktionen zuzugreifen</a:t>
            </a:r>
            <a:endParaRPr lang="de-DE"/>
          </a:p>
          <a:p>
            <a:pPr>
              <a:buClr>
                <a:srgbClr val="8AD0D6"/>
              </a:buClr>
            </a:pPr>
            <a:endParaRPr lang="de-DE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Als Admin möchte ich Zugriffrechte und Berechtigungen für Datenabruf und Datenmanipulation verwalten zu können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36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F4425-DFBA-409F-8766-ACD51174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USER STORYS</a:t>
            </a:r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45CCC4-F1B8-475E-9D7B-D3CC1D8B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de-DE"/>
              <a:t>Als User möchte ich einen Mehrbenutzerbetrieb, damit mehrere Leute aus dem Team auf die Daten zugreifen können.</a:t>
            </a:r>
          </a:p>
          <a:p>
            <a:pPr>
              <a:buClr>
                <a:srgbClr val="8AD0D6"/>
              </a:buClr>
            </a:pPr>
            <a:r>
              <a:rPr lang="de-DE"/>
              <a:t>Als Admin möchte ich eine Datenunabhängigkeit, damit die Datenbank erweitert werden kann.</a:t>
            </a:r>
          </a:p>
        </p:txBody>
      </p:sp>
    </p:spTree>
    <p:extLst>
      <p:ext uri="{BB962C8B-B14F-4D97-AF65-F5344CB8AC3E}">
        <p14:creationId xmlns:p14="http://schemas.microsoft.com/office/powerpoint/2010/main" val="417623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97708-6640-4A0A-A629-1656F1B2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Datenquellen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6DBD9-9BC7-472F-A156-9EF93AED2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Datenquellen von weltweiten Banken</a:t>
            </a:r>
          </a:p>
        </p:txBody>
      </p:sp>
    </p:spTree>
    <p:extLst>
      <p:ext uri="{BB962C8B-B14F-4D97-AF65-F5344CB8AC3E}">
        <p14:creationId xmlns:p14="http://schemas.microsoft.com/office/powerpoint/2010/main" val="357243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091B7-5931-459C-8297-772D34FF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ER-Modell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95CC5A-B3BD-471B-B967-960F20711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Erstellung des ER-Modells mit den entsprechenden Beziehungen</a:t>
            </a:r>
          </a:p>
          <a:p>
            <a:pPr>
              <a:buClr>
                <a:srgbClr val="8AD0D6"/>
              </a:buClr>
            </a:pPr>
            <a:r>
              <a:rPr lang="de-DE"/>
              <a:t>Vorbereitung zur Erstellung der Datenbank</a:t>
            </a:r>
          </a:p>
          <a:p>
            <a:pPr>
              <a:buClr>
                <a:srgbClr val="8AD0D6"/>
              </a:buClr>
            </a:pPr>
            <a:r>
              <a:rPr lang="de-DE"/>
              <a:t>Wahl einer Datenbank Plattform (</a:t>
            </a:r>
            <a:r>
              <a:rPr lang="de-DE" err="1"/>
              <a:t>z.B</a:t>
            </a:r>
            <a:r>
              <a:rPr lang="de-DE"/>
              <a:t> MySQL </a:t>
            </a:r>
            <a:r>
              <a:rPr lang="de-DE" err="1"/>
              <a:t>Workbench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3541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Breitbild</PresentationFormat>
  <Paragraphs>44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Zeitplanung Projekt 4</vt:lpstr>
      <vt:lpstr>Projekt-Vorschlag 4</vt:lpstr>
      <vt:lpstr>GANTT</vt:lpstr>
      <vt:lpstr>USER STORYS</vt:lpstr>
      <vt:lpstr>USER STORYS </vt:lpstr>
      <vt:lpstr>Datenquellen</vt:lpstr>
      <vt:lpstr>ER-Modell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Rico Siegelin</dc:creator>
  <cp:lastModifiedBy>Klink, Nils-Jannik (GBS B&amp;S DE SOL GMS MPA DPC)</cp:lastModifiedBy>
  <cp:revision>33</cp:revision>
  <dcterms:created xsi:type="dcterms:W3CDTF">2021-12-10T12:17:19Z</dcterms:created>
  <dcterms:modified xsi:type="dcterms:W3CDTF">2021-12-10T14:33:56Z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2021-12-10T14:33:56Z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75a477fe-7a83-4f8c-b078-5726fc79862b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