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75" r:id="rId3"/>
    <p:sldId id="284" r:id="rId4"/>
    <p:sldId id="267" r:id="rId5"/>
    <p:sldId id="264" r:id="rId6"/>
    <p:sldId id="266" r:id="rId7"/>
    <p:sldId id="263" r:id="rId8"/>
    <p:sldId id="268" r:id="rId9"/>
    <p:sldId id="271" r:id="rId10"/>
    <p:sldId id="272" r:id="rId11"/>
    <p:sldId id="273" r:id="rId12"/>
    <p:sldId id="274" r:id="rId13"/>
    <p:sldId id="276" r:id="rId14"/>
    <p:sldId id="279" r:id="rId15"/>
    <p:sldId id="277" r:id="rId16"/>
    <p:sldId id="285" r:id="rId17"/>
    <p:sldId id="286" r:id="rId18"/>
    <p:sldId id="289" r:id="rId19"/>
    <p:sldId id="281" r:id="rId20"/>
    <p:sldId id="280" r:id="rId21"/>
    <p:sldId id="283" r:id="rId22"/>
    <p:sldId id="288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97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2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98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7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7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1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94B9-23B8-4FA8-B34C-53355CB6DF3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DD3BC3-9369-40D9-B476-AC8D3123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7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5BE0789E-91A7-4246-978E-A17FE1BF95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782F52E-0F94-4BFC-9F89-B054DDEAB9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6C0BD2-8B3C-4042-B4EE-5DB7665A373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8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7D3795-67F1-4E12-8DF3-57553B06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Regression Analysis of Death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64BA3-EB36-44D6-8FD3-EF210A2A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US" dirty="0"/>
              <a:t>By Sailee </a:t>
            </a:r>
            <a:r>
              <a:rPr lang="en-US" dirty="0" err="1"/>
              <a:t>Rumao</a:t>
            </a:r>
            <a:r>
              <a:rPr lang="en-US" dirty="0"/>
              <a:t> (MS, Applied Statistics)</a:t>
            </a:r>
          </a:p>
          <a:p>
            <a:r>
              <a:rPr lang="en-US" dirty="0"/>
              <a:t>Under Dr. </a:t>
            </a:r>
            <a:r>
              <a:rPr lang="en-US" dirty="0" err="1"/>
              <a:t>Linlin</a:t>
            </a:r>
            <a:r>
              <a:rPr lang="en-US" dirty="0"/>
              <a:t> Chen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7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C0FF2-B1F4-441A-AC8D-9BC99E48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247776"/>
            <a:ext cx="10382250" cy="55054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CB2253-9719-424B-AD0C-817EB505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488" y="252635"/>
            <a:ext cx="8911687" cy="7855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Evaluation of Non-linearity:</a:t>
            </a:r>
          </a:p>
        </p:txBody>
      </p:sp>
    </p:spTree>
    <p:extLst>
      <p:ext uri="{BB962C8B-B14F-4D97-AF65-F5344CB8AC3E}">
        <p14:creationId xmlns:p14="http://schemas.microsoft.com/office/powerpoint/2010/main" val="79843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DBD33E-A307-49A1-971E-5F4F8295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276350"/>
            <a:ext cx="10322560" cy="51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7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9360E0-DA73-492A-8C5E-0283CE7E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809625"/>
            <a:ext cx="10115550" cy="57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39A98-0470-40A1-A68C-4F395E65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905000"/>
            <a:ext cx="9534525" cy="20097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1601E9-262A-4B94-803B-92B650DE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Comparison of Models:</a:t>
            </a:r>
          </a:p>
        </p:txBody>
      </p:sp>
    </p:spTree>
    <p:extLst>
      <p:ext uri="{BB962C8B-B14F-4D97-AF65-F5344CB8AC3E}">
        <p14:creationId xmlns:p14="http://schemas.microsoft.com/office/powerpoint/2010/main" val="401694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AEF2-1DEE-431C-A4FF-72620630D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2963" y="2162174"/>
            <a:ext cx="8915399" cy="16478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Model by Backward selection Method is:</a:t>
            </a:r>
            <a:br>
              <a:rPr lang="en-US" sz="2800" dirty="0"/>
            </a:br>
            <a:r>
              <a:rPr lang="en-US" sz="2800" dirty="0"/>
              <a:t>B=</a:t>
            </a:r>
            <a:r>
              <a:rPr lang="pt-BR" sz="2800" dirty="0"/>
              <a:t>A1*x1+A2*x2+A3*x3+A4*x4+A5*x5+A6*x6+A8*x8+A10*x10+A11*x11+A12*x12+error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656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6EED2C-B914-4AE8-B528-D3CE04BE8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452880"/>
            <a:ext cx="10996929" cy="51612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B6EAB2-88C7-4C69-B23C-2020C916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770" y="847725"/>
            <a:ext cx="8911687" cy="424180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 Analysis of Selected Model</a:t>
            </a:r>
          </a:p>
        </p:txBody>
      </p:sp>
    </p:spTree>
    <p:extLst>
      <p:ext uri="{BB962C8B-B14F-4D97-AF65-F5344CB8AC3E}">
        <p14:creationId xmlns:p14="http://schemas.microsoft.com/office/powerpoint/2010/main" val="231395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4A27CB-C047-4D30-AEA6-CE028F91CEA3}"/>
              </a:ext>
            </a:extLst>
          </p:cNvPr>
          <p:cNvSpPr/>
          <p:nvPr/>
        </p:nvSpPr>
        <p:spPr>
          <a:xfrm>
            <a:off x="1893887" y="714375"/>
            <a:ext cx="49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Study of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Multicollinearty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B1346-BFFE-435A-AEDD-86D3763C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62" y="1666875"/>
            <a:ext cx="8532811" cy="14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8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0AEC3-2F91-49B0-98BE-F994B50A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89103"/>
            <a:ext cx="9713911" cy="27931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Model becomes: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EC27B-DA07-4F36-9394-1EAA6378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700" y="3155972"/>
            <a:ext cx="6227760" cy="10516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Overall Model is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A3 AND A5,all variables are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DB8A20F-F0C6-4D08-B9F3-C811729FBE58}"/>
              </a:ext>
            </a:extLst>
          </p:cNvPr>
          <p:cNvSpPr txBox="1">
            <a:spLocks/>
          </p:cNvSpPr>
          <p:nvPr/>
        </p:nvSpPr>
        <p:spPr>
          <a:xfrm>
            <a:off x="1790700" y="1629978"/>
            <a:ext cx="8532811" cy="125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B=</a:t>
            </a:r>
            <a:r>
              <a:rPr lang="pt-BR" dirty="0"/>
              <a:t>A1*x1+A2*x2+A3*x3+A4*x4+A5*x5+A6*x6+A8*x8+A10*x10+A12*x12+error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8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F183-C99D-4309-A618-67346816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8A974-0FE9-4617-B158-E97E70240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CE962E-8E2B-4600-AF7B-108B85AC0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16363"/>
              </p:ext>
            </p:extLst>
          </p:nvPr>
        </p:nvGraphicFramePr>
        <p:xfrm>
          <a:off x="2589212" y="68246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78181993"/>
                    </a:ext>
                  </a:extLst>
                </a:gridCol>
                <a:gridCol w="1878011">
                  <a:extLst>
                    <a:ext uri="{9D8B030D-6E8A-4147-A177-3AD203B41FA5}">
                      <a16:colId xmlns:a16="http://schemas.microsoft.com/office/drawing/2014/main" val="2956822358"/>
                    </a:ext>
                  </a:extLst>
                </a:gridCol>
                <a:gridCol w="1373189">
                  <a:extLst>
                    <a:ext uri="{9D8B030D-6E8A-4147-A177-3AD203B41FA5}">
                      <a16:colId xmlns:a16="http://schemas.microsoft.com/office/drawing/2014/main" val="31287393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2043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826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R_square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Adj_R_Square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6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352.4095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43294.52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27.19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606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E1955F-F394-4917-8C72-F6314519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74685"/>
            <a:ext cx="8364538" cy="1763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18C0A-456C-4C59-B149-1023A25D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670015"/>
            <a:ext cx="71247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5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7C82F7-4C79-406D-85CF-90AF421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141"/>
            <a:ext cx="10277648" cy="61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1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B123-AFD5-4C26-B0EE-029350B4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165" y="146590"/>
            <a:ext cx="8911687" cy="758285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B1B4-B89D-45FD-9A07-63AD2104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882110"/>
            <a:ext cx="11582399" cy="5829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The death rate is to be represented as a function of :</a:t>
            </a:r>
          </a:p>
          <a:p>
            <a:r>
              <a:rPr lang="en-IN" dirty="0"/>
              <a:t>      A1:  the average annual precipitation;</a:t>
            </a:r>
            <a:endParaRPr lang="en-US" dirty="0"/>
          </a:p>
          <a:p>
            <a:r>
              <a:rPr lang="en-IN" dirty="0"/>
              <a:t>      A2: the average January temperature;</a:t>
            </a:r>
            <a:endParaRPr lang="en-US" dirty="0"/>
          </a:p>
          <a:p>
            <a:r>
              <a:rPr lang="en-IN" dirty="0"/>
              <a:t>      A3:  the average July temperature;</a:t>
            </a:r>
            <a:endParaRPr lang="en-US" dirty="0"/>
          </a:p>
          <a:p>
            <a:r>
              <a:rPr lang="en-IN" dirty="0"/>
              <a:t>      A4:  the size of the population older than 65;</a:t>
            </a:r>
            <a:endParaRPr lang="en-US" dirty="0"/>
          </a:p>
          <a:p>
            <a:r>
              <a:rPr lang="en-IN" dirty="0"/>
              <a:t>      A5:  the number of members per household;</a:t>
            </a:r>
            <a:endParaRPr lang="en-US" dirty="0"/>
          </a:p>
          <a:p>
            <a:r>
              <a:rPr lang="en-IN" dirty="0"/>
              <a:t>      A6:  the number of years of schooling for persons over 22;</a:t>
            </a:r>
            <a:endParaRPr lang="en-US" dirty="0"/>
          </a:p>
          <a:p>
            <a:r>
              <a:rPr lang="en-IN" dirty="0"/>
              <a:t>      A7:  the number of households with fully equipped kitchens;</a:t>
            </a:r>
            <a:endParaRPr lang="en-US" dirty="0"/>
          </a:p>
          <a:p>
            <a:r>
              <a:rPr lang="en-IN" dirty="0"/>
              <a:t>      A8:  the population per square mile; </a:t>
            </a:r>
            <a:endParaRPr lang="en-US" dirty="0"/>
          </a:p>
          <a:p>
            <a:r>
              <a:rPr lang="en-IN" dirty="0"/>
              <a:t>      A9: the number of office workers;</a:t>
            </a:r>
            <a:endParaRPr lang="en-US" dirty="0"/>
          </a:p>
          <a:p>
            <a:r>
              <a:rPr lang="en-IN" dirty="0"/>
              <a:t>     A10: the number of families with an income less than $3000;</a:t>
            </a:r>
            <a:endParaRPr lang="en-US" dirty="0"/>
          </a:p>
          <a:p>
            <a:r>
              <a:rPr lang="en-IN" dirty="0"/>
              <a:t>     A11: the hydrocarbon pollution index;</a:t>
            </a:r>
            <a:endParaRPr lang="en-US" dirty="0"/>
          </a:p>
          <a:p>
            <a:r>
              <a:rPr lang="en-IN" dirty="0"/>
              <a:t>     A12: the nitric oxide pollution index;</a:t>
            </a:r>
            <a:endParaRPr lang="en-US" dirty="0"/>
          </a:p>
          <a:p>
            <a:r>
              <a:rPr lang="en-IN" dirty="0"/>
              <a:t>     A13: the </a:t>
            </a:r>
            <a:r>
              <a:rPr lang="en-IN" dirty="0" err="1"/>
              <a:t>sulfur</a:t>
            </a:r>
            <a:r>
              <a:rPr lang="en-IN" dirty="0"/>
              <a:t> dioxide pollution index;</a:t>
            </a:r>
            <a:endParaRPr lang="en-US" dirty="0"/>
          </a:p>
          <a:p>
            <a:r>
              <a:rPr lang="en-IN" dirty="0"/>
              <a:t>     A14: the degree of atmospheric moisture.</a:t>
            </a:r>
            <a:endParaRPr lang="en-US" dirty="0"/>
          </a:p>
          <a:p>
            <a:r>
              <a:rPr lang="en-IN" dirty="0"/>
              <a:t>          B: the death rate.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is as follows:</a:t>
            </a:r>
          </a:p>
          <a:p>
            <a:pPr marL="0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Berlin Sans FB" panose="020E06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 = A1*X1 + A2*X2 + A3*X3 + A4*X4 + A5*X5  + A6*X6 + A7*X7 + A8*X8 + A9*X9 + A10*X10</a:t>
            </a:r>
            <a:r>
              <a:rPr lang="en-US" sz="2400" dirty="0">
                <a:latin typeface="Berlin Sans FB" panose="020E06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Berlin Sans FB" panose="020E06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A11*X11 + A12*X12 + A13*X13 + A14*X14 +A15*X15</a:t>
            </a:r>
            <a:endParaRPr lang="en-US" dirty="0">
              <a:latin typeface="Berlin Sans FB" panose="020E0602020502020306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6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0F392-FB0E-4EB6-9A95-B43AB8E92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07" y="849480"/>
            <a:ext cx="6080899" cy="2584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50BA6-1A43-4777-B2F2-15B6C113E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67" y="5322084"/>
            <a:ext cx="5976939" cy="137287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9456145-BAAC-4F92-B94F-B8E82D47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252" y="0"/>
            <a:ext cx="8915399" cy="6197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Normality of Residuals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A74613-3D15-475E-847A-4ACB1EA62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1532" y="4053839"/>
            <a:ext cx="8915399" cy="1061086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n-US" sz="67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Test for Autocorrelation of Errors</a:t>
            </a:r>
          </a:p>
          <a:p>
            <a:r>
              <a:rPr lang="en-US" sz="3600" dirty="0"/>
              <a:t>Errors are independently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763754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21D35A-9593-47D3-8507-3963DC31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82" y="1148080"/>
            <a:ext cx="8763635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55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E71197-5535-409F-B582-1015E240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52412"/>
            <a:ext cx="7248525" cy="981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C09F70-F2D2-44F9-B8A4-70416D5CDAB1}"/>
              </a:ext>
            </a:extLst>
          </p:cNvPr>
          <p:cNvSpPr/>
          <p:nvPr/>
        </p:nvSpPr>
        <p:spPr>
          <a:xfrm>
            <a:off x="2314575" y="143276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     A1:  the average annual precipitation;</a:t>
            </a:r>
            <a:endParaRPr lang="en-US" dirty="0"/>
          </a:p>
          <a:p>
            <a:r>
              <a:rPr lang="en-IN" dirty="0"/>
              <a:t>      A2: the average January temperature;</a:t>
            </a:r>
            <a:endParaRPr lang="en-US" dirty="0"/>
          </a:p>
          <a:p>
            <a:r>
              <a:rPr lang="en-IN" dirty="0"/>
              <a:t>      A3:  the average July temperature;</a:t>
            </a:r>
            <a:endParaRPr lang="en-US" dirty="0"/>
          </a:p>
          <a:p>
            <a:r>
              <a:rPr lang="en-IN" dirty="0"/>
              <a:t>      A4:  the size of the population older than 65;</a:t>
            </a:r>
            <a:endParaRPr lang="en-US" dirty="0"/>
          </a:p>
          <a:p>
            <a:r>
              <a:rPr lang="en-IN" dirty="0"/>
              <a:t>      A5:  the number of members per household;</a:t>
            </a:r>
            <a:endParaRPr lang="en-US" dirty="0"/>
          </a:p>
          <a:p>
            <a:r>
              <a:rPr lang="en-IN" dirty="0"/>
              <a:t>      A6:  the number of years of schooling for persons    over 22;</a:t>
            </a:r>
            <a:endParaRPr lang="en-US" dirty="0"/>
          </a:p>
          <a:p>
            <a:r>
              <a:rPr lang="en-IN" dirty="0"/>
              <a:t>      A7:  the number of households with fully        equipped kitchens;</a:t>
            </a:r>
            <a:endParaRPr lang="en-US" dirty="0"/>
          </a:p>
          <a:p>
            <a:r>
              <a:rPr lang="en-IN" dirty="0"/>
              <a:t>      A8:  the population per square mile; </a:t>
            </a:r>
            <a:endParaRPr lang="en-US" dirty="0"/>
          </a:p>
          <a:p>
            <a:r>
              <a:rPr lang="en-IN" dirty="0"/>
              <a:t>      A9: the number of office workers;</a:t>
            </a:r>
            <a:endParaRPr lang="en-US" dirty="0"/>
          </a:p>
          <a:p>
            <a:r>
              <a:rPr lang="en-IN" dirty="0"/>
              <a:t>     A10: the number of families with an income less than $3000;</a:t>
            </a:r>
            <a:endParaRPr lang="en-US" dirty="0"/>
          </a:p>
          <a:p>
            <a:r>
              <a:rPr lang="en-IN" dirty="0"/>
              <a:t>     A11: the hydrocarbon pollution index;</a:t>
            </a:r>
            <a:endParaRPr lang="en-US" dirty="0"/>
          </a:p>
          <a:p>
            <a:r>
              <a:rPr lang="en-IN" dirty="0"/>
              <a:t>     A12: the nitric oxide pollution index;</a:t>
            </a:r>
            <a:endParaRPr lang="en-US" dirty="0"/>
          </a:p>
          <a:p>
            <a:r>
              <a:rPr lang="en-IN" dirty="0"/>
              <a:t>     A13: the </a:t>
            </a:r>
            <a:r>
              <a:rPr lang="en-IN" dirty="0" err="1"/>
              <a:t>sulfur</a:t>
            </a:r>
            <a:r>
              <a:rPr lang="en-IN" dirty="0"/>
              <a:t> dioxide pollution index;</a:t>
            </a:r>
            <a:endParaRPr lang="en-US" dirty="0"/>
          </a:p>
          <a:p>
            <a:r>
              <a:rPr lang="en-IN" dirty="0"/>
              <a:t>     A14: the degree of atmospheric moisture.</a:t>
            </a:r>
            <a:endParaRPr lang="en-US" dirty="0"/>
          </a:p>
          <a:p>
            <a:r>
              <a:rPr lang="en-IN" dirty="0"/>
              <a:t>          B: the death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6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E0789E-91A7-4246-978E-A17FE1BF95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82F52E-0F94-4BFC-9F89-B054DDEAB9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6C0BD2-8B3C-4042-B4EE-5DB7665A373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9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9C383-4095-4A31-A337-4F2F7A9F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500"/>
              <a:t>Conclusion &amp; Recommendation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2A5B-BC00-4237-AE49-08CCF5B4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5509" y="1093380"/>
            <a:ext cx="6219103" cy="4679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 hypothetical condition that the coefficients of all variables would be zero the death rate would be high (1581.34897).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backward selection Model is best suited for Prediction of Mortality rate.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observations can be used for better and reliable results.</a:t>
            </a:r>
          </a:p>
          <a:p>
            <a:pPr marL="285750" indent="-285750"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67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E151-673C-499F-965E-469B098E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975" y="219074"/>
            <a:ext cx="9799637" cy="320992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source and References: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dirty="0"/>
            </a:br>
            <a:r>
              <a:rPr lang="en-IN" sz="1800" dirty="0"/>
              <a:t> 1.Richard </a:t>
            </a:r>
            <a:r>
              <a:rPr lang="en-IN" sz="1800" dirty="0" err="1"/>
              <a:t>Gunst</a:t>
            </a:r>
            <a:r>
              <a:rPr lang="en-IN" sz="1800" dirty="0"/>
              <a:t>, Robert Mason,</a:t>
            </a:r>
            <a:br>
              <a:rPr lang="en-US" sz="1800" dirty="0"/>
            </a:br>
            <a:r>
              <a:rPr lang="en-IN" sz="1800" dirty="0"/>
              <a:t>    Regression Analysis and Its Applications: a data-oriented approach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2.Gary McDonald, Richard Schwing</a:t>
            </a:r>
            <a:br>
              <a:rPr lang="en-US" sz="1800" dirty="0"/>
            </a:br>
            <a:r>
              <a:rPr lang="en-IN" sz="1800" dirty="0"/>
              <a:t>    Instabilities of regression estimates relating air pollution to mortality.</a:t>
            </a:r>
            <a:br>
              <a:rPr lang="en-IN" sz="1800" dirty="0"/>
            </a:br>
            <a:br>
              <a:rPr lang="en-US" sz="1800" dirty="0"/>
            </a:br>
            <a:r>
              <a:rPr lang="en-US" sz="1800" dirty="0"/>
              <a:t>3. </a:t>
            </a:r>
            <a:r>
              <a:rPr lang="en-IN" sz="1800" dirty="0"/>
              <a:t>Helmut </a:t>
            </a:r>
            <a:r>
              <a:rPr lang="en-IN" sz="1800" dirty="0" err="1"/>
              <a:t>Spaeth</a:t>
            </a:r>
            <a:r>
              <a:rPr lang="en-IN" sz="1800" dirty="0"/>
              <a:t>,</a:t>
            </a:r>
            <a:br>
              <a:rPr lang="en-US" sz="1800" dirty="0"/>
            </a:br>
            <a:r>
              <a:rPr lang="en-IN" sz="1800" dirty="0"/>
              <a:t>    Mathematical Algorithms for Linear Regression,</a:t>
            </a:r>
            <a:br>
              <a:rPr lang="en-US" sz="1800" dirty="0"/>
            </a:br>
            <a:r>
              <a:rPr lang="en-IN" sz="1800" dirty="0"/>
              <a:t>    Academic Press.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CD5C-B68B-4E21-922E-D09008E2F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262" y="3924300"/>
            <a:ext cx="8915400" cy="2085975"/>
          </a:xfrm>
        </p:spPr>
        <p:txBody>
          <a:bodyPr/>
          <a:lstStyle/>
          <a:p>
            <a:r>
              <a:rPr lang="en-US" dirty="0"/>
              <a:t>There are 60 observations for 14 variables</a:t>
            </a:r>
          </a:p>
          <a:p>
            <a:r>
              <a:rPr lang="en-US" dirty="0"/>
              <a:t>No Missing data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015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4BF81-C00F-4728-AD37-A2B063B2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781049"/>
            <a:ext cx="958786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EE075-9822-40E0-B393-F066A6FC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550306"/>
            <a:ext cx="11782425" cy="51933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FBDA66-8EEB-4E20-BF85-A4A3951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20" y="221790"/>
            <a:ext cx="10312400" cy="1280890"/>
          </a:xfrm>
        </p:spPr>
        <p:txBody>
          <a:bodyPr/>
          <a:lstStyle/>
          <a:p>
            <a:r>
              <a:rPr lang="en-US" dirty="0"/>
              <a:t>Study of Relationship between Dependent and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49145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C3E33A-BBB9-4EBA-A246-5FFDC72B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1095375"/>
            <a:ext cx="10172701" cy="48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7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ABE1-0158-4C28-A85D-5B0BC381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388" y="284507"/>
            <a:ext cx="8915399" cy="2880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The Fitted Model is: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B =1818.708479+ 3.35*A1-2.95466*A2-2.600*A3-27.28804*A4-113.48783*A5- 25.96596*A6-1.14122*A7+ 0.01391*A8+ 1.76738*A9+ 4.21249*A10 - 0.94825*A11+ 2.18534*A12-0.01936*A13+ 1.26610*A14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18FE355-F280-44AA-80A7-E91986BCB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387" y="5181599"/>
            <a:ext cx="8915400" cy="72962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MODEL IS SIGNIFICANT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A3, A5, A7, A9, A1O, A11, A12, A14 are Insignificant</a:t>
            </a:r>
          </a:p>
          <a:p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E8C76971-B6C8-4349-B3EE-EE619034F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4387" y="3925413"/>
            <a:ext cx="8915400" cy="838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HYPOTHESIS TESTING OF OVERALL MODEL AND INDIVIDUAL COEFFIECIENTS</a:t>
            </a:r>
          </a:p>
        </p:txBody>
      </p:sp>
    </p:spTree>
    <p:extLst>
      <p:ext uri="{BB962C8B-B14F-4D97-AF65-F5344CB8AC3E}">
        <p14:creationId xmlns:p14="http://schemas.microsoft.com/office/powerpoint/2010/main" val="284164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31E23B-FA59-4596-B4B1-1A7EDB9D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339215"/>
            <a:ext cx="10487026" cy="52482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3B6525-5F7F-478C-BC68-67BB64AC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26720"/>
            <a:ext cx="8911687" cy="883920"/>
          </a:xfrm>
        </p:spPr>
        <p:txBody>
          <a:bodyPr/>
          <a:lstStyle/>
          <a:p>
            <a:r>
              <a:rPr lang="en-US" dirty="0"/>
              <a:t>Residual Analysis:</a:t>
            </a:r>
          </a:p>
        </p:txBody>
      </p:sp>
    </p:spTree>
    <p:extLst>
      <p:ext uri="{BB962C8B-B14F-4D97-AF65-F5344CB8AC3E}">
        <p14:creationId xmlns:p14="http://schemas.microsoft.com/office/powerpoint/2010/main" val="364558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AD434-B2D9-4EB7-92FE-47B08F8B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93" y="4485531"/>
            <a:ext cx="8731506" cy="1618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38744-DB6A-406F-9163-2041C051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51" y="1321559"/>
            <a:ext cx="7827594" cy="14284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4F60A25-A0E8-42E0-82B2-C65B9562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09550"/>
            <a:ext cx="8915399" cy="9584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for Constant variance Assumption:</a:t>
            </a:r>
            <a:br>
              <a:rPr lang="en-US" dirty="0"/>
            </a:br>
            <a:r>
              <a:rPr lang="en-US" sz="2200" dirty="0"/>
              <a:t>The assumption of constant variance is satisfied.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B140A3-3BBE-43B0-BBF4-0D4CC060E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51" y="3429000"/>
            <a:ext cx="8915399" cy="860400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 Study Multicollinearity:</a:t>
            </a:r>
          </a:p>
          <a:p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Two variables show high multicollinearity.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936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3675</TotalTime>
  <Words>630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Berlin Sans FB</vt:lpstr>
      <vt:lpstr>Century Gothic</vt:lpstr>
      <vt:lpstr>Courier New</vt:lpstr>
      <vt:lpstr>Times New Roman</vt:lpstr>
      <vt:lpstr>Wingdings 3</vt:lpstr>
      <vt:lpstr>Wisp</vt:lpstr>
      <vt:lpstr>Regression Analysis of Death Rate</vt:lpstr>
      <vt:lpstr>Data</vt:lpstr>
      <vt:lpstr>Data source and References:   1.Richard Gunst, Robert Mason,     Regression Analysis and Its Applications: a data-oriented approach  2.Gary McDonald, Richard Schwing     Instabilities of regression estimates relating air pollution to mortality.  3. Helmut Spaeth,     Mathematical Algorithms for Linear Regression,     Academic Press. </vt:lpstr>
      <vt:lpstr>PowerPoint Presentation</vt:lpstr>
      <vt:lpstr>Study of Relationship between Dependent and Independent Variables.</vt:lpstr>
      <vt:lpstr>PowerPoint Presentation</vt:lpstr>
      <vt:lpstr>The Fitted Model is:  B =1818.708479+ 3.35*A1-2.95466*A2-2.600*A3-27.28804*A4-113.48783*A5- 25.96596*A6-1.14122*A7+ 0.01391*A8+ 1.76738*A9+ 4.21249*A10 - 0.94825*A11+ 2.18534*A12-0.01936*A13+ 1.26610*A14</vt:lpstr>
      <vt:lpstr>Residual Analysis:</vt:lpstr>
      <vt:lpstr>Test for Constant variance Assumption: The assumption of constant variance is satisfied.</vt:lpstr>
      <vt:lpstr>Evaluation of Non-linearity:</vt:lpstr>
      <vt:lpstr>PowerPoint Presentation</vt:lpstr>
      <vt:lpstr>PowerPoint Presentation</vt:lpstr>
      <vt:lpstr>Comparison of Models:</vt:lpstr>
      <vt:lpstr>The Model by Backward selection Method is: B=A1*x1+A2*x2+A3*x3+A4*x4+A5*x5+A6*x6+A8*x8+A10*x10+A11*x11+A12*x12+error</vt:lpstr>
      <vt:lpstr>Residual Analysis of Selected Model</vt:lpstr>
      <vt:lpstr>PowerPoint Presentation</vt:lpstr>
      <vt:lpstr>The Model becomes: </vt:lpstr>
      <vt:lpstr>PowerPoint Presentation</vt:lpstr>
      <vt:lpstr>PowerPoint Presentation</vt:lpstr>
      <vt:lpstr>Normality of Residuals</vt:lpstr>
      <vt:lpstr>PowerPoint Presentation</vt:lpstr>
      <vt:lpstr>PowerPoint Presentation</vt:lpstr>
      <vt:lpstr>Conclusion &amp;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sailee</dc:creator>
  <cp:lastModifiedBy>sailee</cp:lastModifiedBy>
  <cp:revision>39</cp:revision>
  <dcterms:created xsi:type="dcterms:W3CDTF">2017-11-30T13:27:23Z</dcterms:created>
  <dcterms:modified xsi:type="dcterms:W3CDTF">2017-12-05T15:12:53Z</dcterms:modified>
</cp:coreProperties>
</file>