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2" r:id="rId5"/>
    <p:sldId id="268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71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1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Tutorials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Primitive Data </a:t>
            </a:r>
            <a:r>
              <a:rPr lang="en-US" altLang="zh-TW" dirty="0" smtClean="0"/>
              <a:t>Types And </a:t>
            </a:r>
            <a:r>
              <a:rPr lang="en-US" altLang="zh-TW" b="1" dirty="0"/>
              <a:t>declaration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double a = 0.2</a:t>
            </a:r>
            <a:r>
              <a:rPr lang="en-US" altLang="zh-TW" sz="2800" dirty="0" smtClean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double </a:t>
            </a:r>
            <a:r>
              <a:rPr lang="en-US" altLang="zh-TW" sz="2800" dirty="0" smtClean="0"/>
              <a:t>b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0.2d;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double </a:t>
            </a:r>
            <a:r>
              <a:rPr lang="en-US" altLang="zh-TW" sz="2800" dirty="0" smtClean="0"/>
              <a:t>c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0.2f; //compiled, </a:t>
            </a:r>
            <a:r>
              <a:rPr lang="en-US" altLang="zh-TW" sz="2800" dirty="0"/>
              <a:t>but print </a:t>
            </a:r>
            <a:r>
              <a:rPr lang="en-US" altLang="zh-TW" sz="2800" dirty="0" smtClean="0"/>
              <a:t>as “0.20000000298023224”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995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The boolean data type has only two possible values: </a:t>
            </a:r>
            <a:r>
              <a:rPr lang="en-US" altLang="zh-TW" sz="2800" b="1" dirty="0">
                <a:solidFill>
                  <a:srgbClr val="C00000"/>
                </a:solidFill>
              </a:rPr>
              <a:t>true and 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false.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boolean b1 = true;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boolean </a:t>
            </a:r>
            <a:r>
              <a:rPr lang="en-US" altLang="zh-TW" sz="2800" dirty="0" smtClean="0"/>
              <a:t>b2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false;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51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The char data type is a single 16-bit Unicode character</a:t>
            </a:r>
            <a:r>
              <a:rPr lang="en-US" altLang="zh-TW" sz="28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char </a:t>
            </a:r>
            <a:r>
              <a:rPr lang="en-US" altLang="zh-TW" sz="2800" dirty="0"/>
              <a:t>a = 'A</a:t>
            </a:r>
            <a:r>
              <a:rPr lang="en-US" altLang="zh-TW" sz="2800" dirty="0" smtClean="0"/>
              <a:t>';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char </a:t>
            </a:r>
            <a:r>
              <a:rPr lang="en-US" altLang="zh-TW" sz="2800" dirty="0" err="1" smtClean="0"/>
              <a:t>inta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65;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char a = 'AB</a:t>
            </a:r>
            <a:r>
              <a:rPr lang="en-US" altLang="zh-TW" sz="2800" dirty="0" smtClean="0"/>
              <a:t>'; // this won’t compile.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  <p:pic>
        <p:nvPicPr>
          <p:cNvPr id="10244" name="Picture 4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77" y="2344210"/>
            <a:ext cx="5549525" cy="3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Variable Declaration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35626" y="2528044"/>
            <a:ext cx="1409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char</a:t>
            </a:r>
            <a:endParaRPr lang="zh-TW" alt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44878" y="2528044"/>
            <a:ext cx="252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 smtClean="0"/>
              <a:t>tmpChar</a:t>
            </a:r>
            <a:endParaRPr lang="zh-TW" alt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74138" y="2528043"/>
            <a:ext cx="52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=</a:t>
            </a:r>
            <a:endParaRPr lang="zh-TW" altLang="en-US" sz="4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84379" y="2528043"/>
            <a:ext cx="95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'A';</a:t>
            </a:r>
            <a:endParaRPr lang="zh-TW" altLang="en-US" sz="4800" dirty="0" smtClean="0"/>
          </a:p>
        </p:txBody>
      </p:sp>
      <p:sp>
        <p:nvSpPr>
          <p:cNvPr id="14" name="橢圓 13"/>
          <p:cNvSpPr/>
          <p:nvPr/>
        </p:nvSpPr>
        <p:spPr>
          <a:xfrm>
            <a:off x="2635626" y="2362628"/>
            <a:ext cx="1161825" cy="116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69637" y="4149720"/>
            <a:ext cx="1941751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Data type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4916" y="4146988"/>
            <a:ext cx="1306159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Name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509250" y="2362628"/>
            <a:ext cx="1161825" cy="116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537071" y="2362627"/>
            <a:ext cx="1161825" cy="116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982181" y="2362627"/>
            <a:ext cx="1161825" cy="116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182068" y="4152282"/>
            <a:ext cx="1871830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Assigned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9178" y="4148308"/>
            <a:ext cx="1871830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Real value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5475642" y="1818034"/>
            <a:ext cx="2624866" cy="559406"/>
          </a:xfrm>
          <a:custGeom>
            <a:avLst/>
            <a:gdLst>
              <a:gd name="connsiteX0" fmla="*/ 2624866 w 2624866"/>
              <a:gd name="connsiteY0" fmla="*/ 559406 h 559406"/>
              <a:gd name="connsiteX1" fmla="*/ 1075765 w 2624866"/>
              <a:gd name="connsiteY1" fmla="*/ 8 h 559406"/>
              <a:gd name="connsiteX2" fmla="*/ 0 w 2624866"/>
              <a:gd name="connsiteY2" fmla="*/ 548648 h 55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4866" h="559406">
                <a:moveTo>
                  <a:pt x="2624866" y="559406"/>
                </a:moveTo>
                <a:cubicBezTo>
                  <a:pt x="2069054" y="280603"/>
                  <a:pt x="1513243" y="1801"/>
                  <a:pt x="1075765" y="8"/>
                </a:cubicBezTo>
                <a:cubicBezTo>
                  <a:pt x="638287" y="-1785"/>
                  <a:pt x="319143" y="273431"/>
                  <a:pt x="0" y="548648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3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Variable Declaration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35626" y="2528044"/>
            <a:ext cx="1409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char</a:t>
            </a:r>
            <a:endParaRPr lang="zh-TW" alt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44878" y="2528044"/>
            <a:ext cx="252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 smtClean="0"/>
              <a:t>tmpChar</a:t>
            </a:r>
            <a:endParaRPr lang="zh-TW" alt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74138" y="2528043"/>
            <a:ext cx="52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=</a:t>
            </a:r>
            <a:endParaRPr lang="zh-TW" altLang="en-US" sz="4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84379" y="2528043"/>
            <a:ext cx="95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'A';</a:t>
            </a:r>
            <a:endParaRPr lang="zh-TW" altLang="en-US" sz="4800" dirty="0" smtClean="0"/>
          </a:p>
        </p:txBody>
      </p:sp>
      <p:sp>
        <p:nvSpPr>
          <p:cNvPr id="18" name="橢圓 17"/>
          <p:cNvSpPr/>
          <p:nvPr/>
        </p:nvSpPr>
        <p:spPr>
          <a:xfrm>
            <a:off x="6537071" y="2362627"/>
            <a:ext cx="1161825" cy="116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42335" y="1717648"/>
            <a:ext cx="1871830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Assigned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8084379" y="4149719"/>
            <a:ext cx="1316431" cy="1321055"/>
            <a:chOff x="1228079" y="4681552"/>
            <a:chExt cx="1316431" cy="1321055"/>
          </a:xfrm>
        </p:grpSpPr>
        <p:sp>
          <p:nvSpPr>
            <p:cNvPr id="36" name="矩形 35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A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1582387" y="5633275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0x5566</a:t>
              </a:r>
              <a:endParaRPr lang="zh-TW" altLang="en-US" dirty="0"/>
            </a:p>
          </p:txBody>
        </p:sp>
      </p:grpSp>
      <p:sp>
        <p:nvSpPr>
          <p:cNvPr id="52" name="矩形 51"/>
          <p:cNvSpPr/>
          <p:nvPr/>
        </p:nvSpPr>
        <p:spPr>
          <a:xfrm>
            <a:off x="4195849" y="4277099"/>
            <a:ext cx="2381018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 err="1" smtClean="0">
                <a:solidFill>
                  <a:srgbClr val="C00000"/>
                </a:solidFill>
              </a:rPr>
              <a:t>tmpChar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54" name="直線單箭頭接點 53"/>
          <p:cNvCxnSpPr>
            <a:endCxn id="36" idx="1"/>
          </p:cNvCxnSpPr>
          <p:nvPr/>
        </p:nvCxnSpPr>
        <p:spPr>
          <a:xfrm>
            <a:off x="6576867" y="4625580"/>
            <a:ext cx="1507512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Variable Declaration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50607" y="2073493"/>
            <a:ext cx="6406184" cy="830998"/>
            <a:chOff x="2635626" y="2528043"/>
            <a:chExt cx="6406184" cy="830998"/>
          </a:xfrm>
        </p:grpSpPr>
        <p:sp>
          <p:nvSpPr>
            <p:cNvPr id="7" name="文字方塊 6"/>
            <p:cNvSpPr txBox="1"/>
            <p:nvPr/>
          </p:nvSpPr>
          <p:spPr>
            <a:xfrm>
              <a:off x="2635626" y="2528044"/>
              <a:ext cx="14092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char</a:t>
              </a:r>
              <a:endParaRPr lang="zh-TW" altLang="en-US" sz="4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044878" y="2528044"/>
              <a:ext cx="2528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err="1" smtClean="0"/>
                <a:t>tmpChar</a:t>
              </a:r>
              <a:endParaRPr lang="zh-TW" altLang="en-US" sz="48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874138" y="2528043"/>
              <a:ext cx="527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=</a:t>
              </a:r>
              <a:endParaRPr lang="zh-TW" altLang="en-US" sz="48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084379" y="2528043"/>
              <a:ext cx="9574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'A';</a:t>
              </a:r>
              <a:endParaRPr lang="zh-TW" altLang="en-US" sz="4800" dirty="0" smtClean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50607" y="2904490"/>
            <a:ext cx="6406184" cy="830998"/>
            <a:chOff x="2635626" y="2528043"/>
            <a:chExt cx="6406184" cy="830998"/>
          </a:xfrm>
        </p:grpSpPr>
        <p:sp>
          <p:nvSpPr>
            <p:cNvPr id="16" name="文字方塊 15"/>
            <p:cNvSpPr txBox="1"/>
            <p:nvPr/>
          </p:nvSpPr>
          <p:spPr>
            <a:xfrm>
              <a:off x="2635626" y="2528044"/>
              <a:ext cx="14092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4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044878" y="2528044"/>
              <a:ext cx="2528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err="1" smtClean="0"/>
                <a:t>tmpChar</a:t>
              </a:r>
              <a:endParaRPr lang="zh-TW" altLang="en-US" sz="4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874138" y="2528043"/>
              <a:ext cx="527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=</a:t>
              </a:r>
              <a:endParaRPr lang="zh-TW" altLang="en-US" sz="48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084379" y="2528043"/>
              <a:ext cx="9574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'B';</a:t>
              </a:r>
              <a:endParaRPr lang="zh-TW" altLang="en-US" sz="4800" dirty="0" smtClean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0764827" y="3781101"/>
            <a:ext cx="1183381" cy="1321055"/>
            <a:chOff x="1228079" y="4681552"/>
            <a:chExt cx="1183381" cy="1321055"/>
          </a:xfrm>
        </p:grpSpPr>
        <p:sp>
          <p:nvSpPr>
            <p:cNvPr id="23" name="矩形 22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'B'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582387" y="56332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0x183</a:t>
              </a:r>
              <a:endParaRPr lang="zh-TW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6723897" y="2200873"/>
            <a:ext cx="2381018" cy="69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 err="1" smtClean="0">
                <a:solidFill>
                  <a:srgbClr val="C00000"/>
                </a:solidFill>
              </a:rPr>
              <a:t>tmpChar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9181115" y="2554462"/>
            <a:ext cx="1507512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10764827" y="2073493"/>
            <a:ext cx="1183381" cy="1321055"/>
            <a:chOff x="1228079" y="4681552"/>
            <a:chExt cx="1183381" cy="1321055"/>
          </a:xfrm>
        </p:grpSpPr>
        <p:sp>
          <p:nvSpPr>
            <p:cNvPr id="28" name="矩形 27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'A'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582387" y="56332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0x056</a:t>
              </a:r>
              <a:endParaRPr lang="zh-TW" altLang="en-US" dirty="0"/>
            </a:p>
          </p:txBody>
        </p:sp>
      </p:grpSp>
      <p:cxnSp>
        <p:nvCxnSpPr>
          <p:cNvPr id="30" name="直線單箭頭接點 29"/>
          <p:cNvCxnSpPr/>
          <p:nvPr/>
        </p:nvCxnSpPr>
        <p:spPr>
          <a:xfrm>
            <a:off x="9183993" y="2650356"/>
            <a:ext cx="1492806" cy="172235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090222" y="3832162"/>
            <a:ext cx="1871830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Assigned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1559859" y="3735487"/>
            <a:ext cx="23128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42627" y="3781101"/>
            <a:ext cx="2175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</a:rPr>
              <a:t>Statically-typed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Variable Declaration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35626" y="2528044"/>
            <a:ext cx="1409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char</a:t>
            </a:r>
            <a:endParaRPr lang="zh-TW" alt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44878" y="2528044"/>
            <a:ext cx="252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err="1" smtClean="0"/>
              <a:t>tmpChar</a:t>
            </a:r>
            <a:endParaRPr lang="zh-TW" alt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74138" y="2528043"/>
            <a:ext cx="52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=</a:t>
            </a:r>
            <a:endParaRPr lang="zh-TW" altLang="en-US" sz="4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84379" y="2528043"/>
            <a:ext cx="95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'A';</a:t>
            </a:r>
            <a:endParaRPr lang="zh-TW" altLang="en-US" sz="4800" dirty="0" smtClean="0"/>
          </a:p>
        </p:txBody>
      </p:sp>
      <p:sp>
        <p:nvSpPr>
          <p:cNvPr id="14" name="橢圓 13"/>
          <p:cNvSpPr/>
          <p:nvPr/>
        </p:nvSpPr>
        <p:spPr>
          <a:xfrm>
            <a:off x="2635626" y="2362628"/>
            <a:ext cx="1161825" cy="116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69637" y="4149720"/>
            <a:ext cx="1941751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Data type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982181" y="2362627"/>
            <a:ext cx="1161825" cy="116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389178" y="4148308"/>
            <a:ext cx="1871830" cy="88212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rgbClr val="C00000"/>
                </a:solidFill>
              </a:rPr>
              <a:t>Real value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Variable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boolean b1 = 1;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float </a:t>
            </a:r>
            <a:r>
              <a:rPr lang="en-US" altLang="zh-TW" sz="2800" dirty="0" smtClean="0"/>
              <a:t>f1 </a:t>
            </a:r>
            <a:r>
              <a:rPr lang="en-US" altLang="zh-TW" sz="2800" dirty="0"/>
              <a:t>= 1d</a:t>
            </a:r>
            <a:r>
              <a:rPr lang="en-US" altLang="zh-TW" sz="2800" dirty="0" smtClean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double d1 = 1.0d;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d1 = 2.0d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d1 = 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char c1 = 65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c1 = </a:t>
            </a:r>
            <a:r>
              <a:rPr lang="en-US" altLang="zh-TW" sz="2800" dirty="0" smtClean="0"/>
              <a:t>'A</a:t>
            </a:r>
            <a:r>
              <a:rPr lang="en-US" altLang="zh-TW" sz="2800" dirty="0"/>
              <a:t>'</a:t>
            </a:r>
            <a:endParaRPr lang="en-US" altLang="zh-TW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c1 = </a:t>
            </a:r>
            <a:r>
              <a:rPr lang="en-US" altLang="zh-TW" sz="2400" dirty="0" smtClean="0"/>
              <a:t>'65'</a:t>
            </a:r>
            <a:endParaRPr lang="en-US" altLang="zh-TW" sz="2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9519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+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double d = 1.0;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int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= 1;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int/double p = d + 1; //?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+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char c = ‘A’;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int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= 1;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/>
              <a:t>int/char p = c + 1 //?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12250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Operator /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double d = 3.0;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int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2;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double/int p = d /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Operator /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int </a:t>
            </a:r>
            <a:r>
              <a:rPr lang="en-US" altLang="zh-TW" sz="2400" dirty="0"/>
              <a:t>d = 3.0;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2;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double/int p = d /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20191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Data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 smtClean="0"/>
              <a:t>Primitive </a:t>
            </a:r>
            <a:r>
              <a:rPr lang="en-US" altLang="zh-TW" sz="2400" dirty="0" smtClean="0"/>
              <a:t>[</a:t>
            </a:r>
            <a:r>
              <a:rPr lang="en-US" altLang="zh-TW" sz="2400" b="1" dirty="0"/>
              <a:t>prim</a:t>
            </a:r>
            <a:r>
              <a:rPr lang="en-US" altLang="zh-TW" sz="2400" dirty="0"/>
              <a:t>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-</a:t>
            </a:r>
            <a:r>
              <a:rPr lang="en-US" altLang="zh-TW" sz="2400" dirty="0" err="1"/>
              <a:t>tiv</a:t>
            </a:r>
            <a:r>
              <a:rPr lang="en-US" altLang="zh-TW" sz="2400" dirty="0"/>
              <a:t>] </a:t>
            </a:r>
            <a:r>
              <a:rPr lang="en-US" altLang="zh-TW" sz="2400" dirty="0" smtClean="0"/>
              <a:t>adj.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being the </a:t>
            </a:r>
            <a:r>
              <a:rPr lang="en-US" altLang="zh-TW" sz="2400" b="1" dirty="0">
                <a:solidFill>
                  <a:srgbClr val="FF0000"/>
                </a:solidFill>
              </a:rPr>
              <a:t>first</a:t>
            </a:r>
            <a:r>
              <a:rPr lang="en-US" altLang="zh-TW" sz="2400" dirty="0"/>
              <a:t> or </a:t>
            </a:r>
            <a:r>
              <a:rPr lang="en-US" altLang="zh-TW" sz="2400" b="1" dirty="0">
                <a:solidFill>
                  <a:srgbClr val="FF0000"/>
                </a:solidFill>
              </a:rPr>
              <a:t>earliest</a:t>
            </a:r>
            <a:r>
              <a:rPr lang="en-US" altLang="zh-TW" sz="2400" dirty="0"/>
              <a:t> of the kind or in existence, especially in </a:t>
            </a:r>
            <a:r>
              <a:rPr lang="en-US" altLang="zh-TW" sz="2400" dirty="0" smtClean="0"/>
              <a:t>a nearly</a:t>
            </a:r>
            <a:r>
              <a:rPr lang="en-US" altLang="zh-TW" sz="2400" dirty="0"/>
              <a:t> age of the </a:t>
            </a:r>
            <a:r>
              <a:rPr lang="en-US" altLang="zh-TW" sz="2400" dirty="0" smtClean="0"/>
              <a:t>world.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Statically-typed: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All </a:t>
            </a:r>
            <a:r>
              <a:rPr lang="en-US" altLang="zh-TW" sz="2400" dirty="0"/>
              <a:t>variables must </a:t>
            </a:r>
            <a:r>
              <a:rPr lang="en-US" altLang="zh-TW" sz="2400" b="1" dirty="0">
                <a:solidFill>
                  <a:srgbClr val="FF0000"/>
                </a:solidFill>
              </a:rPr>
              <a:t>first be declared</a:t>
            </a:r>
            <a:r>
              <a:rPr lang="en-US" altLang="zh-TW" sz="2400" dirty="0"/>
              <a:t> before they can be </a:t>
            </a:r>
            <a:r>
              <a:rPr lang="en-US" altLang="zh-TW" sz="2400" dirty="0" smtClean="0"/>
              <a:t>used.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int </a:t>
            </a:r>
            <a:r>
              <a:rPr lang="en-US" altLang="zh-TW" sz="2400" dirty="0" err="1" smtClean="0"/>
              <a:t>intExample</a:t>
            </a:r>
            <a:r>
              <a:rPr lang="en-US" altLang="zh-TW" sz="2400" dirty="0" smtClean="0"/>
              <a:t>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char </a:t>
            </a:r>
            <a:r>
              <a:rPr lang="en-US" altLang="zh-TW" sz="2400" dirty="0" err="1" smtClean="0"/>
              <a:t>charExample</a:t>
            </a:r>
            <a:r>
              <a:rPr lang="en-US" altLang="zh-TW" sz="2400" dirty="0" smtClean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The 8 primitive data types supported by Java are: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/>
              <a:t>byte, short,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, long float double, boolean </a:t>
            </a:r>
            <a:r>
              <a:rPr lang="en-US" altLang="zh-TW" sz="2200" dirty="0" smtClean="0"/>
              <a:t>and char</a:t>
            </a:r>
            <a:endParaRPr lang="zh-TW" altLang="en-US" sz="22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539551" y="4599988"/>
            <a:ext cx="21926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539551" y="4201882"/>
            <a:ext cx="1716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byte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By </a:t>
            </a:r>
            <a:r>
              <a:rPr lang="en-US" altLang="zh-TW" sz="2400" dirty="0"/>
              <a:t>default, the byte </a:t>
            </a:r>
            <a:r>
              <a:rPr lang="en-US" altLang="zh-TW" sz="2400" dirty="0" smtClean="0"/>
              <a:t>data </a:t>
            </a:r>
            <a:r>
              <a:rPr lang="en-US" altLang="zh-TW" sz="2400" dirty="0"/>
              <a:t>type is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8-bit </a:t>
            </a:r>
            <a:r>
              <a:rPr lang="en-US" altLang="zh-TW" sz="2400" b="1" dirty="0">
                <a:solidFill>
                  <a:srgbClr val="FF0000"/>
                </a:solidFill>
              </a:rPr>
              <a:t>signed </a:t>
            </a:r>
            <a:r>
              <a:rPr lang="en-US" altLang="zh-TW" sz="2400" dirty="0"/>
              <a:t>two's complement </a:t>
            </a:r>
            <a:r>
              <a:rPr lang="en-US" altLang="zh-TW" sz="2400" dirty="0" smtClean="0"/>
              <a:t>integer.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pic>
        <p:nvPicPr>
          <p:cNvPr id="2053" name="Picture 5" descr="http://www.coolaler.com.tw/image/elixir/ddr3_1600/4457085124_cd86669cdf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37" y="2138930"/>
            <a:ext cx="762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3482437" y="2559213"/>
            <a:ext cx="5632498" cy="1607360"/>
            <a:chOff x="1422251" y="3079098"/>
            <a:chExt cx="5632498" cy="1607360"/>
          </a:xfrm>
        </p:grpSpPr>
        <p:grpSp>
          <p:nvGrpSpPr>
            <p:cNvPr id="258" name="群組 257"/>
            <p:cNvGrpSpPr/>
            <p:nvPr/>
          </p:nvGrpSpPr>
          <p:grpSpPr>
            <a:xfrm>
              <a:off x="1422251" y="307909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259" name="矩形 258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7" name="群組 286"/>
            <p:cNvGrpSpPr/>
            <p:nvPr/>
          </p:nvGrpSpPr>
          <p:grpSpPr>
            <a:xfrm>
              <a:off x="1422251" y="328001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288" name="矩形 287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6" name="群組 315"/>
            <p:cNvGrpSpPr/>
            <p:nvPr/>
          </p:nvGrpSpPr>
          <p:grpSpPr>
            <a:xfrm>
              <a:off x="1422251" y="348093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317" name="矩形 316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5" name="群組 344"/>
            <p:cNvGrpSpPr/>
            <p:nvPr/>
          </p:nvGrpSpPr>
          <p:grpSpPr>
            <a:xfrm>
              <a:off x="1422251" y="368185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346" name="矩形 345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74" name="群組 373"/>
            <p:cNvGrpSpPr/>
            <p:nvPr/>
          </p:nvGrpSpPr>
          <p:grpSpPr>
            <a:xfrm>
              <a:off x="1422251" y="388277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375" name="矩形 374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3" name="群組 402"/>
            <p:cNvGrpSpPr/>
            <p:nvPr/>
          </p:nvGrpSpPr>
          <p:grpSpPr>
            <a:xfrm>
              <a:off x="1422251" y="408369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404" name="矩形 403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2" name="群組 431"/>
            <p:cNvGrpSpPr/>
            <p:nvPr/>
          </p:nvGrpSpPr>
          <p:grpSpPr>
            <a:xfrm>
              <a:off x="1422251" y="428461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433" name="矩形 432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61" name="群組 460"/>
            <p:cNvGrpSpPr/>
            <p:nvPr/>
          </p:nvGrpSpPr>
          <p:grpSpPr>
            <a:xfrm>
              <a:off x="1422251" y="4485538"/>
              <a:ext cx="5632498" cy="200920"/>
              <a:chOff x="1422608" y="3079098"/>
              <a:chExt cx="5632498" cy="200920"/>
            </a:xfrm>
            <a:solidFill>
              <a:schemeClr val="bg1"/>
            </a:solidFill>
          </p:grpSpPr>
          <p:sp>
            <p:nvSpPr>
              <p:cNvPr id="462" name="矩形 461"/>
              <p:cNvSpPr/>
              <p:nvPr/>
            </p:nvSpPr>
            <p:spPr>
              <a:xfrm>
                <a:off x="14226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16237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18249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20261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22272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24284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26296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28307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30319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32331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34343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36354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38366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40378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42389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44401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46413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484249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504366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524483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544600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564717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584834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604951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625068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645185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6653028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6854186" y="3079098"/>
                <a:ext cx="200920" cy="200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048" name="矩形 2047"/>
          <p:cNvSpPr/>
          <p:nvPr/>
        </p:nvSpPr>
        <p:spPr>
          <a:xfrm rot="5400000">
            <a:off x="4196789" y="1844859"/>
            <a:ext cx="200920" cy="16296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50" name="直線單箭頭接點 2049"/>
          <p:cNvCxnSpPr>
            <a:stCxn id="321" idx="0"/>
          </p:cNvCxnSpPr>
          <p:nvPr/>
        </p:nvCxnSpPr>
        <p:spPr>
          <a:xfrm flipH="1">
            <a:off x="4286867" y="2961053"/>
            <a:ext cx="100710" cy="1517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矩形 501"/>
          <p:cNvSpPr/>
          <p:nvPr/>
        </p:nvSpPr>
        <p:spPr>
          <a:xfrm>
            <a:off x="2530712" y="4675554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54" name="群組 2053"/>
          <p:cNvGrpSpPr/>
          <p:nvPr/>
        </p:nvGrpSpPr>
        <p:grpSpPr>
          <a:xfrm>
            <a:off x="1382068" y="4672241"/>
            <a:ext cx="9028318" cy="1321055"/>
            <a:chOff x="1228079" y="4681552"/>
            <a:chExt cx="9028318" cy="1321055"/>
          </a:xfrm>
        </p:grpSpPr>
        <p:grpSp>
          <p:nvGrpSpPr>
            <p:cNvPr id="2052" name="群組 2051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499" name="矩形 498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5" name="文字方塊 50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dirty="0"/>
              </a:p>
            </p:txBody>
          </p:sp>
        </p:grpSp>
        <p:grpSp>
          <p:nvGrpSpPr>
            <p:cNvPr id="507" name="群組 506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508" name="矩形 507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9" name="文字方塊 508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endParaRPr lang="zh-TW" altLang="en-US" dirty="0"/>
              </a:p>
            </p:txBody>
          </p:sp>
        </p:grpSp>
        <p:grpSp>
          <p:nvGrpSpPr>
            <p:cNvPr id="510" name="群組 509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511" name="矩形 510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2" name="文字方塊 511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endParaRPr lang="zh-TW" altLang="en-US" dirty="0"/>
              </a:p>
            </p:txBody>
          </p:sp>
        </p:grpSp>
        <p:grpSp>
          <p:nvGrpSpPr>
            <p:cNvPr id="513" name="群組 512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514" name="矩形 51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5" name="文字方塊 51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dirty="0"/>
              </a:p>
            </p:txBody>
          </p:sp>
        </p:grpSp>
        <p:grpSp>
          <p:nvGrpSpPr>
            <p:cNvPr id="516" name="群組 515"/>
            <p:cNvGrpSpPr/>
            <p:nvPr/>
          </p:nvGrpSpPr>
          <p:grpSpPr>
            <a:xfrm>
              <a:off x="5843275" y="4681552"/>
              <a:ext cx="951723" cy="1321055"/>
              <a:chOff x="1228079" y="4681552"/>
              <a:chExt cx="951723" cy="1321055"/>
            </a:xfrm>
          </p:grpSpPr>
          <p:sp>
            <p:nvSpPr>
              <p:cNvPr id="517" name="矩形 516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8" name="文字方塊 517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519" name="群組 518"/>
            <p:cNvGrpSpPr/>
            <p:nvPr/>
          </p:nvGrpSpPr>
          <p:grpSpPr>
            <a:xfrm>
              <a:off x="6997074" y="4681552"/>
              <a:ext cx="951723" cy="1321055"/>
              <a:chOff x="1228079" y="4681552"/>
              <a:chExt cx="951723" cy="1321055"/>
            </a:xfrm>
          </p:grpSpPr>
          <p:sp>
            <p:nvSpPr>
              <p:cNvPr id="520" name="矩形 519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1" name="文字方塊 520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522" name="群組 521"/>
            <p:cNvGrpSpPr/>
            <p:nvPr/>
          </p:nvGrpSpPr>
          <p:grpSpPr>
            <a:xfrm>
              <a:off x="8150873" y="4681552"/>
              <a:ext cx="951723" cy="1321055"/>
              <a:chOff x="1228079" y="4681552"/>
              <a:chExt cx="951723" cy="1321055"/>
            </a:xfrm>
          </p:grpSpPr>
          <p:sp>
            <p:nvSpPr>
              <p:cNvPr id="523" name="矩形 522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文字方塊 523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525" name="群組 524"/>
            <p:cNvGrpSpPr/>
            <p:nvPr/>
          </p:nvGrpSpPr>
          <p:grpSpPr>
            <a:xfrm>
              <a:off x="9304674" y="4681552"/>
              <a:ext cx="951723" cy="1321055"/>
              <a:chOff x="1228079" y="4681552"/>
              <a:chExt cx="951723" cy="1321055"/>
            </a:xfrm>
          </p:grpSpPr>
          <p:sp>
            <p:nvSpPr>
              <p:cNvPr id="526" name="矩形 52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文字方塊 52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</p:grpSp>
      <p:sp>
        <p:nvSpPr>
          <p:cNvPr id="529" name="矩形 528"/>
          <p:cNvSpPr/>
          <p:nvPr/>
        </p:nvSpPr>
        <p:spPr>
          <a:xfrm>
            <a:off x="5997263" y="4670840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0" name="矩形 529"/>
          <p:cNvSpPr/>
          <p:nvPr/>
        </p:nvSpPr>
        <p:spPr>
          <a:xfrm>
            <a:off x="8312548" y="4670840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1" name="矩形 530"/>
          <p:cNvSpPr/>
          <p:nvPr/>
        </p:nvSpPr>
        <p:spPr>
          <a:xfrm>
            <a:off x="3706143" y="4670840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2" name="矩形 531"/>
          <p:cNvSpPr/>
          <p:nvPr/>
        </p:nvSpPr>
        <p:spPr>
          <a:xfrm>
            <a:off x="9458661" y="4670840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5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502" grpId="0" animBg="1"/>
      <p:bldP spid="502" grpId="1" animBg="1"/>
      <p:bldP spid="529" grpId="0" animBg="1"/>
      <p:bldP spid="529" grpId="1" animBg="1"/>
      <p:bldP spid="530" grpId="0" animBg="1"/>
      <p:bldP spid="530" grpId="1" animBg="1"/>
      <p:bldP spid="531" grpId="0" animBg="1"/>
      <p:bldP spid="531" grpId="1" animBg="1"/>
      <p:bldP spid="532" grpId="0" animBg="1"/>
      <p:bldP spid="5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byte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By default, the byte data type is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8-bit signed </a:t>
                </a:r>
                <a:r>
                  <a:rPr lang="en-US" altLang="zh-TW" sz="2400" dirty="0"/>
                  <a:t>two's complement integer</a:t>
                </a:r>
                <a:r>
                  <a:rPr lang="en-US" altLang="zh-TW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TW" sz="2800" b="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∗ 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en-US" altLang="zh-TW" sz="2800" dirty="0" smtClean="0"/>
                  <a:t> (</a:t>
                </a:r>
                <a:r>
                  <a:rPr lang="en-US" altLang="zh-TW" sz="2800" dirty="0"/>
                  <a:t>maximum </a:t>
                </a:r>
                <a:r>
                  <a:rPr lang="en-US" altLang="zh-TW" sz="2800" dirty="0" smtClean="0"/>
                  <a:t>value)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−128</m:t>
                    </m:r>
                    <m:r>
                      <m:rPr>
                        <m:nor/>
                      </m:rPr>
                      <a:rPr lang="en-US" altLang="zh-TW" sz="2800" dirty="0"/>
                      <m:t>(</m:t>
                    </m:r>
                    <m:r>
                      <m:rPr>
                        <m:nor/>
                      </m:rPr>
                      <a:rPr lang="en-US" altLang="zh-TW" sz="2800"/>
                      <m:t>minimum</m:t>
                    </m:r>
                    <m:r>
                      <m:rPr>
                        <m:nor/>
                      </m:rPr>
                      <a:rPr lang="en-US" altLang="zh-TW" sz="280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value</m:t>
                    </m:r>
                    <m:r>
                      <m:rPr>
                        <m:nor/>
                      </m:rPr>
                      <a:rPr lang="en-US" altLang="zh-TW" sz="2800" dirty="0"/>
                      <m:t>)</m:t>
                    </m:r>
                  </m:oMath>
                </a14:m>
                <a:endParaRPr lang="en-US" altLang="zh-TW" sz="28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8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8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8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1404946" y="2351691"/>
            <a:ext cx="951723" cy="1321055"/>
            <a:chOff x="1228079" y="4681552"/>
            <a:chExt cx="951723" cy="1321055"/>
          </a:xfrm>
        </p:grpSpPr>
        <p:sp>
          <p:nvSpPr>
            <p:cNvPr id="27" name="矩形 26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lang="zh-TW" altLang="en-US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558745" y="2351691"/>
            <a:ext cx="951723" cy="1321055"/>
            <a:chOff x="1228079" y="4681552"/>
            <a:chExt cx="951723" cy="1321055"/>
          </a:xfrm>
        </p:grpSpPr>
        <p:sp>
          <p:nvSpPr>
            <p:cNvPr id="25" name="矩形 24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712544" y="2351691"/>
            <a:ext cx="951723" cy="1321055"/>
            <a:chOff x="1228079" y="4681552"/>
            <a:chExt cx="951723" cy="1321055"/>
          </a:xfrm>
        </p:grpSpPr>
        <p:sp>
          <p:nvSpPr>
            <p:cNvPr id="23" name="矩形 22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866343" y="2351691"/>
            <a:ext cx="951723" cy="1321055"/>
            <a:chOff x="1228079" y="4681552"/>
            <a:chExt cx="951723" cy="1321055"/>
          </a:xfrm>
        </p:grpSpPr>
        <p:sp>
          <p:nvSpPr>
            <p:cNvPr id="21" name="矩形 20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020142" y="2351691"/>
            <a:ext cx="951723" cy="1321055"/>
            <a:chOff x="1228079" y="4681552"/>
            <a:chExt cx="951723" cy="1321055"/>
          </a:xfrm>
        </p:grpSpPr>
        <p:sp>
          <p:nvSpPr>
            <p:cNvPr id="19" name="矩形 18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173941" y="2351691"/>
            <a:ext cx="951723" cy="1321055"/>
            <a:chOff x="1228079" y="4681552"/>
            <a:chExt cx="951723" cy="1321055"/>
          </a:xfrm>
        </p:grpSpPr>
        <p:sp>
          <p:nvSpPr>
            <p:cNvPr id="17" name="矩形 16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327740" y="2351691"/>
            <a:ext cx="951723" cy="1321055"/>
            <a:chOff x="1228079" y="4681552"/>
            <a:chExt cx="951723" cy="1321055"/>
          </a:xfrm>
        </p:grpSpPr>
        <p:sp>
          <p:nvSpPr>
            <p:cNvPr id="15" name="矩形 14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9481541" y="2351691"/>
            <a:ext cx="951723" cy="1321055"/>
            <a:chOff x="1228079" y="4681552"/>
            <a:chExt cx="951723" cy="1321055"/>
          </a:xfrm>
        </p:grpSpPr>
        <p:sp>
          <p:nvSpPr>
            <p:cNvPr id="13" name="矩形 12"/>
            <p:cNvSpPr/>
            <p:nvPr/>
          </p:nvSpPr>
          <p:spPr>
            <a:xfrm>
              <a:off x="1228079" y="4681552"/>
              <a:ext cx="951723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862086" y="56332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9481541" y="2359674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73940" y="2359674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327738" y="2359674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020137" y="2359674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861216" y="2359673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12543" y="2359672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553796" y="2359672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404945" y="2359671"/>
            <a:ext cx="951723" cy="951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byte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byte a = 127;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byte </a:t>
            </a:r>
            <a:r>
              <a:rPr lang="en-US" altLang="zh-TW" sz="2400" dirty="0" smtClean="0"/>
              <a:t>b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1;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byte failed = 128; // won’t compile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a+b</a:t>
            </a:r>
            <a:r>
              <a:rPr lang="en-US" altLang="zh-TW" sz="2400" dirty="0" smtClean="0"/>
              <a:t>); //128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8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By </a:t>
            </a:r>
            <a:r>
              <a:rPr lang="en-US" altLang="zh-TW" sz="2400" dirty="0"/>
              <a:t>default, the int data type is a </a:t>
            </a:r>
            <a:r>
              <a:rPr lang="en-US" altLang="zh-TW" sz="2400" b="1" dirty="0">
                <a:solidFill>
                  <a:srgbClr val="FF0000"/>
                </a:solidFill>
              </a:rPr>
              <a:t>32-bit signed</a:t>
            </a:r>
            <a:r>
              <a:rPr lang="en-US" altLang="zh-TW" sz="2400" dirty="0"/>
              <a:t> two's complement </a:t>
            </a:r>
            <a:r>
              <a:rPr lang="en-US" altLang="zh-TW" sz="2400" dirty="0" smtClean="0"/>
              <a:t>integer.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Minimum </a:t>
            </a:r>
            <a:r>
              <a:rPr lang="en-US" altLang="zh-TW" sz="2400" dirty="0"/>
              <a:t>value of -</a:t>
            </a:r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31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Maximum </a:t>
            </a:r>
            <a:r>
              <a:rPr lang="en-US" altLang="zh-TW" sz="2400" dirty="0"/>
              <a:t>value of </a:t>
            </a:r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31</a:t>
            </a:r>
            <a:r>
              <a:rPr lang="en-US" altLang="zh-TW" sz="2400" dirty="0" smtClean="0"/>
              <a:t>-1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int a = 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int b = 2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285763" y="5153547"/>
            <a:ext cx="4588426" cy="715547"/>
            <a:chOff x="1228079" y="4681552"/>
            <a:chExt cx="9028318" cy="1321055"/>
          </a:xfrm>
        </p:grpSpPr>
        <p:grpSp>
          <p:nvGrpSpPr>
            <p:cNvPr id="14" name="群組 13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dirty="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endParaRPr lang="zh-TW" altLang="en-US" dirty="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endParaRPr lang="zh-TW" altLang="en-US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dirty="0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5843275" y="4681552"/>
              <a:ext cx="951723" cy="1321055"/>
              <a:chOff x="1228079" y="4681552"/>
              <a:chExt cx="951723" cy="132105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997074" y="4681552"/>
              <a:ext cx="951723" cy="1321055"/>
              <a:chOff x="1228079" y="4681552"/>
              <a:chExt cx="951723" cy="132105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8150873" y="4681552"/>
              <a:ext cx="951723" cy="1321055"/>
              <a:chOff x="1228079" y="4681552"/>
              <a:chExt cx="951723" cy="132105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9304674" y="4681552"/>
              <a:ext cx="951723" cy="1321055"/>
              <a:chOff x="1228079" y="4681552"/>
              <a:chExt cx="951723" cy="132105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6285763" y="3466260"/>
            <a:ext cx="4588426" cy="715547"/>
            <a:chOff x="1228079" y="4681552"/>
            <a:chExt cx="9028318" cy="1321055"/>
          </a:xfrm>
        </p:grpSpPr>
        <p:grpSp>
          <p:nvGrpSpPr>
            <p:cNvPr id="39" name="群組 38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dirty="0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endParaRPr lang="zh-TW" altLang="en-US" dirty="0"/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endParaRPr lang="zh-TW" altLang="en-US" dirty="0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5843275" y="4681552"/>
              <a:ext cx="951723" cy="1321055"/>
              <a:chOff x="1228079" y="4681552"/>
              <a:chExt cx="951723" cy="1321055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6997074" y="4681552"/>
              <a:ext cx="951723" cy="1321055"/>
              <a:chOff x="1228079" y="4681552"/>
              <a:chExt cx="951723" cy="132105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8150873" y="4681552"/>
              <a:ext cx="951723" cy="1321055"/>
              <a:chOff x="1228079" y="4681552"/>
              <a:chExt cx="951723" cy="132105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9304674" y="4681552"/>
              <a:ext cx="951723" cy="1321055"/>
              <a:chOff x="1228079" y="4681552"/>
              <a:chExt cx="951723" cy="1321055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6285763" y="2622617"/>
            <a:ext cx="4588426" cy="715547"/>
            <a:chOff x="1228079" y="4681552"/>
            <a:chExt cx="9028318" cy="1321055"/>
          </a:xfrm>
        </p:grpSpPr>
        <p:grpSp>
          <p:nvGrpSpPr>
            <p:cNvPr id="64" name="群組 63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dirty="0"/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endParaRPr lang="zh-TW" altLang="en-US" dirty="0"/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endParaRPr lang="zh-TW" altLang="en-US" dirty="0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dirty="0"/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5843275" y="4681552"/>
              <a:ext cx="951723" cy="1321055"/>
              <a:chOff x="1228079" y="4681552"/>
              <a:chExt cx="951723" cy="132105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6997074" y="4681552"/>
              <a:ext cx="951723" cy="1321055"/>
              <a:chOff x="1228079" y="4681552"/>
              <a:chExt cx="951723" cy="132105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8150873" y="4681552"/>
              <a:ext cx="951723" cy="1321055"/>
              <a:chOff x="1228079" y="4681552"/>
              <a:chExt cx="951723" cy="1321055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9304674" y="4681552"/>
              <a:ext cx="951723" cy="1321055"/>
              <a:chOff x="1228079" y="4681552"/>
              <a:chExt cx="951723" cy="132105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</p:grpSp>
      <p:grpSp>
        <p:nvGrpSpPr>
          <p:cNvPr id="88" name="群組 87"/>
          <p:cNvGrpSpPr/>
          <p:nvPr/>
        </p:nvGrpSpPr>
        <p:grpSpPr>
          <a:xfrm>
            <a:off x="6285763" y="4309903"/>
            <a:ext cx="4588426" cy="715547"/>
            <a:chOff x="1228079" y="4681552"/>
            <a:chExt cx="9028319" cy="1321055"/>
          </a:xfrm>
        </p:grpSpPr>
        <p:grpSp>
          <p:nvGrpSpPr>
            <p:cNvPr id="89" name="群組 88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dirty="0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文字方塊 109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endParaRPr lang="zh-TW" altLang="en-US" dirty="0"/>
              </a:p>
            </p:txBody>
          </p:sp>
        </p:grpSp>
        <p:grpSp>
          <p:nvGrpSpPr>
            <p:cNvPr id="91" name="群組 90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endParaRPr lang="zh-TW" altLang="en-US" dirty="0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文字方塊 105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dirty="0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5843275" y="4681552"/>
              <a:ext cx="951723" cy="1321055"/>
              <a:chOff x="1228079" y="4681552"/>
              <a:chExt cx="951723" cy="13210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>
              <a:off x="6997074" y="4681552"/>
              <a:ext cx="951723" cy="1321055"/>
              <a:chOff x="1228079" y="4681552"/>
              <a:chExt cx="951723" cy="1321055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文字方塊 101"/>
              <p:cNvSpPr txBox="1"/>
              <p:nvPr/>
            </p:nvSpPr>
            <p:spPr>
              <a:xfrm>
                <a:off x="1862086" y="5633275"/>
                <a:ext cx="317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>
              <a:off x="8150873" y="4681552"/>
              <a:ext cx="951723" cy="1321055"/>
              <a:chOff x="1228079" y="4681552"/>
              <a:chExt cx="951723" cy="1321055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1862086" y="5633275"/>
                <a:ext cx="317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>
              <a:off x="9304674" y="4681552"/>
              <a:ext cx="951724" cy="1321055"/>
              <a:chOff x="1228079" y="4681552"/>
              <a:chExt cx="951724" cy="1321055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1862088" y="5633275"/>
                <a:ext cx="317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73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 / long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short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16-bit signed two's complement </a:t>
            </a:r>
            <a:r>
              <a:rPr lang="en-US" altLang="zh-TW" sz="2800" dirty="0" smtClean="0"/>
              <a:t>integer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minimum value of -</a:t>
            </a:r>
            <a:r>
              <a:rPr lang="en-US" altLang="zh-TW" sz="2800" dirty="0" smtClean="0"/>
              <a:t>32,768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maximum </a:t>
            </a:r>
            <a:r>
              <a:rPr lang="en-US" altLang="zh-TW" sz="2800" dirty="0"/>
              <a:t>value of 32,767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l</a:t>
            </a:r>
            <a:r>
              <a:rPr lang="en-US" altLang="zh-TW" sz="2800" dirty="0" smtClean="0"/>
              <a:t>ong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64-bit </a:t>
            </a:r>
            <a:r>
              <a:rPr lang="en-US" altLang="zh-TW" sz="2800" dirty="0"/>
              <a:t>signed two's complement integer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minimum value of -2</a:t>
            </a:r>
            <a:r>
              <a:rPr lang="en-US" altLang="zh-TW" sz="2800" baseline="30000" dirty="0"/>
              <a:t>63</a:t>
            </a:r>
            <a:endParaRPr lang="en-US" altLang="zh-TW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maximum value of </a:t>
            </a:r>
            <a:r>
              <a:rPr lang="zh-TW" altLang="en-US" sz="2800" dirty="0"/>
              <a:t> </a:t>
            </a:r>
            <a:r>
              <a:rPr lang="en-US" altLang="zh-TW" sz="2800" dirty="0"/>
              <a:t>2</a:t>
            </a:r>
            <a:r>
              <a:rPr lang="en-US" altLang="zh-TW" sz="2800" baseline="30000" dirty="0"/>
              <a:t>63</a:t>
            </a:r>
            <a:r>
              <a:rPr lang="en-US" altLang="zh-TW" sz="2800" dirty="0"/>
              <a:t>-1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5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float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800" dirty="0" smtClean="0"/>
                  <a:t>The float data type is a single-precision 32-bit IEEE 754 floating point.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8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800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800" dirty="0"/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0.69=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∗ 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</a:t>
                </a:r>
                <a:r>
                  <a:rPr lang="en-US" altLang="zh-TW" sz="2800" dirty="0"/>
                  <a:t>= </a:t>
                </a:r>
                <a:r>
                  <a:rPr lang="en-US" altLang="zh-TW" sz="2800" dirty="0" smtClean="0"/>
                  <a:t>0.6875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800" dirty="0"/>
                  <a:t>float a = 0.2f</a:t>
                </a:r>
                <a:r>
                  <a:rPr lang="en-US" altLang="zh-TW" sz="2800" dirty="0" smtClean="0"/>
                  <a:t>;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sz="2800" dirty="0"/>
                  <a:t>float </a:t>
                </a:r>
                <a:r>
                  <a:rPr lang="en-US" altLang="zh-TW" sz="2800" dirty="0" smtClean="0"/>
                  <a:t>b </a:t>
                </a:r>
                <a:r>
                  <a:rPr lang="en-US" altLang="zh-TW" sz="2800" dirty="0"/>
                  <a:t>= </a:t>
                </a:r>
                <a:r>
                  <a:rPr lang="en-US" altLang="zh-TW" sz="2800" dirty="0" smtClean="0"/>
                  <a:t>0.2; // won’t compile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485" b="-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1462750" y="2915158"/>
            <a:ext cx="9127704" cy="1321055"/>
            <a:chOff x="1228079" y="4681552"/>
            <a:chExt cx="9127704" cy="1321055"/>
          </a:xfrm>
        </p:grpSpPr>
        <p:grpSp>
          <p:nvGrpSpPr>
            <p:cNvPr id="6" name="群組 5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5843275" y="4681552"/>
              <a:ext cx="1051109" cy="1321055"/>
              <a:chOff x="1228079" y="4681552"/>
              <a:chExt cx="1051109" cy="132105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1862086" y="5633275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-1</a:t>
                </a:r>
                <a:endParaRPr lang="zh-TW" altLang="en-US" dirty="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997074" y="4681552"/>
              <a:ext cx="1051109" cy="1321055"/>
              <a:chOff x="1228079" y="4681552"/>
              <a:chExt cx="1051109" cy="132105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862086" y="5633275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-2</a:t>
                </a:r>
                <a:endParaRPr lang="zh-TW" altLang="en-US" dirty="0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8150873" y="4681552"/>
              <a:ext cx="1051109" cy="1321055"/>
              <a:chOff x="1228079" y="4681552"/>
              <a:chExt cx="1051109" cy="132105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862086" y="5633275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-3</a:t>
                </a:r>
                <a:endParaRPr lang="zh-TW" altLang="en-US" dirty="0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9304674" y="4681552"/>
              <a:ext cx="1051109" cy="1321055"/>
              <a:chOff x="1228079" y="4681552"/>
              <a:chExt cx="1051109" cy="132105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1862086" y="5633275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-4</a:t>
                </a:r>
                <a:endParaRPr lang="zh-TW" altLang="en-US" dirty="0"/>
              </a:p>
            </p:txBody>
          </p:sp>
        </p:grpSp>
      </p:grpSp>
      <p:sp>
        <p:nvSpPr>
          <p:cNvPr id="31" name="橢圓 30"/>
          <p:cNvSpPr/>
          <p:nvPr/>
        </p:nvSpPr>
        <p:spPr>
          <a:xfrm>
            <a:off x="6739651" y="3874508"/>
            <a:ext cx="361705" cy="361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The double data type is a double-precision 64-bit IEEE 754 floating </a:t>
            </a:r>
            <a:r>
              <a:rPr lang="en-US" altLang="zh-TW" sz="2800" dirty="0" smtClean="0"/>
              <a:t>point.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839270" y="3564870"/>
            <a:ext cx="7923296" cy="715547"/>
            <a:chOff x="1228079" y="4681552"/>
            <a:chExt cx="9028318" cy="1321055"/>
          </a:xfrm>
        </p:grpSpPr>
        <p:grpSp>
          <p:nvGrpSpPr>
            <p:cNvPr id="31" name="群組 30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dirty="0"/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endParaRPr lang="zh-TW" altLang="en-US" dirty="0"/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endParaRPr lang="zh-TW" altLang="en-US" dirty="0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dirty="0"/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5843275" y="4681552"/>
              <a:ext cx="951723" cy="1321055"/>
              <a:chOff x="1228079" y="4681552"/>
              <a:chExt cx="951723" cy="132105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6997074" y="4681552"/>
              <a:ext cx="951723" cy="1321055"/>
              <a:chOff x="1228079" y="4681552"/>
              <a:chExt cx="951723" cy="132105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8150873" y="4681552"/>
              <a:ext cx="951723" cy="1321055"/>
              <a:chOff x="1228079" y="4681552"/>
              <a:chExt cx="951723" cy="1321055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9304674" y="4681552"/>
              <a:ext cx="951723" cy="1321055"/>
              <a:chOff x="1228079" y="4681552"/>
              <a:chExt cx="951723" cy="132105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</p:grpSp>
      <p:grpSp>
        <p:nvGrpSpPr>
          <p:cNvPr id="55" name="群組 54"/>
          <p:cNvGrpSpPr/>
          <p:nvPr/>
        </p:nvGrpSpPr>
        <p:grpSpPr>
          <a:xfrm>
            <a:off x="1839270" y="2721227"/>
            <a:ext cx="7923296" cy="715547"/>
            <a:chOff x="1228079" y="4681552"/>
            <a:chExt cx="9028318" cy="1321055"/>
          </a:xfrm>
        </p:grpSpPr>
        <p:grpSp>
          <p:nvGrpSpPr>
            <p:cNvPr id="56" name="群組 55"/>
            <p:cNvGrpSpPr/>
            <p:nvPr/>
          </p:nvGrpSpPr>
          <p:grpSpPr>
            <a:xfrm>
              <a:off x="1228079" y="4681552"/>
              <a:ext cx="951723" cy="1321055"/>
              <a:chOff x="1228079" y="4681552"/>
              <a:chExt cx="951723" cy="132105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dirty="0"/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>
              <a:off x="2381878" y="4681552"/>
              <a:ext cx="951723" cy="1321055"/>
              <a:chOff x="1228079" y="4681552"/>
              <a:chExt cx="951723" cy="132105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endParaRPr lang="zh-TW" altLang="en-US" dirty="0"/>
              </a:p>
            </p:txBody>
          </p:sp>
        </p:grpSp>
        <p:grpSp>
          <p:nvGrpSpPr>
            <p:cNvPr id="58" name="群組 57"/>
            <p:cNvGrpSpPr/>
            <p:nvPr/>
          </p:nvGrpSpPr>
          <p:grpSpPr>
            <a:xfrm>
              <a:off x="3535677" y="4681552"/>
              <a:ext cx="951723" cy="1321055"/>
              <a:chOff x="1228079" y="4681552"/>
              <a:chExt cx="951723" cy="1321055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endParaRPr lang="zh-TW" altLang="en-US" dirty="0"/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4689476" y="4681552"/>
              <a:ext cx="951723" cy="1321055"/>
              <a:chOff x="1228079" y="4681552"/>
              <a:chExt cx="951723" cy="132105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dirty="0"/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5843275" y="4681552"/>
              <a:ext cx="951723" cy="1321055"/>
              <a:chOff x="1228079" y="4681552"/>
              <a:chExt cx="951723" cy="132105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dirty="0"/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6997074" y="4681552"/>
              <a:ext cx="951723" cy="1321055"/>
              <a:chOff x="1228079" y="4681552"/>
              <a:chExt cx="951723" cy="132105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dirty="0"/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8150873" y="4681552"/>
              <a:ext cx="951723" cy="1321055"/>
              <a:chOff x="1228079" y="4681552"/>
              <a:chExt cx="951723" cy="1321055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dirty="0"/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9304674" y="4681552"/>
              <a:ext cx="951723" cy="1321055"/>
              <a:chOff x="1228079" y="4681552"/>
              <a:chExt cx="951723" cy="1321055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228079" y="4681552"/>
                <a:ext cx="951723" cy="951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1862086" y="56332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1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494</Words>
  <Application>Microsoft Office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Calibri</vt:lpstr>
      <vt:lpstr>Calibri Light</vt:lpstr>
      <vt:lpstr>Cambria Math</vt:lpstr>
      <vt:lpstr>Wingdings</vt:lpstr>
      <vt:lpstr>回顧</vt:lpstr>
      <vt:lpstr>Java Tutorials</vt:lpstr>
      <vt:lpstr>Primitive Data Types</vt:lpstr>
      <vt:lpstr>byte</vt:lpstr>
      <vt:lpstr>byte</vt:lpstr>
      <vt:lpstr>byte</vt:lpstr>
      <vt:lpstr>int</vt:lpstr>
      <vt:lpstr>short / long</vt:lpstr>
      <vt:lpstr>float</vt:lpstr>
      <vt:lpstr>double</vt:lpstr>
      <vt:lpstr>double</vt:lpstr>
      <vt:lpstr>boolean</vt:lpstr>
      <vt:lpstr>char</vt:lpstr>
      <vt:lpstr>Variable Declaration</vt:lpstr>
      <vt:lpstr>Variable Declaration</vt:lpstr>
      <vt:lpstr>Variable Declaration</vt:lpstr>
      <vt:lpstr>Variable Declaration</vt:lpstr>
      <vt:lpstr>Variable Declaration</vt:lpstr>
      <vt:lpstr>Operator</vt:lpstr>
      <vt:lpstr>Operator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HeavierThings</dc:creator>
  <cp:lastModifiedBy>soslab</cp:lastModifiedBy>
  <cp:revision>31</cp:revision>
  <dcterms:created xsi:type="dcterms:W3CDTF">2015-03-02T13:01:58Z</dcterms:created>
  <dcterms:modified xsi:type="dcterms:W3CDTF">2015-04-07T14:58:54Z</dcterms:modified>
</cp:coreProperties>
</file>