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282" r:id="rId4"/>
    <p:sldId id="283" r:id="rId5"/>
    <p:sldId id="284" r:id="rId6"/>
    <p:sldId id="287" r:id="rId7"/>
    <p:sldId id="289" r:id="rId8"/>
    <p:sldId id="290" r:id="rId9"/>
    <p:sldId id="288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</a:p>
          <a:p>
            <a:r>
              <a:rPr lang="en-US" altLang="zh-TW" dirty="0"/>
              <a:t>Expressions, Statements, and Blocks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clause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a = 1;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b = 2;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c = 3;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e = 0;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 a &gt; b || d &gt; c){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e = 1;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 = 0;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347882" y="3508383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false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8197" y="3508383"/>
            <a:ext cx="820158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||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819" y="3508383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true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67134" y="3508383"/>
            <a:ext cx="820158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-&gt;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0560" y="3508383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true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clause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a = 1;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b = 2;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c = 3;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e = 0;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 &gt; c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|| b &gt; a){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e = 1;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 = 0;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347882" y="3508383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true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8197" y="3508383"/>
            <a:ext cx="820158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||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819" y="3508383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67134" y="3508383"/>
            <a:ext cx="820158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-&gt;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0560" y="3508383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true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clause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 = true == true;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0;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1;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e = 0;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 = b++)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==    b     &amp;&amp;   a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e = 1;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e = 0;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01168" lvl="1" indent="0">
              <a:buNone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(e);</a:t>
            </a:r>
          </a:p>
          <a:p>
            <a:pPr marL="201168" lvl="1" indent="0">
              <a:buNone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(c);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03157" y="1845734"/>
            <a:ext cx="820158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c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76020" y="1845734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0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8423315" y="2194765"/>
            <a:ext cx="649975" cy="6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076020" y="2701947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76020" y="3558160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03157" y="2701947"/>
            <a:ext cx="820158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b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8437232" y="3050978"/>
            <a:ext cx="649975" cy="6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660263" y="3594019"/>
            <a:ext cx="10829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2" idx="1"/>
          </p:cNvCxnSpPr>
          <p:nvPr/>
        </p:nvCxnSpPr>
        <p:spPr>
          <a:xfrm>
            <a:off x="8398211" y="2194765"/>
            <a:ext cx="677809" cy="85621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4" idx="3"/>
            <a:endCxn id="13" idx="1"/>
          </p:cNvCxnSpPr>
          <p:nvPr/>
        </p:nvCxnSpPr>
        <p:spPr>
          <a:xfrm>
            <a:off x="8423315" y="3050978"/>
            <a:ext cx="652705" cy="85621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296296" y="2455501"/>
            <a:ext cx="10829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296296" y="2833812"/>
            <a:ext cx="10829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628" y="4660128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0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24628" y="5466564"/>
            <a:ext cx="1401851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83098" y="4414373"/>
            <a:ext cx="5719255" cy="175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The </a:t>
            </a:r>
            <a:r>
              <a:rPr lang="en-US" altLang="zh-TW" sz="2800" dirty="0" smtClean="0">
                <a:solidFill>
                  <a:srgbClr val="FF0000"/>
                </a:solidFill>
              </a:rPr>
              <a:t>result</a:t>
            </a:r>
            <a:r>
              <a:rPr lang="en-US" altLang="zh-TW" sz="2800" dirty="0" smtClean="0">
                <a:solidFill>
                  <a:schemeClr val="tx1"/>
                </a:solidFill>
              </a:rPr>
              <a:t> of the assignment expression(=) is the value of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variable after the assignment has occurred.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60262" y="3190185"/>
            <a:ext cx="1082937" cy="46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5431" y="3169128"/>
            <a:ext cx="855196" cy="485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 (=)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the value on its right to the operand on its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speed1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speed2 = 0;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operator can also be used on objects to assign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references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obj1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obj2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types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 not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objects.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5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 (=)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What's the difference between a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 type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a 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object/class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 in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 type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speed1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speed2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object/class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i1 = new Integer(0);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i2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new Integer(0);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i3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i2;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0006422" y="2240522"/>
            <a:ext cx="1310677" cy="1277043"/>
            <a:chOff x="188922" y="4681552"/>
            <a:chExt cx="847591" cy="1277043"/>
          </a:xfrm>
        </p:grpSpPr>
        <p:sp>
          <p:nvSpPr>
            <p:cNvPr id="8" name="矩形 7"/>
            <p:cNvSpPr/>
            <p:nvPr/>
          </p:nvSpPr>
          <p:spPr>
            <a:xfrm>
              <a:off x="188922" y="4681552"/>
              <a:ext cx="615698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0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32277" y="5589263"/>
              <a:ext cx="50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value</a:t>
              </a:r>
              <a:endParaRPr lang="zh-TW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7351060" y="2367902"/>
            <a:ext cx="20053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speed1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>
            <a:endCxn id="8" idx="1"/>
          </p:cNvCxnSpPr>
          <p:nvPr/>
        </p:nvCxnSpPr>
        <p:spPr>
          <a:xfrm>
            <a:off x="9356447" y="2716383"/>
            <a:ext cx="649974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51059" y="3287064"/>
            <a:ext cx="20053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speed2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8" idx="1"/>
          </p:cNvCxnSpPr>
          <p:nvPr/>
        </p:nvCxnSpPr>
        <p:spPr>
          <a:xfrm flipV="1">
            <a:off x="9356446" y="2716384"/>
            <a:ext cx="649976" cy="91916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5911098" y="4329153"/>
            <a:ext cx="4732333" cy="1001343"/>
            <a:chOff x="5911098" y="4329153"/>
            <a:chExt cx="4732333" cy="1001343"/>
          </a:xfrm>
        </p:grpSpPr>
        <p:grpSp>
          <p:nvGrpSpPr>
            <p:cNvPr id="18" name="群組 17"/>
            <p:cNvGrpSpPr/>
            <p:nvPr/>
          </p:nvGrpSpPr>
          <p:grpSpPr>
            <a:xfrm>
              <a:off x="7347261" y="4329153"/>
              <a:ext cx="3296170" cy="1001343"/>
              <a:chOff x="188922" y="4807711"/>
              <a:chExt cx="2131573" cy="100134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8922" y="4807711"/>
                <a:ext cx="1801794" cy="698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Integer(0)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1613455" y="5439722"/>
                <a:ext cx="707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0x56</a:t>
                </a:r>
                <a:endParaRPr lang="zh-TW" altLang="en-US" dirty="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911098" y="4330374"/>
              <a:ext cx="786188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i1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直線單箭頭接點 19"/>
            <p:cNvCxnSpPr>
              <a:endCxn id="23" idx="1"/>
            </p:cNvCxnSpPr>
            <p:nvPr/>
          </p:nvCxnSpPr>
          <p:spPr>
            <a:xfrm flipV="1">
              <a:off x="6697286" y="4678184"/>
              <a:ext cx="649975" cy="672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5911098" y="5249536"/>
            <a:ext cx="7861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i2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47261" y="5248315"/>
            <a:ext cx="2786214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Integer(0)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586807" y="5934298"/>
            <a:ext cx="10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0x57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6697286" y="5614374"/>
            <a:ext cx="649975" cy="6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0794959" y="5249415"/>
            <a:ext cx="7861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i3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40" name="直線單箭頭接點 39"/>
          <p:cNvCxnSpPr>
            <a:stCxn id="39" idx="1"/>
          </p:cNvCxnSpPr>
          <p:nvPr/>
        </p:nvCxnSpPr>
        <p:spPr>
          <a:xfrm flipH="1">
            <a:off x="10133475" y="5597896"/>
            <a:ext cx="661484" cy="162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1" grpId="0" animBg="1"/>
      <p:bldP spid="36" grpId="0" animBg="1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Arithmetic </a:t>
            </a:r>
            <a:r>
              <a:rPr lang="en-US" altLang="zh-TW" b="1" dirty="0" smtClean="0"/>
              <a:t>Operators(+, -, *, /, 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Additive </a:t>
            </a:r>
            <a:r>
              <a:rPr lang="en-US" altLang="zh-TW" sz="2800" dirty="0" smtClean="0"/>
              <a:t>operator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a 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'a';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'b';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a+b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type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matters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/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'b'  + 1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6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Arithmetic </a:t>
            </a:r>
            <a:r>
              <a:rPr lang="en-US" altLang="zh-TW" b="1" dirty="0" smtClean="0"/>
              <a:t>Operators(+, -, *, /, 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Remainder operator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endParaRPr lang="en-US" altLang="zh-TW" sz="28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7		=&gt;	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		=&gt;	0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		=&gt;	6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1.4 % 0.7	=&gt;	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2.25 % 0.5 	=&gt;	0.25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2.1 % 0.7	=&gt;	2.220446049250313E-16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1.4%0.7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670612" y="2761926"/>
            <a:ext cx="322729" cy="3227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688539" y="3182470"/>
            <a:ext cx="322729" cy="3227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688539" y="3579606"/>
            <a:ext cx="322729" cy="3227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688539" y="3976742"/>
            <a:ext cx="726143" cy="3227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688539" y="4373878"/>
            <a:ext cx="3648637" cy="3227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Equality and Relational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What's the value of 1 == 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== 1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returns/yields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true.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 == 1;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!= 2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'a' !=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'b'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 &gt;= 1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3.0f ==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'a' ==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97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'a' &gt;= 96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5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Equality and Relational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Equality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i1 =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Integer(0);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i2 =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Integer(0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i3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i2;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i1 == i2 //false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I2 == i3 //true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.equals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(i2)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.equals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(i1)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.equals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(i3)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959968" y="1989365"/>
            <a:ext cx="4732333" cy="1001343"/>
            <a:chOff x="5911098" y="4329153"/>
            <a:chExt cx="4732333" cy="1001343"/>
          </a:xfrm>
        </p:grpSpPr>
        <p:grpSp>
          <p:nvGrpSpPr>
            <p:cNvPr id="5" name="群組 4"/>
            <p:cNvGrpSpPr/>
            <p:nvPr/>
          </p:nvGrpSpPr>
          <p:grpSpPr>
            <a:xfrm>
              <a:off x="7347261" y="4329153"/>
              <a:ext cx="3296170" cy="1001343"/>
              <a:chOff x="188922" y="4807711"/>
              <a:chExt cx="2131573" cy="100134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8922" y="4807711"/>
                <a:ext cx="1801794" cy="698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 smtClean="0">
                    <a:solidFill>
                      <a:srgbClr val="C00000"/>
                    </a:solidFill>
                  </a:rPr>
                  <a:t>Integer(0)</a:t>
                </a:r>
                <a:endParaRPr lang="zh-TW" altLang="en-US" sz="4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613455" y="5439722"/>
                <a:ext cx="707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0x56</a:t>
                </a:r>
                <a:endParaRPr lang="zh-TW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11098" y="4330374"/>
              <a:ext cx="786188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i1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直線單箭頭接點 6"/>
            <p:cNvCxnSpPr>
              <a:endCxn id="8" idx="1"/>
            </p:cNvCxnSpPr>
            <p:nvPr/>
          </p:nvCxnSpPr>
          <p:spPr>
            <a:xfrm flipV="1">
              <a:off x="6697286" y="4678184"/>
              <a:ext cx="649975" cy="672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959968" y="2909748"/>
            <a:ext cx="7861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i2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6131" y="2908527"/>
            <a:ext cx="2786214" cy="69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Integer(0)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35677" y="3594510"/>
            <a:ext cx="10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0x57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746156" y="3274586"/>
            <a:ext cx="649975" cy="6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59967" y="3787529"/>
            <a:ext cx="786187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C00000"/>
                </a:solidFill>
              </a:rPr>
              <a:t>i3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15" name="直線單箭頭接點 14"/>
          <p:cNvCxnSpPr>
            <a:endCxn id="11" idx="1"/>
          </p:cNvCxnSpPr>
          <p:nvPr/>
        </p:nvCxnSpPr>
        <p:spPr>
          <a:xfrm flipV="1">
            <a:off x="7746156" y="3257558"/>
            <a:ext cx="649975" cy="88385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Conditional Operators (||, &amp;&amp;)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/>
              <a:t>Or, ||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Returns true if either or both of its operands are true.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____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|| </a:t>
            </a:r>
            <a:r>
              <a:rPr lang="en-US" altLang="zh-TW" sz="2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____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yields </a:t>
            </a:r>
            <a:r>
              <a:rPr lang="en-US" altLang="zh-TW" sz="2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____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ea typeface="微軟正黑體" panose="020B0604030504040204" pitchFamily="34" charset="-120"/>
              </a:rPr>
              <a:t>false || false yields = false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ea typeface="微軟正黑體" panose="020B0604030504040204" pitchFamily="34" charset="-120"/>
              </a:rPr>
              <a:t>boolean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myFalse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= 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1 &gt; 3 </a:t>
            </a:r>
            <a:r>
              <a:rPr lang="en-US" altLang="zh-TW" sz="2400" dirty="0">
                <a:ea typeface="微軟正黑體" panose="020B0604030504040204" pitchFamily="34" charset="-120"/>
              </a:rPr>
              <a:t>|| 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2 &gt; 8;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ea typeface="微軟正黑體" panose="020B0604030504040204" pitchFamily="34" charset="-120"/>
              </a:rPr>
              <a:t>And, &amp;&amp;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/>
              <a:t>Returns true if </a:t>
            </a:r>
            <a:r>
              <a:rPr lang="en-US" altLang="zh-TW" sz="2400" dirty="0" smtClean="0"/>
              <a:t>and only if both of </a:t>
            </a:r>
            <a:r>
              <a:rPr lang="en-US" altLang="zh-TW" sz="2400" dirty="0"/>
              <a:t>its operands are true</a:t>
            </a:r>
            <a:r>
              <a:rPr lang="en-US" altLang="zh-TW" sz="24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Short-circuiting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/>
              <a:t>takeOneSecondsAndReturnTrue</a:t>
            </a:r>
            <a:r>
              <a:rPr lang="en-US" altLang="zh-TW" sz="2400" dirty="0" smtClean="0"/>
              <a:t>() || </a:t>
            </a:r>
            <a:r>
              <a:rPr lang="en-US" altLang="zh-TW" sz="2400" dirty="0" err="1" smtClean="0"/>
              <a:t>takeOneYearAndReturnFalse</a:t>
            </a:r>
            <a:r>
              <a:rPr lang="en-US" altLang="zh-TW" sz="2400" dirty="0" smtClean="0"/>
              <a:t>()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/>
              <a:t>takeOneYearAndReturnTrue</a:t>
            </a:r>
            <a:r>
              <a:rPr lang="en-US" altLang="zh-TW" sz="2400" dirty="0" smtClean="0"/>
              <a:t>() &amp;&amp; </a:t>
            </a:r>
            <a:r>
              <a:rPr lang="en-US" altLang="zh-TW" sz="2400" dirty="0" err="1" smtClean="0"/>
              <a:t>takeOneSecondsAndReturnFalse</a:t>
            </a:r>
            <a:r>
              <a:rPr lang="en-US" altLang="zh-TW" sz="2400" dirty="0" smtClean="0"/>
              <a:t>()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5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clause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clause:</a:t>
            </a:r>
          </a:p>
          <a:p>
            <a:pPr marL="566928" lvl="3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 type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marL="566928" lvl="3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//do something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true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6928" lvl="3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else{</a:t>
            </a:r>
          </a:p>
          <a:p>
            <a:pPr marL="566928" lvl="3" indent="0">
              <a:buNone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//….</a:t>
            </a:r>
          </a:p>
          <a:p>
            <a:pPr marL="566928" lvl="3" indent="0">
              <a:buNone/>
            </a:pP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566928" lvl="3" indent="0"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1==1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("1 == 1 yields true")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}else{</a:t>
            </a:r>
          </a:p>
          <a:p>
            <a:pPr marL="201168" lvl="1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("1 == 1 yields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false")	</a:t>
            </a:r>
          </a:p>
          <a:p>
            <a:pPr marL="201168" lvl="1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7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</TotalTime>
  <Words>493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Calibri</vt:lpstr>
      <vt:lpstr>Calibri Light</vt:lpstr>
      <vt:lpstr>Wingdings</vt:lpstr>
      <vt:lpstr>回顧</vt:lpstr>
      <vt:lpstr>Java Tutorials</vt:lpstr>
      <vt:lpstr>Assignment Operator (=)</vt:lpstr>
      <vt:lpstr>Assignment Operator (=)</vt:lpstr>
      <vt:lpstr>Arithmetic Operators(+, -, *, /, %)</vt:lpstr>
      <vt:lpstr>Arithmetic Operators(+, -, *, /, %)</vt:lpstr>
      <vt:lpstr>Equality and Relational Operators</vt:lpstr>
      <vt:lpstr>Equality and Relational Operators</vt:lpstr>
      <vt:lpstr>Conditional Operators (||, &amp;&amp;)</vt:lpstr>
      <vt:lpstr>if clause</vt:lpstr>
      <vt:lpstr>if clause</vt:lpstr>
      <vt:lpstr>if clause</vt:lpstr>
      <vt:lpstr>if clause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52</cp:revision>
  <dcterms:created xsi:type="dcterms:W3CDTF">2015-03-02T13:01:58Z</dcterms:created>
  <dcterms:modified xsi:type="dcterms:W3CDTF">2015-04-07T14:59:54Z</dcterms:modified>
</cp:coreProperties>
</file>