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15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14214-485F-4001-A9E2-239D8AD8A958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C2A80-62C5-47C3-847A-C595631337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/>
              <a:t>Tutorials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Expressions, Statements, and Blocks</a:t>
            </a:r>
            <a:endParaRPr lang="en-US" altLang="zh-TW" dirty="0" smtClean="0"/>
          </a:p>
          <a:p>
            <a:r>
              <a:rPr lang="en-US" altLang="zh-TW" dirty="0"/>
              <a:t>Control Flow Statements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if-then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3;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 ( a != 3){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b = 4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}else if (a == 3){</a:t>
            </a:r>
          </a:p>
          <a:p>
            <a:pPr marL="201168" lvl="1" indent="0">
              <a:buNone/>
            </a:pP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	b = 3;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}else{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//…..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302843" y="1845733"/>
            <a:ext cx="3852837" cy="4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if(</a:t>
            </a:r>
            <a:r>
              <a:rPr lang="en-US" altLang="zh-TW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boolean_expression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//statements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}else if(</a:t>
            </a:r>
            <a:r>
              <a:rPr lang="en-US" altLang="zh-TW" sz="2800" dirty="0" err="1" smtClean="0">
                <a:solidFill>
                  <a:srgbClr val="C00000"/>
                </a:solidFill>
              </a:rPr>
              <a:t>boolean_exp</a:t>
            </a:r>
            <a:r>
              <a:rPr lang="en-US" altLang="zh-TW" sz="2800" dirty="0" smtClean="0">
                <a:solidFill>
                  <a:srgbClr val="C00000"/>
                </a:solidFill>
              </a:rPr>
              <a:t>){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//</a:t>
            </a:r>
            <a:r>
              <a:rPr lang="en-US" altLang="zh-TW" sz="2800" dirty="0" smtClean="0">
                <a:solidFill>
                  <a:srgbClr val="C00000"/>
                </a:solidFill>
              </a:rPr>
              <a:t>statements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}else{</a:t>
            </a:r>
          </a:p>
          <a:p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//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statements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zh-TW" alt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87706" y="2347784"/>
            <a:ext cx="1329560" cy="3459892"/>
          </a:xfrm>
          <a:custGeom>
            <a:avLst/>
            <a:gdLst>
              <a:gd name="connsiteX0" fmla="*/ 1300337 w 1329560"/>
              <a:gd name="connsiteY0" fmla="*/ 0 h 3459892"/>
              <a:gd name="connsiteX1" fmla="*/ 1287980 w 1329560"/>
              <a:gd name="connsiteY1" fmla="*/ 271848 h 3459892"/>
              <a:gd name="connsiteX2" fmla="*/ 151159 w 1329560"/>
              <a:gd name="connsiteY2" fmla="*/ 284205 h 3459892"/>
              <a:gd name="connsiteX3" fmla="*/ 114089 w 1329560"/>
              <a:gd name="connsiteY3" fmla="*/ 296562 h 3459892"/>
              <a:gd name="connsiteX4" fmla="*/ 52305 w 1329560"/>
              <a:gd name="connsiteY4" fmla="*/ 308919 h 3459892"/>
              <a:gd name="connsiteX5" fmla="*/ 2878 w 1329560"/>
              <a:gd name="connsiteY5" fmla="*/ 383059 h 3459892"/>
              <a:gd name="connsiteX6" fmla="*/ 15235 w 1329560"/>
              <a:gd name="connsiteY6" fmla="*/ 1161535 h 3459892"/>
              <a:gd name="connsiteX7" fmla="*/ 89375 w 1329560"/>
              <a:gd name="connsiteY7" fmla="*/ 1186248 h 3459892"/>
              <a:gd name="connsiteX8" fmla="*/ 1090272 w 1329560"/>
              <a:gd name="connsiteY8" fmla="*/ 1198605 h 3459892"/>
              <a:gd name="connsiteX9" fmla="*/ 1114986 w 1329560"/>
              <a:gd name="connsiteY9" fmla="*/ 1235675 h 3459892"/>
              <a:gd name="connsiteX10" fmla="*/ 1102629 w 1329560"/>
              <a:gd name="connsiteY10" fmla="*/ 1631092 h 3459892"/>
              <a:gd name="connsiteX11" fmla="*/ 1090272 w 1329560"/>
              <a:gd name="connsiteY11" fmla="*/ 1668162 h 3459892"/>
              <a:gd name="connsiteX12" fmla="*/ 250013 w 1329560"/>
              <a:gd name="connsiteY12" fmla="*/ 1680519 h 3459892"/>
              <a:gd name="connsiteX13" fmla="*/ 163516 w 1329560"/>
              <a:gd name="connsiteY13" fmla="*/ 1705232 h 3459892"/>
              <a:gd name="connsiteX14" fmla="*/ 77018 w 1329560"/>
              <a:gd name="connsiteY14" fmla="*/ 1717589 h 3459892"/>
              <a:gd name="connsiteX15" fmla="*/ 64662 w 1329560"/>
              <a:gd name="connsiteY15" fmla="*/ 2001794 h 3459892"/>
              <a:gd name="connsiteX16" fmla="*/ 77018 w 1329560"/>
              <a:gd name="connsiteY16" fmla="*/ 2113005 h 3459892"/>
              <a:gd name="connsiteX17" fmla="*/ 64662 w 1329560"/>
              <a:gd name="connsiteY17" fmla="*/ 2582562 h 3459892"/>
              <a:gd name="connsiteX18" fmla="*/ 52305 w 1329560"/>
              <a:gd name="connsiteY18" fmla="*/ 2631989 h 3459892"/>
              <a:gd name="connsiteX19" fmla="*/ 39948 w 1329560"/>
              <a:gd name="connsiteY19" fmla="*/ 2755557 h 3459892"/>
              <a:gd name="connsiteX20" fmla="*/ 52305 w 1329560"/>
              <a:gd name="connsiteY20" fmla="*/ 2953265 h 3459892"/>
              <a:gd name="connsiteX21" fmla="*/ 89375 w 1329560"/>
              <a:gd name="connsiteY21" fmla="*/ 2965621 h 3459892"/>
              <a:gd name="connsiteX22" fmla="*/ 410651 w 1329560"/>
              <a:gd name="connsiteY22" fmla="*/ 2953265 h 3459892"/>
              <a:gd name="connsiteX23" fmla="*/ 558932 w 1329560"/>
              <a:gd name="connsiteY23" fmla="*/ 2928551 h 3459892"/>
              <a:gd name="connsiteX24" fmla="*/ 608359 w 1329560"/>
              <a:gd name="connsiteY24" fmla="*/ 2916194 h 3459892"/>
              <a:gd name="connsiteX25" fmla="*/ 719570 w 1329560"/>
              <a:gd name="connsiteY25" fmla="*/ 2903838 h 3459892"/>
              <a:gd name="connsiteX26" fmla="*/ 1028489 w 1329560"/>
              <a:gd name="connsiteY26" fmla="*/ 2916194 h 3459892"/>
              <a:gd name="connsiteX27" fmla="*/ 1065559 w 1329560"/>
              <a:gd name="connsiteY27" fmla="*/ 2928551 h 3459892"/>
              <a:gd name="connsiteX28" fmla="*/ 1077916 w 1329560"/>
              <a:gd name="connsiteY28" fmla="*/ 2965621 h 3459892"/>
              <a:gd name="connsiteX29" fmla="*/ 1102629 w 1329560"/>
              <a:gd name="connsiteY29" fmla="*/ 3002692 h 3459892"/>
              <a:gd name="connsiteX30" fmla="*/ 1127343 w 1329560"/>
              <a:gd name="connsiteY30" fmla="*/ 3089189 h 3459892"/>
              <a:gd name="connsiteX31" fmla="*/ 1114986 w 1329560"/>
              <a:gd name="connsiteY31" fmla="*/ 3361038 h 3459892"/>
              <a:gd name="connsiteX32" fmla="*/ 1077916 w 1329560"/>
              <a:gd name="connsiteY32" fmla="*/ 3459892 h 345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29560" h="3459892">
                <a:moveTo>
                  <a:pt x="1300337" y="0"/>
                </a:moveTo>
                <a:cubicBezTo>
                  <a:pt x="1296218" y="90616"/>
                  <a:pt x="1376037" y="250071"/>
                  <a:pt x="1287980" y="271848"/>
                </a:cubicBezTo>
                <a:cubicBezTo>
                  <a:pt x="920101" y="362829"/>
                  <a:pt x="530038" y="276228"/>
                  <a:pt x="151159" y="284205"/>
                </a:cubicBezTo>
                <a:cubicBezTo>
                  <a:pt x="138137" y="284479"/>
                  <a:pt x="126725" y="293403"/>
                  <a:pt x="114089" y="296562"/>
                </a:cubicBezTo>
                <a:cubicBezTo>
                  <a:pt x="93714" y="301656"/>
                  <a:pt x="72900" y="304800"/>
                  <a:pt x="52305" y="308919"/>
                </a:cubicBezTo>
                <a:cubicBezTo>
                  <a:pt x="35829" y="333632"/>
                  <a:pt x="2407" y="353361"/>
                  <a:pt x="2878" y="383059"/>
                </a:cubicBezTo>
                <a:cubicBezTo>
                  <a:pt x="6997" y="642551"/>
                  <a:pt x="-12553" y="903502"/>
                  <a:pt x="15235" y="1161535"/>
                </a:cubicBezTo>
                <a:cubicBezTo>
                  <a:pt x="18024" y="1187435"/>
                  <a:pt x="63327" y="1185926"/>
                  <a:pt x="89375" y="1186248"/>
                </a:cubicBezTo>
                <a:lnTo>
                  <a:pt x="1090272" y="1198605"/>
                </a:lnTo>
                <a:cubicBezTo>
                  <a:pt x="1098510" y="1210962"/>
                  <a:pt x="1114562" y="1220830"/>
                  <a:pt x="1114986" y="1235675"/>
                </a:cubicBezTo>
                <a:cubicBezTo>
                  <a:pt x="1118752" y="1367491"/>
                  <a:pt x="1110152" y="1499437"/>
                  <a:pt x="1102629" y="1631092"/>
                </a:cubicBezTo>
                <a:cubicBezTo>
                  <a:pt x="1101886" y="1644096"/>
                  <a:pt x="1103275" y="1667408"/>
                  <a:pt x="1090272" y="1668162"/>
                </a:cubicBezTo>
                <a:cubicBezTo>
                  <a:pt x="810625" y="1684373"/>
                  <a:pt x="530099" y="1676400"/>
                  <a:pt x="250013" y="1680519"/>
                </a:cubicBezTo>
                <a:cubicBezTo>
                  <a:pt x="218255" y="1691104"/>
                  <a:pt x="197646" y="1699026"/>
                  <a:pt x="163516" y="1705232"/>
                </a:cubicBezTo>
                <a:cubicBezTo>
                  <a:pt x="134860" y="1710442"/>
                  <a:pt x="105851" y="1713470"/>
                  <a:pt x="77018" y="1717589"/>
                </a:cubicBezTo>
                <a:cubicBezTo>
                  <a:pt x="7364" y="1822072"/>
                  <a:pt x="47061" y="1746580"/>
                  <a:pt x="64662" y="2001794"/>
                </a:cubicBezTo>
                <a:cubicBezTo>
                  <a:pt x="67228" y="2039004"/>
                  <a:pt x="72899" y="2075935"/>
                  <a:pt x="77018" y="2113005"/>
                </a:cubicBezTo>
                <a:cubicBezTo>
                  <a:pt x="72899" y="2269524"/>
                  <a:pt x="72109" y="2426166"/>
                  <a:pt x="64662" y="2582562"/>
                </a:cubicBezTo>
                <a:cubicBezTo>
                  <a:pt x="63854" y="2599526"/>
                  <a:pt x="54707" y="2615177"/>
                  <a:pt x="52305" y="2631989"/>
                </a:cubicBezTo>
                <a:cubicBezTo>
                  <a:pt x="46451" y="2672968"/>
                  <a:pt x="44067" y="2714368"/>
                  <a:pt x="39948" y="2755557"/>
                </a:cubicBezTo>
                <a:cubicBezTo>
                  <a:pt x="44067" y="2821460"/>
                  <a:pt x="37181" y="2888989"/>
                  <a:pt x="52305" y="2953265"/>
                </a:cubicBezTo>
                <a:cubicBezTo>
                  <a:pt x="55288" y="2965944"/>
                  <a:pt x="76350" y="2965621"/>
                  <a:pt x="89375" y="2965621"/>
                </a:cubicBezTo>
                <a:cubicBezTo>
                  <a:pt x="196546" y="2965621"/>
                  <a:pt x="303559" y="2957384"/>
                  <a:pt x="410651" y="2953265"/>
                </a:cubicBezTo>
                <a:cubicBezTo>
                  <a:pt x="521881" y="2925457"/>
                  <a:pt x="385374" y="2957478"/>
                  <a:pt x="558932" y="2928551"/>
                </a:cubicBezTo>
                <a:cubicBezTo>
                  <a:pt x="575684" y="2925759"/>
                  <a:pt x="591574" y="2918776"/>
                  <a:pt x="608359" y="2916194"/>
                </a:cubicBezTo>
                <a:cubicBezTo>
                  <a:pt x="645224" y="2910523"/>
                  <a:pt x="682500" y="2907957"/>
                  <a:pt x="719570" y="2903838"/>
                </a:cubicBezTo>
                <a:cubicBezTo>
                  <a:pt x="822543" y="2907957"/>
                  <a:pt x="925696" y="2908852"/>
                  <a:pt x="1028489" y="2916194"/>
                </a:cubicBezTo>
                <a:cubicBezTo>
                  <a:pt x="1041481" y="2917122"/>
                  <a:pt x="1056349" y="2919341"/>
                  <a:pt x="1065559" y="2928551"/>
                </a:cubicBezTo>
                <a:cubicBezTo>
                  <a:pt x="1074769" y="2937761"/>
                  <a:pt x="1072091" y="2953971"/>
                  <a:pt x="1077916" y="2965621"/>
                </a:cubicBezTo>
                <a:cubicBezTo>
                  <a:pt x="1084558" y="2978904"/>
                  <a:pt x="1095987" y="2989409"/>
                  <a:pt x="1102629" y="3002692"/>
                </a:cubicBezTo>
                <a:cubicBezTo>
                  <a:pt x="1111493" y="3020421"/>
                  <a:pt x="1123383" y="3073350"/>
                  <a:pt x="1127343" y="3089189"/>
                </a:cubicBezTo>
                <a:cubicBezTo>
                  <a:pt x="1123224" y="3179805"/>
                  <a:pt x="1124650" y="3270844"/>
                  <a:pt x="1114986" y="3361038"/>
                </a:cubicBezTo>
                <a:cubicBezTo>
                  <a:pt x="1111219" y="3396192"/>
                  <a:pt x="1093485" y="3428751"/>
                  <a:pt x="1077916" y="3459892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if-then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3;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 ( a != 3){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//statements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}else if (a 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&gt; 2){</a:t>
            </a:r>
            <a:endParaRPr lang="en-US" altLang="zh-TW" sz="28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		print 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"a &gt; 2"</a:t>
            </a:r>
            <a:endParaRPr lang="en-US" altLang="zh-TW" sz="28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}else if (a &gt; 1){</a:t>
            </a:r>
          </a:p>
          <a:p>
            <a:pPr marL="201168" lvl="1" indent="0">
              <a:buNone/>
            </a:pP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	print </a:t>
            </a: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a &gt; 1"</a:t>
            </a:r>
          </a:p>
          <a:p>
            <a:pPr marL="201168" lvl="1" indent="0">
              <a:buNone/>
            </a:pP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}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else{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//….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302843" y="1845733"/>
            <a:ext cx="3852837" cy="4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if(</a:t>
            </a:r>
            <a:r>
              <a:rPr lang="en-US" altLang="zh-TW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boolean_expression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//statements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}else if(</a:t>
            </a:r>
            <a:r>
              <a:rPr lang="en-US" altLang="zh-TW" sz="2800" dirty="0" err="1" smtClean="0">
                <a:solidFill>
                  <a:srgbClr val="C00000"/>
                </a:solidFill>
              </a:rPr>
              <a:t>boolean_exp</a:t>
            </a:r>
            <a:r>
              <a:rPr lang="en-US" altLang="zh-TW" sz="2800" dirty="0" smtClean="0">
                <a:solidFill>
                  <a:srgbClr val="C00000"/>
                </a:solidFill>
              </a:rPr>
              <a:t>){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//</a:t>
            </a:r>
            <a:r>
              <a:rPr lang="en-US" altLang="zh-TW" sz="2800" dirty="0" smtClean="0">
                <a:solidFill>
                  <a:srgbClr val="C00000"/>
                </a:solidFill>
              </a:rPr>
              <a:t>statements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}else{</a:t>
            </a:r>
          </a:p>
          <a:p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//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statements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zh-TW" alt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19728" y="2273643"/>
            <a:ext cx="1182964" cy="3880022"/>
          </a:xfrm>
          <a:custGeom>
            <a:avLst/>
            <a:gdLst>
              <a:gd name="connsiteX0" fmla="*/ 1170607 w 1182964"/>
              <a:gd name="connsiteY0" fmla="*/ 0 h 3880022"/>
              <a:gd name="connsiteX1" fmla="*/ 1145894 w 1182964"/>
              <a:gd name="connsiteY1" fmla="*/ 61784 h 3880022"/>
              <a:gd name="connsiteX2" fmla="*/ 1121180 w 1182964"/>
              <a:gd name="connsiteY2" fmla="*/ 98854 h 3880022"/>
              <a:gd name="connsiteX3" fmla="*/ 1108823 w 1182964"/>
              <a:gd name="connsiteY3" fmla="*/ 148281 h 3880022"/>
              <a:gd name="connsiteX4" fmla="*/ 1096467 w 1182964"/>
              <a:gd name="connsiteY4" fmla="*/ 284206 h 3880022"/>
              <a:gd name="connsiteX5" fmla="*/ 1047040 w 1182964"/>
              <a:gd name="connsiteY5" fmla="*/ 308919 h 3880022"/>
              <a:gd name="connsiteX6" fmla="*/ 812261 w 1182964"/>
              <a:gd name="connsiteY6" fmla="*/ 296562 h 3880022"/>
              <a:gd name="connsiteX7" fmla="*/ 651623 w 1182964"/>
              <a:gd name="connsiteY7" fmla="*/ 271849 h 3880022"/>
              <a:gd name="connsiteX8" fmla="*/ 589840 w 1182964"/>
              <a:gd name="connsiteY8" fmla="*/ 259492 h 3880022"/>
              <a:gd name="connsiteX9" fmla="*/ 206780 w 1182964"/>
              <a:gd name="connsiteY9" fmla="*/ 271849 h 3880022"/>
              <a:gd name="connsiteX10" fmla="*/ 182067 w 1182964"/>
              <a:gd name="connsiteY10" fmla="*/ 308919 h 3880022"/>
              <a:gd name="connsiteX11" fmla="*/ 157353 w 1182964"/>
              <a:gd name="connsiteY11" fmla="*/ 383060 h 3880022"/>
              <a:gd name="connsiteX12" fmla="*/ 144996 w 1182964"/>
              <a:gd name="connsiteY12" fmla="*/ 420130 h 3880022"/>
              <a:gd name="connsiteX13" fmla="*/ 157353 w 1182964"/>
              <a:gd name="connsiteY13" fmla="*/ 926757 h 3880022"/>
              <a:gd name="connsiteX14" fmla="*/ 243850 w 1182964"/>
              <a:gd name="connsiteY14" fmla="*/ 963827 h 3880022"/>
              <a:gd name="connsiteX15" fmla="*/ 490986 w 1182964"/>
              <a:gd name="connsiteY15" fmla="*/ 988541 h 3880022"/>
              <a:gd name="connsiteX16" fmla="*/ 540413 w 1182964"/>
              <a:gd name="connsiteY16" fmla="*/ 1000898 h 3880022"/>
              <a:gd name="connsiteX17" fmla="*/ 911115 w 1182964"/>
              <a:gd name="connsiteY17" fmla="*/ 1025611 h 3880022"/>
              <a:gd name="connsiteX18" fmla="*/ 985256 w 1182964"/>
              <a:gd name="connsiteY18" fmla="*/ 1037968 h 3880022"/>
              <a:gd name="connsiteX19" fmla="*/ 1182964 w 1182964"/>
              <a:gd name="connsiteY19" fmla="*/ 1062681 h 3880022"/>
              <a:gd name="connsiteX20" fmla="*/ 1158250 w 1182964"/>
              <a:gd name="connsiteY20" fmla="*/ 1186249 h 3880022"/>
              <a:gd name="connsiteX21" fmla="*/ 1133537 w 1182964"/>
              <a:gd name="connsiteY21" fmla="*/ 1260389 h 3880022"/>
              <a:gd name="connsiteX22" fmla="*/ 1121180 w 1182964"/>
              <a:gd name="connsiteY22" fmla="*/ 1445741 h 3880022"/>
              <a:gd name="connsiteX23" fmla="*/ 985256 w 1182964"/>
              <a:gd name="connsiteY23" fmla="*/ 1433384 h 3880022"/>
              <a:gd name="connsiteX24" fmla="*/ 911115 w 1182964"/>
              <a:gd name="connsiteY24" fmla="*/ 1421027 h 3880022"/>
              <a:gd name="connsiteX25" fmla="*/ 874045 w 1182964"/>
              <a:gd name="connsiteY25" fmla="*/ 1408671 h 3880022"/>
              <a:gd name="connsiteX26" fmla="*/ 775191 w 1182964"/>
              <a:gd name="connsiteY26" fmla="*/ 1396314 h 3880022"/>
              <a:gd name="connsiteX27" fmla="*/ 701050 w 1182964"/>
              <a:gd name="connsiteY27" fmla="*/ 1383957 h 3880022"/>
              <a:gd name="connsiteX28" fmla="*/ 157353 w 1182964"/>
              <a:gd name="connsiteY28" fmla="*/ 1396314 h 3880022"/>
              <a:gd name="connsiteX29" fmla="*/ 120283 w 1182964"/>
              <a:gd name="connsiteY29" fmla="*/ 1408671 h 3880022"/>
              <a:gd name="connsiteX30" fmla="*/ 83213 w 1182964"/>
              <a:gd name="connsiteY30" fmla="*/ 1433384 h 3880022"/>
              <a:gd name="connsiteX31" fmla="*/ 33786 w 1182964"/>
              <a:gd name="connsiteY31" fmla="*/ 1544595 h 3880022"/>
              <a:gd name="connsiteX32" fmla="*/ 21429 w 1182964"/>
              <a:gd name="connsiteY32" fmla="*/ 1581665 h 3880022"/>
              <a:gd name="connsiteX33" fmla="*/ 21429 w 1182964"/>
              <a:gd name="connsiteY33" fmla="*/ 2187146 h 3880022"/>
              <a:gd name="connsiteX34" fmla="*/ 33786 w 1182964"/>
              <a:gd name="connsiteY34" fmla="*/ 2829698 h 3880022"/>
              <a:gd name="connsiteX35" fmla="*/ 46142 w 1182964"/>
              <a:gd name="connsiteY35" fmla="*/ 3076833 h 3880022"/>
              <a:gd name="connsiteX36" fmla="*/ 70856 w 1182964"/>
              <a:gd name="connsiteY36" fmla="*/ 3212757 h 3880022"/>
              <a:gd name="connsiteX37" fmla="*/ 95569 w 1182964"/>
              <a:gd name="connsiteY37" fmla="*/ 3361038 h 3880022"/>
              <a:gd name="connsiteX38" fmla="*/ 107926 w 1182964"/>
              <a:gd name="connsiteY38" fmla="*/ 3398108 h 3880022"/>
              <a:gd name="connsiteX39" fmla="*/ 144996 w 1182964"/>
              <a:gd name="connsiteY39" fmla="*/ 3410465 h 3880022"/>
              <a:gd name="connsiteX40" fmla="*/ 182067 w 1182964"/>
              <a:gd name="connsiteY40" fmla="*/ 3435179 h 3880022"/>
              <a:gd name="connsiteX41" fmla="*/ 305634 w 1182964"/>
              <a:gd name="connsiteY41" fmla="*/ 3472249 h 3880022"/>
              <a:gd name="connsiteX42" fmla="*/ 552769 w 1182964"/>
              <a:gd name="connsiteY42" fmla="*/ 3484606 h 3880022"/>
              <a:gd name="connsiteX43" fmla="*/ 775191 w 1182964"/>
              <a:gd name="connsiteY43" fmla="*/ 3496962 h 3880022"/>
              <a:gd name="connsiteX44" fmla="*/ 886402 w 1182964"/>
              <a:gd name="connsiteY44" fmla="*/ 3509319 h 3880022"/>
              <a:gd name="connsiteX45" fmla="*/ 985256 w 1182964"/>
              <a:gd name="connsiteY45" fmla="*/ 3534033 h 3880022"/>
              <a:gd name="connsiteX46" fmla="*/ 1071753 w 1182964"/>
              <a:gd name="connsiteY46" fmla="*/ 3546389 h 3880022"/>
              <a:gd name="connsiteX47" fmla="*/ 1084110 w 1182964"/>
              <a:gd name="connsiteY47" fmla="*/ 3583460 h 3880022"/>
              <a:gd name="connsiteX48" fmla="*/ 1096467 w 1182964"/>
              <a:gd name="connsiteY48" fmla="*/ 3880022 h 388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82964" h="3880022">
                <a:moveTo>
                  <a:pt x="1170607" y="0"/>
                </a:moveTo>
                <a:cubicBezTo>
                  <a:pt x="1162369" y="20595"/>
                  <a:pt x="1155814" y="41945"/>
                  <a:pt x="1145894" y="61784"/>
                </a:cubicBezTo>
                <a:cubicBezTo>
                  <a:pt x="1139252" y="75067"/>
                  <a:pt x="1127030" y="85204"/>
                  <a:pt x="1121180" y="98854"/>
                </a:cubicBezTo>
                <a:cubicBezTo>
                  <a:pt x="1114490" y="114464"/>
                  <a:pt x="1112942" y="131805"/>
                  <a:pt x="1108823" y="148281"/>
                </a:cubicBezTo>
                <a:cubicBezTo>
                  <a:pt x="1104704" y="193589"/>
                  <a:pt x="1112799" y="241743"/>
                  <a:pt x="1096467" y="284206"/>
                </a:cubicBezTo>
                <a:cubicBezTo>
                  <a:pt x="1089855" y="301399"/>
                  <a:pt x="1065443" y="308119"/>
                  <a:pt x="1047040" y="308919"/>
                </a:cubicBezTo>
                <a:lnTo>
                  <a:pt x="812261" y="296562"/>
                </a:lnTo>
                <a:cubicBezTo>
                  <a:pt x="747456" y="287305"/>
                  <a:pt x="714496" y="283281"/>
                  <a:pt x="651623" y="271849"/>
                </a:cubicBezTo>
                <a:cubicBezTo>
                  <a:pt x="630960" y="268092"/>
                  <a:pt x="610434" y="263611"/>
                  <a:pt x="589840" y="259492"/>
                </a:cubicBezTo>
                <a:cubicBezTo>
                  <a:pt x="462153" y="263611"/>
                  <a:pt x="333605" y="256476"/>
                  <a:pt x="206780" y="271849"/>
                </a:cubicBezTo>
                <a:cubicBezTo>
                  <a:pt x="192037" y="273636"/>
                  <a:pt x="188098" y="295348"/>
                  <a:pt x="182067" y="308919"/>
                </a:cubicBezTo>
                <a:cubicBezTo>
                  <a:pt x="171487" y="332724"/>
                  <a:pt x="165591" y="358346"/>
                  <a:pt x="157353" y="383060"/>
                </a:cubicBezTo>
                <a:lnTo>
                  <a:pt x="144996" y="420130"/>
                </a:lnTo>
                <a:cubicBezTo>
                  <a:pt x="149115" y="589006"/>
                  <a:pt x="141707" y="758557"/>
                  <a:pt x="157353" y="926757"/>
                </a:cubicBezTo>
                <a:cubicBezTo>
                  <a:pt x="159408" y="948844"/>
                  <a:pt x="236215" y="961646"/>
                  <a:pt x="243850" y="963827"/>
                </a:cubicBezTo>
                <a:cubicBezTo>
                  <a:pt x="369215" y="999645"/>
                  <a:pt x="150788" y="968529"/>
                  <a:pt x="490986" y="988541"/>
                </a:cubicBezTo>
                <a:cubicBezTo>
                  <a:pt x="507462" y="992660"/>
                  <a:pt x="523601" y="998496"/>
                  <a:pt x="540413" y="1000898"/>
                </a:cubicBezTo>
                <a:cubicBezTo>
                  <a:pt x="651131" y="1016715"/>
                  <a:pt x="811774" y="1020644"/>
                  <a:pt x="911115" y="1025611"/>
                </a:cubicBezTo>
                <a:cubicBezTo>
                  <a:pt x="935829" y="1029730"/>
                  <a:pt x="960339" y="1035345"/>
                  <a:pt x="985256" y="1037968"/>
                </a:cubicBezTo>
                <a:cubicBezTo>
                  <a:pt x="1180457" y="1058516"/>
                  <a:pt x="1089712" y="1031599"/>
                  <a:pt x="1182964" y="1062681"/>
                </a:cubicBezTo>
                <a:cubicBezTo>
                  <a:pt x="1174726" y="1103870"/>
                  <a:pt x="1171533" y="1146399"/>
                  <a:pt x="1158250" y="1186249"/>
                </a:cubicBezTo>
                <a:lnTo>
                  <a:pt x="1133537" y="1260389"/>
                </a:lnTo>
                <a:cubicBezTo>
                  <a:pt x="1129418" y="1322173"/>
                  <a:pt x="1161478" y="1398727"/>
                  <a:pt x="1121180" y="1445741"/>
                </a:cubicBezTo>
                <a:cubicBezTo>
                  <a:pt x="1091572" y="1480283"/>
                  <a:pt x="1030439" y="1438700"/>
                  <a:pt x="985256" y="1433384"/>
                </a:cubicBezTo>
                <a:cubicBezTo>
                  <a:pt x="960373" y="1430457"/>
                  <a:pt x="935573" y="1426462"/>
                  <a:pt x="911115" y="1421027"/>
                </a:cubicBezTo>
                <a:cubicBezTo>
                  <a:pt x="898400" y="1418202"/>
                  <a:pt x="886860" y="1411001"/>
                  <a:pt x="874045" y="1408671"/>
                </a:cubicBezTo>
                <a:cubicBezTo>
                  <a:pt x="841373" y="1402731"/>
                  <a:pt x="808065" y="1401010"/>
                  <a:pt x="775191" y="1396314"/>
                </a:cubicBezTo>
                <a:cubicBezTo>
                  <a:pt x="750388" y="1392771"/>
                  <a:pt x="725764" y="1388076"/>
                  <a:pt x="701050" y="1383957"/>
                </a:cubicBezTo>
                <a:lnTo>
                  <a:pt x="157353" y="1396314"/>
                </a:lnTo>
                <a:cubicBezTo>
                  <a:pt x="144340" y="1396868"/>
                  <a:pt x="131933" y="1402846"/>
                  <a:pt x="120283" y="1408671"/>
                </a:cubicBezTo>
                <a:cubicBezTo>
                  <a:pt x="107000" y="1415312"/>
                  <a:pt x="95570" y="1425146"/>
                  <a:pt x="83213" y="1433384"/>
                </a:cubicBezTo>
                <a:cubicBezTo>
                  <a:pt x="44048" y="1492130"/>
                  <a:pt x="63196" y="1456363"/>
                  <a:pt x="33786" y="1544595"/>
                </a:cubicBezTo>
                <a:lnTo>
                  <a:pt x="21429" y="1581665"/>
                </a:lnTo>
                <a:cubicBezTo>
                  <a:pt x="-20207" y="1831480"/>
                  <a:pt x="9578" y="1624228"/>
                  <a:pt x="21429" y="2187146"/>
                </a:cubicBezTo>
                <a:cubicBezTo>
                  <a:pt x="25938" y="2401322"/>
                  <a:pt x="27838" y="2615557"/>
                  <a:pt x="33786" y="2829698"/>
                </a:cubicBezTo>
                <a:cubicBezTo>
                  <a:pt x="36076" y="2912147"/>
                  <a:pt x="40049" y="2994577"/>
                  <a:pt x="46142" y="3076833"/>
                </a:cubicBezTo>
                <a:cubicBezTo>
                  <a:pt x="54592" y="3190906"/>
                  <a:pt x="55114" y="3128798"/>
                  <a:pt x="70856" y="3212757"/>
                </a:cubicBezTo>
                <a:cubicBezTo>
                  <a:pt x="80090" y="3262008"/>
                  <a:pt x="79723" y="3313501"/>
                  <a:pt x="95569" y="3361038"/>
                </a:cubicBezTo>
                <a:cubicBezTo>
                  <a:pt x="99688" y="3373395"/>
                  <a:pt x="98716" y="3388898"/>
                  <a:pt x="107926" y="3398108"/>
                </a:cubicBezTo>
                <a:cubicBezTo>
                  <a:pt x="117136" y="3407318"/>
                  <a:pt x="133346" y="3404640"/>
                  <a:pt x="144996" y="3410465"/>
                </a:cubicBezTo>
                <a:cubicBezTo>
                  <a:pt x="158279" y="3417107"/>
                  <a:pt x="168496" y="3429147"/>
                  <a:pt x="182067" y="3435179"/>
                </a:cubicBezTo>
                <a:cubicBezTo>
                  <a:pt x="191662" y="3439443"/>
                  <a:pt x="283517" y="3470406"/>
                  <a:pt x="305634" y="3472249"/>
                </a:cubicBezTo>
                <a:cubicBezTo>
                  <a:pt x="387830" y="3479099"/>
                  <a:pt x="470402" y="3480271"/>
                  <a:pt x="552769" y="3484606"/>
                </a:cubicBezTo>
                <a:lnTo>
                  <a:pt x="775191" y="3496962"/>
                </a:lnTo>
                <a:cubicBezTo>
                  <a:pt x="812261" y="3501081"/>
                  <a:pt x="849478" y="3504044"/>
                  <a:pt x="886402" y="3509319"/>
                </a:cubicBezTo>
                <a:cubicBezTo>
                  <a:pt x="1100873" y="3539958"/>
                  <a:pt x="841491" y="3505280"/>
                  <a:pt x="985256" y="3534033"/>
                </a:cubicBezTo>
                <a:cubicBezTo>
                  <a:pt x="1013815" y="3539745"/>
                  <a:pt x="1042921" y="3542270"/>
                  <a:pt x="1071753" y="3546389"/>
                </a:cubicBezTo>
                <a:cubicBezTo>
                  <a:pt x="1075872" y="3558746"/>
                  <a:pt x="1083148" y="3570470"/>
                  <a:pt x="1084110" y="3583460"/>
                </a:cubicBezTo>
                <a:cubicBezTo>
                  <a:pt x="1091419" y="3682129"/>
                  <a:pt x="1096467" y="3880022"/>
                  <a:pt x="1096467" y="3880022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switch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081996" cy="4023360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The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switch statement can have </a:t>
            </a: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a number of possible </a:t>
            </a:r>
            <a:r>
              <a:rPr lang="en-US" altLang="zh-TW" sz="2800" b="1" dirty="0" smtClean="0">
                <a:solidFill>
                  <a:srgbClr val="C00000"/>
                </a:solidFill>
                <a:ea typeface="微軟正黑體" panose="020B0604030504040204" pitchFamily="34" charset="-120"/>
              </a:rPr>
              <a:t>execution </a:t>
            </a:r>
            <a:r>
              <a: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paths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char a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'a‘;</a:t>
            </a:r>
          </a:p>
          <a:p>
            <a:pPr marL="201168" lvl="1" indent="0">
              <a:buNone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switch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(a) {            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case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'1':  print("1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case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'a':  print("a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case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'b':  print("b");		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break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case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'c':  print("c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default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: break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6956855" y="1845733"/>
            <a:ext cx="4757350" cy="4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switch(expression){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	case v1 </a:t>
            </a:r>
            <a:r>
              <a:rPr lang="en-US" altLang="zh-TW" sz="2400" dirty="0">
                <a:solidFill>
                  <a:srgbClr val="C00000"/>
                </a:solidFill>
              </a:rPr>
              <a:t>:    		</a:t>
            </a:r>
            <a:r>
              <a:rPr lang="en-US" altLang="zh-TW" sz="2400" dirty="0" smtClean="0">
                <a:solidFill>
                  <a:srgbClr val="C00000"/>
                </a:solidFill>
              </a:rPr>
              <a:t>	</a:t>
            </a:r>
            <a:r>
              <a:rPr lang="en-US" altLang="zh-TW" sz="2400" dirty="0">
                <a:solidFill>
                  <a:srgbClr val="C00000"/>
                </a:solidFill>
              </a:rPr>
              <a:t>	</a:t>
            </a:r>
            <a:r>
              <a:rPr lang="en-US" altLang="zh-TW" sz="2400" dirty="0" smtClean="0">
                <a:solidFill>
                  <a:srgbClr val="C00000"/>
                </a:solidFill>
              </a:rPr>
              <a:t>	//</a:t>
            </a:r>
            <a:r>
              <a:rPr lang="en-US" altLang="zh-TW" sz="2400" dirty="0">
                <a:solidFill>
                  <a:srgbClr val="C00000"/>
                </a:solidFill>
              </a:rPr>
              <a:t>Statements 		</a:t>
            </a:r>
            <a:r>
              <a:rPr lang="en-US" altLang="zh-TW" sz="2400" dirty="0" smtClean="0">
                <a:solidFill>
                  <a:srgbClr val="C00000"/>
                </a:solidFill>
              </a:rPr>
              <a:t>		break;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	case </a:t>
            </a:r>
            <a:r>
              <a:rPr lang="en-US" altLang="zh-TW" sz="2400" dirty="0" smtClean="0">
                <a:solidFill>
                  <a:srgbClr val="C00000"/>
                </a:solidFill>
              </a:rPr>
              <a:t>v2 </a:t>
            </a:r>
            <a:r>
              <a:rPr lang="en-US" altLang="zh-TW" sz="2400" dirty="0">
                <a:solidFill>
                  <a:srgbClr val="C00000"/>
                </a:solidFill>
              </a:rPr>
              <a:t>:    		</a:t>
            </a:r>
            <a:r>
              <a:rPr lang="en-US" altLang="zh-TW" sz="2400" dirty="0" smtClean="0">
                <a:solidFill>
                  <a:srgbClr val="C00000"/>
                </a:solidFill>
              </a:rPr>
              <a:t>			//Statements    	</a:t>
            </a:r>
            <a:r>
              <a:rPr lang="en-US" altLang="zh-TW" sz="2400" dirty="0">
                <a:solidFill>
                  <a:srgbClr val="C00000"/>
                </a:solidFill>
              </a:rPr>
              <a:t>	default : 		</a:t>
            </a:r>
            <a:r>
              <a:rPr lang="en-US" altLang="zh-TW" sz="2400" dirty="0" smtClean="0">
                <a:solidFill>
                  <a:srgbClr val="C00000"/>
                </a:solidFill>
              </a:rPr>
              <a:t>		</a:t>
            </a:r>
            <a:r>
              <a:rPr lang="en-US" altLang="zh-TW" sz="2400" dirty="0">
                <a:solidFill>
                  <a:srgbClr val="C00000"/>
                </a:solidFill>
              </a:rPr>
              <a:t>	//Statements    	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616613" y="2953265"/>
            <a:ext cx="1140103" cy="2866767"/>
          </a:xfrm>
          <a:custGeom>
            <a:avLst/>
            <a:gdLst>
              <a:gd name="connsiteX0" fmla="*/ 681744 w 1140103"/>
              <a:gd name="connsiteY0" fmla="*/ 0 h 2866767"/>
              <a:gd name="connsiteX1" fmla="*/ 669387 w 1140103"/>
              <a:gd name="connsiteY1" fmla="*/ 271849 h 2866767"/>
              <a:gd name="connsiteX2" fmla="*/ 657030 w 1140103"/>
              <a:gd name="connsiteY2" fmla="*/ 395416 h 2866767"/>
              <a:gd name="connsiteX3" fmla="*/ 88619 w 1140103"/>
              <a:gd name="connsiteY3" fmla="*/ 407773 h 2866767"/>
              <a:gd name="connsiteX4" fmla="*/ 26836 w 1140103"/>
              <a:gd name="connsiteY4" fmla="*/ 481913 h 2866767"/>
              <a:gd name="connsiteX5" fmla="*/ 2122 w 1140103"/>
              <a:gd name="connsiteY5" fmla="*/ 556054 h 2866767"/>
              <a:gd name="connsiteX6" fmla="*/ 14479 w 1140103"/>
              <a:gd name="connsiteY6" fmla="*/ 963827 h 2866767"/>
              <a:gd name="connsiteX7" fmla="*/ 51549 w 1140103"/>
              <a:gd name="connsiteY7" fmla="*/ 976184 h 2866767"/>
              <a:gd name="connsiteX8" fmla="*/ 348111 w 1140103"/>
              <a:gd name="connsiteY8" fmla="*/ 988540 h 2866767"/>
              <a:gd name="connsiteX9" fmla="*/ 422252 w 1140103"/>
              <a:gd name="connsiteY9" fmla="*/ 1000897 h 2866767"/>
              <a:gd name="connsiteX10" fmla="*/ 471679 w 1140103"/>
              <a:gd name="connsiteY10" fmla="*/ 1013254 h 2866767"/>
              <a:gd name="connsiteX11" fmla="*/ 718814 w 1140103"/>
              <a:gd name="connsiteY11" fmla="*/ 1037967 h 2866767"/>
              <a:gd name="connsiteX12" fmla="*/ 805311 w 1140103"/>
              <a:gd name="connsiteY12" fmla="*/ 1050324 h 2866767"/>
              <a:gd name="connsiteX13" fmla="*/ 842382 w 1140103"/>
              <a:gd name="connsiteY13" fmla="*/ 1062681 h 2866767"/>
              <a:gd name="connsiteX14" fmla="*/ 1114230 w 1140103"/>
              <a:gd name="connsiteY14" fmla="*/ 1383957 h 2866767"/>
              <a:gd name="connsiteX15" fmla="*/ 1101873 w 1140103"/>
              <a:gd name="connsiteY15" fmla="*/ 1433384 h 2866767"/>
              <a:gd name="connsiteX16" fmla="*/ 1089517 w 1140103"/>
              <a:gd name="connsiteY16" fmla="*/ 1618735 h 2866767"/>
              <a:gd name="connsiteX17" fmla="*/ 657030 w 1140103"/>
              <a:gd name="connsiteY17" fmla="*/ 1594021 h 2866767"/>
              <a:gd name="connsiteX18" fmla="*/ 545819 w 1140103"/>
              <a:gd name="connsiteY18" fmla="*/ 1581665 h 2866767"/>
              <a:gd name="connsiteX19" fmla="*/ 39192 w 1140103"/>
              <a:gd name="connsiteY19" fmla="*/ 2199503 h 2866767"/>
              <a:gd name="connsiteX20" fmla="*/ 51549 w 1140103"/>
              <a:gd name="connsiteY20" fmla="*/ 2310713 h 2866767"/>
              <a:gd name="connsiteX21" fmla="*/ 39192 w 1140103"/>
              <a:gd name="connsiteY21" fmla="*/ 2743200 h 2866767"/>
              <a:gd name="connsiteX22" fmla="*/ 26836 w 1140103"/>
              <a:gd name="connsiteY22" fmla="*/ 2792627 h 2866767"/>
              <a:gd name="connsiteX23" fmla="*/ 26836 w 1140103"/>
              <a:gd name="connsiteY23" fmla="*/ 2866767 h 286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0103" h="2866767">
                <a:moveTo>
                  <a:pt x="681744" y="0"/>
                </a:moveTo>
                <a:cubicBezTo>
                  <a:pt x="677625" y="90616"/>
                  <a:pt x="675045" y="181316"/>
                  <a:pt x="669387" y="271849"/>
                </a:cubicBezTo>
                <a:cubicBezTo>
                  <a:pt x="666805" y="313163"/>
                  <a:pt x="697335" y="385983"/>
                  <a:pt x="657030" y="395416"/>
                </a:cubicBezTo>
                <a:cubicBezTo>
                  <a:pt x="472501" y="438603"/>
                  <a:pt x="278089" y="403654"/>
                  <a:pt x="88619" y="407773"/>
                </a:cubicBezTo>
                <a:cubicBezTo>
                  <a:pt x="65339" y="431053"/>
                  <a:pt x="40599" y="450946"/>
                  <a:pt x="26836" y="481913"/>
                </a:cubicBezTo>
                <a:cubicBezTo>
                  <a:pt x="16256" y="505718"/>
                  <a:pt x="2122" y="556054"/>
                  <a:pt x="2122" y="556054"/>
                </a:cubicBezTo>
                <a:cubicBezTo>
                  <a:pt x="6241" y="691978"/>
                  <a:pt x="-1410" y="828772"/>
                  <a:pt x="14479" y="963827"/>
                </a:cubicBezTo>
                <a:cubicBezTo>
                  <a:pt x="16001" y="976763"/>
                  <a:pt x="38559" y="975222"/>
                  <a:pt x="51549" y="976184"/>
                </a:cubicBezTo>
                <a:cubicBezTo>
                  <a:pt x="150218" y="983493"/>
                  <a:pt x="249257" y="984421"/>
                  <a:pt x="348111" y="988540"/>
                </a:cubicBezTo>
                <a:cubicBezTo>
                  <a:pt x="372825" y="992659"/>
                  <a:pt x="397684" y="995983"/>
                  <a:pt x="422252" y="1000897"/>
                </a:cubicBezTo>
                <a:cubicBezTo>
                  <a:pt x="438905" y="1004228"/>
                  <a:pt x="454827" y="1011148"/>
                  <a:pt x="471679" y="1013254"/>
                </a:cubicBezTo>
                <a:cubicBezTo>
                  <a:pt x="553829" y="1023523"/>
                  <a:pt x="636436" y="1029729"/>
                  <a:pt x="718814" y="1037967"/>
                </a:cubicBezTo>
                <a:cubicBezTo>
                  <a:pt x="747795" y="1040865"/>
                  <a:pt x="776479" y="1046205"/>
                  <a:pt x="805311" y="1050324"/>
                </a:cubicBezTo>
                <a:cubicBezTo>
                  <a:pt x="817668" y="1054443"/>
                  <a:pt x="829395" y="1061682"/>
                  <a:pt x="842382" y="1062681"/>
                </a:cubicBezTo>
                <a:cubicBezTo>
                  <a:pt x="1217955" y="1091572"/>
                  <a:pt x="1142973" y="967185"/>
                  <a:pt x="1114230" y="1383957"/>
                </a:cubicBezTo>
                <a:cubicBezTo>
                  <a:pt x="1113062" y="1400900"/>
                  <a:pt x="1105992" y="1416908"/>
                  <a:pt x="1101873" y="1433384"/>
                </a:cubicBezTo>
                <a:cubicBezTo>
                  <a:pt x="1097754" y="1495168"/>
                  <a:pt x="1145629" y="1592550"/>
                  <a:pt x="1089517" y="1618735"/>
                </a:cubicBezTo>
                <a:cubicBezTo>
                  <a:pt x="975454" y="1671964"/>
                  <a:pt x="792607" y="1612098"/>
                  <a:pt x="657030" y="1594021"/>
                </a:cubicBezTo>
                <a:cubicBezTo>
                  <a:pt x="620059" y="1589092"/>
                  <a:pt x="582889" y="1585784"/>
                  <a:pt x="545819" y="1581665"/>
                </a:cubicBezTo>
                <a:cubicBezTo>
                  <a:pt x="-165591" y="1598602"/>
                  <a:pt x="12357" y="1421274"/>
                  <a:pt x="39192" y="2199503"/>
                </a:cubicBezTo>
                <a:cubicBezTo>
                  <a:pt x="40477" y="2236779"/>
                  <a:pt x="47430" y="2273643"/>
                  <a:pt x="51549" y="2310713"/>
                </a:cubicBezTo>
                <a:cubicBezTo>
                  <a:pt x="47430" y="2454875"/>
                  <a:pt x="46578" y="2599168"/>
                  <a:pt x="39192" y="2743200"/>
                </a:cubicBezTo>
                <a:cubicBezTo>
                  <a:pt x="38322" y="2760160"/>
                  <a:pt x="28526" y="2775729"/>
                  <a:pt x="26836" y="2792627"/>
                </a:cubicBezTo>
                <a:cubicBezTo>
                  <a:pt x="24377" y="2817218"/>
                  <a:pt x="26836" y="2842054"/>
                  <a:pt x="26836" y="2866767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while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statement </a:t>
            </a:r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continually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executes a block of statements while a particular condition is true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&lt; 5){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423940" y="1845734"/>
            <a:ext cx="3731740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while (expression) {	    	statement(s)	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while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 //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1</a:t>
            </a: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//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2</a:t>
            </a: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3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4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5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7068065" y="1845734"/>
            <a:ext cx="4087615" cy="3232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01168" lvl="1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&lt; 5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+ 1;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while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b="1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% 5 !=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 //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1, 2, 3, 4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423940" y="1845734"/>
            <a:ext cx="3731740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while </a:t>
            </a:r>
            <a:r>
              <a:rPr lang="en-US" altLang="zh-TW" sz="2400" dirty="0" smtClean="0">
                <a:solidFill>
                  <a:srgbClr val="C0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boolean</a:t>
            </a:r>
            <a:r>
              <a:rPr lang="en-US" altLang="zh-TW" sz="2400" dirty="0" smtClean="0">
                <a:solidFill>
                  <a:srgbClr val="C00000"/>
                </a:solidFill>
              </a:rPr>
              <a:t> expression</a:t>
            </a:r>
            <a:r>
              <a:rPr lang="en-US" altLang="zh-TW" sz="2400" dirty="0">
                <a:solidFill>
                  <a:srgbClr val="C00000"/>
                </a:solidFill>
              </a:rPr>
              <a:t>) </a:t>
            </a:r>
            <a:r>
              <a:rPr lang="en-US" altLang="zh-TW" sz="2400" dirty="0" smtClean="0">
                <a:solidFill>
                  <a:srgbClr val="C00000"/>
                </a:solidFill>
              </a:rPr>
              <a:t>{    </a:t>
            </a:r>
            <a:r>
              <a:rPr lang="en-US" altLang="zh-TW" sz="2400" dirty="0">
                <a:solidFill>
                  <a:srgbClr val="C00000"/>
                </a:solidFill>
              </a:rPr>
              <a:t>	statement(s)	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while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 &lt; 5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 //0, 2, 4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+ 2; //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= 2, 4, 6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423940" y="1845734"/>
            <a:ext cx="3731740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while </a:t>
            </a:r>
            <a:r>
              <a:rPr lang="en-US" altLang="zh-TW" sz="2400" dirty="0" smtClean="0">
                <a:solidFill>
                  <a:srgbClr val="C0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boolean</a:t>
            </a:r>
            <a:r>
              <a:rPr lang="en-US" altLang="zh-TW" sz="2400" dirty="0" smtClean="0">
                <a:solidFill>
                  <a:srgbClr val="C00000"/>
                </a:solidFill>
              </a:rPr>
              <a:t> expression</a:t>
            </a:r>
            <a:r>
              <a:rPr lang="en-US" altLang="zh-TW" sz="2400" dirty="0">
                <a:solidFill>
                  <a:srgbClr val="C00000"/>
                </a:solidFill>
              </a:rPr>
              <a:t>) </a:t>
            </a:r>
            <a:r>
              <a:rPr lang="en-US" altLang="zh-TW" sz="2400" dirty="0" smtClean="0">
                <a:solidFill>
                  <a:srgbClr val="C00000"/>
                </a:solidFill>
              </a:rPr>
              <a:t>{    </a:t>
            </a:r>
            <a:r>
              <a:rPr lang="en-US" altLang="zh-TW" sz="2400" dirty="0">
                <a:solidFill>
                  <a:srgbClr val="C00000"/>
                </a:solidFill>
              </a:rPr>
              <a:t>	statement(s)	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while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% 2 != 0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+ 2;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423940" y="1845734"/>
            <a:ext cx="3731740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while </a:t>
            </a:r>
            <a:r>
              <a:rPr lang="en-US" altLang="zh-TW" sz="2400" dirty="0" smtClean="0">
                <a:solidFill>
                  <a:srgbClr val="C00000"/>
                </a:solidFill>
              </a:rPr>
              <a:t>(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boolean</a:t>
            </a:r>
            <a:r>
              <a:rPr lang="en-US" altLang="zh-TW" sz="2400" dirty="0" smtClean="0">
                <a:solidFill>
                  <a:srgbClr val="C00000"/>
                </a:solidFill>
              </a:rPr>
              <a:t> expression</a:t>
            </a:r>
            <a:r>
              <a:rPr lang="en-US" altLang="zh-TW" sz="2400" dirty="0">
                <a:solidFill>
                  <a:srgbClr val="C00000"/>
                </a:solidFill>
              </a:rPr>
              <a:t>) </a:t>
            </a:r>
            <a:r>
              <a:rPr lang="en-US" altLang="zh-TW" sz="2400" dirty="0" smtClean="0">
                <a:solidFill>
                  <a:srgbClr val="C00000"/>
                </a:solidFill>
              </a:rPr>
              <a:t>{    </a:t>
            </a:r>
            <a:r>
              <a:rPr lang="en-US" altLang="zh-TW" sz="2400" dirty="0">
                <a:solidFill>
                  <a:srgbClr val="C00000"/>
                </a:solidFill>
              </a:rPr>
              <a:t>	statement(s)	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666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for statement provides a compact way to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iterate over a range of values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1097280" y="3427398"/>
            <a:ext cx="7645667" cy="244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200" dirty="0">
                <a:solidFill>
                  <a:srgbClr val="C00000"/>
                </a:solidFill>
              </a:rPr>
              <a:t>for (initialization; termination</a:t>
            </a:r>
            <a:r>
              <a:rPr lang="en-US" altLang="zh-TW" sz="3200" dirty="0" smtClean="0">
                <a:solidFill>
                  <a:srgbClr val="C00000"/>
                </a:solidFill>
              </a:rPr>
              <a:t>; increment</a:t>
            </a:r>
            <a:r>
              <a:rPr lang="en-US" altLang="zh-TW" sz="3200" dirty="0">
                <a:solidFill>
                  <a:srgbClr val="C00000"/>
                </a:solidFill>
              </a:rPr>
              <a:t>) {    	statement(s)    </a:t>
            </a:r>
            <a:endParaRPr lang="en-US" altLang="zh-TW" sz="3200" dirty="0" smtClean="0">
              <a:solidFill>
                <a:srgbClr val="C00000"/>
              </a:solidFill>
            </a:endParaRPr>
          </a:p>
          <a:p>
            <a:r>
              <a:rPr lang="en-US" altLang="zh-TW" sz="3200" dirty="0" smtClean="0">
                <a:solidFill>
                  <a:srgbClr val="C00000"/>
                </a:solidFill>
              </a:rPr>
              <a:t>}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303520" cy="402336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for(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= 0;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&lt; 5; </a:t>
            </a:r>
            <a:r>
              <a:rPr lang="en-US" altLang="zh-TW" sz="2800" dirty="0" err="1" smtClean="0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++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 marL="201168" lvl="1" indent="0">
              <a:buNone/>
            </a:pP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while(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&lt; 5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System.out.println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 + 1;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6530133" y="2021564"/>
            <a:ext cx="5661867" cy="163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for (initialization; termination</a:t>
            </a:r>
            <a:r>
              <a:rPr lang="en-US" altLang="zh-TW" sz="2400" dirty="0" smtClean="0">
                <a:solidFill>
                  <a:srgbClr val="C00000"/>
                </a:solidFill>
              </a:rPr>
              <a:t>; increment</a:t>
            </a:r>
            <a:r>
              <a:rPr lang="en-US" altLang="zh-TW" sz="2400" dirty="0">
                <a:solidFill>
                  <a:srgbClr val="C00000"/>
                </a:solidFill>
              </a:rPr>
              <a:t>) {    	statement(s)   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}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Primitive vs. Reference Data Types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 type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long, short, char,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and double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speed = 1;</a:t>
            </a:r>
          </a:p>
          <a:p>
            <a:pPr marL="384048" lvl="2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048" lvl="2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 type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the other types are reference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types.(Integer, String, Object …)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Integer(0);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8"/>
          <p:cNvSpPr txBox="1"/>
          <p:nvPr/>
        </p:nvSpPr>
        <p:spPr>
          <a:xfrm>
            <a:off x="10252217" y="3769188"/>
            <a:ext cx="127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eal value</a:t>
            </a:r>
            <a:endParaRPr lang="zh-TW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88118" y="2817465"/>
            <a:ext cx="7039852" cy="951723"/>
            <a:chOff x="4488118" y="2817465"/>
            <a:chExt cx="7039852" cy="951723"/>
          </a:xfrm>
        </p:grpSpPr>
        <p:sp>
          <p:nvSpPr>
            <p:cNvPr id="6" name="矩形 7"/>
            <p:cNvSpPr/>
            <p:nvPr/>
          </p:nvSpPr>
          <p:spPr>
            <a:xfrm>
              <a:off x="7143479" y="2817465"/>
              <a:ext cx="4384491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00000…00001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5"/>
            <p:cNvSpPr/>
            <p:nvPr/>
          </p:nvSpPr>
          <p:spPr>
            <a:xfrm>
              <a:off x="4488118" y="2944845"/>
              <a:ext cx="2005387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speed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線單箭頭接點 6"/>
            <p:cNvCxnSpPr>
              <a:endCxn id="6" idx="1"/>
            </p:cNvCxnSpPr>
            <p:nvPr/>
          </p:nvCxnSpPr>
          <p:spPr>
            <a:xfrm>
              <a:off x="6493505" y="3293326"/>
              <a:ext cx="649974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58543" y="4917371"/>
            <a:ext cx="5954484" cy="1429429"/>
            <a:chOff x="5758543" y="4917371"/>
            <a:chExt cx="5954484" cy="1429429"/>
          </a:xfrm>
        </p:grpSpPr>
        <p:sp>
          <p:nvSpPr>
            <p:cNvPr id="12" name="矩形 7"/>
            <p:cNvSpPr/>
            <p:nvPr/>
          </p:nvSpPr>
          <p:spPr>
            <a:xfrm>
              <a:off x="7143479" y="4917371"/>
              <a:ext cx="4384491" cy="951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solidFill>
                    <a:srgbClr val="C00000"/>
                  </a:solidFill>
                </a:rPr>
                <a:t>01100…10001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13" name="文字方塊 8"/>
            <p:cNvSpPr txBox="1"/>
            <p:nvPr/>
          </p:nvSpPr>
          <p:spPr>
            <a:xfrm>
              <a:off x="10437274" y="5977468"/>
              <a:ext cx="127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address</a:t>
              </a:r>
              <a:endParaRPr lang="zh-TW" altLang="en-US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5758543" y="5044751"/>
              <a:ext cx="734962" cy="696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err="1" smtClean="0">
                  <a:solidFill>
                    <a:srgbClr val="C00000"/>
                  </a:solidFill>
                </a:rPr>
                <a:t>i</a:t>
              </a:r>
              <a:endParaRPr lang="zh-TW" altLang="en-US" sz="48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直線單箭頭接點 6"/>
            <p:cNvCxnSpPr>
              <a:endCxn id="12" idx="1"/>
            </p:cNvCxnSpPr>
            <p:nvPr/>
          </p:nvCxnSpPr>
          <p:spPr>
            <a:xfrm>
              <a:off x="6493505" y="5393232"/>
              <a:ext cx="649974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5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303520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for(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init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 //statement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&lt; 5; 	//expression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incr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//statement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("end of for-loop");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6530133" y="2021564"/>
            <a:ext cx="5661867" cy="1327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chemeClr val="tx1"/>
                </a:solidFill>
              </a:rPr>
              <a:t>for (</a:t>
            </a:r>
            <a:r>
              <a:rPr lang="en-US" altLang="zh-TW" sz="2400" dirty="0">
                <a:solidFill>
                  <a:srgbClr val="FF0000"/>
                </a:solidFill>
              </a:rPr>
              <a:t>initialization</a:t>
            </a:r>
            <a:r>
              <a:rPr lang="en-US" altLang="zh-TW" sz="2400" dirty="0">
                <a:solidFill>
                  <a:schemeClr val="tx1"/>
                </a:solidFill>
              </a:rPr>
              <a:t>; </a:t>
            </a:r>
            <a:r>
              <a:rPr lang="en-US" altLang="zh-TW" sz="2400" dirty="0">
                <a:solidFill>
                  <a:srgbClr val="FF0000"/>
                </a:solidFill>
              </a:rPr>
              <a:t>termination</a:t>
            </a:r>
            <a:r>
              <a:rPr lang="en-US" altLang="zh-TW" sz="2400" dirty="0" smtClean="0">
                <a:solidFill>
                  <a:schemeClr val="tx1"/>
                </a:solidFill>
              </a:rPr>
              <a:t>; </a:t>
            </a:r>
            <a:r>
              <a:rPr lang="en-US" altLang="zh-TW" sz="2400" dirty="0" smtClean="0">
                <a:solidFill>
                  <a:srgbClr val="FF0000"/>
                </a:solidFill>
              </a:rPr>
              <a:t>increment</a:t>
            </a:r>
            <a:r>
              <a:rPr lang="en-US" altLang="zh-TW" sz="2400" dirty="0">
                <a:solidFill>
                  <a:schemeClr val="tx1"/>
                </a:solidFill>
              </a:rPr>
              <a:t>) {    	statement(s)    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0133" y="3767986"/>
            <a:ext cx="5661867" cy="1327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>
                <a:solidFill>
                  <a:schemeClr val="tx1"/>
                </a:solidFill>
              </a:rPr>
              <a:t>for 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statement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boolean_exp</a:t>
            </a:r>
            <a:r>
              <a:rPr lang="en-US" altLang="zh-TW" sz="2400" dirty="0" smtClean="0">
                <a:solidFill>
                  <a:schemeClr val="tx1"/>
                </a:solidFill>
              </a:rPr>
              <a:t>; </a:t>
            </a:r>
            <a:r>
              <a:rPr lang="en-US" altLang="zh-TW" sz="2400" dirty="0">
                <a:solidFill>
                  <a:srgbClr val="FF0000"/>
                </a:solidFill>
              </a:rPr>
              <a:t>statement</a:t>
            </a:r>
            <a:r>
              <a:rPr lang="en-US" altLang="zh-TW" sz="2400" dirty="0" smtClean="0">
                <a:solidFill>
                  <a:schemeClr val="tx1"/>
                </a:solidFill>
              </a:rPr>
              <a:t>) </a:t>
            </a:r>
            <a:r>
              <a:rPr lang="en-US" altLang="zh-TW" sz="2400" dirty="0">
                <a:solidFill>
                  <a:schemeClr val="tx1"/>
                </a:solidFill>
              </a:rPr>
              <a:t>{    	</a:t>
            </a:r>
            <a:r>
              <a:rPr lang="en-US" altLang="zh-TW" sz="2400" dirty="0" smtClean="0">
                <a:solidFill>
                  <a:schemeClr val="tx1"/>
                </a:solidFill>
              </a:rPr>
              <a:t>statement(s</a:t>
            </a:r>
            <a:r>
              <a:rPr lang="en-US" altLang="zh-TW" sz="2400" dirty="0">
                <a:solidFill>
                  <a:schemeClr val="tx1"/>
                </a:solidFill>
              </a:rPr>
              <a:t>)    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}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statements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86938" y="1845734"/>
            <a:ext cx="5068742" cy="4023360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for(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init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 //statement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&lt; 5; 	//expression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incre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");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//statement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);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+ 1;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println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("end of for-loop");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50687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init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0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end of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for-loop</a:t>
            </a:r>
          </a:p>
          <a:p>
            <a:pPr marL="201168" lvl="1" indent="0">
              <a:buNone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incre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1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end of for-loop</a:t>
            </a:r>
          </a:p>
          <a:p>
            <a:pPr marL="201168" lvl="1" indent="0">
              <a:buNone/>
            </a:pP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incre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2 …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56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Expressions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 made up of variables, operators, and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invocations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a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single value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* 2 *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+ y /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//assume that x = 100 and y = 100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Ambiguous, use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x + y ) / 100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or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+ (y / 100)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instead.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value1 ==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value2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temporary =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1;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 deceleration does not return a value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1282338" y="4669971"/>
            <a:ext cx="571500" cy="5155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Statements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statement forms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complete unit of execution</a:t>
            </a: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 statements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 expressions	</a:t>
            </a:r>
            <a:r>
              <a:rPr lang="en-US" altLang="zh-TW" sz="2400" dirty="0">
                <a:ea typeface="微軟正黑體" panose="020B0604030504040204" pitchFamily="34" charset="-120"/>
              </a:rPr>
              <a:t>//a = 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8933.23;</a:t>
            </a:r>
            <a:endParaRPr lang="en-US" altLang="zh-TW" sz="2400" b="1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of ++ or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		</a:t>
            </a:r>
            <a:r>
              <a:rPr lang="en-US" altLang="zh-TW" sz="2400" dirty="0">
                <a:ea typeface="微軟正黑體" panose="020B0604030504040204" pitchFamily="34" charset="-120"/>
              </a:rPr>
              <a:t>//a++;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invocations	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ea typeface="微軟正黑體" panose="020B0604030504040204" pitchFamily="34" charset="-120"/>
              </a:rPr>
              <a:t>//</a:t>
            </a:r>
            <a:r>
              <a:rPr lang="en-US" altLang="zh-TW" sz="2400" dirty="0" err="1">
                <a:ea typeface="微軟正黑體" panose="020B0604030504040204" pitchFamily="34" charset="-120"/>
              </a:rPr>
              <a:t>System.out.println</a:t>
            </a:r>
            <a:r>
              <a:rPr lang="en-US" altLang="zh-TW" sz="2400" dirty="0">
                <a:ea typeface="微軟正黑體" panose="020B0604030504040204" pitchFamily="34" charset="-120"/>
              </a:rPr>
              <a:t>("Hello World!");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Declaration statement	</a:t>
            </a:r>
            <a:r>
              <a:rPr lang="en-US" altLang="zh-TW" sz="2400" dirty="0">
                <a:ea typeface="微軟正黑體" panose="020B0604030504040204" pitchFamily="34" charset="-120"/>
              </a:rPr>
              <a:t>//</a:t>
            </a:r>
            <a:r>
              <a:rPr lang="en-US" altLang="zh-TW" sz="2400" dirty="0" err="1">
                <a:ea typeface="微軟正黑體" panose="020B0604030504040204" pitchFamily="34" charset="-120"/>
              </a:rPr>
              <a:t>int</a:t>
            </a:r>
            <a:r>
              <a:rPr lang="en-US" altLang="zh-TW" sz="2400" dirty="0">
                <a:ea typeface="微軟正黑體" panose="020B0604030504040204" pitchFamily="34" charset="-120"/>
              </a:rPr>
              <a:t> a = 1;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</a:p>
          <a:p>
            <a:pPr marL="566928" lvl="3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if(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boolean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 type ){</a:t>
            </a:r>
          </a:p>
          <a:p>
            <a:pPr marL="566928" lvl="3" indent="0">
              <a:buNone/>
            </a:pPr>
            <a:r>
              <a:rPr lang="en-US" altLang="zh-TW" sz="2400" dirty="0" smtClean="0">
                <a:ea typeface="微軟正黑體" panose="020B0604030504040204" pitchFamily="34" charset="-120"/>
              </a:rPr>
              <a:t>		//do something</a:t>
            </a:r>
          </a:p>
          <a:p>
            <a:pPr marL="566928" lvl="3" indent="0">
              <a:buNone/>
            </a:pPr>
            <a:r>
              <a:rPr lang="en-US" altLang="zh-TW" sz="2400" dirty="0" smtClean="0">
                <a:ea typeface="微軟正黑體" panose="020B0604030504040204" pitchFamily="34" charset="-120"/>
              </a:rPr>
              <a:t>	}</a:t>
            </a:r>
          </a:p>
          <a:p>
            <a:pPr lvl="3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23"/>
          <p:cNvCxnSpPr/>
          <p:nvPr/>
        </p:nvCxnSpPr>
        <p:spPr>
          <a:xfrm>
            <a:off x="7249886" y="2964187"/>
            <a:ext cx="2821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23"/>
          <p:cNvCxnSpPr/>
          <p:nvPr/>
        </p:nvCxnSpPr>
        <p:spPr>
          <a:xfrm>
            <a:off x="6272245" y="3369901"/>
            <a:ext cx="2821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23"/>
          <p:cNvCxnSpPr/>
          <p:nvPr/>
        </p:nvCxnSpPr>
        <p:spPr>
          <a:xfrm>
            <a:off x="10078713" y="3729129"/>
            <a:ext cx="2821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23"/>
          <p:cNvCxnSpPr/>
          <p:nvPr/>
        </p:nvCxnSpPr>
        <p:spPr>
          <a:xfrm>
            <a:off x="6770045" y="4088357"/>
            <a:ext cx="2821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23"/>
          <p:cNvCxnSpPr/>
          <p:nvPr/>
        </p:nvCxnSpPr>
        <p:spPr>
          <a:xfrm>
            <a:off x="2210696" y="5536157"/>
            <a:ext cx="2821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42394" y="4408715"/>
            <a:ext cx="544286" cy="5007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1666410" y="5148944"/>
            <a:ext cx="544286" cy="5007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Blocks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of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 or more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statements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between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balanced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braces( {} )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can be used anywhere a single statement is allowed.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if </a:t>
            </a:r>
            <a:r>
              <a:rPr lang="en-US" altLang="zh-TW" sz="2800" dirty="0">
                <a:ea typeface="Batang" panose="02030600000101010101" pitchFamily="18" charset="-127"/>
              </a:rPr>
              <a:t>(condition) </a:t>
            </a:r>
            <a:r>
              <a:rPr lang="en-US" altLang="zh-TW" sz="2800" b="1" dirty="0" smtClean="0">
                <a:solidFill>
                  <a:srgbClr val="FF0000"/>
                </a:solidFill>
                <a:ea typeface="Batang" panose="02030600000101010101" pitchFamily="18" charset="-127"/>
              </a:rPr>
              <a:t>{</a:t>
            </a:r>
            <a:r>
              <a:rPr lang="en-US" altLang="zh-TW" sz="2800" dirty="0" smtClean="0">
                <a:ea typeface="Batang" panose="02030600000101010101" pitchFamily="18" charset="-127"/>
              </a:rPr>
              <a:t>// begin block 1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	</a:t>
            </a:r>
            <a:r>
              <a:rPr lang="en-US" altLang="zh-TW" sz="2800" dirty="0" err="1" smtClean="0">
                <a:ea typeface="Batang" panose="02030600000101010101" pitchFamily="18" charset="-127"/>
              </a:rPr>
              <a:t>int</a:t>
            </a:r>
            <a:r>
              <a:rPr lang="en-US" altLang="zh-TW" sz="2800" dirty="0" smtClean="0">
                <a:ea typeface="Batang" panose="02030600000101010101" pitchFamily="18" charset="-127"/>
              </a:rPr>
              <a:t> </a:t>
            </a:r>
            <a:r>
              <a:rPr lang="en-US" altLang="zh-TW" sz="2800" dirty="0" err="1" smtClean="0">
                <a:ea typeface="Batang" panose="02030600000101010101" pitchFamily="18" charset="-127"/>
              </a:rPr>
              <a:t>oneStatement</a:t>
            </a:r>
            <a:r>
              <a:rPr lang="en-US" altLang="zh-TW" sz="2800" dirty="0" smtClean="0">
                <a:ea typeface="Batang" panose="02030600000101010101" pitchFamily="18" charset="-127"/>
              </a:rPr>
              <a:t> = 0;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b="1" dirty="0" smtClean="0">
                <a:solidFill>
                  <a:srgbClr val="FF0000"/>
                </a:solidFill>
                <a:ea typeface="Batang" panose="02030600000101010101" pitchFamily="18" charset="-127"/>
              </a:rPr>
              <a:t>}</a:t>
            </a:r>
            <a:r>
              <a:rPr lang="en-US" altLang="zh-TW" sz="2800" dirty="0" smtClean="0">
                <a:ea typeface="Batang" panose="02030600000101010101" pitchFamily="18" charset="-127"/>
              </a:rPr>
              <a:t> // end block 1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else </a:t>
            </a:r>
            <a:r>
              <a:rPr lang="en-US" altLang="zh-TW" sz="2800" dirty="0">
                <a:ea typeface="Batang" panose="02030600000101010101" pitchFamily="18" charset="-127"/>
              </a:rPr>
              <a:t>if(condition)</a:t>
            </a:r>
            <a:r>
              <a:rPr lang="en-US" altLang="zh-TW" sz="2800" dirty="0">
                <a:solidFill>
                  <a:srgbClr val="FF0000"/>
                </a:solidFill>
                <a:ea typeface="Batang" panose="02030600000101010101" pitchFamily="18" charset="-127"/>
              </a:rPr>
              <a:t>{</a:t>
            </a:r>
            <a:r>
              <a:rPr lang="en-US" altLang="zh-TW" sz="2800" dirty="0">
                <a:ea typeface="Batang" panose="02030600000101010101" pitchFamily="18" charset="-127"/>
              </a:rPr>
              <a:t> // begin block 2               </a:t>
            </a:r>
            <a:r>
              <a:rPr lang="en-US" altLang="zh-TW" sz="2800" dirty="0" smtClean="0">
                <a:ea typeface="Batang" panose="02030600000101010101" pitchFamily="18" charset="-127"/>
              </a:rPr>
              <a:t>				</a:t>
            </a: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	</a:t>
            </a: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err="1">
                <a:ea typeface="Batang" panose="02030600000101010101" pitchFamily="18" charset="-127"/>
              </a:rPr>
              <a:t>int</a:t>
            </a:r>
            <a:r>
              <a:rPr lang="en-US" altLang="zh-TW" sz="2800" dirty="0">
                <a:ea typeface="Batang" panose="02030600000101010101" pitchFamily="18" charset="-127"/>
              </a:rPr>
              <a:t> </a:t>
            </a:r>
            <a:r>
              <a:rPr lang="en-US" altLang="zh-TW" sz="2800" dirty="0" err="1" smtClean="0">
                <a:ea typeface="Batang" panose="02030600000101010101" pitchFamily="18" charset="-127"/>
              </a:rPr>
              <a:t>threeStatement</a:t>
            </a:r>
            <a:r>
              <a:rPr lang="en-US" altLang="zh-TW" sz="2800" dirty="0" smtClean="0">
                <a:ea typeface="Batang" panose="02030600000101010101" pitchFamily="18" charset="-127"/>
              </a:rPr>
              <a:t> </a:t>
            </a:r>
            <a:r>
              <a:rPr lang="en-US" altLang="zh-TW" sz="2800" dirty="0">
                <a:ea typeface="Batang" panose="02030600000101010101" pitchFamily="18" charset="-127"/>
              </a:rPr>
              <a:t>= 0;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	</a:t>
            </a:r>
            <a:r>
              <a:rPr lang="en-US" altLang="zh-TW" sz="2800" dirty="0" err="1">
                <a:ea typeface="Batang" panose="02030600000101010101" pitchFamily="18" charset="-127"/>
              </a:rPr>
              <a:t>int</a:t>
            </a:r>
            <a:r>
              <a:rPr lang="en-US" altLang="zh-TW" sz="2800" dirty="0">
                <a:ea typeface="Batang" panose="02030600000101010101" pitchFamily="18" charset="-127"/>
              </a:rPr>
              <a:t> </a:t>
            </a:r>
            <a:r>
              <a:rPr lang="en-US" altLang="zh-TW" sz="2800" dirty="0" err="1">
                <a:ea typeface="Batang" panose="02030600000101010101" pitchFamily="18" charset="-127"/>
              </a:rPr>
              <a:t>three</a:t>
            </a:r>
            <a:r>
              <a:rPr lang="en-US" altLang="zh-TW" sz="2800" dirty="0" err="1" smtClean="0">
                <a:ea typeface="Batang" panose="02030600000101010101" pitchFamily="18" charset="-127"/>
              </a:rPr>
              <a:t>Statement</a:t>
            </a:r>
            <a:r>
              <a:rPr lang="en-US" altLang="zh-TW" sz="2800" dirty="0" smtClean="0">
                <a:ea typeface="Batang" panose="02030600000101010101" pitchFamily="18" charset="-127"/>
              </a:rPr>
              <a:t> </a:t>
            </a:r>
            <a:r>
              <a:rPr lang="en-US" altLang="zh-TW" sz="2800" dirty="0">
                <a:ea typeface="Batang" panose="02030600000101010101" pitchFamily="18" charset="-127"/>
              </a:rPr>
              <a:t>= 0</a:t>
            </a:r>
            <a:r>
              <a:rPr lang="en-US" altLang="zh-TW" sz="2800" dirty="0" smtClean="0">
                <a:ea typeface="Batang" panose="02030600000101010101" pitchFamily="18" charset="-127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	</a:t>
            </a:r>
            <a:r>
              <a:rPr lang="en-US" altLang="zh-TW" sz="2800" dirty="0" err="1">
                <a:ea typeface="Batang" panose="02030600000101010101" pitchFamily="18" charset="-127"/>
              </a:rPr>
              <a:t>int</a:t>
            </a:r>
            <a:r>
              <a:rPr lang="en-US" altLang="zh-TW" sz="2800" dirty="0">
                <a:ea typeface="Batang" panose="02030600000101010101" pitchFamily="18" charset="-127"/>
              </a:rPr>
              <a:t> </a:t>
            </a:r>
            <a:r>
              <a:rPr lang="en-US" altLang="zh-TW" sz="2800" dirty="0" err="1">
                <a:ea typeface="Batang" panose="02030600000101010101" pitchFamily="18" charset="-127"/>
              </a:rPr>
              <a:t>three</a:t>
            </a:r>
            <a:r>
              <a:rPr lang="en-US" altLang="zh-TW" sz="2800" dirty="0" err="1" smtClean="0">
                <a:ea typeface="Batang" panose="02030600000101010101" pitchFamily="18" charset="-127"/>
              </a:rPr>
              <a:t>Statement</a:t>
            </a:r>
            <a:r>
              <a:rPr lang="en-US" altLang="zh-TW" sz="2800" dirty="0" smtClean="0">
                <a:ea typeface="Batang" panose="02030600000101010101" pitchFamily="18" charset="-127"/>
              </a:rPr>
              <a:t> </a:t>
            </a:r>
            <a:r>
              <a:rPr lang="en-US" altLang="zh-TW" sz="2800" dirty="0">
                <a:ea typeface="Batang" panose="02030600000101010101" pitchFamily="18" charset="-127"/>
              </a:rPr>
              <a:t>= 0;</a:t>
            </a:r>
            <a:endParaRPr lang="en-US" altLang="zh-TW" sz="2800" dirty="0" smtClean="0">
              <a:ea typeface="Batang" panose="02030600000101010101" pitchFamily="18" charset="-127"/>
            </a:endParaRP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  <a:ea typeface="Batang" panose="02030600000101010101" pitchFamily="18" charset="-127"/>
              </a:rPr>
              <a:t>}</a:t>
            </a:r>
            <a:r>
              <a:rPr lang="en-US" altLang="zh-TW" sz="2800" dirty="0" smtClean="0">
                <a:ea typeface="Batang" panose="02030600000101010101" pitchFamily="18" charset="-127"/>
              </a:rPr>
              <a:t> </a:t>
            </a:r>
            <a:r>
              <a:rPr lang="en-US" altLang="zh-TW" sz="2800" dirty="0">
                <a:ea typeface="Batang" panose="02030600000101010101" pitchFamily="18" charset="-127"/>
              </a:rPr>
              <a:t>// end block 2        </a:t>
            </a:r>
            <a:endParaRPr lang="en-US" altLang="zh-TW" sz="2800" dirty="0" smtClean="0">
              <a:ea typeface="Batang" panose="02030600000101010101" pitchFamily="18" charset="-127"/>
            </a:endParaRP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else</a:t>
            </a:r>
            <a:r>
              <a:rPr lang="en-US" altLang="zh-TW" sz="2800" b="1" dirty="0">
                <a:solidFill>
                  <a:srgbClr val="FF0000"/>
                </a:solidFill>
                <a:ea typeface="Batang" panose="02030600000101010101" pitchFamily="18" charset="-127"/>
              </a:rPr>
              <a:t>{</a:t>
            </a:r>
            <a:r>
              <a:rPr lang="en-US" altLang="zh-TW" sz="2800" dirty="0">
                <a:ea typeface="Batang" panose="02030600000101010101" pitchFamily="18" charset="-127"/>
              </a:rPr>
              <a:t>// begin block 3        </a:t>
            </a:r>
            <a:endParaRPr lang="en-US" altLang="zh-TW" sz="2800" dirty="0" smtClean="0">
              <a:ea typeface="Batang" panose="02030600000101010101" pitchFamily="18" charset="-127"/>
            </a:endParaRP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dirty="0" smtClean="0">
                <a:ea typeface="Batang" panose="02030600000101010101" pitchFamily="18" charset="-127"/>
              </a:rPr>
              <a:t>	//nothing	</a:t>
            </a:r>
          </a:p>
          <a:p>
            <a:pPr marL="201168" lvl="1" indent="0">
              <a:buNone/>
            </a:pPr>
            <a:r>
              <a:rPr lang="en-US" altLang="zh-TW" sz="2800" dirty="0">
                <a:ea typeface="Batang" panose="02030600000101010101" pitchFamily="18" charset="-127"/>
              </a:rPr>
              <a:t>	</a:t>
            </a:r>
            <a:r>
              <a:rPr lang="en-US" altLang="zh-TW" sz="2800" b="1" dirty="0" smtClean="0">
                <a:solidFill>
                  <a:srgbClr val="FF0000"/>
                </a:solidFill>
                <a:ea typeface="Batang" panose="02030600000101010101" pitchFamily="18" charset="-127"/>
              </a:rPr>
              <a:t>}</a:t>
            </a:r>
            <a:r>
              <a:rPr lang="en-US" altLang="zh-TW" sz="2800" dirty="0" smtClean="0">
                <a:ea typeface="Batang" panose="02030600000101010101" pitchFamily="18" charset="-127"/>
              </a:rPr>
              <a:t>// </a:t>
            </a:r>
            <a:r>
              <a:rPr lang="en-US" altLang="zh-TW" sz="2800" dirty="0">
                <a:ea typeface="Batang" panose="02030600000101010101" pitchFamily="18" charset="-127"/>
              </a:rPr>
              <a:t>begin block </a:t>
            </a:r>
            <a:r>
              <a:rPr lang="en-US" altLang="zh-TW" sz="2800" dirty="0" smtClean="0">
                <a:ea typeface="Batang" panose="02030600000101010101" pitchFamily="18" charset="-127"/>
              </a:rPr>
              <a:t>3</a:t>
            </a:r>
            <a:endParaRPr lang="en-US" altLang="zh-TW" sz="2800" dirty="0">
              <a:ea typeface="Batang" panose="02030600000101010101" pitchFamily="18" charset="-127"/>
            </a:endParaRPr>
          </a:p>
        </p:txBody>
      </p:sp>
      <p:sp>
        <p:nvSpPr>
          <p:cNvPr id="16" name="矩形 3"/>
          <p:cNvSpPr/>
          <p:nvPr/>
        </p:nvSpPr>
        <p:spPr>
          <a:xfrm>
            <a:off x="2869588" y="2644541"/>
            <a:ext cx="2943383" cy="3272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8" name="矩形 3"/>
          <p:cNvSpPr/>
          <p:nvPr/>
        </p:nvSpPr>
        <p:spPr>
          <a:xfrm>
            <a:off x="2869587" y="3537857"/>
            <a:ext cx="3117556" cy="925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0800000">
            <a:off x="6825342" y="2405743"/>
            <a:ext cx="359229" cy="3222172"/>
          </a:xfrm>
          <a:prstGeom prst="leftBrace">
            <a:avLst>
              <a:gd name="adj1" fmla="val 8333"/>
              <a:gd name="adj2" fmla="val 4966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7"/>
          <p:cNvSpPr/>
          <p:nvPr/>
        </p:nvSpPr>
        <p:spPr>
          <a:xfrm>
            <a:off x="7415622" y="3540967"/>
            <a:ext cx="4384491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>
                <a:solidFill>
                  <a:schemeClr val="tx1"/>
                </a:solidFill>
              </a:rPr>
              <a:t>Statements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Control Flow Statements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/>
              <a:t>The statements inside your source files are generally executed </a:t>
            </a:r>
            <a:r>
              <a:rPr lang="en-US" altLang="zh-TW" sz="2800" b="1" dirty="0">
                <a:solidFill>
                  <a:srgbClr val="FF0000"/>
                </a:solidFill>
              </a:rPr>
              <a:t>from top to bottom</a:t>
            </a:r>
            <a:r>
              <a:rPr lang="en-US" altLang="zh-TW" sz="2800" dirty="0"/>
              <a:t>, </a:t>
            </a:r>
            <a:r>
              <a:rPr lang="en-US" altLang="zh-TW" sz="2800" b="1" dirty="0">
                <a:solidFill>
                  <a:srgbClr val="FF0000"/>
                </a:solidFill>
              </a:rPr>
              <a:t>in the order that they appear</a:t>
            </a:r>
            <a:r>
              <a:rPr lang="en-US" altLang="zh-TW" sz="28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ea typeface="微軟正黑體" panose="020B0604030504040204" pitchFamily="34" charset="-120"/>
              </a:rPr>
              <a:t>Control flow 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statements </a:t>
            </a:r>
            <a:r>
              <a:rPr lang="en-US" altLang="zh-TW" sz="2800" dirty="0">
                <a:ea typeface="微軟正黑體" panose="020B0604030504040204" pitchFamily="34" charset="-120"/>
              </a:rPr>
              <a:t>break up the flow of execution by employing 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decision making</a:t>
            </a:r>
            <a:r>
              <a:rPr lang="en-US" altLang="zh-TW" sz="2800" dirty="0">
                <a:ea typeface="微軟正黑體" panose="020B0604030504040204" pitchFamily="34" charset="-12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looping</a:t>
            </a:r>
            <a:r>
              <a:rPr lang="en-US" altLang="zh-TW" sz="2800" dirty="0">
                <a:ea typeface="微軟正黑體" panose="020B0604030504040204" pitchFamily="34" charset="-120"/>
              </a:rPr>
              <a:t>, and 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branching</a:t>
            </a:r>
            <a:r>
              <a:rPr lang="en-US" altLang="zh-TW" sz="2800" dirty="0">
                <a:ea typeface="微軟正黑體" panose="020B0604030504040204" pitchFamily="34" charset="-120"/>
              </a:rPr>
              <a:t>, enabling your program to </a:t>
            </a:r>
            <a:r>
              <a:rPr lang="en-US" altLang="zh-TW" sz="28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conditionally</a:t>
            </a:r>
            <a:r>
              <a:rPr lang="en-US" altLang="zh-TW" sz="2800" dirty="0"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微軟正黑體" panose="020B0604030504040204" pitchFamily="34" charset="-120"/>
              </a:rPr>
              <a:t>execute particular blocks of code</a:t>
            </a:r>
            <a:r>
              <a:rPr lang="en-US" altLang="zh-TW" sz="2800" dirty="0">
                <a:ea typeface="微軟正黑體" panose="020B0604030504040204" pitchFamily="34" charset="-120"/>
              </a:rPr>
              <a:t>.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3"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</p:txBody>
      </p:sp>
      <p:sp>
        <p:nvSpPr>
          <p:cNvPr id="16" name="矩形 5"/>
          <p:cNvSpPr/>
          <p:nvPr/>
        </p:nvSpPr>
        <p:spPr>
          <a:xfrm>
            <a:off x="6949440" y="1845734"/>
            <a:ext cx="3409406" cy="4131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Source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statement1;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tatement2;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tatement3;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tatement4;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tatement5;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tatement6;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statement7;</a:t>
            </a:r>
            <a:endParaRPr lang="zh-TW" alt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75000"/>
                  </a:schemeClr>
                </a:solidFill>
              </a:rPr>
              <a:t>statement8;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8" name="直線單箭頭接點 6"/>
          <p:cNvCxnSpPr/>
          <p:nvPr/>
        </p:nvCxnSpPr>
        <p:spPr>
          <a:xfrm>
            <a:off x="9543830" y="2397210"/>
            <a:ext cx="0" cy="3249828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9635271" y="2446638"/>
            <a:ext cx="654909" cy="3200400"/>
          </a:xfrm>
          <a:custGeom>
            <a:avLst/>
            <a:gdLst>
              <a:gd name="connsiteX0" fmla="*/ 148281 w 654909"/>
              <a:gd name="connsiteY0" fmla="*/ 0 h 3101546"/>
              <a:gd name="connsiteX1" fmla="*/ 160638 w 654909"/>
              <a:gd name="connsiteY1" fmla="*/ 222421 h 3101546"/>
              <a:gd name="connsiteX2" fmla="*/ 172995 w 654909"/>
              <a:gd name="connsiteY2" fmla="*/ 271848 h 3101546"/>
              <a:gd name="connsiteX3" fmla="*/ 185352 w 654909"/>
              <a:gd name="connsiteY3" fmla="*/ 531340 h 3101546"/>
              <a:gd name="connsiteX4" fmla="*/ 197709 w 654909"/>
              <a:gd name="connsiteY4" fmla="*/ 568411 h 3101546"/>
              <a:gd name="connsiteX5" fmla="*/ 234779 w 654909"/>
              <a:gd name="connsiteY5" fmla="*/ 580767 h 3101546"/>
              <a:gd name="connsiteX6" fmla="*/ 469557 w 654909"/>
              <a:gd name="connsiteY6" fmla="*/ 593124 h 3101546"/>
              <a:gd name="connsiteX7" fmla="*/ 593125 w 654909"/>
              <a:gd name="connsiteY7" fmla="*/ 630194 h 3101546"/>
              <a:gd name="connsiteX8" fmla="*/ 642552 w 654909"/>
              <a:gd name="connsiteY8" fmla="*/ 741405 h 3101546"/>
              <a:gd name="connsiteX9" fmla="*/ 654909 w 654909"/>
              <a:gd name="connsiteY9" fmla="*/ 778476 h 3101546"/>
              <a:gd name="connsiteX10" fmla="*/ 642552 w 654909"/>
              <a:gd name="connsiteY10" fmla="*/ 1037967 h 3101546"/>
              <a:gd name="connsiteX11" fmla="*/ 630195 w 654909"/>
              <a:gd name="connsiteY11" fmla="*/ 1186248 h 3101546"/>
              <a:gd name="connsiteX12" fmla="*/ 617838 w 654909"/>
              <a:gd name="connsiteY12" fmla="*/ 1223319 h 3101546"/>
              <a:gd name="connsiteX13" fmla="*/ 605481 w 654909"/>
              <a:gd name="connsiteY13" fmla="*/ 1272746 h 3101546"/>
              <a:gd name="connsiteX14" fmla="*/ 580768 w 654909"/>
              <a:gd name="connsiteY14" fmla="*/ 1346886 h 3101546"/>
              <a:gd name="connsiteX15" fmla="*/ 543698 w 654909"/>
              <a:gd name="connsiteY15" fmla="*/ 1371600 h 3101546"/>
              <a:gd name="connsiteX16" fmla="*/ 506627 w 654909"/>
              <a:gd name="connsiteY16" fmla="*/ 1383957 h 3101546"/>
              <a:gd name="connsiteX17" fmla="*/ 234779 w 654909"/>
              <a:gd name="connsiteY17" fmla="*/ 1396313 h 3101546"/>
              <a:gd name="connsiteX18" fmla="*/ 210065 w 654909"/>
              <a:gd name="connsiteY18" fmla="*/ 1433384 h 3101546"/>
              <a:gd name="connsiteX19" fmla="*/ 222422 w 654909"/>
              <a:gd name="connsiteY19" fmla="*/ 1816443 h 3101546"/>
              <a:gd name="connsiteX20" fmla="*/ 259492 w 654909"/>
              <a:gd name="connsiteY20" fmla="*/ 1828800 h 3101546"/>
              <a:gd name="connsiteX21" fmla="*/ 556054 w 654909"/>
              <a:gd name="connsiteY21" fmla="*/ 1841157 h 3101546"/>
              <a:gd name="connsiteX22" fmla="*/ 593125 w 654909"/>
              <a:gd name="connsiteY22" fmla="*/ 1853513 h 3101546"/>
              <a:gd name="connsiteX23" fmla="*/ 617838 w 654909"/>
              <a:gd name="connsiteY23" fmla="*/ 1890584 h 3101546"/>
              <a:gd name="connsiteX24" fmla="*/ 605481 w 654909"/>
              <a:gd name="connsiteY24" fmla="*/ 2137719 h 3101546"/>
              <a:gd name="connsiteX25" fmla="*/ 593125 w 654909"/>
              <a:gd name="connsiteY25" fmla="*/ 2224216 h 3101546"/>
              <a:gd name="connsiteX26" fmla="*/ 420130 w 654909"/>
              <a:gd name="connsiteY26" fmla="*/ 2261286 h 3101546"/>
              <a:gd name="connsiteX27" fmla="*/ 383060 w 654909"/>
              <a:gd name="connsiteY27" fmla="*/ 2273643 h 3101546"/>
              <a:gd name="connsiteX28" fmla="*/ 49427 w 654909"/>
              <a:gd name="connsiteY28" fmla="*/ 2273643 h 3101546"/>
              <a:gd name="connsiteX29" fmla="*/ 24714 w 654909"/>
              <a:gd name="connsiteY29" fmla="*/ 2199503 h 3101546"/>
              <a:gd name="connsiteX30" fmla="*/ 0 w 654909"/>
              <a:gd name="connsiteY30" fmla="*/ 2088292 h 3101546"/>
              <a:gd name="connsiteX31" fmla="*/ 12357 w 654909"/>
              <a:gd name="connsiteY31" fmla="*/ 1952367 h 3101546"/>
              <a:gd name="connsiteX32" fmla="*/ 86498 w 654909"/>
              <a:gd name="connsiteY32" fmla="*/ 1902940 h 3101546"/>
              <a:gd name="connsiteX33" fmla="*/ 469557 w 654909"/>
              <a:gd name="connsiteY33" fmla="*/ 1915297 h 3101546"/>
              <a:gd name="connsiteX34" fmla="*/ 506627 w 654909"/>
              <a:gd name="connsiteY34" fmla="*/ 1927654 h 3101546"/>
              <a:gd name="connsiteX35" fmla="*/ 543698 w 654909"/>
              <a:gd name="connsiteY35" fmla="*/ 1952367 h 3101546"/>
              <a:gd name="connsiteX36" fmla="*/ 556054 w 654909"/>
              <a:gd name="connsiteY36" fmla="*/ 2162432 h 3101546"/>
              <a:gd name="connsiteX37" fmla="*/ 543698 w 654909"/>
              <a:gd name="connsiteY37" fmla="*/ 2199503 h 3101546"/>
              <a:gd name="connsiteX38" fmla="*/ 407773 w 654909"/>
              <a:gd name="connsiteY38" fmla="*/ 2261286 h 3101546"/>
              <a:gd name="connsiteX39" fmla="*/ 49427 w 654909"/>
              <a:gd name="connsiteY39" fmla="*/ 2248930 h 3101546"/>
              <a:gd name="connsiteX40" fmla="*/ 24714 w 654909"/>
              <a:gd name="connsiteY40" fmla="*/ 2211859 h 3101546"/>
              <a:gd name="connsiteX41" fmla="*/ 37071 w 654909"/>
              <a:gd name="connsiteY41" fmla="*/ 2063578 h 3101546"/>
              <a:gd name="connsiteX42" fmla="*/ 74141 w 654909"/>
              <a:gd name="connsiteY42" fmla="*/ 2051221 h 3101546"/>
              <a:gd name="connsiteX43" fmla="*/ 111211 w 654909"/>
              <a:gd name="connsiteY43" fmla="*/ 2026508 h 3101546"/>
              <a:gd name="connsiteX44" fmla="*/ 185352 w 654909"/>
              <a:gd name="connsiteY44" fmla="*/ 2014151 h 3101546"/>
              <a:gd name="connsiteX45" fmla="*/ 247136 w 654909"/>
              <a:gd name="connsiteY45" fmla="*/ 2001794 h 3101546"/>
              <a:gd name="connsiteX46" fmla="*/ 420130 w 654909"/>
              <a:gd name="connsiteY46" fmla="*/ 2038865 h 3101546"/>
              <a:gd name="connsiteX47" fmla="*/ 444844 w 654909"/>
              <a:gd name="connsiteY47" fmla="*/ 2113005 h 3101546"/>
              <a:gd name="connsiteX48" fmla="*/ 432487 w 654909"/>
              <a:gd name="connsiteY48" fmla="*/ 2162432 h 3101546"/>
              <a:gd name="connsiteX49" fmla="*/ 395417 w 654909"/>
              <a:gd name="connsiteY49" fmla="*/ 2174789 h 3101546"/>
              <a:gd name="connsiteX50" fmla="*/ 358346 w 654909"/>
              <a:gd name="connsiteY50" fmla="*/ 2199503 h 3101546"/>
              <a:gd name="connsiteX51" fmla="*/ 234779 w 654909"/>
              <a:gd name="connsiteY51" fmla="*/ 2187146 h 3101546"/>
              <a:gd name="connsiteX52" fmla="*/ 222422 w 654909"/>
              <a:gd name="connsiteY52" fmla="*/ 2150076 h 3101546"/>
              <a:gd name="connsiteX53" fmla="*/ 284206 w 654909"/>
              <a:gd name="connsiteY53" fmla="*/ 2162432 h 3101546"/>
              <a:gd name="connsiteX54" fmla="*/ 296563 w 654909"/>
              <a:gd name="connsiteY54" fmla="*/ 2434281 h 3101546"/>
              <a:gd name="connsiteX55" fmla="*/ 308919 w 654909"/>
              <a:gd name="connsiteY55" fmla="*/ 3101546 h 310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54909" h="3101546">
                <a:moveTo>
                  <a:pt x="148281" y="0"/>
                </a:moveTo>
                <a:cubicBezTo>
                  <a:pt x="152400" y="74140"/>
                  <a:pt x="153915" y="148471"/>
                  <a:pt x="160638" y="222421"/>
                </a:cubicBezTo>
                <a:cubicBezTo>
                  <a:pt x="162176" y="239334"/>
                  <a:pt x="171641" y="254919"/>
                  <a:pt x="172995" y="271848"/>
                </a:cubicBezTo>
                <a:cubicBezTo>
                  <a:pt x="179901" y="358168"/>
                  <a:pt x="178161" y="445044"/>
                  <a:pt x="185352" y="531340"/>
                </a:cubicBezTo>
                <a:cubicBezTo>
                  <a:pt x="186434" y="544320"/>
                  <a:pt x="188499" y="559201"/>
                  <a:pt x="197709" y="568411"/>
                </a:cubicBezTo>
                <a:cubicBezTo>
                  <a:pt x="206919" y="577621"/>
                  <a:pt x="221807" y="579588"/>
                  <a:pt x="234779" y="580767"/>
                </a:cubicBezTo>
                <a:cubicBezTo>
                  <a:pt x="312825" y="587862"/>
                  <a:pt x="391298" y="589005"/>
                  <a:pt x="469557" y="593124"/>
                </a:cubicBezTo>
                <a:cubicBezTo>
                  <a:pt x="559809" y="623208"/>
                  <a:pt x="518425" y="611520"/>
                  <a:pt x="593125" y="630194"/>
                </a:cubicBezTo>
                <a:cubicBezTo>
                  <a:pt x="632287" y="688940"/>
                  <a:pt x="613142" y="653177"/>
                  <a:pt x="642552" y="741405"/>
                </a:cubicBezTo>
                <a:lnTo>
                  <a:pt x="654909" y="778476"/>
                </a:lnTo>
                <a:cubicBezTo>
                  <a:pt x="650790" y="864973"/>
                  <a:pt x="647791" y="951531"/>
                  <a:pt x="642552" y="1037967"/>
                </a:cubicBezTo>
                <a:cubicBezTo>
                  <a:pt x="639551" y="1087474"/>
                  <a:pt x="636750" y="1137085"/>
                  <a:pt x="630195" y="1186248"/>
                </a:cubicBezTo>
                <a:cubicBezTo>
                  <a:pt x="628473" y="1199159"/>
                  <a:pt x="621416" y="1210795"/>
                  <a:pt x="617838" y="1223319"/>
                </a:cubicBezTo>
                <a:cubicBezTo>
                  <a:pt x="613172" y="1239648"/>
                  <a:pt x="610361" y="1256479"/>
                  <a:pt x="605481" y="1272746"/>
                </a:cubicBezTo>
                <a:cubicBezTo>
                  <a:pt x="597996" y="1297697"/>
                  <a:pt x="602443" y="1332436"/>
                  <a:pt x="580768" y="1346886"/>
                </a:cubicBezTo>
                <a:cubicBezTo>
                  <a:pt x="568411" y="1355124"/>
                  <a:pt x="556981" y="1364958"/>
                  <a:pt x="543698" y="1371600"/>
                </a:cubicBezTo>
                <a:cubicBezTo>
                  <a:pt x="532048" y="1377425"/>
                  <a:pt x="519611" y="1382918"/>
                  <a:pt x="506627" y="1383957"/>
                </a:cubicBezTo>
                <a:cubicBezTo>
                  <a:pt x="416206" y="1391191"/>
                  <a:pt x="325395" y="1392194"/>
                  <a:pt x="234779" y="1396313"/>
                </a:cubicBezTo>
                <a:cubicBezTo>
                  <a:pt x="226541" y="1408670"/>
                  <a:pt x="210502" y="1418539"/>
                  <a:pt x="210065" y="1433384"/>
                </a:cubicBezTo>
                <a:cubicBezTo>
                  <a:pt x="206309" y="1561082"/>
                  <a:pt x="206576" y="1689677"/>
                  <a:pt x="222422" y="1816443"/>
                </a:cubicBezTo>
                <a:cubicBezTo>
                  <a:pt x="224038" y="1829368"/>
                  <a:pt x="246502" y="1827838"/>
                  <a:pt x="259492" y="1828800"/>
                </a:cubicBezTo>
                <a:cubicBezTo>
                  <a:pt x="358161" y="1836109"/>
                  <a:pt x="457200" y="1837038"/>
                  <a:pt x="556054" y="1841157"/>
                </a:cubicBezTo>
                <a:cubicBezTo>
                  <a:pt x="568411" y="1845276"/>
                  <a:pt x="582954" y="1845376"/>
                  <a:pt x="593125" y="1853513"/>
                </a:cubicBezTo>
                <a:cubicBezTo>
                  <a:pt x="604722" y="1862790"/>
                  <a:pt x="617193" y="1875747"/>
                  <a:pt x="617838" y="1890584"/>
                </a:cubicBezTo>
                <a:cubicBezTo>
                  <a:pt x="621421" y="1972987"/>
                  <a:pt x="611574" y="2055463"/>
                  <a:pt x="605481" y="2137719"/>
                </a:cubicBezTo>
                <a:cubicBezTo>
                  <a:pt x="603330" y="2166764"/>
                  <a:pt x="611006" y="2201226"/>
                  <a:pt x="593125" y="2224216"/>
                </a:cubicBezTo>
                <a:cubicBezTo>
                  <a:pt x="574162" y="2248597"/>
                  <a:pt x="434336" y="2259510"/>
                  <a:pt x="420130" y="2261286"/>
                </a:cubicBezTo>
                <a:cubicBezTo>
                  <a:pt x="407773" y="2265405"/>
                  <a:pt x="395696" y="2270484"/>
                  <a:pt x="383060" y="2273643"/>
                </a:cubicBezTo>
                <a:cubicBezTo>
                  <a:pt x="257837" y="2304949"/>
                  <a:pt x="232084" y="2281946"/>
                  <a:pt x="49427" y="2273643"/>
                </a:cubicBezTo>
                <a:cubicBezTo>
                  <a:pt x="41189" y="2248930"/>
                  <a:pt x="31032" y="2224775"/>
                  <a:pt x="24714" y="2199503"/>
                </a:cubicBezTo>
                <a:cubicBezTo>
                  <a:pt x="7263" y="2129701"/>
                  <a:pt x="15688" y="2166729"/>
                  <a:pt x="0" y="2088292"/>
                </a:cubicBezTo>
                <a:cubicBezTo>
                  <a:pt x="4119" y="2042984"/>
                  <a:pt x="-6882" y="1993594"/>
                  <a:pt x="12357" y="1952367"/>
                </a:cubicBezTo>
                <a:cubicBezTo>
                  <a:pt x="24918" y="1925452"/>
                  <a:pt x="86498" y="1902940"/>
                  <a:pt x="86498" y="1902940"/>
                </a:cubicBezTo>
                <a:cubicBezTo>
                  <a:pt x="214184" y="1907059"/>
                  <a:pt x="342025" y="1907795"/>
                  <a:pt x="469557" y="1915297"/>
                </a:cubicBezTo>
                <a:cubicBezTo>
                  <a:pt x="482560" y="1916062"/>
                  <a:pt x="494977" y="1921829"/>
                  <a:pt x="506627" y="1927654"/>
                </a:cubicBezTo>
                <a:cubicBezTo>
                  <a:pt x="519910" y="1934296"/>
                  <a:pt x="531341" y="1944129"/>
                  <a:pt x="543698" y="1952367"/>
                </a:cubicBezTo>
                <a:cubicBezTo>
                  <a:pt x="579427" y="2059558"/>
                  <a:pt x="576655" y="2018221"/>
                  <a:pt x="556054" y="2162432"/>
                </a:cubicBezTo>
                <a:cubicBezTo>
                  <a:pt x="554212" y="2175326"/>
                  <a:pt x="552908" y="2190293"/>
                  <a:pt x="543698" y="2199503"/>
                </a:cubicBezTo>
                <a:cubicBezTo>
                  <a:pt x="490256" y="2252946"/>
                  <a:pt x="471689" y="2248504"/>
                  <a:pt x="407773" y="2261286"/>
                </a:cubicBezTo>
                <a:cubicBezTo>
                  <a:pt x="288324" y="2257167"/>
                  <a:pt x="167964" y="2264225"/>
                  <a:pt x="49427" y="2248930"/>
                </a:cubicBezTo>
                <a:cubicBezTo>
                  <a:pt x="34698" y="2247029"/>
                  <a:pt x="25702" y="2226677"/>
                  <a:pt x="24714" y="2211859"/>
                </a:cubicBezTo>
                <a:cubicBezTo>
                  <a:pt x="21415" y="2162371"/>
                  <a:pt x="22485" y="2110983"/>
                  <a:pt x="37071" y="2063578"/>
                </a:cubicBezTo>
                <a:cubicBezTo>
                  <a:pt x="40901" y="2051129"/>
                  <a:pt x="62491" y="2057046"/>
                  <a:pt x="74141" y="2051221"/>
                </a:cubicBezTo>
                <a:cubicBezTo>
                  <a:pt x="87424" y="2044580"/>
                  <a:pt x="97122" y="2031204"/>
                  <a:pt x="111211" y="2026508"/>
                </a:cubicBezTo>
                <a:cubicBezTo>
                  <a:pt x="134980" y="2018585"/>
                  <a:pt x="160702" y="2018633"/>
                  <a:pt x="185352" y="2014151"/>
                </a:cubicBezTo>
                <a:cubicBezTo>
                  <a:pt x="206016" y="2010394"/>
                  <a:pt x="226541" y="2005913"/>
                  <a:pt x="247136" y="2001794"/>
                </a:cubicBezTo>
                <a:cubicBezTo>
                  <a:pt x="255899" y="2002591"/>
                  <a:pt x="391544" y="1993127"/>
                  <a:pt x="420130" y="2038865"/>
                </a:cubicBezTo>
                <a:cubicBezTo>
                  <a:pt x="433937" y="2060956"/>
                  <a:pt x="444844" y="2113005"/>
                  <a:pt x="444844" y="2113005"/>
                </a:cubicBezTo>
                <a:cubicBezTo>
                  <a:pt x="440725" y="2129481"/>
                  <a:pt x="443096" y="2149171"/>
                  <a:pt x="432487" y="2162432"/>
                </a:cubicBezTo>
                <a:cubicBezTo>
                  <a:pt x="424350" y="2172603"/>
                  <a:pt x="407067" y="2168964"/>
                  <a:pt x="395417" y="2174789"/>
                </a:cubicBezTo>
                <a:cubicBezTo>
                  <a:pt x="382134" y="2181431"/>
                  <a:pt x="370703" y="2191265"/>
                  <a:pt x="358346" y="2199503"/>
                </a:cubicBezTo>
                <a:cubicBezTo>
                  <a:pt x="317157" y="2195384"/>
                  <a:pt x="273681" y="2201292"/>
                  <a:pt x="234779" y="2187146"/>
                </a:cubicBezTo>
                <a:cubicBezTo>
                  <a:pt x="222538" y="2182695"/>
                  <a:pt x="210772" y="2155901"/>
                  <a:pt x="222422" y="2150076"/>
                </a:cubicBezTo>
                <a:cubicBezTo>
                  <a:pt x="241207" y="2140683"/>
                  <a:pt x="263611" y="2158313"/>
                  <a:pt x="284206" y="2162432"/>
                </a:cubicBezTo>
                <a:cubicBezTo>
                  <a:pt x="288325" y="2253048"/>
                  <a:pt x="294112" y="2343604"/>
                  <a:pt x="296563" y="2434281"/>
                </a:cubicBezTo>
                <a:cubicBezTo>
                  <a:pt x="302573" y="2656660"/>
                  <a:pt x="308919" y="2879086"/>
                  <a:pt x="308919" y="3101546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if-then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3;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if ( a == 3)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 = 4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if ( a ==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2)</a:t>
            </a:r>
          </a:p>
          <a:p>
            <a:pPr marL="384048" lvl="2" indent="0">
              <a:buNone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 = 4;</a:t>
            </a:r>
          </a:p>
          <a:p>
            <a:pPr marL="384048" lvl="2" indent="0">
              <a:buNone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a = 2;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7003809" y="1845734"/>
            <a:ext cx="4151871" cy="121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C00000"/>
                </a:solidFill>
              </a:rPr>
              <a:t>if(</a:t>
            </a:r>
            <a:r>
              <a:rPr lang="en-US" altLang="zh-TW" sz="2800" dirty="0" err="1" smtClean="0">
                <a:solidFill>
                  <a:srgbClr val="C00000"/>
                </a:solidFill>
              </a:rPr>
              <a:t>boolean_expression</a:t>
            </a:r>
            <a:r>
              <a:rPr lang="en-US" altLang="zh-TW" sz="2800" dirty="0" smtClean="0">
                <a:solidFill>
                  <a:srgbClr val="C00000"/>
                </a:solidFill>
              </a:rPr>
              <a:t>)	//single statement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6"/>
          <p:cNvCxnSpPr/>
          <p:nvPr/>
        </p:nvCxnSpPr>
        <p:spPr>
          <a:xfrm>
            <a:off x="2413981" y="2310713"/>
            <a:ext cx="0" cy="87733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544595" y="3323968"/>
            <a:ext cx="894986" cy="1371600"/>
          </a:xfrm>
          <a:custGeom>
            <a:avLst/>
            <a:gdLst>
              <a:gd name="connsiteX0" fmla="*/ 852616 w 894986"/>
              <a:gd name="connsiteY0" fmla="*/ 0 h 1371600"/>
              <a:gd name="connsiteX1" fmla="*/ 864973 w 894986"/>
              <a:gd name="connsiteY1" fmla="*/ 61783 h 1371600"/>
              <a:gd name="connsiteX2" fmla="*/ 877329 w 894986"/>
              <a:gd name="connsiteY2" fmla="*/ 98854 h 1371600"/>
              <a:gd name="connsiteX3" fmla="*/ 864973 w 894986"/>
              <a:gd name="connsiteY3" fmla="*/ 345989 h 1371600"/>
              <a:gd name="connsiteX4" fmla="*/ 778475 w 894986"/>
              <a:gd name="connsiteY4" fmla="*/ 333632 h 1371600"/>
              <a:gd name="connsiteX5" fmla="*/ 654908 w 894986"/>
              <a:gd name="connsiteY5" fmla="*/ 308918 h 1371600"/>
              <a:gd name="connsiteX6" fmla="*/ 531340 w 894986"/>
              <a:gd name="connsiteY6" fmla="*/ 296562 h 1371600"/>
              <a:gd name="connsiteX7" fmla="*/ 37070 w 894986"/>
              <a:gd name="connsiteY7" fmla="*/ 308918 h 1371600"/>
              <a:gd name="connsiteX8" fmla="*/ 24713 w 894986"/>
              <a:gd name="connsiteY8" fmla="*/ 358346 h 1371600"/>
              <a:gd name="connsiteX9" fmla="*/ 0 w 894986"/>
              <a:gd name="connsiteY9" fmla="*/ 432486 h 1371600"/>
              <a:gd name="connsiteX10" fmla="*/ 24713 w 894986"/>
              <a:gd name="connsiteY10" fmla="*/ 642551 h 1371600"/>
              <a:gd name="connsiteX11" fmla="*/ 49427 w 894986"/>
              <a:gd name="connsiteY11" fmla="*/ 716691 h 1371600"/>
              <a:gd name="connsiteX12" fmla="*/ 61783 w 894986"/>
              <a:gd name="connsiteY12" fmla="*/ 951470 h 1371600"/>
              <a:gd name="connsiteX13" fmla="*/ 74140 w 894986"/>
              <a:gd name="connsiteY13" fmla="*/ 1013254 h 1371600"/>
              <a:gd name="connsiteX14" fmla="*/ 284205 w 894986"/>
              <a:gd name="connsiteY14" fmla="*/ 1000897 h 1371600"/>
              <a:gd name="connsiteX15" fmla="*/ 358346 w 894986"/>
              <a:gd name="connsiteY15" fmla="*/ 988540 h 1371600"/>
              <a:gd name="connsiteX16" fmla="*/ 481913 w 894986"/>
              <a:gd name="connsiteY16" fmla="*/ 976183 h 1371600"/>
              <a:gd name="connsiteX17" fmla="*/ 593124 w 894986"/>
              <a:gd name="connsiteY17" fmla="*/ 963827 h 1371600"/>
              <a:gd name="connsiteX18" fmla="*/ 877329 w 894986"/>
              <a:gd name="connsiteY18" fmla="*/ 976183 h 1371600"/>
              <a:gd name="connsiteX19" fmla="*/ 864973 w 894986"/>
              <a:gd name="connsiteY19" fmla="*/ 1136821 h 1371600"/>
              <a:gd name="connsiteX20" fmla="*/ 864973 w 894986"/>
              <a:gd name="connsiteY20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94986" h="1371600">
                <a:moveTo>
                  <a:pt x="852616" y="0"/>
                </a:moveTo>
                <a:cubicBezTo>
                  <a:pt x="856735" y="20594"/>
                  <a:pt x="859879" y="41408"/>
                  <a:pt x="864973" y="61783"/>
                </a:cubicBezTo>
                <a:cubicBezTo>
                  <a:pt x="868132" y="74419"/>
                  <a:pt x="877329" y="85829"/>
                  <a:pt x="877329" y="98854"/>
                </a:cubicBezTo>
                <a:cubicBezTo>
                  <a:pt x="877329" y="181335"/>
                  <a:pt x="869092" y="263611"/>
                  <a:pt x="864973" y="345989"/>
                </a:cubicBezTo>
                <a:cubicBezTo>
                  <a:pt x="836140" y="341870"/>
                  <a:pt x="807131" y="338842"/>
                  <a:pt x="778475" y="333632"/>
                </a:cubicBezTo>
                <a:cubicBezTo>
                  <a:pt x="661451" y="312355"/>
                  <a:pt x="809665" y="328262"/>
                  <a:pt x="654908" y="308918"/>
                </a:cubicBezTo>
                <a:cubicBezTo>
                  <a:pt x="613833" y="303784"/>
                  <a:pt x="572529" y="300681"/>
                  <a:pt x="531340" y="296562"/>
                </a:cubicBezTo>
                <a:lnTo>
                  <a:pt x="37070" y="308918"/>
                </a:lnTo>
                <a:cubicBezTo>
                  <a:pt x="20212" y="310974"/>
                  <a:pt x="29593" y="342079"/>
                  <a:pt x="24713" y="358346"/>
                </a:cubicBezTo>
                <a:cubicBezTo>
                  <a:pt x="17228" y="383297"/>
                  <a:pt x="0" y="432486"/>
                  <a:pt x="0" y="432486"/>
                </a:cubicBezTo>
                <a:cubicBezTo>
                  <a:pt x="5756" y="501568"/>
                  <a:pt x="6162" y="574532"/>
                  <a:pt x="24713" y="642551"/>
                </a:cubicBezTo>
                <a:cubicBezTo>
                  <a:pt x="31567" y="667683"/>
                  <a:pt x="49427" y="716691"/>
                  <a:pt x="49427" y="716691"/>
                </a:cubicBezTo>
                <a:cubicBezTo>
                  <a:pt x="53546" y="794951"/>
                  <a:pt x="55275" y="873373"/>
                  <a:pt x="61783" y="951470"/>
                </a:cubicBezTo>
                <a:cubicBezTo>
                  <a:pt x="63527" y="972400"/>
                  <a:pt x="53638" y="1008698"/>
                  <a:pt x="74140" y="1013254"/>
                </a:cubicBezTo>
                <a:cubicBezTo>
                  <a:pt x="142612" y="1028470"/>
                  <a:pt x="214183" y="1005016"/>
                  <a:pt x="284205" y="1000897"/>
                </a:cubicBezTo>
                <a:cubicBezTo>
                  <a:pt x="308919" y="996778"/>
                  <a:pt x="333485" y="991648"/>
                  <a:pt x="358346" y="988540"/>
                </a:cubicBezTo>
                <a:cubicBezTo>
                  <a:pt x="399421" y="983406"/>
                  <a:pt x="440746" y="980516"/>
                  <a:pt x="481913" y="976183"/>
                </a:cubicBezTo>
                <a:lnTo>
                  <a:pt x="593124" y="963827"/>
                </a:lnTo>
                <a:cubicBezTo>
                  <a:pt x="687859" y="967946"/>
                  <a:pt x="797329" y="925274"/>
                  <a:pt x="877329" y="976183"/>
                </a:cubicBezTo>
                <a:cubicBezTo>
                  <a:pt x="922637" y="1005015"/>
                  <a:pt x="866650" y="1083143"/>
                  <a:pt x="864973" y="1136821"/>
                </a:cubicBezTo>
                <a:cubicBezTo>
                  <a:pt x="862529" y="1215042"/>
                  <a:pt x="864973" y="1293340"/>
                  <a:pt x="864973" y="1371600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4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if-then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3;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 ( a == 3){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b = 4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}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(a == 2){</a:t>
            </a:r>
          </a:p>
          <a:p>
            <a:pPr marL="384048" lvl="2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4;</a:t>
            </a:r>
          </a:p>
          <a:p>
            <a:pPr marL="384048" lvl="2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	a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2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}</a:t>
            </a:r>
          </a:p>
        </p:txBody>
      </p:sp>
      <p:sp>
        <p:nvSpPr>
          <p:cNvPr id="5" name="矩形 5"/>
          <p:cNvSpPr/>
          <p:nvPr/>
        </p:nvSpPr>
        <p:spPr>
          <a:xfrm>
            <a:off x="7302843" y="1845734"/>
            <a:ext cx="3852837" cy="272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C00000"/>
                </a:solidFill>
              </a:rPr>
              <a:t>if(</a:t>
            </a:r>
            <a:r>
              <a:rPr lang="en-US" altLang="zh-TW" sz="2800" dirty="0" err="1" smtClean="0">
                <a:solidFill>
                  <a:srgbClr val="C00000"/>
                </a:solidFill>
              </a:rPr>
              <a:t>boolean_expression</a:t>
            </a:r>
            <a:r>
              <a:rPr lang="en-US" altLang="zh-TW" sz="2800" dirty="0" smtClean="0">
                <a:solidFill>
                  <a:srgbClr val="C00000"/>
                </a:solidFill>
              </a:rPr>
              <a:t>){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	//statement1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</a:t>
            </a:r>
            <a:r>
              <a:rPr lang="en-US" altLang="zh-TW" sz="2800" dirty="0" smtClean="0">
                <a:solidFill>
                  <a:srgbClr val="C00000"/>
                </a:solidFill>
              </a:rPr>
              <a:t>//statement2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</a:t>
            </a:r>
            <a:r>
              <a:rPr lang="en-US" altLang="zh-TW" sz="2800" dirty="0" smtClean="0">
                <a:solidFill>
                  <a:srgbClr val="C00000"/>
                </a:solidFill>
              </a:rPr>
              <a:t>//statement3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</a:t>
            </a:r>
            <a:r>
              <a:rPr lang="en-US" altLang="zh-TW" sz="2800" dirty="0" smtClean="0">
                <a:solidFill>
                  <a:srgbClr val="C00000"/>
                </a:solidFill>
              </a:rPr>
              <a:t>//….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}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6"/>
          <p:cNvCxnSpPr/>
          <p:nvPr/>
        </p:nvCxnSpPr>
        <p:spPr>
          <a:xfrm>
            <a:off x="2846468" y="2372497"/>
            <a:ext cx="0" cy="1248033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795053" y="3793524"/>
            <a:ext cx="1071715" cy="1841157"/>
          </a:xfrm>
          <a:custGeom>
            <a:avLst/>
            <a:gdLst>
              <a:gd name="connsiteX0" fmla="*/ 1034644 w 1071715"/>
              <a:gd name="connsiteY0" fmla="*/ 0 h 1841157"/>
              <a:gd name="connsiteX1" fmla="*/ 1022288 w 1071715"/>
              <a:gd name="connsiteY1" fmla="*/ 222422 h 1841157"/>
              <a:gd name="connsiteX2" fmla="*/ 713369 w 1071715"/>
              <a:gd name="connsiteY2" fmla="*/ 197708 h 1841157"/>
              <a:gd name="connsiteX3" fmla="*/ 83174 w 1071715"/>
              <a:gd name="connsiteY3" fmla="*/ 197708 h 1841157"/>
              <a:gd name="connsiteX4" fmla="*/ 46104 w 1071715"/>
              <a:gd name="connsiteY4" fmla="*/ 222422 h 1841157"/>
              <a:gd name="connsiteX5" fmla="*/ 1059358 w 1071715"/>
              <a:gd name="connsiteY5" fmla="*/ 1482811 h 1841157"/>
              <a:gd name="connsiteX6" fmla="*/ 1071715 w 1071715"/>
              <a:gd name="connsiteY6" fmla="*/ 1519881 h 1841157"/>
              <a:gd name="connsiteX7" fmla="*/ 1059358 w 1071715"/>
              <a:gd name="connsiteY7" fmla="*/ 1841157 h 184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1715" h="1841157">
                <a:moveTo>
                  <a:pt x="1034644" y="0"/>
                </a:moveTo>
                <a:cubicBezTo>
                  <a:pt x="1030525" y="74141"/>
                  <a:pt x="1071417" y="166743"/>
                  <a:pt x="1022288" y="222422"/>
                </a:cubicBezTo>
                <a:cubicBezTo>
                  <a:pt x="1018813" y="226360"/>
                  <a:pt x="737753" y="199925"/>
                  <a:pt x="713369" y="197708"/>
                </a:cubicBezTo>
                <a:cubicBezTo>
                  <a:pt x="482639" y="140029"/>
                  <a:pt x="606248" y="166324"/>
                  <a:pt x="83174" y="197708"/>
                </a:cubicBezTo>
                <a:cubicBezTo>
                  <a:pt x="68350" y="198597"/>
                  <a:pt x="58461" y="214184"/>
                  <a:pt x="46104" y="222422"/>
                </a:cubicBezTo>
                <a:cubicBezTo>
                  <a:pt x="62402" y="1868495"/>
                  <a:pt x="-358050" y="1413669"/>
                  <a:pt x="1059358" y="1482811"/>
                </a:cubicBezTo>
                <a:cubicBezTo>
                  <a:pt x="1072368" y="1483446"/>
                  <a:pt x="1067596" y="1507524"/>
                  <a:pt x="1071715" y="1519881"/>
                </a:cubicBezTo>
                <a:cubicBezTo>
                  <a:pt x="1058378" y="1799944"/>
                  <a:pt x="1059358" y="1692778"/>
                  <a:pt x="1059358" y="1841157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8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if-then statement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</a:t>
            </a:r>
            <a:r>
              <a:rPr lang="en-US" altLang="zh-TW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a = 3;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 ( a != 3){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b = 4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}else{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 = 3;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	If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(a == 3){</a:t>
            </a:r>
          </a:p>
          <a:p>
            <a:pPr marL="384048" lvl="2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b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4;</a:t>
            </a:r>
          </a:p>
          <a:p>
            <a:pPr marL="384048" lvl="2" indent="0">
              <a:buNone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	a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= 2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}else{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a = 1;</a:t>
            </a:r>
          </a:p>
          <a:p>
            <a:pPr marL="201168" lvl="1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7302843" y="1845733"/>
            <a:ext cx="3852837" cy="4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if(</a:t>
            </a:r>
            <a:r>
              <a:rPr lang="en-US" altLang="zh-TW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boolean_expression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//statement1</a:t>
            </a:r>
          </a:p>
          <a:p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//statement2</a:t>
            </a:r>
          </a:p>
          <a:p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//statement3</a:t>
            </a:r>
          </a:p>
          <a:p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//….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}else{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//statement1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	//</a:t>
            </a:r>
            <a:r>
              <a:rPr lang="en-US" altLang="zh-TW" sz="2800" dirty="0" smtClean="0">
                <a:solidFill>
                  <a:srgbClr val="C00000"/>
                </a:solidFill>
              </a:rPr>
              <a:t>statement2</a:t>
            </a:r>
            <a:r>
              <a:rPr lang="en-US" altLang="zh-TW" sz="2800" dirty="0">
                <a:solidFill>
                  <a:srgbClr val="C00000"/>
                </a:solidFill>
              </a:rPr>
              <a:t>	</a:t>
            </a:r>
            <a:r>
              <a:rPr lang="en-US" altLang="zh-TW" sz="2800" dirty="0" smtClean="0">
                <a:solidFill>
                  <a:srgbClr val="C00000"/>
                </a:solidFill>
              </a:rPr>
              <a:t>//….</a:t>
            </a:r>
          </a:p>
          <a:p>
            <a:r>
              <a:rPr lang="en-US" altLang="zh-TW" sz="2800" dirty="0" smtClean="0">
                <a:solidFill>
                  <a:srgbClr val="C00000"/>
                </a:solidFill>
              </a:rPr>
              <a:t>}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34556" y="2236573"/>
            <a:ext cx="975366" cy="1544595"/>
          </a:xfrm>
          <a:custGeom>
            <a:avLst/>
            <a:gdLst>
              <a:gd name="connsiteX0" fmla="*/ 908644 w 975366"/>
              <a:gd name="connsiteY0" fmla="*/ 0 h 1544595"/>
              <a:gd name="connsiteX1" fmla="*/ 896287 w 975366"/>
              <a:gd name="connsiteY1" fmla="*/ 135924 h 1544595"/>
              <a:gd name="connsiteX2" fmla="*/ 80741 w 975366"/>
              <a:gd name="connsiteY2" fmla="*/ 148281 h 1544595"/>
              <a:gd name="connsiteX3" fmla="*/ 93098 w 975366"/>
              <a:gd name="connsiteY3" fmla="*/ 926757 h 1544595"/>
              <a:gd name="connsiteX4" fmla="*/ 117812 w 975366"/>
              <a:gd name="connsiteY4" fmla="*/ 1013254 h 1544595"/>
              <a:gd name="connsiteX5" fmla="*/ 142525 w 975366"/>
              <a:gd name="connsiteY5" fmla="*/ 1050324 h 1544595"/>
              <a:gd name="connsiteX6" fmla="*/ 216666 w 975366"/>
              <a:gd name="connsiteY6" fmla="*/ 1075038 h 1544595"/>
              <a:gd name="connsiteX7" fmla="*/ 253736 w 975366"/>
              <a:gd name="connsiteY7" fmla="*/ 1087395 h 1544595"/>
              <a:gd name="connsiteX8" fmla="*/ 921001 w 975366"/>
              <a:gd name="connsiteY8" fmla="*/ 1099751 h 1544595"/>
              <a:gd name="connsiteX9" fmla="*/ 921001 w 975366"/>
              <a:gd name="connsiteY9" fmla="*/ 1544595 h 15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5366" h="1544595">
                <a:moveTo>
                  <a:pt x="908644" y="0"/>
                </a:moveTo>
                <a:cubicBezTo>
                  <a:pt x="904525" y="45308"/>
                  <a:pt x="941069" y="127903"/>
                  <a:pt x="896287" y="135924"/>
                </a:cubicBezTo>
                <a:cubicBezTo>
                  <a:pt x="628666" y="183856"/>
                  <a:pt x="274473" y="-42471"/>
                  <a:pt x="80741" y="148281"/>
                </a:cubicBezTo>
                <a:cubicBezTo>
                  <a:pt x="-104188" y="330365"/>
                  <a:pt x="85354" y="667348"/>
                  <a:pt x="93098" y="926757"/>
                </a:cubicBezTo>
                <a:cubicBezTo>
                  <a:pt x="93349" y="935179"/>
                  <a:pt x="111792" y="1001214"/>
                  <a:pt x="117812" y="1013254"/>
                </a:cubicBezTo>
                <a:cubicBezTo>
                  <a:pt x="124453" y="1026537"/>
                  <a:pt x="129932" y="1042453"/>
                  <a:pt x="142525" y="1050324"/>
                </a:cubicBezTo>
                <a:cubicBezTo>
                  <a:pt x="164616" y="1064131"/>
                  <a:pt x="191952" y="1066800"/>
                  <a:pt x="216666" y="1075038"/>
                </a:cubicBezTo>
                <a:cubicBezTo>
                  <a:pt x="229023" y="1079157"/>
                  <a:pt x="240713" y="1087154"/>
                  <a:pt x="253736" y="1087395"/>
                </a:cubicBezTo>
                <a:cubicBezTo>
                  <a:pt x="476158" y="1091514"/>
                  <a:pt x="737487" y="974010"/>
                  <a:pt x="921001" y="1099751"/>
                </a:cubicBezTo>
                <a:cubicBezTo>
                  <a:pt x="1043323" y="1183564"/>
                  <a:pt x="921001" y="1396314"/>
                  <a:pt x="921001" y="1544595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779373" y="3917092"/>
            <a:ext cx="991138" cy="2137719"/>
          </a:xfrm>
          <a:custGeom>
            <a:avLst/>
            <a:gdLst>
              <a:gd name="connsiteX0" fmla="*/ 963827 w 991138"/>
              <a:gd name="connsiteY0" fmla="*/ 0 h 2137719"/>
              <a:gd name="connsiteX1" fmla="*/ 976184 w 991138"/>
              <a:gd name="connsiteY1" fmla="*/ 642551 h 2137719"/>
              <a:gd name="connsiteX2" fmla="*/ 926757 w 991138"/>
              <a:gd name="connsiteY2" fmla="*/ 704335 h 2137719"/>
              <a:gd name="connsiteX3" fmla="*/ 222422 w 991138"/>
              <a:gd name="connsiteY3" fmla="*/ 716692 h 2137719"/>
              <a:gd name="connsiteX4" fmla="*/ 185351 w 991138"/>
              <a:gd name="connsiteY4" fmla="*/ 729049 h 2137719"/>
              <a:gd name="connsiteX5" fmla="*/ 98854 w 991138"/>
              <a:gd name="connsiteY5" fmla="*/ 827903 h 2137719"/>
              <a:gd name="connsiteX6" fmla="*/ 74141 w 991138"/>
              <a:gd name="connsiteY6" fmla="*/ 902043 h 2137719"/>
              <a:gd name="connsiteX7" fmla="*/ 61784 w 991138"/>
              <a:gd name="connsiteY7" fmla="*/ 939113 h 2137719"/>
              <a:gd name="connsiteX8" fmla="*/ 49427 w 991138"/>
              <a:gd name="connsiteY8" fmla="*/ 1062681 h 2137719"/>
              <a:gd name="connsiteX9" fmla="*/ 37070 w 991138"/>
              <a:gd name="connsiteY9" fmla="*/ 1099751 h 2137719"/>
              <a:gd name="connsiteX10" fmla="*/ 24713 w 991138"/>
              <a:gd name="connsiteY10" fmla="*/ 1223319 h 2137719"/>
              <a:gd name="connsiteX11" fmla="*/ 0 w 991138"/>
              <a:gd name="connsiteY11" fmla="*/ 1297459 h 2137719"/>
              <a:gd name="connsiteX12" fmla="*/ 12357 w 991138"/>
              <a:gd name="connsiteY12" fmla="*/ 1631092 h 2137719"/>
              <a:gd name="connsiteX13" fmla="*/ 24713 w 991138"/>
              <a:gd name="connsiteY13" fmla="*/ 1668162 h 2137719"/>
              <a:gd name="connsiteX14" fmla="*/ 37070 w 991138"/>
              <a:gd name="connsiteY14" fmla="*/ 1767016 h 2137719"/>
              <a:gd name="connsiteX15" fmla="*/ 111211 w 991138"/>
              <a:gd name="connsiteY15" fmla="*/ 1804086 h 2137719"/>
              <a:gd name="connsiteX16" fmla="*/ 420130 w 991138"/>
              <a:gd name="connsiteY16" fmla="*/ 1791730 h 2137719"/>
              <a:gd name="connsiteX17" fmla="*/ 568411 w 991138"/>
              <a:gd name="connsiteY17" fmla="*/ 1767016 h 2137719"/>
              <a:gd name="connsiteX18" fmla="*/ 679622 w 991138"/>
              <a:gd name="connsiteY18" fmla="*/ 1754659 h 2137719"/>
              <a:gd name="connsiteX19" fmla="*/ 902043 w 991138"/>
              <a:gd name="connsiteY19" fmla="*/ 1767016 h 2137719"/>
              <a:gd name="connsiteX20" fmla="*/ 914400 w 991138"/>
              <a:gd name="connsiteY20" fmla="*/ 1804086 h 2137719"/>
              <a:gd name="connsiteX21" fmla="*/ 926757 w 991138"/>
              <a:gd name="connsiteY21" fmla="*/ 2038865 h 2137719"/>
              <a:gd name="connsiteX22" fmla="*/ 939113 w 991138"/>
              <a:gd name="connsiteY22" fmla="*/ 2075935 h 2137719"/>
              <a:gd name="connsiteX23" fmla="*/ 951470 w 991138"/>
              <a:gd name="connsiteY23" fmla="*/ 2137719 h 213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91138" h="2137719">
                <a:moveTo>
                  <a:pt x="963827" y="0"/>
                </a:moveTo>
                <a:cubicBezTo>
                  <a:pt x="967946" y="214184"/>
                  <a:pt x="968399" y="428469"/>
                  <a:pt x="976184" y="642551"/>
                </a:cubicBezTo>
                <a:cubicBezTo>
                  <a:pt x="977774" y="686271"/>
                  <a:pt x="1030915" y="699295"/>
                  <a:pt x="926757" y="704335"/>
                </a:cubicBezTo>
                <a:cubicBezTo>
                  <a:pt x="692217" y="715684"/>
                  <a:pt x="457200" y="712573"/>
                  <a:pt x="222422" y="716692"/>
                </a:cubicBezTo>
                <a:cubicBezTo>
                  <a:pt x="210065" y="720811"/>
                  <a:pt x="197001" y="723224"/>
                  <a:pt x="185351" y="729049"/>
                </a:cubicBezTo>
                <a:cubicBezTo>
                  <a:pt x="144985" y="749232"/>
                  <a:pt x="113682" y="783418"/>
                  <a:pt x="98854" y="827903"/>
                </a:cubicBezTo>
                <a:lnTo>
                  <a:pt x="74141" y="902043"/>
                </a:lnTo>
                <a:lnTo>
                  <a:pt x="61784" y="939113"/>
                </a:lnTo>
                <a:cubicBezTo>
                  <a:pt x="57665" y="980302"/>
                  <a:pt x="55721" y="1021768"/>
                  <a:pt x="49427" y="1062681"/>
                </a:cubicBezTo>
                <a:cubicBezTo>
                  <a:pt x="47446" y="1075555"/>
                  <a:pt x="39051" y="1086877"/>
                  <a:pt x="37070" y="1099751"/>
                </a:cubicBezTo>
                <a:cubicBezTo>
                  <a:pt x="30776" y="1140664"/>
                  <a:pt x="32342" y="1182633"/>
                  <a:pt x="24713" y="1223319"/>
                </a:cubicBezTo>
                <a:cubicBezTo>
                  <a:pt x="19912" y="1248923"/>
                  <a:pt x="0" y="1297459"/>
                  <a:pt x="0" y="1297459"/>
                </a:cubicBezTo>
                <a:cubicBezTo>
                  <a:pt x="4119" y="1408670"/>
                  <a:pt x="4954" y="1520051"/>
                  <a:pt x="12357" y="1631092"/>
                </a:cubicBezTo>
                <a:cubicBezTo>
                  <a:pt x="13223" y="1644088"/>
                  <a:pt x="22383" y="1655347"/>
                  <a:pt x="24713" y="1668162"/>
                </a:cubicBezTo>
                <a:cubicBezTo>
                  <a:pt x="30653" y="1700834"/>
                  <a:pt x="24737" y="1736183"/>
                  <a:pt x="37070" y="1767016"/>
                </a:cubicBezTo>
                <a:cubicBezTo>
                  <a:pt x="44441" y="1785443"/>
                  <a:pt x="95604" y="1798884"/>
                  <a:pt x="111211" y="1804086"/>
                </a:cubicBezTo>
                <a:cubicBezTo>
                  <a:pt x="214184" y="1799967"/>
                  <a:pt x="317263" y="1797964"/>
                  <a:pt x="420130" y="1791730"/>
                </a:cubicBezTo>
                <a:cubicBezTo>
                  <a:pt x="620554" y="1779583"/>
                  <a:pt x="443442" y="1786242"/>
                  <a:pt x="568411" y="1767016"/>
                </a:cubicBezTo>
                <a:cubicBezTo>
                  <a:pt x="605276" y="1761344"/>
                  <a:pt x="642552" y="1758778"/>
                  <a:pt x="679622" y="1754659"/>
                </a:cubicBezTo>
                <a:cubicBezTo>
                  <a:pt x="753762" y="1758778"/>
                  <a:pt x="829381" y="1751719"/>
                  <a:pt x="902043" y="1767016"/>
                </a:cubicBezTo>
                <a:cubicBezTo>
                  <a:pt x="914789" y="1769699"/>
                  <a:pt x="913221" y="1791114"/>
                  <a:pt x="914400" y="1804086"/>
                </a:cubicBezTo>
                <a:cubicBezTo>
                  <a:pt x="921495" y="1882132"/>
                  <a:pt x="919662" y="1960819"/>
                  <a:pt x="926757" y="2038865"/>
                </a:cubicBezTo>
                <a:cubicBezTo>
                  <a:pt x="927936" y="2051837"/>
                  <a:pt x="935954" y="2063299"/>
                  <a:pt x="939113" y="2075935"/>
                </a:cubicBezTo>
                <a:cubicBezTo>
                  <a:pt x="944207" y="2096310"/>
                  <a:pt x="951470" y="2137719"/>
                  <a:pt x="951470" y="2137719"/>
                </a:cubicBezTo>
              </a:path>
            </a:pathLst>
          </a:cu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1069</TotalTime>
  <Words>592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Batang</vt:lpstr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Java Tutorials</vt:lpstr>
      <vt:lpstr>Primitive vs. Reference Data Types</vt:lpstr>
      <vt:lpstr>Expressions</vt:lpstr>
      <vt:lpstr>Statements</vt:lpstr>
      <vt:lpstr>Blocks</vt:lpstr>
      <vt:lpstr>Control Flow Statements</vt:lpstr>
      <vt:lpstr>The if-then statement</vt:lpstr>
      <vt:lpstr>The if-then statement</vt:lpstr>
      <vt:lpstr>The if-then statement</vt:lpstr>
      <vt:lpstr>The if-then statement</vt:lpstr>
      <vt:lpstr>The if-then statement</vt:lpstr>
      <vt:lpstr>The switch statement</vt:lpstr>
      <vt:lpstr>The while statements</vt:lpstr>
      <vt:lpstr>The while statements</vt:lpstr>
      <vt:lpstr>The while statements</vt:lpstr>
      <vt:lpstr>The while statements</vt:lpstr>
      <vt:lpstr>The while statements</vt:lpstr>
      <vt:lpstr>The for statements</vt:lpstr>
      <vt:lpstr>The for statements</vt:lpstr>
      <vt:lpstr>The for statements</vt:lpstr>
      <vt:lpstr>The for statements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Tutorials</dc:title>
  <dc:creator>HeavierThings</dc:creator>
  <cp:lastModifiedBy>soslab</cp:lastModifiedBy>
  <cp:revision>81</cp:revision>
  <dcterms:created xsi:type="dcterms:W3CDTF">2015-03-02T13:01:58Z</dcterms:created>
  <dcterms:modified xsi:type="dcterms:W3CDTF">2015-04-07T15:01:10Z</dcterms:modified>
</cp:coreProperties>
</file>