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95" r:id="rId3"/>
    <p:sldId id="296" r:id="rId4"/>
    <p:sldId id="298" r:id="rId5"/>
    <p:sldId id="297" r:id="rId6"/>
    <p:sldId id="301" r:id="rId7"/>
    <p:sldId id="304" r:id="rId8"/>
    <p:sldId id="305" r:id="rId9"/>
    <p:sldId id="306" r:id="rId10"/>
    <p:sldId id="307" r:id="rId11"/>
    <p:sldId id="308" r:id="rId12"/>
    <p:sldId id="314" r:id="rId13"/>
    <p:sldId id="309" r:id="rId14"/>
    <p:sldId id="310" r:id="rId15"/>
    <p:sldId id="311" r:id="rId16"/>
    <p:sldId id="312" r:id="rId17"/>
    <p:sldId id="31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75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78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44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97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83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09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78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14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24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81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15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78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46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 </a:t>
            </a:r>
            <a:r>
              <a:rPr lang="en-US" altLang="zh-TW" dirty="0"/>
              <a:t>Tutorials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/>
              <a:t>Classes and </a:t>
            </a:r>
            <a:r>
              <a:rPr lang="en-US" altLang="zh-TW" b="1" dirty="0" smtClean="0"/>
              <a:t>Objects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2204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Defining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Methods/Function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g(x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y) =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 * y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		-&gt;	Function/method name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x, y	-&gt;</a:t>
            </a:r>
            <a:r>
              <a:rPr lang="en-US" altLang="zh-TW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Parameter list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		-&gt;	The value that method yields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 * y	-&gt;</a:t>
            </a:r>
            <a:r>
              <a:rPr lang="en-US" altLang="zh-TW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US" altLang="zh-TW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body</a:t>
            </a:r>
            <a:endParaRPr lang="en-US" altLang="zh-TW" sz="2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 descr="http://upload.wikimedia.org/wikipedia/commons/thumb/3/3b/Function_machine2.svg/220px-Function_machine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180" y="1845734"/>
            <a:ext cx="20955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73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Defining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Methods/Function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200" b="1" dirty="0" smtClean="0">
                <a:ea typeface="微軟正黑體" panose="020B0604030504040204" pitchFamily="34" charset="-120"/>
              </a:rPr>
              <a:t>public </a:t>
            </a:r>
            <a:r>
              <a:rPr lang="en-US" altLang="zh-TW" sz="3200" b="1" dirty="0">
                <a:ea typeface="微軟正黑體" panose="020B0604030504040204" pitchFamily="34" charset="-120"/>
              </a:rPr>
              <a:t>class </a:t>
            </a:r>
            <a:r>
              <a:rPr lang="en-US" altLang="zh-TW" sz="3200" b="1" dirty="0" smtClean="0">
                <a:ea typeface="微軟正黑體" panose="020B0604030504040204" pitchFamily="34" charset="-120"/>
              </a:rPr>
              <a:t>Calculator{</a:t>
            </a:r>
          </a:p>
          <a:p>
            <a:pPr marL="0" indent="0">
              <a:buNone/>
            </a:pPr>
            <a:endParaRPr lang="en-US" altLang="zh-TW" sz="3200" b="1" dirty="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b="1" dirty="0">
                <a:ea typeface="微軟正黑體" panose="020B0604030504040204" pitchFamily="34" charset="-120"/>
              </a:rPr>
              <a:t>	</a:t>
            </a:r>
            <a:r>
              <a:rPr lang="en-US" altLang="zh-TW" sz="3200" b="1" dirty="0" smtClean="0">
                <a:ea typeface="微軟正黑體" panose="020B0604030504040204" pitchFamily="34" charset="-120"/>
              </a:rPr>
              <a:t>public	double	add	(double a, double b){</a:t>
            </a:r>
          </a:p>
          <a:p>
            <a:pPr marL="0" indent="0">
              <a:buNone/>
            </a:pPr>
            <a:endParaRPr lang="en-US" altLang="zh-TW" sz="3200" b="1" dirty="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b="1" dirty="0">
                <a:ea typeface="微軟正黑體" panose="020B0604030504040204" pitchFamily="34" charset="-120"/>
              </a:rPr>
              <a:t>	</a:t>
            </a:r>
            <a:r>
              <a:rPr lang="en-US" altLang="zh-TW" sz="3200" b="1" dirty="0" smtClean="0">
                <a:ea typeface="微軟正黑體" panose="020B0604030504040204" pitchFamily="34" charset="-120"/>
              </a:rPr>
              <a:t>	return a + b;</a:t>
            </a:r>
          </a:p>
          <a:p>
            <a:pPr marL="0" indent="0">
              <a:buNone/>
            </a:pPr>
            <a:endParaRPr lang="en-US" altLang="zh-TW" sz="3200" b="1" dirty="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b="1" dirty="0">
                <a:ea typeface="微軟正黑體" panose="020B0604030504040204" pitchFamily="34" charset="-120"/>
              </a:rPr>
              <a:t>	</a:t>
            </a:r>
            <a:r>
              <a:rPr lang="en-US" altLang="zh-TW" sz="3200" b="1" dirty="0" smtClean="0">
                <a:ea typeface="微軟正黑體" panose="020B0604030504040204" pitchFamily="34" charset="-120"/>
              </a:rPr>
              <a:t>}</a:t>
            </a:r>
          </a:p>
          <a:p>
            <a:pPr marL="0" indent="0">
              <a:buNone/>
            </a:pPr>
            <a:r>
              <a:rPr lang="en-US" altLang="zh-TW" sz="3200" b="1" dirty="0" smtClean="0"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49609" y="3624137"/>
            <a:ext cx="2689582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{</a:t>
            </a:r>
            <a:r>
              <a:rPr lang="zh-TW" altLang="en-US" sz="3200" dirty="0" smtClean="0">
                <a:solidFill>
                  <a:srgbClr val="FF0000"/>
                </a:solidFill>
              </a:rPr>
              <a:t>method body</a:t>
            </a:r>
            <a:r>
              <a:rPr lang="en-US" altLang="zh-TW" sz="3200" dirty="0" smtClean="0">
                <a:solidFill>
                  <a:srgbClr val="FF0000"/>
                </a:solidFill>
              </a:rPr>
              <a:t>}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60969" y="2072333"/>
            <a:ext cx="1759841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m</a:t>
            </a:r>
            <a:r>
              <a:rPr lang="zh-TW" altLang="en-US" sz="3200" dirty="0" smtClean="0">
                <a:solidFill>
                  <a:srgbClr val="FF0000"/>
                </a:solidFill>
              </a:rPr>
              <a:t>odifiers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0810" y="2072333"/>
            <a:ext cx="2073453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</a:rPr>
              <a:t>return type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94263" y="2072333"/>
            <a:ext cx="113043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</a:rPr>
              <a:t>name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42534" y="2072332"/>
            <a:ext cx="276511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(</a:t>
            </a:r>
            <a:r>
              <a:rPr lang="zh-TW" altLang="en-US" sz="3200" dirty="0" smtClean="0">
                <a:solidFill>
                  <a:srgbClr val="FF0000"/>
                </a:solidFill>
              </a:rPr>
              <a:t>parameter list</a:t>
            </a:r>
            <a:r>
              <a:rPr lang="en-US" altLang="zh-TW" sz="3200" dirty="0" smtClean="0">
                <a:solidFill>
                  <a:srgbClr val="FF0000"/>
                </a:solidFill>
              </a:rPr>
              <a:t>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42534" y="4951783"/>
            <a:ext cx="56096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g(x, y) = x * 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68802" y="5027556"/>
            <a:ext cx="370389" cy="5563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7939191" y="5027556"/>
            <a:ext cx="1135361" cy="5563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Rectangle 16"/>
          <p:cNvSpPr/>
          <p:nvPr/>
        </p:nvSpPr>
        <p:spPr>
          <a:xfrm>
            <a:off x="9547435" y="5027556"/>
            <a:ext cx="1135361" cy="5563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20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1" grpId="0" animBg="1"/>
      <p:bldP spid="11" grpId="1" animBg="1"/>
      <p:bldP spid="11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Calling method with object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public class </a:t>
            </a:r>
            <a:r>
              <a:rPr lang="en-US" altLang="zh-TW" sz="28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Calculator</a:t>
            </a:r>
            <a:r>
              <a:rPr lang="en-US" altLang="zh-TW" sz="28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{</a:t>
            </a:r>
          </a:p>
          <a:p>
            <a:pPr marL="0" indent="0">
              <a:buNone/>
            </a:pPr>
            <a:r>
              <a:rPr lang="en-US" altLang="zh-TW" sz="28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public	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double </a:t>
            </a:r>
            <a:r>
              <a:rPr lang="en-US" altLang="zh-TW" sz="28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add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(double </a:t>
            </a:r>
            <a:r>
              <a:rPr lang="en-US" altLang="zh-TW" sz="28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a, double b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){return </a:t>
            </a:r>
            <a:r>
              <a:rPr lang="en-US" altLang="zh-TW" sz="28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a + b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;}</a:t>
            </a:r>
            <a:endParaRPr lang="en-US" altLang="zh-TW" sz="2800" b="1" dirty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</a:p>
          <a:p>
            <a:pPr marL="0" indent="0">
              <a:buNone/>
            </a:pP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Calculator c = new Calculator();</a:t>
            </a:r>
          </a:p>
          <a:p>
            <a:pPr marL="0" indent="0">
              <a:buNone/>
            </a:pP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double d1 = </a:t>
            </a:r>
            <a:r>
              <a:rPr lang="en-US" altLang="zh-TW" sz="2800" b="1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c.add</a:t>
            </a:r>
            <a:r>
              <a:rPr lang="en-US" altLang="zh-TW" sz="28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( 1.0, 2.0)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;</a:t>
            </a:r>
          </a:p>
          <a:p>
            <a:pPr marL="0" indent="0">
              <a:buNone/>
            </a:pP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double d2 = </a:t>
            </a:r>
            <a:r>
              <a:rPr lang="en-US" altLang="zh-TW" sz="28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new </a:t>
            </a:r>
            <a:r>
              <a:rPr lang="en-US" altLang="zh-TW" sz="28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Calculator</a:t>
            </a:r>
            <a:r>
              <a:rPr lang="en-US" altLang="zh-TW" sz="28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().add</a:t>
            </a:r>
            <a:r>
              <a:rPr lang="en-US" altLang="zh-TW" sz="28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( 1.0, 2.0</a:t>
            </a:r>
            <a:r>
              <a:rPr lang="en-US" altLang="zh-TW" sz="28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);</a:t>
            </a:r>
            <a:endParaRPr lang="en-US" altLang="zh-TW" sz="2800" b="1" dirty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73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Methods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Type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200" b="1" dirty="0" smtClean="0">
                <a:ea typeface="微軟正黑體" panose="020B0604030504040204" pitchFamily="34" charset="-120"/>
              </a:rPr>
              <a:t>public </a:t>
            </a:r>
            <a:r>
              <a:rPr lang="en-US" altLang="zh-TW" sz="3200" b="1" dirty="0">
                <a:ea typeface="微軟正黑體" panose="020B0604030504040204" pitchFamily="34" charset="-120"/>
              </a:rPr>
              <a:t>class </a:t>
            </a:r>
            <a:r>
              <a:rPr lang="en-US" altLang="zh-TW" sz="3200" b="1" dirty="0" smtClean="0">
                <a:ea typeface="微軟正黑體" panose="020B0604030504040204" pitchFamily="34" charset="-120"/>
              </a:rPr>
              <a:t>Calculator{</a:t>
            </a:r>
          </a:p>
          <a:p>
            <a:pPr marL="0" indent="0">
              <a:buNone/>
            </a:pPr>
            <a:r>
              <a:rPr lang="en-US" altLang="zh-TW" sz="3200" b="1" dirty="0">
                <a:ea typeface="微軟正黑體" panose="020B0604030504040204" pitchFamily="34" charset="-120"/>
              </a:rPr>
              <a:t>	</a:t>
            </a:r>
            <a:r>
              <a:rPr lang="en-US" altLang="zh-TW" sz="3200" b="1" dirty="0" smtClean="0">
                <a:ea typeface="微軟正黑體" panose="020B0604030504040204" pitchFamily="34" charset="-120"/>
              </a:rPr>
              <a:t>public</a:t>
            </a:r>
            <a:r>
              <a:rPr lang="zh-TW" altLang="en-US" sz="3200" b="1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3200" b="1" dirty="0" smtClean="0">
                <a:ea typeface="微軟正黑體" panose="020B0604030504040204" pitchFamily="34" charset="-120"/>
              </a:rPr>
              <a:t>double</a:t>
            </a:r>
            <a:r>
              <a:rPr lang="zh-TW" altLang="en-US" sz="3200" b="1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3200" b="1" dirty="0" smtClean="0">
                <a:ea typeface="微軟正黑體" panose="020B0604030504040204" pitchFamily="34" charset="-120"/>
              </a:rPr>
              <a:t>add (double a, double b){</a:t>
            </a:r>
          </a:p>
          <a:p>
            <a:pPr marL="0" indent="0">
              <a:buNone/>
            </a:pPr>
            <a:r>
              <a:rPr lang="en-US" altLang="zh-TW" sz="3200" b="1" dirty="0">
                <a:ea typeface="微軟正黑體" panose="020B0604030504040204" pitchFamily="34" charset="-120"/>
              </a:rPr>
              <a:t>	</a:t>
            </a:r>
            <a:r>
              <a:rPr lang="en-US" altLang="zh-TW" sz="3200" b="1" dirty="0" smtClean="0">
                <a:ea typeface="微軟正黑體" panose="020B0604030504040204" pitchFamily="34" charset="-120"/>
              </a:rPr>
              <a:t>	return a + b;</a:t>
            </a:r>
          </a:p>
          <a:p>
            <a:pPr marL="0" indent="0">
              <a:buNone/>
            </a:pPr>
            <a:r>
              <a:rPr lang="en-US" altLang="zh-TW" sz="3200" b="1" dirty="0">
                <a:ea typeface="微軟正黑體" panose="020B0604030504040204" pitchFamily="34" charset="-120"/>
              </a:rPr>
              <a:t>	</a:t>
            </a:r>
            <a:r>
              <a:rPr lang="en-US" altLang="zh-TW" sz="3200" b="1" dirty="0" smtClean="0">
                <a:ea typeface="微軟正黑體" panose="020B0604030504040204" pitchFamily="34" charset="-120"/>
              </a:rPr>
              <a:t>}</a:t>
            </a:r>
          </a:p>
          <a:p>
            <a:pPr marL="0" indent="0">
              <a:buNone/>
            </a:pPr>
            <a:r>
              <a:rPr lang="en-US" altLang="zh-TW" sz="3200" b="1" dirty="0" smtClean="0">
                <a:ea typeface="微軟正黑體" panose="020B0604030504040204" pitchFamily="34" charset="-120"/>
              </a:rPr>
              <a:t>}</a:t>
            </a:r>
          </a:p>
          <a:p>
            <a:pPr marL="0" indent="0">
              <a:buNone/>
            </a:pP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varName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=	real value;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___________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sum		=	new Calculator().add(1.0,2.0)</a:t>
            </a:r>
          </a:p>
        </p:txBody>
      </p:sp>
      <p:sp>
        <p:nvSpPr>
          <p:cNvPr id="4" name="Rectangle 3"/>
          <p:cNvSpPr/>
          <p:nvPr/>
        </p:nvSpPr>
        <p:spPr>
          <a:xfrm>
            <a:off x="2939970" y="2141605"/>
            <a:ext cx="1307939" cy="439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3960472" y="2678235"/>
            <a:ext cx="958770" cy="439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8403221" y="1739516"/>
            <a:ext cx="3646024" cy="187743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</a:t>
            </a:r>
            <a:r>
              <a:rPr lang="en-US" altLang="zh-TW" sz="32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Type:</a:t>
            </a:r>
          </a:p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*Primitive type</a:t>
            </a:r>
          </a:p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*Object</a:t>
            </a:r>
          </a:p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*void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227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Defining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Methods/Function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339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ea typeface="微軟正黑體" panose="020B0604030504040204" pitchFamily="34" charset="-120"/>
              </a:rPr>
              <a:t>public </a:t>
            </a:r>
            <a:r>
              <a:rPr lang="en-US" altLang="zh-TW" sz="3200" dirty="0">
                <a:ea typeface="微軟正黑體" panose="020B0604030504040204" pitchFamily="34" charset="-120"/>
              </a:rPr>
              <a:t>class </a:t>
            </a: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Clothes 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{</a:t>
            </a:r>
          </a:p>
          <a:p>
            <a:pPr marL="0" indent="0">
              <a:buNone/>
            </a:pPr>
            <a:r>
              <a:rPr lang="en-US" altLang="zh-TW" sz="3200" dirty="0">
                <a:ea typeface="微軟正黑體" panose="020B0604030504040204" pitchFamily="34" charset="-120"/>
              </a:rPr>
              <a:t>	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String color;</a:t>
            </a:r>
          </a:p>
          <a:p>
            <a:pPr marL="0" indent="0">
              <a:buNone/>
            </a:pPr>
            <a:r>
              <a:rPr lang="en-US" altLang="zh-TW" sz="3200" dirty="0">
                <a:ea typeface="微軟正黑體" panose="020B0604030504040204" pitchFamily="34" charset="-120"/>
              </a:rPr>
              <a:t>	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public</a:t>
            </a:r>
            <a:r>
              <a:rPr lang="zh-TW" altLang="en-US" sz="3200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String</a:t>
            </a:r>
            <a:r>
              <a:rPr lang="zh-TW" altLang="en-US" sz="3200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3200" dirty="0" err="1" smtClean="0">
                <a:ea typeface="微軟正黑體" panose="020B0604030504040204" pitchFamily="34" charset="-120"/>
              </a:rPr>
              <a:t>getColor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 (){</a:t>
            </a:r>
          </a:p>
          <a:p>
            <a:pPr marL="0" indent="0">
              <a:buNone/>
            </a:pPr>
            <a:r>
              <a:rPr lang="en-US" altLang="zh-TW" sz="3200" dirty="0">
                <a:ea typeface="微軟正黑體" panose="020B0604030504040204" pitchFamily="34" charset="-120"/>
              </a:rPr>
              <a:t>	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	return color;</a:t>
            </a:r>
          </a:p>
          <a:p>
            <a:pPr marL="0" indent="0">
              <a:buNone/>
            </a:pPr>
            <a:r>
              <a:rPr lang="en-US" altLang="zh-TW" sz="3200" dirty="0">
                <a:ea typeface="微軟正黑體" panose="020B0604030504040204" pitchFamily="34" charset="-120"/>
              </a:rPr>
              <a:t>	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}</a:t>
            </a:r>
          </a:p>
          <a:p>
            <a:pPr marL="0" indent="0">
              <a:buNone/>
            </a:pPr>
            <a:r>
              <a:rPr lang="en-US" altLang="zh-TW" sz="3200" dirty="0" smtClean="0">
                <a:ea typeface="微軟正黑體" panose="020B0604030504040204" pitchFamily="34" charset="-120"/>
              </a:rPr>
              <a:t>}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Live demo with 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eclipse(change the state of color)</a:t>
            </a:r>
            <a:endParaRPr lang="en-US" altLang="zh-TW" sz="3200" dirty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3200" dirty="0" smtClean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331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Defining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Methods/Function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339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ea typeface="微軟正黑體" panose="020B0604030504040204" pitchFamily="34" charset="-120"/>
              </a:rPr>
              <a:t>public </a:t>
            </a:r>
            <a:r>
              <a:rPr lang="en-US" altLang="zh-TW" sz="3200" dirty="0">
                <a:ea typeface="微軟正黑體" panose="020B0604030504040204" pitchFamily="34" charset="-120"/>
              </a:rPr>
              <a:t>class </a:t>
            </a: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Clothes 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{</a:t>
            </a:r>
          </a:p>
          <a:p>
            <a:pPr marL="0" indent="0">
              <a:buNone/>
            </a:pPr>
            <a:r>
              <a:rPr lang="en-US" altLang="zh-TW" sz="3200" dirty="0">
                <a:ea typeface="微軟正黑體" panose="020B0604030504040204" pitchFamily="34" charset="-120"/>
              </a:rPr>
              <a:t>	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String color;</a:t>
            </a:r>
          </a:p>
          <a:p>
            <a:pPr marL="0" indent="0">
              <a:buNone/>
            </a:pPr>
            <a:r>
              <a:rPr lang="en-US" altLang="zh-TW" sz="3200" dirty="0">
                <a:ea typeface="微軟正黑體" panose="020B0604030504040204" pitchFamily="34" charset="-120"/>
              </a:rPr>
              <a:t>	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public</a:t>
            </a:r>
            <a:r>
              <a:rPr lang="zh-TW" altLang="en-US" sz="3200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void</a:t>
            </a:r>
            <a:r>
              <a:rPr lang="zh-TW" altLang="en-US" sz="3200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3200" dirty="0" err="1" smtClean="0">
                <a:ea typeface="微軟正黑體" panose="020B0604030504040204" pitchFamily="34" charset="-120"/>
              </a:rPr>
              <a:t>changeColor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 (String </a:t>
            </a:r>
            <a:r>
              <a:rPr lang="en-US" altLang="zh-TW" sz="3200" dirty="0" err="1" smtClean="0">
                <a:ea typeface="微軟正黑體" panose="020B0604030504040204" pitchFamily="34" charset="-120"/>
              </a:rPr>
              <a:t>thatColor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){</a:t>
            </a:r>
          </a:p>
          <a:p>
            <a:pPr marL="0" indent="0">
              <a:buNone/>
            </a:pPr>
            <a:r>
              <a:rPr lang="en-US" altLang="zh-TW" sz="3200" dirty="0">
                <a:ea typeface="微軟正黑體" panose="020B0604030504040204" pitchFamily="34" charset="-120"/>
              </a:rPr>
              <a:t>	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	color = </a:t>
            </a:r>
            <a:r>
              <a:rPr lang="en-US" altLang="zh-TW" sz="3200" dirty="0" err="1" smtClean="0">
                <a:ea typeface="微軟正黑體" panose="020B0604030504040204" pitchFamily="34" charset="-120"/>
              </a:rPr>
              <a:t>thatColor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;</a:t>
            </a:r>
          </a:p>
          <a:p>
            <a:pPr marL="0" indent="0">
              <a:buNone/>
            </a:pPr>
            <a:r>
              <a:rPr lang="en-US" altLang="zh-TW" sz="3200" dirty="0">
                <a:ea typeface="微軟正黑體" panose="020B0604030504040204" pitchFamily="34" charset="-120"/>
              </a:rPr>
              <a:t>	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}</a:t>
            </a:r>
          </a:p>
          <a:p>
            <a:pPr marL="0" indent="0">
              <a:buNone/>
            </a:pPr>
            <a:r>
              <a:rPr lang="en-US" altLang="zh-TW" sz="3200" dirty="0" smtClean="0">
                <a:ea typeface="微軟正黑體" panose="020B0604030504040204" pitchFamily="34" charset="-120"/>
              </a:rPr>
              <a:t>}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Live 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demo example</a:t>
            </a:r>
            <a:endParaRPr lang="en-US" altLang="zh-TW" sz="3200" dirty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3200" dirty="0" smtClean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789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Defining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Methods/Function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339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ea typeface="微軟正黑體" panose="020B0604030504040204" pitchFamily="34" charset="-120"/>
              </a:rPr>
              <a:t>public </a:t>
            </a:r>
            <a:r>
              <a:rPr lang="en-US" altLang="zh-TW" sz="3200" dirty="0">
                <a:ea typeface="微軟正黑體" panose="020B0604030504040204" pitchFamily="34" charset="-120"/>
              </a:rPr>
              <a:t>class </a:t>
            </a: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Clothes 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{</a:t>
            </a:r>
          </a:p>
          <a:p>
            <a:pPr marL="0" indent="0">
              <a:buNone/>
            </a:pPr>
            <a:r>
              <a:rPr lang="en-US" altLang="zh-TW" sz="3200" dirty="0">
                <a:ea typeface="微軟正黑體" panose="020B0604030504040204" pitchFamily="34" charset="-120"/>
              </a:rPr>
              <a:t>	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String </a:t>
            </a:r>
            <a:r>
              <a:rPr lang="en-US" altLang="zh-TW" sz="32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color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;</a:t>
            </a:r>
          </a:p>
          <a:p>
            <a:pPr marL="0" indent="0">
              <a:buNone/>
            </a:pPr>
            <a:r>
              <a:rPr lang="en-US" altLang="zh-TW" sz="3200" dirty="0">
                <a:ea typeface="微軟正黑體" panose="020B0604030504040204" pitchFamily="34" charset="-120"/>
              </a:rPr>
              <a:t>	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public</a:t>
            </a:r>
            <a:r>
              <a:rPr lang="zh-TW" altLang="en-US" sz="3200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void</a:t>
            </a:r>
            <a:r>
              <a:rPr lang="zh-TW" altLang="en-US" sz="3200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3200" dirty="0" err="1" smtClean="0">
                <a:ea typeface="微軟正黑體" panose="020B0604030504040204" pitchFamily="34" charset="-120"/>
              </a:rPr>
              <a:t>setColor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 (String </a:t>
            </a:r>
            <a:r>
              <a:rPr lang="en-US" altLang="zh-TW" sz="32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color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){</a:t>
            </a:r>
          </a:p>
          <a:p>
            <a:pPr marL="0" indent="0">
              <a:buNone/>
            </a:pPr>
            <a:r>
              <a:rPr lang="en-US" altLang="zh-TW" sz="3200" dirty="0">
                <a:ea typeface="微軟正黑體" panose="020B0604030504040204" pitchFamily="34" charset="-120"/>
              </a:rPr>
              <a:t>	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	</a:t>
            </a:r>
            <a:r>
              <a:rPr lang="en-US" altLang="zh-TW" sz="3200" dirty="0" err="1" smtClean="0">
                <a:ea typeface="微軟正黑體" panose="020B0604030504040204" pitchFamily="34" charset="-120"/>
              </a:rPr>
              <a:t>this.</a:t>
            </a:r>
            <a:r>
              <a:rPr lang="en-US" altLang="zh-TW" sz="3200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color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 = </a:t>
            </a:r>
            <a:r>
              <a:rPr lang="en-US" altLang="zh-TW" sz="32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color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;</a:t>
            </a:r>
          </a:p>
          <a:p>
            <a:pPr marL="0" indent="0">
              <a:buNone/>
            </a:pPr>
            <a:r>
              <a:rPr lang="en-US" altLang="zh-TW" sz="3200" dirty="0">
                <a:ea typeface="微軟正黑體" panose="020B0604030504040204" pitchFamily="34" charset="-120"/>
              </a:rPr>
              <a:t>	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}</a:t>
            </a:r>
          </a:p>
          <a:p>
            <a:pPr marL="0" indent="0">
              <a:buNone/>
            </a:pPr>
            <a:r>
              <a:rPr lang="en-US" altLang="zh-TW" sz="3200" dirty="0" smtClean="0">
                <a:ea typeface="微軟正黑體" panose="020B0604030504040204" pitchFamily="34" charset="-120"/>
              </a:rPr>
              <a:t>}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3200" dirty="0" smtClean="0">
              <a:ea typeface="微軟正黑體" panose="020B0604030504040204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9383" y="3687114"/>
            <a:ext cx="958770" cy="43983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76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Defining Methods/Function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3393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sz="3200" dirty="0" smtClean="0">
                <a:ea typeface="微軟正黑體" panose="020B0604030504040204" pitchFamily="34" charset="-120"/>
              </a:rPr>
              <a:t>public </a:t>
            </a:r>
            <a:r>
              <a:rPr lang="en-US" altLang="zh-TW" sz="3200" dirty="0">
                <a:ea typeface="微軟正黑體" panose="020B0604030504040204" pitchFamily="34" charset="-120"/>
              </a:rPr>
              <a:t>class </a:t>
            </a: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Clothes 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{</a:t>
            </a:r>
          </a:p>
          <a:p>
            <a:pPr marL="0" indent="0">
              <a:buNone/>
            </a:pPr>
            <a:r>
              <a:rPr lang="en-US" altLang="zh-TW" sz="3200" dirty="0" smtClean="0">
                <a:ea typeface="微軟正黑體" panose="020B0604030504040204" pitchFamily="34" charset="-120"/>
              </a:rPr>
              <a:t>	</a:t>
            </a:r>
            <a:r>
              <a:rPr lang="en-US" altLang="zh-TW" sz="32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private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 String </a:t>
            </a:r>
            <a:r>
              <a:rPr lang="en-US" altLang="zh-TW" sz="32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color = "red"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; //Color only.</a:t>
            </a:r>
          </a:p>
          <a:p>
            <a:pPr marL="0" indent="0">
              <a:buNone/>
            </a:pPr>
            <a:r>
              <a:rPr lang="en-US" altLang="zh-TW" sz="3200" dirty="0">
                <a:ea typeface="微軟正黑體" panose="020B0604030504040204" pitchFamily="34" charset="-120"/>
              </a:rPr>
              <a:t>	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public</a:t>
            </a:r>
            <a:r>
              <a:rPr lang="zh-TW" altLang="en-US" sz="3200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String </a:t>
            </a:r>
            <a:r>
              <a:rPr lang="en-US" altLang="zh-TW" sz="3200" dirty="0" err="1" smtClean="0">
                <a:ea typeface="微軟正黑體" panose="020B0604030504040204" pitchFamily="34" charset="-120"/>
              </a:rPr>
              <a:t>getColor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 (){ return color;}</a:t>
            </a:r>
          </a:p>
          <a:p>
            <a:pPr marL="0" indent="0">
              <a:buNone/>
            </a:pPr>
            <a:r>
              <a:rPr lang="en-US" altLang="zh-TW" sz="3200" dirty="0">
                <a:ea typeface="微軟正黑體" panose="020B0604030504040204" pitchFamily="34" charset="-120"/>
              </a:rPr>
              <a:t>	</a:t>
            </a:r>
            <a:r>
              <a:rPr lang="en-US" altLang="zh-TW" sz="32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private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 Boolean </a:t>
            </a:r>
            <a:r>
              <a:rPr lang="en-US" altLang="zh-TW" sz="3200" dirty="0" err="1" smtClean="0">
                <a:ea typeface="微軟正黑體" panose="020B0604030504040204" pitchFamily="34" charset="-120"/>
              </a:rPr>
              <a:t>isColor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(String </a:t>
            </a:r>
            <a:r>
              <a:rPr lang="en-US" altLang="zh-TW" sz="3200" dirty="0" err="1" smtClean="0">
                <a:ea typeface="微軟正黑體" panose="020B0604030504040204" pitchFamily="34" charset="-120"/>
              </a:rPr>
              <a:t>clr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){</a:t>
            </a:r>
          </a:p>
          <a:p>
            <a:pPr marL="0" indent="0">
              <a:buNone/>
            </a:pPr>
            <a:r>
              <a:rPr lang="en-US" altLang="zh-TW" sz="3200" dirty="0">
                <a:ea typeface="微軟正黑體" panose="020B0604030504040204" pitchFamily="34" charset="-120"/>
              </a:rPr>
              <a:t>	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	return </a:t>
            </a:r>
            <a:r>
              <a:rPr lang="en-US" altLang="zh-TW" sz="3200" dirty="0">
                <a:ea typeface="微軟正黑體" panose="020B0604030504040204" pitchFamily="34" charset="-120"/>
              </a:rPr>
              <a:t>"</a:t>
            </a:r>
            <a:r>
              <a:rPr lang="en-US" altLang="zh-TW" sz="3200" dirty="0" err="1">
                <a:ea typeface="微軟正黑體" panose="020B0604030504040204" pitchFamily="34" charset="-120"/>
              </a:rPr>
              <a:t>red".equals</a:t>
            </a:r>
            <a:r>
              <a:rPr lang="en-US" altLang="zh-TW" sz="3200" dirty="0">
                <a:ea typeface="微軟正黑體" panose="020B0604030504040204" pitchFamily="34" charset="-120"/>
              </a:rPr>
              <a:t>(</a:t>
            </a:r>
            <a:r>
              <a:rPr lang="en-US" altLang="zh-TW" sz="3100" dirty="0" err="1">
                <a:ea typeface="微軟正黑體" panose="020B0604030504040204" pitchFamily="34" charset="-120"/>
              </a:rPr>
              <a:t>clr</a:t>
            </a:r>
            <a:r>
              <a:rPr lang="en-US" altLang="zh-TW" sz="3200" dirty="0">
                <a:ea typeface="微軟正黑體" panose="020B0604030504040204" pitchFamily="34" charset="-120"/>
              </a:rPr>
              <a:t>) || "</a:t>
            </a:r>
            <a:r>
              <a:rPr lang="en-US" altLang="zh-TW" sz="3200" dirty="0" err="1">
                <a:ea typeface="微軟正黑體" panose="020B0604030504040204" pitchFamily="34" charset="-120"/>
              </a:rPr>
              <a:t>blue".equals</a:t>
            </a:r>
            <a:r>
              <a:rPr lang="en-US" altLang="zh-TW" sz="3200" dirty="0">
                <a:ea typeface="微軟正黑體" panose="020B0604030504040204" pitchFamily="34" charset="-120"/>
              </a:rPr>
              <a:t>(</a:t>
            </a:r>
            <a:r>
              <a:rPr lang="en-US" altLang="zh-TW" sz="3100" dirty="0" err="1">
                <a:ea typeface="微軟正黑體" panose="020B0604030504040204" pitchFamily="34" charset="-120"/>
              </a:rPr>
              <a:t>clr</a:t>
            </a:r>
            <a:r>
              <a:rPr lang="en-US" altLang="zh-TW" sz="3200" dirty="0">
                <a:ea typeface="微軟正黑體" panose="020B0604030504040204" pitchFamily="34" charset="-120"/>
              </a:rPr>
              <a:t>) || "</a:t>
            </a:r>
            <a:r>
              <a:rPr lang="en-US" altLang="zh-TW" sz="3200" dirty="0" err="1">
                <a:ea typeface="微軟正黑體" panose="020B0604030504040204" pitchFamily="34" charset="-120"/>
              </a:rPr>
              <a:t>green".equals</a:t>
            </a:r>
            <a:r>
              <a:rPr lang="en-US" altLang="zh-TW" sz="3200" dirty="0">
                <a:ea typeface="微軟正黑體" panose="020B0604030504040204" pitchFamily="34" charset="-120"/>
              </a:rPr>
              <a:t>(</a:t>
            </a:r>
            <a:r>
              <a:rPr lang="en-US" altLang="zh-TW" sz="3100" dirty="0" err="1">
                <a:ea typeface="微軟正黑體" panose="020B0604030504040204" pitchFamily="34" charset="-120"/>
              </a:rPr>
              <a:t>clr</a:t>
            </a:r>
            <a:r>
              <a:rPr lang="en-US" altLang="zh-TW" sz="3200" dirty="0">
                <a:ea typeface="微軟正黑體" panose="020B0604030504040204" pitchFamily="34" charset="-120"/>
              </a:rPr>
              <a:t>)</a:t>
            </a:r>
            <a:endParaRPr lang="en-US" altLang="zh-TW" sz="3200" dirty="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dirty="0">
                <a:ea typeface="微軟正黑體" panose="020B0604030504040204" pitchFamily="34" charset="-120"/>
              </a:rPr>
              <a:t>	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}</a:t>
            </a:r>
          </a:p>
          <a:p>
            <a:pPr marL="0" indent="0">
              <a:buNone/>
            </a:pPr>
            <a:r>
              <a:rPr lang="en-US" altLang="zh-TW" sz="3200" dirty="0" smtClean="0">
                <a:ea typeface="微軟正黑體" panose="020B0604030504040204" pitchFamily="34" charset="-120"/>
              </a:rPr>
              <a:t>	 </a:t>
            </a:r>
            <a:r>
              <a:rPr lang="en-US" altLang="zh-TW" sz="3200" dirty="0">
                <a:ea typeface="微軟正黑體" panose="020B0604030504040204" pitchFamily="34" charset="-120"/>
              </a:rPr>
              <a:t>public</a:t>
            </a:r>
            <a:r>
              <a:rPr lang="zh-TW" altLang="en-US" sz="3200" dirty="0"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ea typeface="微軟正黑體" panose="020B0604030504040204" pitchFamily="34" charset="-120"/>
              </a:rPr>
              <a:t>void </a:t>
            </a:r>
            <a:r>
              <a:rPr lang="en-US" altLang="zh-TW" sz="3200" dirty="0" err="1">
                <a:ea typeface="微軟正黑體" panose="020B0604030504040204" pitchFamily="34" charset="-120"/>
              </a:rPr>
              <a:t>setColor</a:t>
            </a:r>
            <a:r>
              <a:rPr lang="en-US" altLang="zh-TW" sz="3200" dirty="0">
                <a:ea typeface="微軟正黑體" panose="020B0604030504040204" pitchFamily="34" charset="-120"/>
              </a:rPr>
              <a:t> (</a:t>
            </a:r>
            <a:r>
              <a:rPr lang="en-US" altLang="zh-TW" sz="3200" dirty="0">
                <a:solidFill>
                  <a:srgbClr val="FF0000"/>
                </a:solidFill>
                <a:ea typeface="微軟正黑體" panose="020B0604030504040204" pitchFamily="34" charset="-120"/>
              </a:rPr>
              <a:t>String </a:t>
            </a:r>
            <a:r>
              <a:rPr lang="en-US" altLang="zh-TW" sz="3200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clr</a:t>
            </a:r>
            <a:r>
              <a:rPr lang="en-US" altLang="zh-TW" sz="3200" dirty="0">
                <a:ea typeface="微軟正黑體" panose="020B0604030504040204" pitchFamily="34" charset="-120"/>
              </a:rPr>
              <a:t>){</a:t>
            </a:r>
          </a:p>
          <a:p>
            <a:pPr marL="0" indent="0">
              <a:buNone/>
            </a:pPr>
            <a:r>
              <a:rPr lang="en-US" altLang="zh-TW" sz="3200" dirty="0">
                <a:ea typeface="微軟正黑體" panose="020B0604030504040204" pitchFamily="34" charset="-120"/>
              </a:rPr>
              <a:t>		</a:t>
            </a:r>
            <a:r>
              <a:rPr lang="en-US" altLang="zh-TW" sz="32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if(</a:t>
            </a:r>
            <a:r>
              <a:rPr lang="en-US" altLang="zh-TW" sz="3200" b="1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isColor</a:t>
            </a:r>
            <a:r>
              <a:rPr lang="en-US" altLang="zh-TW" sz="32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3200" b="1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clr</a:t>
            </a:r>
            <a:r>
              <a:rPr lang="en-US" altLang="zh-TW" sz="32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)){ </a:t>
            </a:r>
            <a:r>
              <a:rPr lang="en-US" altLang="zh-TW" sz="3200" b="1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this.color</a:t>
            </a:r>
            <a:r>
              <a:rPr lang="en-US" altLang="zh-TW" sz="32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 = </a:t>
            </a:r>
            <a:r>
              <a:rPr lang="en-US" altLang="zh-TW" sz="3200" b="1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clr</a:t>
            </a:r>
            <a:r>
              <a:rPr lang="en-US" altLang="zh-TW" sz="32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; }</a:t>
            </a:r>
          </a:p>
          <a:p>
            <a:pPr marL="0" indent="0">
              <a:buNone/>
            </a:pPr>
            <a:r>
              <a:rPr lang="en-US" altLang="zh-TW" sz="3200" dirty="0">
                <a:ea typeface="微軟正黑體" panose="020B0604030504040204" pitchFamily="34" charset="-120"/>
              </a:rPr>
              <a:t>	</a:t>
            </a:r>
            <a:r>
              <a:rPr lang="en-US" altLang="zh-TW" sz="3200" dirty="0" smtClean="0">
                <a:ea typeface="微軟正黑體" panose="020B0604030504040204" pitchFamily="34" charset="-120"/>
              </a:rPr>
              <a:t>}</a:t>
            </a:r>
            <a:endParaRPr lang="en-US" altLang="zh-TW" sz="3200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ea typeface="微軟正黑體" panose="020B0604030504040204" pitchFamily="34" charset="-120"/>
              </a:rPr>
              <a:t>}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3200" dirty="0" smtClean="0">
              <a:ea typeface="微軟正黑體" panose="020B0604030504040204" pitchFamily="34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42674" y="5276814"/>
            <a:ext cx="3889206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TW" sz="4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Encapsulation!</a:t>
            </a:r>
            <a:endParaRPr lang="en-US" altLang="zh-TW" sz="4400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3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Class/Object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 class is a </a:t>
            </a:r>
            <a:r>
              <a:rPr lang="en-US" altLang="zh-TW" sz="3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blueprint or prototype</a:t>
            </a: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which objects are created.</a:t>
            </a:r>
            <a:endParaRPr lang="en-US" altLang="zh-TW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 </a:t>
            </a: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is a software bundle of </a:t>
            </a:r>
            <a:r>
              <a:rPr lang="en-US" altLang="zh-TW" sz="3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related state</a:t>
            </a: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US" altLang="zh-TW" sz="3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behavior</a:t>
            </a: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47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Class/Object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281" y="1737360"/>
            <a:ext cx="3347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Class(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blueprint 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7892" y="1737360"/>
            <a:ext cx="3518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Object(instance)</a:t>
            </a:r>
            <a:endParaRPr lang="zh-TW" altLang="en-US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717894" y="1875098"/>
            <a:ext cx="0" cy="42247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uper Asurada AKF-11 Aeroboost M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553782"/>
            <a:ext cx="3347495" cy="354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n2.hk/u/attachments/day_111005/20111005_fe385fe5bfd444840e0c1WpFnVSghVX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049" y="2322135"/>
            <a:ext cx="5688805" cy="377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61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Class/Object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281" y="1737360"/>
            <a:ext cx="3463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Class(blueprint )</a:t>
            </a:r>
            <a:endParaRPr lang="zh-TW" altLang="en-US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7892" y="1737360"/>
            <a:ext cx="3460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Object(instance)</a:t>
            </a:r>
            <a:endParaRPr lang="zh-TW" altLang="en-US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717894" y="1875098"/>
            <a:ext cx="0" cy="42247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 descr="http://www.paperhi.com/thumbnails/detail/20130314/iron%20man%20stark%20industries%20blueprint%201024x768%20wallpaper_www.paperhi.com_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422" y="2898376"/>
            <a:ext cx="2904267" cy="21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www.sideshowtoy.com/wp-content/uploads/2013/06/901897-product-sil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136" y="2898376"/>
            <a:ext cx="980162" cy="192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99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Class/Object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281" y="1737360"/>
            <a:ext cx="3463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Class(blueprint )</a:t>
            </a:r>
            <a:endParaRPr lang="zh-TW" altLang="en-US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7892" y="1737360"/>
            <a:ext cx="3460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Object(instance)</a:t>
            </a:r>
            <a:endParaRPr lang="zh-TW" altLang="en-US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717894" y="1875098"/>
            <a:ext cx="0" cy="42247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://www.the-blueprints.com/blueprints-depot/cars/audi/audi-r8-2008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322135"/>
            <a:ext cx="3162204" cy="398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img0.gtsstatic.com/wallpapers/4920ccf20c7a8c4a56ad416600b08335_large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508" y="2315119"/>
            <a:ext cx="2793594" cy="174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images.car.bauercdn.com/pagefiles/3830/audi_r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509" y="4061116"/>
            <a:ext cx="2793594" cy="194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52321" y="2322135"/>
            <a:ext cx="2303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behavior?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409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Class/Object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4988689"/>
            <a:ext cx="9891148" cy="12732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ClassName</a:t>
            </a: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3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</a:t>
            </a: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=	</a:t>
            </a:r>
            <a:r>
              <a:rPr lang="en-US" altLang="zh-TW" sz="3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</a:t>
            </a: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ClassName</a:t>
            </a: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	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varName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=	real value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endParaRPr lang="en-US" altLang="zh-TW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249680" y="1998134"/>
            <a:ext cx="4435419" cy="29905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Declaring Classes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class </a:t>
            </a:r>
            <a:r>
              <a:rPr lang="en-US" altLang="zh-TW" sz="3000" b="1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ClassName</a:t>
            </a: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{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//states</a:t>
            </a:r>
          </a:p>
          <a:p>
            <a:pPr marL="0" indent="0">
              <a:buNone/>
            </a:pP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// </a:t>
            </a: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behaviors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825925" y="1998133"/>
            <a:ext cx="5162502" cy="29905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Creating Objects/Instances</a:t>
            </a:r>
          </a:p>
          <a:p>
            <a:pPr marL="0" indent="0">
              <a:buNone/>
            </a:pPr>
            <a:endParaRPr lang="en-US" altLang="zh-TW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30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new</a:t>
            </a: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3000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ClassN</a:t>
            </a:r>
            <a:r>
              <a:rPr lang="en-US" altLang="zh-TW" sz="30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ame</a:t>
            </a: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1757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Declaring Classes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518777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modifiers class </a:t>
            </a:r>
            <a:r>
              <a:rPr lang="en-US" altLang="zh-TW" sz="3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ClassName</a:t>
            </a: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{</a:t>
            </a:r>
          </a:p>
          <a:p>
            <a:pPr marL="0" indent="0">
              <a:buNone/>
            </a:pP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//</a:t>
            </a: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fields - state</a:t>
            </a:r>
            <a:endParaRPr lang="en-US" altLang="zh-TW" sz="3000" dirty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//</a:t>
            </a: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methods </a:t>
            </a: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- behavior</a:t>
            </a:r>
          </a:p>
          <a:p>
            <a:pPr marL="0" indent="0">
              <a:buNone/>
            </a:pP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Access </a:t>
            </a: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Modifiers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6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public, private...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class name</a:t>
            </a:r>
            <a:endParaRPr lang="en-US" altLang="zh-TW" sz="3000" dirty="0" smtClean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285053" y="1845734"/>
            <a:ext cx="5187773" cy="442774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public class </a:t>
            </a:r>
            <a:r>
              <a:rPr lang="en-US" altLang="zh-TW" sz="3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MyClass</a:t>
            </a: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{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//start of fields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3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a = 0;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String b = "";</a:t>
            </a:r>
          </a:p>
          <a:p>
            <a:pPr marL="0" indent="0">
              <a:buNone/>
            </a:pP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Other o = new Other();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//methods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void </a:t>
            </a:r>
            <a:r>
              <a:rPr lang="en-US" altLang="zh-TW" sz="3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toString</a:t>
            </a: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(){ return ""}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30005" y="2928684"/>
            <a:ext cx="4025675" cy="15391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27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Declaring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Fields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public class Clothes {</a:t>
            </a:r>
          </a:p>
          <a:p>
            <a:pPr marL="0" indent="0">
              <a:buNone/>
            </a:pP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public String color;	//red, blue and yellow</a:t>
            </a:r>
          </a:p>
          <a:p>
            <a:pPr marL="0" indent="0">
              <a:buNone/>
            </a:pP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private char size;		//S, M, L...</a:t>
            </a:r>
          </a:p>
          <a:p>
            <a:pPr marL="0" indent="0">
              <a:buNone/>
            </a:pP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Live demo with eclipse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Create at least three classes.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"Hello world" example, Empty class, 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Clothes </a:t>
            </a:r>
            <a:r>
              <a:rPr lang="en-US" altLang="zh-TW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class.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Access Modifiers.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Change the value of fields.</a:t>
            </a: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395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Defining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Methods/Function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f(x) = x + 1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f(1) = ?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g(x, y) = x*y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g(3, 4)</a:t>
            </a: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k(x, y, z) = x – y + z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k(1, 2, 3) = ?</a:t>
            </a:r>
          </a:p>
        </p:txBody>
      </p:sp>
      <p:pic>
        <p:nvPicPr>
          <p:cNvPr id="5122" name="Picture 2" descr="http://upload.wikimedia.org/wikipedia/commons/thumb/3/3b/Function_machine2.svg/220px-Function_machine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101" y="2819189"/>
            <a:ext cx="20955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04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1934</TotalTime>
  <Words>223</Words>
  <Application>Microsoft Office PowerPoint</Application>
  <PresentationFormat>Widescreen</PresentationFormat>
  <Paragraphs>138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Calibri Light</vt:lpstr>
      <vt:lpstr>Helvetica</vt:lpstr>
      <vt:lpstr>Wingdings</vt:lpstr>
      <vt:lpstr>回顧</vt:lpstr>
      <vt:lpstr>Java Tutorials</vt:lpstr>
      <vt:lpstr>What Is an Class/Object</vt:lpstr>
      <vt:lpstr>What Is an Class/Object</vt:lpstr>
      <vt:lpstr>What Is an Class/Object</vt:lpstr>
      <vt:lpstr>What Is an Class/Object</vt:lpstr>
      <vt:lpstr>Class/Object</vt:lpstr>
      <vt:lpstr>Declaring Classes</vt:lpstr>
      <vt:lpstr>Declaring Fields</vt:lpstr>
      <vt:lpstr>Defining Methods/Function</vt:lpstr>
      <vt:lpstr>Defining Methods/Function</vt:lpstr>
      <vt:lpstr>Defining Methods/Function</vt:lpstr>
      <vt:lpstr>Calling method with object</vt:lpstr>
      <vt:lpstr>Methods Return Type</vt:lpstr>
      <vt:lpstr>Defining Methods/Function</vt:lpstr>
      <vt:lpstr>Defining Methods/Function</vt:lpstr>
      <vt:lpstr>Defining Methods/Function</vt:lpstr>
      <vt:lpstr>Defining Methods/Function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Tutorials</dc:title>
  <dc:creator>HeavierThings</dc:creator>
  <cp:lastModifiedBy>soslab</cp:lastModifiedBy>
  <cp:revision>132</cp:revision>
  <dcterms:created xsi:type="dcterms:W3CDTF">2015-03-02T13:01:58Z</dcterms:created>
  <dcterms:modified xsi:type="dcterms:W3CDTF">2015-04-07T15:04:07Z</dcterms:modified>
</cp:coreProperties>
</file>