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1" r:id="rId3"/>
    <p:sldId id="283" r:id="rId4"/>
    <p:sldId id="282" r:id="rId5"/>
    <p:sldId id="285" r:id="rId6"/>
    <p:sldId id="286" r:id="rId7"/>
    <p:sldId id="289" r:id="rId8"/>
    <p:sldId id="287" r:id="rId9"/>
    <p:sldId id="288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1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/>
              <a:t>Tutorials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220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Iterating </a:t>
            </a:r>
            <a:r>
              <a:rPr lang="en-US" altLang="zh-TW" b="1" dirty="0"/>
              <a:t>over an array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/>
              <a:t>scores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{...};</a:t>
            </a:r>
            <a:endParaRPr lang="en-US" altLang="zh-TW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21087" y="1737360"/>
            <a:ext cx="5967991" cy="1664824"/>
            <a:chOff x="4565791" y="4052363"/>
            <a:chExt cx="5967991" cy="1664824"/>
          </a:xfrm>
        </p:grpSpPr>
        <p:grpSp>
          <p:nvGrpSpPr>
            <p:cNvPr id="23" name="Group 22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31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81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72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85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90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95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9414763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577800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7007" y="2664712"/>
            <a:ext cx="5304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sum = 0;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for (</a:t>
            </a:r>
            <a:r>
              <a:rPr lang="en-US" altLang="zh-TW" sz="2400" b="1" dirty="0" err="1">
                <a:solidFill>
                  <a:srgbClr val="FF0000"/>
                </a:solidFill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 = 0; 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 &lt; </a:t>
            </a:r>
            <a:r>
              <a:rPr lang="en-US" altLang="zh-TW" sz="2400" b="1" dirty="0" err="1">
                <a:solidFill>
                  <a:srgbClr val="FF0000"/>
                </a:solidFill>
              </a:rPr>
              <a:t>scores.length</a:t>
            </a:r>
            <a:r>
              <a:rPr lang="en-US" altLang="zh-TW" sz="2400" b="1" dirty="0">
                <a:solidFill>
                  <a:srgbClr val="FF0000"/>
                </a:solidFill>
              </a:rPr>
              <a:t>; 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++)</a:t>
            </a:r>
            <a:r>
              <a:rPr lang="en-US" altLang="zh-TW" sz="2400" dirty="0"/>
              <a:t> {</a:t>
            </a:r>
          </a:p>
          <a:p>
            <a:pPr lvl="1"/>
            <a:r>
              <a:rPr lang="en-US" altLang="zh-TW" sz="2400" dirty="0" smtClean="0"/>
              <a:t>sum </a:t>
            </a:r>
            <a:r>
              <a:rPr lang="en-US" altLang="zh-TW" sz="2400" dirty="0"/>
              <a:t>= sum + </a:t>
            </a:r>
            <a:r>
              <a:rPr lang="en-US" altLang="zh-TW" sz="2400" dirty="0">
                <a:solidFill>
                  <a:srgbClr val="FF0000"/>
                </a:solidFill>
              </a:rPr>
              <a:t>scores[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}</a:t>
            </a:r>
          </a:p>
          <a:p>
            <a:r>
              <a:rPr lang="en-US" altLang="zh-TW" sz="2400" dirty="0" err="1"/>
              <a:t>System.out.println</a:t>
            </a:r>
            <a:r>
              <a:rPr lang="en-US" altLang="zh-TW" sz="2400" dirty="0"/>
              <a:t>(sum);</a:t>
            </a:r>
            <a:endParaRPr lang="zh-TW" altLang="en-US" sz="24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1268641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490130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0318100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5"/>
          <p:cNvSpPr/>
          <p:nvPr/>
        </p:nvSpPr>
        <p:spPr>
          <a:xfrm>
            <a:off x="6027211" y="4428068"/>
            <a:ext cx="5661867" cy="163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for (initialization; termination</a:t>
            </a:r>
            <a:r>
              <a:rPr lang="en-US" altLang="zh-TW" sz="2400" dirty="0" smtClean="0">
                <a:solidFill>
                  <a:srgbClr val="C00000"/>
                </a:solidFill>
              </a:rPr>
              <a:t>; increment</a:t>
            </a:r>
            <a:r>
              <a:rPr lang="en-US" altLang="zh-TW" sz="2400" dirty="0">
                <a:solidFill>
                  <a:srgbClr val="C00000"/>
                </a:solidFill>
              </a:rPr>
              <a:t>) {    	statement(s)   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}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Iterating </a:t>
            </a:r>
            <a:r>
              <a:rPr lang="en-US" altLang="zh-TW" b="1" dirty="0"/>
              <a:t>over an array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{...};</a:t>
            </a:r>
            <a:endParaRPr lang="en-US" altLang="zh-TW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21087" y="1737360"/>
            <a:ext cx="5967991" cy="1664824"/>
            <a:chOff x="4565791" y="4052363"/>
            <a:chExt cx="5967991" cy="1664824"/>
          </a:xfrm>
        </p:grpSpPr>
        <p:grpSp>
          <p:nvGrpSpPr>
            <p:cNvPr id="23" name="Group 22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31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81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72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85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90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95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47007" y="2664712"/>
            <a:ext cx="5304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sum = 0;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for (</a:t>
            </a:r>
            <a:r>
              <a:rPr lang="en-US" altLang="zh-TW" sz="2400" b="1" dirty="0" err="1">
                <a:solidFill>
                  <a:srgbClr val="FF0000"/>
                </a:solidFill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 = 0; 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 &lt; </a:t>
            </a:r>
            <a:r>
              <a:rPr lang="en-US" altLang="zh-TW" sz="2400" b="1" dirty="0" err="1">
                <a:solidFill>
                  <a:srgbClr val="FF0000"/>
                </a:solidFill>
              </a:rPr>
              <a:t>scores.length</a:t>
            </a:r>
            <a:r>
              <a:rPr lang="en-US" altLang="zh-TW" sz="2400" b="1" dirty="0">
                <a:solidFill>
                  <a:srgbClr val="FF0000"/>
                </a:solidFill>
              </a:rPr>
              <a:t>; 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++)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{</a:t>
            </a:r>
          </a:p>
          <a:p>
            <a:pPr lvl="1"/>
            <a:r>
              <a:rPr lang="en-US" altLang="zh-TW" sz="2400" dirty="0" smtClean="0"/>
              <a:t>if(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% 2 == 1){</a:t>
            </a:r>
          </a:p>
          <a:p>
            <a:pPr lvl="2"/>
            <a:r>
              <a:rPr lang="en-US" altLang="zh-TW" sz="2400" dirty="0"/>
              <a:t>sum = sum + </a:t>
            </a:r>
            <a:r>
              <a:rPr lang="en-US" altLang="zh-TW" sz="2400" dirty="0">
                <a:solidFill>
                  <a:srgbClr val="FF0000"/>
                </a:solidFill>
              </a:rPr>
              <a:t>scores[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</a:rPr>
              <a:t>]</a:t>
            </a:r>
            <a:r>
              <a:rPr lang="en-US" altLang="zh-TW" sz="2400" dirty="0" smtClean="0"/>
              <a:t>;</a:t>
            </a:r>
          </a:p>
          <a:p>
            <a:pPr lvl="1"/>
            <a:r>
              <a:rPr lang="en-US" altLang="zh-TW" sz="2400" dirty="0" smtClean="0"/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}</a:t>
            </a:r>
            <a:endParaRPr lang="en-US" altLang="zh-TW" sz="2400" dirty="0"/>
          </a:p>
          <a:p>
            <a:r>
              <a:rPr lang="en-US" altLang="zh-TW" sz="2400" dirty="0" err="1"/>
              <a:t>System.out.println</a:t>
            </a:r>
            <a:r>
              <a:rPr lang="en-US" altLang="zh-TW" sz="2400" dirty="0"/>
              <a:t>(sum);</a:t>
            </a:r>
            <a:endParaRPr lang="zh-TW" alt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490130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0318100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5"/>
          <p:cNvSpPr/>
          <p:nvPr/>
        </p:nvSpPr>
        <p:spPr>
          <a:xfrm>
            <a:off x="6027211" y="4428068"/>
            <a:ext cx="5661867" cy="163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for (initialization; termination</a:t>
            </a:r>
            <a:r>
              <a:rPr lang="en-US" altLang="zh-TW" sz="2400" dirty="0" smtClean="0">
                <a:solidFill>
                  <a:srgbClr val="C00000"/>
                </a:solidFill>
              </a:rPr>
              <a:t>; increment</a:t>
            </a:r>
            <a:r>
              <a:rPr lang="en-US" altLang="zh-TW" sz="2400" dirty="0">
                <a:solidFill>
                  <a:srgbClr val="C00000"/>
                </a:solidFill>
              </a:rPr>
              <a:t>) {    	statement(s)   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}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Iterating </a:t>
            </a:r>
            <a:r>
              <a:rPr lang="en-US" altLang="zh-TW" b="1" dirty="0"/>
              <a:t>over an array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intArr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fr-FR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fr-FR" altLang="zh-TW" sz="28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fr-FR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fr-FR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boolArr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</a:t>
            </a:r>
            <a:r>
              <a:rPr lang="fr-FR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[5]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18667" y="2304520"/>
            <a:ext cx="5967991" cy="1664824"/>
            <a:chOff x="4565791" y="4052363"/>
            <a:chExt cx="5967991" cy="1664824"/>
          </a:xfrm>
        </p:grpSpPr>
        <p:grpSp>
          <p:nvGrpSpPr>
            <p:cNvPr id="23" name="Group 22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31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18667" y="4608402"/>
            <a:ext cx="5967991" cy="1664824"/>
            <a:chOff x="4565791" y="4052363"/>
            <a:chExt cx="5967991" cy="1664824"/>
          </a:xfrm>
        </p:grpSpPr>
        <p:grpSp>
          <p:nvGrpSpPr>
            <p:cNvPr id="37" name="Group 36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48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?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?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?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?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>
                    <a:solidFill>
                      <a:srgbClr val="C00000"/>
                    </a:solidFill>
                  </a:rPr>
                  <a:t>?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74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 Of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	-&gt;	0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short	-&gt;	0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-&gt;	0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long	-&gt;	0L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	-&gt;	0.0f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	-&gt;	0.0d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	-&gt;	'\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u0000'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	false</a:t>
            </a: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0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	-&gt;	</a:t>
            </a:r>
            <a:r>
              <a:rPr lang="fr-FR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	-&gt;	</a:t>
            </a:r>
            <a:r>
              <a:rPr lang="fr-FR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fr-FR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-&gt;	</a:t>
            </a:r>
            <a:r>
              <a:rPr lang="fr-FR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nʌl</a:t>
            </a:r>
            <a:r>
              <a:rPr lang="en-US" altLang="zh-TW" sz="2800" dirty="0" smtClean="0"/>
              <a:t>]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adjective.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value, effect, consequence, or significance.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reserved constant used in Java to represent a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 reference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endParaRPr lang="fr-FR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34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Arrays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students' score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fr-FR" altLang="zh-TW" sz="2400" dirty="0" err="1" smtClean="0"/>
              <a:t>int</a:t>
            </a:r>
            <a:r>
              <a:rPr lang="fr-FR" altLang="zh-TW" sz="2400" dirty="0" smtClean="0"/>
              <a:t> </a:t>
            </a:r>
            <a:r>
              <a:rPr lang="fr-FR" altLang="zh-TW" sz="2400" dirty="0"/>
              <a:t>score1 = 88;</a:t>
            </a:r>
            <a:br>
              <a:rPr lang="fr-FR" altLang="zh-TW" sz="2400" dirty="0"/>
            </a:br>
            <a:r>
              <a:rPr lang="fr-FR" altLang="zh-TW" sz="2400" dirty="0" err="1" smtClean="0"/>
              <a:t>int</a:t>
            </a:r>
            <a:r>
              <a:rPr lang="fr-FR" altLang="zh-TW" sz="2400" dirty="0" smtClean="0"/>
              <a:t> </a:t>
            </a:r>
            <a:r>
              <a:rPr lang="fr-FR" altLang="zh-TW" sz="2400" dirty="0"/>
              <a:t>score2 = 81;</a:t>
            </a:r>
            <a:br>
              <a:rPr lang="fr-FR" altLang="zh-TW" sz="2400" dirty="0"/>
            </a:br>
            <a:r>
              <a:rPr lang="fr-FR" altLang="zh-TW" sz="2400" dirty="0" err="1"/>
              <a:t>int</a:t>
            </a:r>
            <a:r>
              <a:rPr lang="fr-FR" altLang="zh-TW" sz="2400" dirty="0"/>
              <a:t> score3 = 74;</a:t>
            </a:r>
            <a:br>
              <a:rPr lang="fr-FR" altLang="zh-TW" sz="2400" dirty="0"/>
            </a:br>
            <a:r>
              <a:rPr lang="fr-FR" altLang="zh-TW" sz="2400" dirty="0"/>
              <a:t>...</a:t>
            </a:r>
            <a:br>
              <a:rPr lang="fr-FR" altLang="zh-TW" sz="2400" dirty="0"/>
            </a:br>
            <a:r>
              <a:rPr lang="fr-FR" altLang="zh-TW" sz="2400" dirty="0" err="1"/>
              <a:t>int</a:t>
            </a:r>
            <a:r>
              <a:rPr lang="fr-FR" altLang="zh-TW" sz="2400" dirty="0"/>
              <a:t> </a:t>
            </a:r>
            <a:r>
              <a:rPr lang="fr-FR" altLang="zh-TW" sz="2400" dirty="0" smtClean="0"/>
              <a:t>score5 </a:t>
            </a:r>
            <a:r>
              <a:rPr lang="fr-FR" altLang="zh-TW" sz="2400" dirty="0"/>
              <a:t>= 93</a:t>
            </a:r>
            <a:r>
              <a:rPr lang="fr-FR" altLang="zh-TW" sz="2400" dirty="0" smtClean="0"/>
              <a:t>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student's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score?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040662" y="1764165"/>
            <a:ext cx="3735920" cy="951723"/>
            <a:chOff x="7039697" y="2319750"/>
            <a:chExt cx="3735920" cy="951723"/>
          </a:xfrm>
        </p:grpSpPr>
        <p:sp>
          <p:nvSpPr>
            <p:cNvPr id="19" name="矩形 7"/>
            <p:cNvSpPr/>
            <p:nvPr/>
          </p:nvSpPr>
          <p:spPr>
            <a:xfrm>
              <a:off x="9861632" y="2319750"/>
              <a:ext cx="913985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88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7039697" y="2447130"/>
              <a:ext cx="2005387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score1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線單箭頭接點 6"/>
            <p:cNvCxnSpPr/>
            <p:nvPr/>
          </p:nvCxnSpPr>
          <p:spPr>
            <a:xfrm>
              <a:off x="9045084" y="2795611"/>
              <a:ext cx="816548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040662" y="2748128"/>
            <a:ext cx="3735920" cy="951723"/>
            <a:chOff x="7039697" y="2319750"/>
            <a:chExt cx="3735920" cy="951723"/>
          </a:xfrm>
        </p:grpSpPr>
        <p:sp>
          <p:nvSpPr>
            <p:cNvPr id="24" name="矩形 7"/>
            <p:cNvSpPr/>
            <p:nvPr/>
          </p:nvSpPr>
          <p:spPr>
            <a:xfrm>
              <a:off x="9861632" y="2319750"/>
              <a:ext cx="913985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81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7039697" y="2447130"/>
              <a:ext cx="2005387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score2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線單箭頭接點 6"/>
            <p:cNvCxnSpPr/>
            <p:nvPr/>
          </p:nvCxnSpPr>
          <p:spPr>
            <a:xfrm>
              <a:off x="9045084" y="2795611"/>
              <a:ext cx="816548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40662" y="3732091"/>
            <a:ext cx="3735920" cy="951723"/>
            <a:chOff x="7039697" y="2319750"/>
            <a:chExt cx="3735920" cy="951723"/>
          </a:xfrm>
        </p:grpSpPr>
        <p:sp>
          <p:nvSpPr>
            <p:cNvPr id="32" name="矩形 7"/>
            <p:cNvSpPr/>
            <p:nvPr/>
          </p:nvSpPr>
          <p:spPr>
            <a:xfrm>
              <a:off x="9861632" y="2319750"/>
              <a:ext cx="913985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74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33" name="矩形 5"/>
            <p:cNvSpPr/>
            <p:nvPr/>
          </p:nvSpPr>
          <p:spPr>
            <a:xfrm>
              <a:off x="7039697" y="2447130"/>
              <a:ext cx="2005387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score3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線單箭頭接點 6"/>
            <p:cNvCxnSpPr/>
            <p:nvPr/>
          </p:nvCxnSpPr>
          <p:spPr>
            <a:xfrm>
              <a:off x="9045084" y="2795611"/>
              <a:ext cx="816548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040662" y="5148403"/>
            <a:ext cx="3735920" cy="951723"/>
            <a:chOff x="7039697" y="2319750"/>
            <a:chExt cx="3735920" cy="951723"/>
          </a:xfrm>
        </p:grpSpPr>
        <p:sp>
          <p:nvSpPr>
            <p:cNvPr id="36" name="矩形 7"/>
            <p:cNvSpPr/>
            <p:nvPr/>
          </p:nvSpPr>
          <p:spPr>
            <a:xfrm>
              <a:off x="9861632" y="2319750"/>
              <a:ext cx="913985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93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37" name="矩形 5"/>
            <p:cNvSpPr/>
            <p:nvPr/>
          </p:nvSpPr>
          <p:spPr>
            <a:xfrm>
              <a:off x="7039697" y="2447130"/>
              <a:ext cx="2005387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score5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直線單箭頭接點 6"/>
            <p:cNvCxnSpPr/>
            <p:nvPr/>
          </p:nvCxnSpPr>
          <p:spPr>
            <a:xfrm>
              <a:off x="9045084" y="2795611"/>
              <a:ext cx="816548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712895" y="4716054"/>
            <a:ext cx="39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C00000"/>
                </a:solidFill>
              </a:rPr>
              <a:t>...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Arrays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array is a container object that holds a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fixed number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values of a single type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student's score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fr-FR" altLang="zh-TW" sz="2400" dirty="0" err="1" smtClean="0"/>
              <a:t>int</a:t>
            </a:r>
            <a:r>
              <a:rPr lang="fr-FR" altLang="zh-TW" sz="2400" dirty="0"/>
              <a:t>[] scores = {88, 81, 74, 68, </a:t>
            </a:r>
            <a:r>
              <a:rPr lang="fr-FR" altLang="zh-TW" sz="2400" dirty="0" smtClean="0"/>
              <a:t>78};</a:t>
            </a:r>
          </a:p>
          <a:p>
            <a:pPr lvl="3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538265" y="4943280"/>
            <a:ext cx="2005387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scores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60677" y="4102799"/>
            <a:ext cx="5967991" cy="1664824"/>
            <a:chOff x="4565791" y="4052363"/>
            <a:chExt cx="5967991" cy="1664824"/>
          </a:xfrm>
        </p:grpSpPr>
        <p:grpSp>
          <p:nvGrpSpPr>
            <p:cNvPr id="4" name="Group 3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17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81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88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74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68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78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cxnSp>
        <p:nvCxnSpPr>
          <p:cNvPr id="42" name="直線單箭頭接點 6"/>
          <p:cNvCxnSpPr/>
          <p:nvPr/>
        </p:nvCxnSpPr>
        <p:spPr>
          <a:xfrm flipV="1">
            <a:off x="2750572" y="5288390"/>
            <a:ext cx="1203185" cy="33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Declaring an Array Variable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endParaRPr lang="fr-FR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fr-FR" altLang="zh-TW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fr-FR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scores = {88, 81, 74, 68,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78};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scores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{88, 81, 74, 68,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78};</a:t>
            </a: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type of scores?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Prefer type[] to type name[]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87689" y="1845734"/>
            <a:ext cx="5967991" cy="1664824"/>
            <a:chOff x="4565791" y="4052363"/>
            <a:chExt cx="5967991" cy="1664824"/>
          </a:xfrm>
        </p:grpSpPr>
        <p:grpSp>
          <p:nvGrpSpPr>
            <p:cNvPr id="5" name="Group 4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13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81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88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74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68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78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sp>
        <p:nvSpPr>
          <p:cNvPr id="18" name="矩形 5"/>
          <p:cNvSpPr/>
          <p:nvPr/>
        </p:nvSpPr>
        <p:spPr>
          <a:xfrm>
            <a:off x="1503799" y="2686217"/>
            <a:ext cx="2005387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scores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19" name="直線單箭頭接點 6"/>
          <p:cNvCxnSpPr/>
          <p:nvPr/>
        </p:nvCxnSpPr>
        <p:spPr>
          <a:xfrm flipV="1">
            <a:off x="3716106" y="3031327"/>
            <a:ext cx="1203185" cy="33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nut 19"/>
          <p:cNvSpPr/>
          <p:nvPr/>
        </p:nvSpPr>
        <p:spPr>
          <a:xfrm>
            <a:off x="7067532" y="3915289"/>
            <a:ext cx="420633" cy="420633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Declaring an Array Variable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scores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fr-FR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fr-FR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[5];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fr-FR" altLang="zh-TW" sz="2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fr-FR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scores = {0, 0, 0, 0, 0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};</a:t>
            </a:r>
            <a:endParaRPr lang="fr-F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300539" y="2551790"/>
            <a:ext cx="9651881" cy="1664824"/>
            <a:chOff x="1503799" y="1845734"/>
            <a:chExt cx="9651881" cy="1664824"/>
          </a:xfrm>
        </p:grpSpPr>
        <p:grpSp>
          <p:nvGrpSpPr>
            <p:cNvPr id="4" name="Group 3"/>
            <p:cNvGrpSpPr/>
            <p:nvPr/>
          </p:nvGrpSpPr>
          <p:grpSpPr>
            <a:xfrm>
              <a:off x="5187689" y="1845734"/>
              <a:ext cx="5967991" cy="1664824"/>
              <a:chOff x="4565791" y="4052363"/>
              <a:chExt cx="5967991" cy="166482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963857" y="4765464"/>
                <a:ext cx="4569925" cy="951723"/>
                <a:chOff x="4713792" y="4374828"/>
                <a:chExt cx="4569925" cy="951723"/>
              </a:xfrm>
            </p:grpSpPr>
            <p:sp>
              <p:nvSpPr>
                <p:cNvPr id="13" name="矩形 7"/>
                <p:cNvSpPr/>
                <p:nvPr/>
              </p:nvSpPr>
              <p:spPr>
                <a:xfrm>
                  <a:off x="5627777" y="4374828"/>
                  <a:ext cx="913985" cy="9517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 smtClean="0">
                      <a:solidFill>
                        <a:srgbClr val="C00000"/>
                      </a:solidFill>
                    </a:rPr>
                    <a:t>0</a:t>
                  </a:r>
                  <a:endParaRPr lang="zh-TW" altLang="en-US" sz="4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" name="矩形 7"/>
                <p:cNvSpPr/>
                <p:nvPr/>
              </p:nvSpPr>
              <p:spPr>
                <a:xfrm>
                  <a:off x="4713792" y="4374828"/>
                  <a:ext cx="913985" cy="9517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 smtClean="0">
                      <a:solidFill>
                        <a:srgbClr val="C00000"/>
                      </a:solidFill>
                    </a:rPr>
                    <a:t>0</a:t>
                  </a:r>
                  <a:endParaRPr lang="zh-TW" altLang="en-US" sz="4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" name="矩形 7"/>
                <p:cNvSpPr/>
                <p:nvPr/>
              </p:nvSpPr>
              <p:spPr>
                <a:xfrm>
                  <a:off x="6541762" y="4374828"/>
                  <a:ext cx="913985" cy="9517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 smtClean="0">
                      <a:solidFill>
                        <a:srgbClr val="C00000"/>
                      </a:solidFill>
                    </a:rPr>
                    <a:t>0</a:t>
                  </a:r>
                  <a:endParaRPr lang="zh-TW" altLang="en-US" sz="4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" name="矩形 7"/>
                <p:cNvSpPr/>
                <p:nvPr/>
              </p:nvSpPr>
              <p:spPr>
                <a:xfrm>
                  <a:off x="7455747" y="4374828"/>
                  <a:ext cx="913985" cy="9517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 smtClean="0">
                      <a:solidFill>
                        <a:srgbClr val="C00000"/>
                      </a:solidFill>
                    </a:rPr>
                    <a:t>0</a:t>
                  </a:r>
                  <a:endParaRPr lang="zh-TW" altLang="en-US" sz="4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7" name="矩形 7"/>
                <p:cNvSpPr/>
                <p:nvPr/>
              </p:nvSpPr>
              <p:spPr>
                <a:xfrm>
                  <a:off x="8369732" y="4374828"/>
                  <a:ext cx="913985" cy="9517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 smtClean="0">
                      <a:solidFill>
                        <a:srgbClr val="C00000"/>
                      </a:solidFill>
                    </a:rPr>
                    <a:t>0</a:t>
                  </a:r>
                  <a:endParaRPr lang="zh-TW" altLang="en-US" sz="48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4565791" y="4979715"/>
                <a:ext cx="1129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altLang="zh-TW" sz="2800" dirty="0" smtClean="0"/>
                  <a:t>Values</a:t>
                </a:r>
                <a:endParaRPr lang="zh-TW" altLang="en-US" sz="28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65791" y="4052363"/>
                <a:ext cx="12902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/>
                  <a:t>Indexes</a:t>
                </a:r>
                <a:endParaRPr lang="zh-TW" alt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37145" y="4052363"/>
                <a:ext cx="367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/>
                  <a:t>0</a:t>
                </a:r>
                <a:endParaRPr lang="zh-TW" alt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151130" y="4052363"/>
                <a:ext cx="367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/>
                  <a:t>1</a:t>
                </a:r>
                <a:endParaRPr lang="zh-TW" alt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065115" y="4052363"/>
                <a:ext cx="367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/>
                  <a:t>2</a:t>
                </a:r>
                <a:endParaRPr lang="zh-TW" altLang="en-US" sz="28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79100" y="4052363"/>
                <a:ext cx="367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3</a:t>
                </a:r>
                <a:endParaRPr lang="zh-TW" altLang="en-US" sz="28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93085" y="4052363"/>
                <a:ext cx="367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4</a:t>
                </a:r>
                <a:endParaRPr lang="zh-TW" altLang="en-US" sz="2800" dirty="0"/>
              </a:p>
            </p:txBody>
          </p:sp>
        </p:grpSp>
        <p:sp>
          <p:nvSpPr>
            <p:cNvPr id="18" name="矩形 5"/>
            <p:cNvSpPr/>
            <p:nvPr/>
          </p:nvSpPr>
          <p:spPr>
            <a:xfrm>
              <a:off x="1503799" y="2686217"/>
              <a:ext cx="2005387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scores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直線單箭頭接點 6"/>
            <p:cNvCxnSpPr/>
            <p:nvPr/>
          </p:nvCxnSpPr>
          <p:spPr>
            <a:xfrm flipV="1">
              <a:off x="3716106" y="3031327"/>
              <a:ext cx="1203185" cy="33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4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Creating, Initializing, and Accessing an Array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fr-FR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Accessing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/>
              <a:t>arr</a:t>
            </a:r>
            <a:r>
              <a:rPr lang="en-US" altLang="zh-TW" sz="2400" dirty="0" smtClean="0"/>
              <a:t>[4] //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___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tmp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arr</a:t>
            </a:r>
            <a:r>
              <a:rPr lang="en-US" altLang="zh-TW" sz="2400" dirty="0" smtClean="0"/>
              <a:t>[4]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[4]; //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[0];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[5];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arr.length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5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21087" y="1737360"/>
            <a:ext cx="5967991" cy="1664824"/>
            <a:chOff x="4565791" y="4052363"/>
            <a:chExt cx="5967991" cy="1664824"/>
          </a:xfrm>
        </p:grpSpPr>
        <p:grpSp>
          <p:nvGrpSpPr>
            <p:cNvPr id="23" name="Group 22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31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11266713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576454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2072256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57791" y="4377286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java.lang.ArrayIndexOutOfBoundsException</a:t>
            </a:r>
            <a:endParaRPr lang="zh-TW" altLang="en-US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239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Creating, Initializing, and Accessing an Array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fr-FR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fr-F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Assign values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[4] = 85;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 = 73;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[5] = 13;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21087" y="1737360"/>
            <a:ext cx="5967991" cy="1664824"/>
            <a:chOff x="4565791" y="4052363"/>
            <a:chExt cx="5967991" cy="1664824"/>
          </a:xfrm>
        </p:grpSpPr>
        <p:grpSp>
          <p:nvGrpSpPr>
            <p:cNvPr id="23" name="Group 22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31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11266713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576454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2072256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68676" y="3974515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java.lang.ArrayIndexOutOfBoundsException</a:t>
            </a:r>
            <a:endParaRPr lang="zh-TW" altLang="en-US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36" name="矩形 7"/>
          <p:cNvSpPr/>
          <p:nvPr/>
        </p:nvSpPr>
        <p:spPr>
          <a:xfrm>
            <a:off x="10775093" y="2450460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85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37" name="矩形 7"/>
          <p:cNvSpPr/>
          <p:nvPr/>
        </p:nvSpPr>
        <p:spPr>
          <a:xfrm>
            <a:off x="7119152" y="2450460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73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Iterating </a:t>
            </a:r>
            <a:r>
              <a:rPr lang="en-US" altLang="zh-TW" b="1" dirty="0"/>
              <a:t>over an array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{...};</a:t>
            </a:r>
            <a:endParaRPr lang="en-US" altLang="zh-TW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21087" y="1737360"/>
            <a:ext cx="5967991" cy="1664824"/>
            <a:chOff x="4565791" y="4052363"/>
            <a:chExt cx="5967991" cy="1664824"/>
          </a:xfrm>
        </p:grpSpPr>
        <p:grpSp>
          <p:nvGrpSpPr>
            <p:cNvPr id="23" name="Group 22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31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81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72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85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90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95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7576454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99019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3259" y="2541343"/>
            <a:ext cx="4397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</a:t>
            </a:r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sum = 0;</a:t>
            </a:r>
          </a:p>
          <a:p>
            <a:r>
              <a:rPr lang="en-US" altLang="zh-TW" sz="2400" dirty="0"/>
              <a:t>while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scores.length</a:t>
            </a:r>
            <a:r>
              <a:rPr lang="en-US" altLang="zh-TW" sz="2400" dirty="0"/>
              <a:t>) {</a:t>
            </a:r>
          </a:p>
          <a:p>
            <a:pPr marL="201168" lvl="1" indent="0">
              <a:buNone/>
            </a:pPr>
            <a:r>
              <a:rPr lang="en-US" altLang="zh-TW" sz="2400" dirty="0" smtClean="0"/>
              <a:t>sum </a:t>
            </a:r>
            <a:r>
              <a:rPr lang="en-US" altLang="zh-TW" sz="2400" dirty="0"/>
              <a:t>= sum + scores[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];</a:t>
            </a:r>
          </a:p>
          <a:p>
            <a:pPr marL="201168" lvl="1" indent="0">
              <a:buNone/>
            </a:pP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+ 1; //equivalent to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</a:t>
            </a:r>
          </a:p>
          <a:p>
            <a:r>
              <a:rPr lang="en-US" altLang="zh-TW" sz="2400" dirty="0"/>
              <a:t>}</a:t>
            </a:r>
          </a:p>
          <a:p>
            <a:r>
              <a:rPr lang="en-US" altLang="zh-TW" sz="2400" dirty="0" err="1"/>
              <a:t>System.out.println</a:t>
            </a:r>
            <a:r>
              <a:rPr lang="en-US" altLang="zh-TW" sz="2400" dirty="0"/>
              <a:t>(sum);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98915" y="3657600"/>
            <a:ext cx="2111828" cy="3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21972" y="4357169"/>
            <a:ext cx="849085" cy="3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49830" y="2926322"/>
            <a:ext cx="10341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2510" y="2771742"/>
            <a:ext cx="864770" cy="21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2510" y="3131568"/>
            <a:ext cx="864770" cy="21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2510" y="3491394"/>
            <a:ext cx="864770" cy="21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2510" y="3882796"/>
            <a:ext cx="864770" cy="21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32510" y="4220851"/>
            <a:ext cx="864770" cy="21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2510" y="4939308"/>
            <a:ext cx="864770" cy="21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721087" y="4043819"/>
            <a:ext cx="3735920" cy="951723"/>
            <a:chOff x="7039697" y="2319750"/>
            <a:chExt cx="3735920" cy="951723"/>
          </a:xfrm>
        </p:grpSpPr>
        <p:sp>
          <p:nvSpPr>
            <p:cNvPr id="54" name="矩形 7"/>
            <p:cNvSpPr/>
            <p:nvPr/>
          </p:nvSpPr>
          <p:spPr>
            <a:xfrm>
              <a:off x="9861632" y="2319750"/>
              <a:ext cx="913985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0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55" name="矩形 5"/>
            <p:cNvSpPr/>
            <p:nvPr/>
          </p:nvSpPr>
          <p:spPr>
            <a:xfrm>
              <a:off x="7039697" y="2447130"/>
              <a:ext cx="2005387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err="1" smtClean="0">
                  <a:solidFill>
                    <a:srgbClr val="C00000"/>
                  </a:solidFill>
                </a:rPr>
                <a:t>i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直線單箭頭接點 6"/>
            <p:cNvCxnSpPr/>
            <p:nvPr/>
          </p:nvCxnSpPr>
          <p:spPr>
            <a:xfrm>
              <a:off x="9045084" y="2795611"/>
              <a:ext cx="816548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716526" y="5242665"/>
            <a:ext cx="3735920" cy="951723"/>
            <a:chOff x="7039697" y="2319750"/>
            <a:chExt cx="3735920" cy="951723"/>
          </a:xfrm>
        </p:grpSpPr>
        <p:sp>
          <p:nvSpPr>
            <p:cNvPr id="58" name="矩形 7"/>
            <p:cNvSpPr/>
            <p:nvPr/>
          </p:nvSpPr>
          <p:spPr>
            <a:xfrm>
              <a:off x="9861632" y="2319750"/>
              <a:ext cx="913985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0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59" name="矩形 5"/>
            <p:cNvSpPr/>
            <p:nvPr/>
          </p:nvSpPr>
          <p:spPr>
            <a:xfrm>
              <a:off x="7039697" y="2447130"/>
              <a:ext cx="2005387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sum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直線單箭頭接點 6"/>
            <p:cNvCxnSpPr/>
            <p:nvPr/>
          </p:nvCxnSpPr>
          <p:spPr>
            <a:xfrm>
              <a:off x="9045084" y="2795611"/>
              <a:ext cx="816548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7"/>
          <p:cNvSpPr/>
          <p:nvPr/>
        </p:nvSpPr>
        <p:spPr>
          <a:xfrm>
            <a:off x="10192977" y="5242665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72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66183" y="539269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+</a:t>
            </a:r>
            <a:endParaRPr lang="zh-TW" altLang="en-US" sz="3200" dirty="0"/>
          </a:p>
        </p:txBody>
      </p:sp>
      <p:sp>
        <p:nvSpPr>
          <p:cNvPr id="62" name="矩形 7"/>
          <p:cNvSpPr/>
          <p:nvPr/>
        </p:nvSpPr>
        <p:spPr>
          <a:xfrm>
            <a:off x="10192977" y="4029114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1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66183" y="417914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+</a:t>
            </a:r>
            <a:endParaRPr lang="zh-TW" altLang="en-US" sz="3200" dirty="0"/>
          </a:p>
        </p:txBody>
      </p:sp>
      <p:sp>
        <p:nvSpPr>
          <p:cNvPr id="64" name="矩形 7"/>
          <p:cNvSpPr/>
          <p:nvPr/>
        </p:nvSpPr>
        <p:spPr>
          <a:xfrm>
            <a:off x="8538461" y="5242665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72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65" name="矩形 7"/>
          <p:cNvSpPr/>
          <p:nvPr/>
        </p:nvSpPr>
        <p:spPr>
          <a:xfrm>
            <a:off x="8538461" y="4051744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1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67" name="矩形 7"/>
          <p:cNvSpPr/>
          <p:nvPr/>
        </p:nvSpPr>
        <p:spPr>
          <a:xfrm>
            <a:off x="10192977" y="5242665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81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70" name="矩形 7"/>
          <p:cNvSpPr/>
          <p:nvPr/>
        </p:nvSpPr>
        <p:spPr>
          <a:xfrm>
            <a:off x="8538460" y="5238188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C00000"/>
                </a:solidFill>
              </a:rPr>
              <a:t>154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74" name="矩形 7"/>
          <p:cNvSpPr/>
          <p:nvPr/>
        </p:nvSpPr>
        <p:spPr>
          <a:xfrm>
            <a:off x="8540742" y="4035894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2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9406145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310899" y="353445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1273527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"/>
          <p:cNvSpPr/>
          <p:nvPr/>
        </p:nvSpPr>
        <p:spPr>
          <a:xfrm>
            <a:off x="8540742" y="4035894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5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80" name="矩形 7"/>
          <p:cNvSpPr/>
          <p:nvPr/>
        </p:nvSpPr>
        <p:spPr>
          <a:xfrm>
            <a:off x="8545962" y="5240855"/>
            <a:ext cx="913985" cy="951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C00000"/>
                </a:solidFill>
              </a:rPr>
              <a:t>423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12" grpId="0"/>
      <p:bldP spid="62" grpId="0" animBg="1"/>
      <p:bldP spid="62" grpId="1" animBg="1"/>
      <p:bldP spid="62" grpId="2" animBg="1"/>
      <p:bldP spid="62" grpId="3" animBg="1"/>
      <p:bldP spid="63" grpId="0"/>
      <p:bldP spid="64" grpId="0" animBg="1"/>
      <p:bldP spid="65" grpId="0" animBg="1"/>
      <p:bldP spid="67" grpId="0" animBg="1"/>
      <p:bldP spid="67" grpId="1" animBg="1"/>
      <p:bldP spid="70" grpId="0" animBg="1"/>
      <p:bldP spid="74" grpId="0" animBg="1"/>
      <p:bldP spid="79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Iterating </a:t>
            </a:r>
            <a:r>
              <a:rPr lang="en-US" altLang="zh-TW" b="1" dirty="0"/>
              <a:t>over an array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fr-F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{...};</a:t>
            </a:r>
            <a:endParaRPr lang="en-US" altLang="zh-TW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21087" y="1737360"/>
            <a:ext cx="5967991" cy="1664824"/>
            <a:chOff x="4565791" y="4052363"/>
            <a:chExt cx="5967991" cy="1664824"/>
          </a:xfrm>
        </p:grpSpPr>
        <p:grpSp>
          <p:nvGrpSpPr>
            <p:cNvPr id="23" name="Group 22"/>
            <p:cNvGrpSpPr/>
            <p:nvPr/>
          </p:nvGrpSpPr>
          <p:grpSpPr>
            <a:xfrm>
              <a:off x="5963857" y="4765464"/>
              <a:ext cx="4569925" cy="951723"/>
              <a:chOff x="4713792" y="4374828"/>
              <a:chExt cx="4569925" cy="951723"/>
            </a:xfrm>
          </p:grpSpPr>
          <p:sp>
            <p:nvSpPr>
              <p:cNvPr id="31" name="矩形 7"/>
              <p:cNvSpPr/>
              <p:nvPr/>
            </p:nvSpPr>
            <p:spPr>
              <a:xfrm>
                <a:off x="562777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81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>
                <a:off x="471379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72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矩形 7"/>
              <p:cNvSpPr/>
              <p:nvPr/>
            </p:nvSpPr>
            <p:spPr>
              <a:xfrm>
                <a:off x="654176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85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7"/>
              <p:cNvSpPr/>
              <p:nvPr/>
            </p:nvSpPr>
            <p:spPr>
              <a:xfrm>
                <a:off x="7455747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90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7"/>
              <p:cNvSpPr/>
              <p:nvPr/>
            </p:nvSpPr>
            <p:spPr>
              <a:xfrm>
                <a:off x="8369732" y="4374828"/>
                <a:ext cx="913985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95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565791" y="4979715"/>
              <a:ext cx="1129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TW" sz="2800" dirty="0" smtClean="0"/>
                <a:t>Values</a:t>
              </a:r>
              <a:endParaRPr lang="zh-TW" alt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5791" y="4052363"/>
              <a:ext cx="12902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Indexes</a:t>
              </a:r>
              <a:endParaRPr lang="zh-TW" alt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714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0</a:t>
              </a:r>
              <a:endParaRPr lang="zh-TW" alt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5113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6511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79100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93085" y="405236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9414763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577800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3259" y="2450461"/>
            <a:ext cx="4397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</a:t>
            </a:r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sum = 0;</a:t>
            </a:r>
          </a:p>
          <a:p>
            <a:r>
              <a:rPr lang="en-US" altLang="zh-TW" sz="2400" dirty="0"/>
              <a:t>while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scores.length</a:t>
            </a:r>
            <a:r>
              <a:rPr lang="en-US" altLang="zh-TW" sz="2400" dirty="0"/>
              <a:t>) {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if(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% 2 == 0){</a:t>
            </a:r>
          </a:p>
          <a:p>
            <a:pPr lvl="2"/>
            <a:r>
              <a:rPr lang="en-US" altLang="zh-TW" sz="2400" b="1" dirty="0" smtClean="0">
                <a:solidFill>
                  <a:srgbClr val="FF0000"/>
                </a:solidFill>
              </a:rPr>
              <a:t>sum </a:t>
            </a:r>
            <a:r>
              <a:rPr lang="en-US" altLang="zh-TW" sz="2400" b="1" dirty="0">
                <a:solidFill>
                  <a:srgbClr val="FF0000"/>
                </a:solidFill>
              </a:rPr>
              <a:t>= sum + scores[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];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zh-TW" sz="2400" dirty="0" err="1"/>
              <a:t>i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+ 1</a:t>
            </a:r>
            <a:r>
              <a:rPr lang="en-US" altLang="zh-TW" sz="2400" dirty="0" smtClean="0"/>
              <a:t>;</a:t>
            </a:r>
            <a:endParaRPr lang="en-US" altLang="zh-TW" sz="2400" dirty="0"/>
          </a:p>
          <a:p>
            <a:r>
              <a:rPr lang="en-US" altLang="zh-TW" sz="2400" dirty="0"/>
              <a:t>}</a:t>
            </a:r>
          </a:p>
          <a:p>
            <a:r>
              <a:rPr lang="en-US" altLang="zh-TW" sz="2400" dirty="0" err="1"/>
              <a:t>System.out.println</a:t>
            </a:r>
            <a:r>
              <a:rPr lang="en-US" altLang="zh-TW" sz="2400" dirty="0"/>
              <a:t>(sum);</a:t>
            </a:r>
            <a:endParaRPr lang="zh-TW" altLang="en-US" sz="2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323259" y="3187932"/>
            <a:ext cx="10341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94116" y="3918857"/>
            <a:ext cx="20404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56659" y="5366657"/>
            <a:ext cx="8974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1268641" y="3548742"/>
            <a:ext cx="0" cy="370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3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1551</TotalTime>
  <Words>590</Words>
  <Application>Microsoft Office PowerPoint</Application>
  <PresentationFormat>Widescreen</PresentationFormat>
  <Paragraphs>269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Calibri</vt:lpstr>
      <vt:lpstr>Calibri Light</vt:lpstr>
      <vt:lpstr>Wingdings</vt:lpstr>
      <vt:lpstr>回顧</vt:lpstr>
      <vt:lpstr>Java Tutorials</vt:lpstr>
      <vt:lpstr>Arrays</vt:lpstr>
      <vt:lpstr>Arrays</vt:lpstr>
      <vt:lpstr>Declaring an Array Variable</vt:lpstr>
      <vt:lpstr>Declaring an Array Variable</vt:lpstr>
      <vt:lpstr>Creating, Initializing, and Accessing an Array</vt:lpstr>
      <vt:lpstr>Creating, Initializing, and Accessing an Array</vt:lpstr>
      <vt:lpstr>Iterating over an array</vt:lpstr>
      <vt:lpstr>Iterating over an array</vt:lpstr>
      <vt:lpstr>Iterating over an array</vt:lpstr>
      <vt:lpstr>Iterating over an array</vt:lpstr>
      <vt:lpstr>Iterating over an array</vt:lpstr>
      <vt:lpstr>Default Values Of Primitive Types</vt:lpstr>
      <vt:lpstr>Default Values Of Reference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Tutorials</dc:title>
  <dc:creator>HeavierThings</dc:creator>
  <cp:lastModifiedBy>soslab</cp:lastModifiedBy>
  <cp:revision>107</cp:revision>
  <dcterms:created xsi:type="dcterms:W3CDTF">2015-03-02T13:01:58Z</dcterms:created>
  <dcterms:modified xsi:type="dcterms:W3CDTF">2015-04-07T15:03:02Z</dcterms:modified>
</cp:coreProperties>
</file>