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95" r:id="rId3"/>
    <p:sldId id="316" r:id="rId4"/>
    <p:sldId id="317" r:id="rId5"/>
    <p:sldId id="318" r:id="rId6"/>
    <p:sldId id="319" r:id="rId7"/>
    <p:sldId id="320" r:id="rId8"/>
    <p:sldId id="330" r:id="rId9"/>
    <p:sldId id="331" r:id="rId10"/>
    <p:sldId id="321" r:id="rId11"/>
    <p:sldId id="322" r:id="rId12"/>
    <p:sldId id="323" r:id="rId13"/>
    <p:sldId id="324" r:id="rId14"/>
    <p:sldId id="325" r:id="rId15"/>
    <p:sldId id="32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75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78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44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97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83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09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78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14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24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81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15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78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46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 </a:t>
            </a:r>
            <a:r>
              <a:rPr lang="en-US" altLang="zh-TW" dirty="0"/>
              <a:t>Tutorials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/>
              <a:t>Classes and </a:t>
            </a:r>
            <a:r>
              <a:rPr lang="en-US" altLang="zh-TW" b="1" dirty="0" smtClean="0"/>
              <a:t>METHODS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2204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Scope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389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Scope refers to the </a:t>
            </a:r>
            <a:r>
              <a:rPr lang="en-US" altLang="zh-TW" sz="3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lifetime</a:t>
            </a: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and </a:t>
            </a:r>
            <a:r>
              <a:rPr lang="en-US" altLang="zh-TW" sz="3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accessibility</a:t>
            </a: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of a </a:t>
            </a: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variable.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097280" y="3385456"/>
            <a:ext cx="10058400" cy="228155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public static void main(String[]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args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String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hi =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"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SayHi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";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System.out.println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(hi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}</a:t>
            </a:r>
            <a:endParaRPr lang="en-US" altLang="zh-TW" sz="2800" strike="sngStrike" dirty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0630" y="4053464"/>
            <a:ext cx="446314" cy="4727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6"/>
          <p:cNvCxnSpPr/>
          <p:nvPr/>
        </p:nvCxnSpPr>
        <p:spPr>
          <a:xfrm flipH="1" flipV="1">
            <a:off x="2481943" y="3907971"/>
            <a:ext cx="1458689" cy="38187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70170" y="3237036"/>
            <a:ext cx="174173" cy="4727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1097280" y="4434465"/>
            <a:ext cx="154577" cy="4727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78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Scope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389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Scope refers to the </a:t>
            </a:r>
            <a:r>
              <a:rPr lang="en-US" altLang="zh-TW" sz="3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lifetime</a:t>
            </a: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and </a:t>
            </a:r>
            <a:r>
              <a:rPr lang="en-US" altLang="zh-TW" sz="3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accessibility</a:t>
            </a: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of a </a:t>
            </a: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variable.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097280" y="2993088"/>
            <a:ext cx="10058400" cy="267392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public static void main(String[]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args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String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hi = "hi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";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hi = 0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zh-TW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String hi = "hi"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zh-TW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String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args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= 0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System.out.println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(hi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}</a:t>
            </a:r>
            <a:endParaRPr lang="en-US" altLang="zh-TW" sz="2800" strike="sngStrike" dirty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93489" y="3733799"/>
            <a:ext cx="6862191" cy="312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TW" sz="24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//variable hi is already defined in </a:t>
            </a:r>
            <a:r>
              <a:rPr lang="en-US" altLang="zh-TW" sz="24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method</a:t>
            </a:r>
            <a:r>
              <a:rPr lang="zh-TW" altLang="en-US" sz="24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main</a:t>
            </a:r>
            <a:endParaRPr lang="en-US" altLang="zh-TW" sz="2400" b="1" dirty="0">
              <a:solidFill>
                <a:srgbClr val="FF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26629" y="2890674"/>
            <a:ext cx="212354" cy="4727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1097280" y="5194242"/>
            <a:ext cx="143691" cy="4727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4293488" y="4118677"/>
            <a:ext cx="6862191" cy="312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TW" sz="24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//variable hi is already defined in </a:t>
            </a:r>
            <a:r>
              <a:rPr lang="en-US" altLang="zh-TW" sz="24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method</a:t>
            </a:r>
            <a:r>
              <a:rPr lang="zh-TW" altLang="en-US" sz="24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main</a:t>
            </a:r>
            <a:endParaRPr lang="en-US" altLang="zh-TW" sz="2400" b="1" dirty="0">
              <a:solidFill>
                <a:srgbClr val="FF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93488" y="4539124"/>
            <a:ext cx="68621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TW" sz="24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//variable </a:t>
            </a:r>
            <a:r>
              <a:rPr lang="en-US" altLang="zh-TW" sz="2400" b="1" dirty="0" err="1" smtClean="0">
                <a:solidFill>
                  <a:srgbClr val="FF0000"/>
                </a:solidFill>
                <a:ea typeface="微軟正黑體" panose="020B0604030504040204" pitchFamily="34" charset="-120"/>
              </a:rPr>
              <a:t>args</a:t>
            </a:r>
            <a:r>
              <a:rPr lang="en-US" altLang="zh-TW" sz="24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 is </a:t>
            </a:r>
            <a:r>
              <a:rPr lang="en-US" altLang="zh-TW" sz="24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already defined in </a:t>
            </a:r>
            <a:r>
              <a:rPr lang="en-US" altLang="zh-TW" sz="24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method</a:t>
            </a:r>
            <a:r>
              <a:rPr lang="zh-TW" altLang="en-US" sz="24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main</a:t>
            </a:r>
            <a:endParaRPr lang="en-US" altLang="zh-TW" sz="2400" b="1" dirty="0">
              <a:solidFill>
                <a:srgbClr val="FF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95994" y="3718712"/>
            <a:ext cx="328749" cy="3271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6"/>
          <p:cNvCxnSpPr/>
          <p:nvPr/>
        </p:nvCxnSpPr>
        <p:spPr>
          <a:xfrm flipV="1">
            <a:off x="1695994" y="3610338"/>
            <a:ext cx="414746" cy="11225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157630" y="4103590"/>
            <a:ext cx="328749" cy="3271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6"/>
          <p:cNvCxnSpPr/>
          <p:nvPr/>
        </p:nvCxnSpPr>
        <p:spPr>
          <a:xfrm flipH="1" flipV="1">
            <a:off x="2384385" y="3610338"/>
            <a:ext cx="101994" cy="43553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180490" y="4514043"/>
            <a:ext cx="595367" cy="302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6"/>
          <p:cNvCxnSpPr/>
          <p:nvPr/>
        </p:nvCxnSpPr>
        <p:spPr>
          <a:xfrm flipV="1">
            <a:off x="2802065" y="3265714"/>
            <a:ext cx="2945592" cy="127341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30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  <p:bldP spid="11" grpId="0"/>
      <p:bldP spid="12" grpId="0" animBg="1"/>
      <p:bldP spid="15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Scope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389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Scope refers to the </a:t>
            </a:r>
            <a:r>
              <a:rPr lang="en-US" altLang="zh-TW" sz="3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lifetime</a:t>
            </a: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and </a:t>
            </a:r>
            <a:r>
              <a:rPr lang="en-US" altLang="zh-TW" sz="3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accessibility</a:t>
            </a: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of a </a:t>
            </a: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variable.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097280" y="2884714"/>
            <a:ext cx="10058400" cy="328748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public static void main(String[]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args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= 0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sum = 0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while (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&lt; 5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 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sum = sum +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 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=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+ 1;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System.out.println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(su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m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}</a:t>
            </a:r>
            <a:endParaRPr lang="en-US" altLang="zh-TW" sz="2800" strike="sngStrike" dirty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47650" y="4365170"/>
            <a:ext cx="709749" cy="3265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2939143" y="3923694"/>
            <a:ext cx="163286" cy="4727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1240970" y="5077580"/>
            <a:ext cx="106679" cy="4727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6259286" y="2756703"/>
            <a:ext cx="174171" cy="4727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ectangle 14"/>
          <p:cNvSpPr/>
          <p:nvPr/>
        </p:nvSpPr>
        <p:spPr>
          <a:xfrm>
            <a:off x="1097280" y="5827441"/>
            <a:ext cx="143691" cy="4727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6"/>
          <p:cNvCxnSpPr>
            <a:stCxn id="11" idx="0"/>
          </p:cNvCxnSpPr>
          <p:nvPr/>
        </p:nvCxnSpPr>
        <p:spPr>
          <a:xfrm flipV="1">
            <a:off x="1702525" y="3923694"/>
            <a:ext cx="354874" cy="44147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30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Scope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097280" y="1970313"/>
            <a:ext cx="10058400" cy="363583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public static void main(String[]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args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a = 0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sum = 0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while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(a &lt; 5)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   </a:t>
            </a:r>
            <a:r>
              <a:rPr lang="en-US" altLang="zh-TW" sz="2800" b="1" dirty="0" err="1" smtClean="0">
                <a:solidFill>
                  <a:srgbClr val="FF0000"/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b = 0</a:t>
            </a:r>
            <a:r>
              <a:rPr lang="en-US" altLang="zh-TW" sz="28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 sum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= sum + a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System.out.println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(b);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strike="sngStrike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}</a:t>
            </a:r>
            <a:endParaRPr lang="en-US" altLang="zh-TW" sz="2800" strike="sngStrike" dirty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05794" y="4648199"/>
            <a:ext cx="394064" cy="3156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ectangle 14"/>
          <p:cNvSpPr/>
          <p:nvPr/>
        </p:nvSpPr>
        <p:spPr>
          <a:xfrm>
            <a:off x="6335486" y="1831418"/>
            <a:ext cx="174171" cy="4727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97280" y="4963886"/>
            <a:ext cx="174171" cy="4727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6"/>
          <p:cNvCxnSpPr/>
          <p:nvPr/>
        </p:nvCxnSpPr>
        <p:spPr>
          <a:xfrm flipV="1">
            <a:off x="4102826" y="914400"/>
            <a:ext cx="52485" cy="373380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582855" y="4686887"/>
            <a:ext cx="6862191" cy="312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TW" sz="24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//cannot find symbol</a:t>
            </a:r>
            <a:endParaRPr lang="en-US" altLang="zh-TW" sz="2400" b="1" dirty="0">
              <a:solidFill>
                <a:srgbClr val="FF0000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041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Scope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097280" y="1970313"/>
            <a:ext cx="10058400" cy="363583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class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ScopeTest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private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classVar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public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static void main(String[]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args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 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System.out.println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classVar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 String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classVar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= "not integer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";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System.out.println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classVar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classVar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= "1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";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System.out.println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classVar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}</a:t>
            </a:r>
            <a:endParaRPr lang="en-US" altLang="zh-TW" sz="2800" strike="sngStrike" dirty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27909" y="4950777"/>
            <a:ext cx="143691" cy="4727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6496594" y="2621234"/>
            <a:ext cx="143691" cy="4727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3296194" y="1826577"/>
            <a:ext cx="143691" cy="4727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1084218" y="5357902"/>
            <a:ext cx="143691" cy="4727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4101736" y="3094004"/>
            <a:ext cx="1297578" cy="3132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6"/>
          <p:cNvCxnSpPr>
            <a:stCxn id="9" idx="0"/>
          </p:cNvCxnSpPr>
          <p:nvPr/>
        </p:nvCxnSpPr>
        <p:spPr>
          <a:xfrm flipH="1" flipV="1">
            <a:off x="3439885" y="2621234"/>
            <a:ext cx="1310640" cy="47277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72936" y="3482907"/>
            <a:ext cx="1297578" cy="3132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6"/>
          <p:cNvCxnSpPr/>
          <p:nvPr/>
        </p:nvCxnSpPr>
        <p:spPr>
          <a:xfrm flipV="1">
            <a:off x="2844436" y="3094004"/>
            <a:ext cx="3523707" cy="411195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01736" y="3868353"/>
            <a:ext cx="1297578" cy="3132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6"/>
          <p:cNvCxnSpPr/>
          <p:nvPr/>
        </p:nvCxnSpPr>
        <p:spPr>
          <a:xfrm flipH="1" flipV="1">
            <a:off x="3583576" y="3796132"/>
            <a:ext cx="1022713" cy="7222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826622" y="4253592"/>
            <a:ext cx="1297578" cy="3132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6"/>
          <p:cNvCxnSpPr>
            <a:endCxn id="14" idx="2"/>
          </p:cNvCxnSpPr>
          <p:nvPr/>
        </p:nvCxnSpPr>
        <p:spPr>
          <a:xfrm flipV="1">
            <a:off x="2339882" y="3796132"/>
            <a:ext cx="581843" cy="45597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42391" y="4316817"/>
            <a:ext cx="74517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TW" sz="24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//variable </a:t>
            </a:r>
            <a:r>
              <a:rPr lang="en-US" altLang="zh-TW" sz="2400" b="1" dirty="0" err="1" smtClean="0">
                <a:solidFill>
                  <a:srgbClr val="FF0000"/>
                </a:solidFill>
                <a:ea typeface="微軟正黑體" panose="020B0604030504040204" pitchFamily="34" charset="-120"/>
              </a:rPr>
              <a:t>classVar</a:t>
            </a:r>
            <a:r>
              <a:rPr lang="en-US" altLang="zh-TW" sz="24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is already defined in </a:t>
            </a:r>
            <a:r>
              <a:rPr lang="en-US" altLang="zh-TW" sz="24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method</a:t>
            </a:r>
            <a:r>
              <a:rPr lang="zh-TW" altLang="en-US" sz="24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main</a:t>
            </a:r>
            <a:endParaRPr lang="en-US" altLang="zh-TW" sz="2400" b="1" dirty="0">
              <a:solidFill>
                <a:srgbClr val="FF0000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503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4" grpId="0" animBg="1"/>
      <p:bldP spid="17" grpId="0" animBg="1"/>
      <p:bldP spid="20" grpId="0" animBg="1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Scope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097280" y="1970313"/>
            <a:ext cx="4672149" cy="363583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public class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ScopeTest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private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field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= 5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public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getField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()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 return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filed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public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void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setField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field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   </a:t>
            </a:r>
            <a:r>
              <a:rPr lang="en-US" altLang="zh-TW" sz="2800" b="1" dirty="0" err="1" smtClean="0">
                <a:solidFill>
                  <a:srgbClr val="FF0000"/>
                </a:solidFill>
                <a:ea typeface="微軟正黑體" panose="020B0604030504040204" pitchFamily="34" charset="-120"/>
              </a:rPr>
              <a:t>System.out.println</a:t>
            </a:r>
            <a:r>
              <a:rPr lang="en-US" altLang="zh-TW" sz="28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(field);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 this.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field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= field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zh-TW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}</a:t>
            </a:r>
            <a:endParaRPr lang="en-US" altLang="zh-TW" sz="2800" strike="sngStrike" dirty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5649685" y="1864678"/>
            <a:ext cx="6259285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ScopeTest</a:t>
            </a:r>
            <a:r>
              <a:rPr lang="zh-TW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st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= new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ScopeTest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st.getField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st.setField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(5566);</a:t>
            </a:r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altLang="zh-TW" sz="2800" dirty="0" smtClean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2759" y="4273468"/>
            <a:ext cx="805930" cy="2869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5396999" y="3788228"/>
            <a:ext cx="143691" cy="4727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1255191" y="4947626"/>
            <a:ext cx="143691" cy="4727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6"/>
          <p:cNvCxnSpPr/>
          <p:nvPr/>
        </p:nvCxnSpPr>
        <p:spPr>
          <a:xfrm flipV="1">
            <a:off x="4444382" y="4148747"/>
            <a:ext cx="414746" cy="11225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94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Signature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0" y="1737360"/>
            <a:ext cx="10058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modifier returnType methodName(parameters)</a:t>
            </a:r>
            <a:r>
              <a:rPr lang="zh-TW" altLang="en-US" sz="3200" dirty="0" smtClean="0"/>
              <a:t>{</a:t>
            </a:r>
            <a:endParaRPr lang="en-US" altLang="zh-TW" sz="3200" dirty="0" smtClean="0"/>
          </a:p>
          <a:p>
            <a:endParaRPr lang="en-US" altLang="zh-TW" sz="3200" dirty="0" smtClean="0"/>
          </a:p>
          <a:p>
            <a:r>
              <a:rPr lang="zh-TW" altLang="en-US" sz="3200" dirty="0"/>
              <a:t>	//statement</a:t>
            </a:r>
            <a:r>
              <a:rPr lang="zh-TW" altLang="en-US" sz="3200" dirty="0" smtClean="0"/>
              <a:t>1</a:t>
            </a:r>
            <a:endParaRPr lang="en-US" altLang="zh-TW" sz="3200" dirty="0" smtClean="0"/>
          </a:p>
          <a:p>
            <a:r>
              <a:rPr lang="zh-TW" altLang="en-US" sz="3200" dirty="0"/>
              <a:t>	//statement</a:t>
            </a:r>
            <a:r>
              <a:rPr lang="zh-TW" altLang="en-US" sz="3200" dirty="0" smtClean="0"/>
              <a:t>2</a:t>
            </a:r>
            <a:endParaRPr lang="en-US" altLang="zh-TW" sz="3200" dirty="0" smtClean="0"/>
          </a:p>
          <a:p>
            <a:r>
              <a:rPr lang="zh-TW" altLang="en-US" sz="3200" dirty="0"/>
              <a:t>	//statement</a:t>
            </a:r>
            <a:r>
              <a:rPr lang="zh-TW" altLang="en-US" sz="3200" dirty="0" smtClean="0"/>
              <a:t>3</a:t>
            </a:r>
            <a:endParaRPr lang="en-US" altLang="zh-TW" sz="3200" dirty="0" smtClean="0"/>
          </a:p>
          <a:p>
            <a:r>
              <a:rPr lang="zh-TW" altLang="en-US" sz="3200" dirty="0"/>
              <a:t>	//...	</a:t>
            </a:r>
            <a:endParaRPr lang="en-US" altLang="zh-TW" sz="3200" dirty="0" smtClean="0"/>
          </a:p>
          <a:p>
            <a:r>
              <a:rPr lang="en-US" altLang="zh-TW" sz="3200" dirty="0"/>
              <a:t>	</a:t>
            </a:r>
            <a:r>
              <a:rPr lang="zh-TW" altLang="en-US" sz="3200" dirty="0" smtClean="0"/>
              <a:t>return </a:t>
            </a:r>
            <a:r>
              <a:rPr lang="zh-TW" altLang="en-US" sz="3200" dirty="0"/>
              <a:t>value</a:t>
            </a:r>
            <a:r>
              <a:rPr lang="zh-TW" altLang="en-US" sz="3200" dirty="0" smtClean="0"/>
              <a:t>;</a:t>
            </a:r>
            <a:endParaRPr lang="en-US" altLang="zh-TW" sz="3200" dirty="0" smtClean="0"/>
          </a:p>
          <a:p>
            <a:r>
              <a:rPr lang="zh-TW" altLang="en-US" sz="3200" dirty="0" smtClean="0"/>
              <a:t>}</a:t>
            </a:r>
            <a:endParaRPr lang="zh-TW" alt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593097" y="2166648"/>
            <a:ext cx="10887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public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86657" y="2166648"/>
            <a:ext cx="10583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String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4155" y="2166648"/>
            <a:ext cx="1664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err="1" smtClean="0">
                <a:solidFill>
                  <a:srgbClr val="FF0000"/>
                </a:solidFill>
              </a:rPr>
              <a:t>giveString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0669" y="2166648"/>
            <a:ext cx="16973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TW" sz="28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 value)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3302" y="5084020"/>
            <a:ext cx="28929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"</a:t>
            </a:r>
            <a:r>
              <a:rPr lang="en-US" altLang="zh-TW" sz="2800" b="1" dirty="0" err="1" smtClean="0">
                <a:solidFill>
                  <a:srgbClr val="FF0000"/>
                </a:solidFill>
              </a:rPr>
              <a:t>someStringHere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"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76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Signature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88628" y="413921"/>
            <a:ext cx="52033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</a:rPr>
              <a:t>modifier</a:t>
            </a:r>
            <a:r>
              <a:rPr lang="zh-TW" altLang="en-US" sz="2400" dirty="0"/>
              <a:t> </a:t>
            </a:r>
            <a:r>
              <a:rPr lang="en-US" altLang="zh-TW" sz="2400" dirty="0"/>
              <a:t>t</a:t>
            </a:r>
            <a:r>
              <a:rPr lang="zh-TW" altLang="en-US" sz="2400" dirty="0" smtClean="0"/>
              <a:t>ype </a:t>
            </a:r>
            <a:r>
              <a:rPr lang="en-US" altLang="zh-TW" sz="2400" dirty="0" smtClean="0"/>
              <a:t>n</a:t>
            </a:r>
            <a:r>
              <a:rPr lang="zh-TW" altLang="en-US" sz="2400" dirty="0" smtClean="0"/>
              <a:t>ame</a:t>
            </a:r>
            <a:r>
              <a:rPr lang="zh-TW" altLang="en-US" sz="2400" dirty="0"/>
              <a:t>(parameters)</a:t>
            </a:r>
            <a:r>
              <a:rPr lang="zh-TW" altLang="en-US" sz="2400" dirty="0" smtClean="0"/>
              <a:t>{</a:t>
            </a:r>
            <a:endParaRPr lang="en-US" altLang="zh-TW" sz="2400" dirty="0" smtClean="0"/>
          </a:p>
          <a:p>
            <a:r>
              <a:rPr lang="en-US" altLang="zh-TW" sz="2400" dirty="0"/>
              <a:t>	</a:t>
            </a:r>
            <a:r>
              <a:rPr lang="zh-TW" altLang="en-US" sz="2400" dirty="0" smtClean="0"/>
              <a:t>return;</a:t>
            </a:r>
            <a:endParaRPr lang="en-US" altLang="zh-TW" sz="2400" dirty="0" smtClean="0"/>
          </a:p>
          <a:p>
            <a:r>
              <a:rPr lang="zh-TW" altLang="en-US" sz="2400" dirty="0" smtClean="0"/>
              <a:t>}</a:t>
            </a:r>
            <a:endParaRPr lang="zh-TW" altLang="en-US" sz="2400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552994" y="1737360"/>
            <a:ext cx="488986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Access </a:t>
            </a: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Modifier(Visibility)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public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5649685" y="1864678"/>
            <a:ext cx="6259285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MyClass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</a:t>
            </a:r>
            <a:r>
              <a:rPr lang="en-US" altLang="zh-TW" sz="28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private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getZeroPrivate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(){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 return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0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public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getOnePublic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(){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zero = </a:t>
            </a:r>
            <a:r>
              <a:rPr lang="en-US" altLang="zh-TW" sz="2800" b="1" dirty="0" err="1" smtClean="0">
                <a:solidFill>
                  <a:srgbClr val="FF0000"/>
                </a:solidFill>
                <a:ea typeface="微軟正黑體" panose="020B0604030504040204" pitchFamily="34" charset="-120"/>
              </a:rPr>
              <a:t>getZeroPrivate</a:t>
            </a:r>
            <a:r>
              <a:rPr lang="en-US" altLang="zh-TW" sz="28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();//visible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one = zero + 1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 return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one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}</a:t>
            </a:r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552994" y="3606482"/>
            <a:ext cx="5096692" cy="228155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MyClass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obj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= new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MyClass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obj. </a:t>
            </a:r>
            <a:r>
              <a:rPr lang="en-US" altLang="zh-TW" sz="2800" strike="sngStrike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getZeroPrivate</a:t>
            </a:r>
            <a:r>
              <a:rPr lang="en-US" altLang="zh-TW" sz="2800" strike="sngStrike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();</a:t>
            </a:r>
            <a:endParaRPr lang="en-US" altLang="zh-TW" sz="2800" dirty="0" smtClean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obj.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getOnePublic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6336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Signature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57257" y="413921"/>
            <a:ext cx="58347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modifier </a:t>
            </a:r>
            <a:r>
              <a:rPr lang="en-US" altLang="zh-TW" sz="3200" b="1" dirty="0" err="1" smtClean="0">
                <a:solidFill>
                  <a:srgbClr val="FF0000"/>
                </a:solidFill>
              </a:rPr>
              <a:t>ReturnT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ype </a:t>
            </a:r>
            <a:r>
              <a:rPr lang="en-US" altLang="zh-TW" sz="2400" dirty="0" smtClean="0"/>
              <a:t>n</a:t>
            </a:r>
            <a:r>
              <a:rPr lang="zh-TW" altLang="en-US" sz="2400" dirty="0" smtClean="0"/>
              <a:t>ame</a:t>
            </a:r>
            <a:r>
              <a:rPr lang="zh-TW" altLang="en-US" sz="2400" dirty="0"/>
              <a:t>(parameters)</a:t>
            </a:r>
            <a:r>
              <a:rPr lang="zh-TW" altLang="en-US" sz="2400" dirty="0" smtClean="0"/>
              <a:t>{</a:t>
            </a:r>
            <a:endParaRPr lang="en-US" altLang="zh-TW" sz="2400" dirty="0" smtClean="0"/>
          </a:p>
          <a:p>
            <a:r>
              <a:rPr lang="en-US" altLang="zh-TW" sz="2400" dirty="0"/>
              <a:t>	</a:t>
            </a:r>
            <a:r>
              <a:rPr lang="zh-TW" altLang="en-US" sz="2400" dirty="0" smtClean="0"/>
              <a:t>return;</a:t>
            </a:r>
            <a:endParaRPr lang="en-US" altLang="zh-TW" sz="2400" dirty="0" smtClean="0"/>
          </a:p>
          <a:p>
            <a:r>
              <a:rPr lang="zh-TW" altLang="en-US" sz="2400" dirty="0" smtClean="0"/>
              <a:t>}</a:t>
            </a:r>
            <a:endParaRPr lang="zh-TW" altLang="en-US" sz="2400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552994" y="1737360"/>
            <a:ext cx="488986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type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Primitive types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eference types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void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5649685" y="1864678"/>
            <a:ext cx="6259285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MyClass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public </a:t>
            </a:r>
            <a:r>
              <a:rPr lang="en-US" altLang="zh-TW" sz="2800" b="1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>
                <a:solidFill>
                  <a:srgbClr val="FF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getInt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(){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  return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1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public </a:t>
            </a:r>
            <a:r>
              <a:rPr lang="en-US" altLang="zh-TW" sz="28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String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getString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(){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 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return "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anyStringHere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";  </a:t>
            </a:r>
            <a:endParaRPr lang="en-US" altLang="zh-TW" sz="2800" dirty="0" smtClean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public </a:t>
            </a:r>
            <a:r>
              <a:rPr lang="en-US" altLang="zh-TW" sz="28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void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change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(){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 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//change fields inside the class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.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}</a:t>
            </a:r>
            <a:endParaRPr lang="en-US" altLang="zh-TW" sz="2800" dirty="0" smtClean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552994" y="3897086"/>
            <a:ext cx="5096692" cy="199095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MyClass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obj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= new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MyClass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a = obj.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getInt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String a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= obj.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getString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obj.change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();</a:t>
            </a:r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80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9" dur="indefinite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2" dur="indefinite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5" dur="indefinite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7" dur="indefinit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8" dur="indefinit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Signature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42314" y="411816"/>
            <a:ext cx="56496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modifier </a:t>
            </a:r>
            <a:r>
              <a:rPr lang="en-US" altLang="zh-TW" sz="2400" dirty="0" smtClean="0"/>
              <a:t>t</a:t>
            </a:r>
            <a:r>
              <a:rPr lang="zh-TW" altLang="en-US" sz="2400" dirty="0" smtClean="0"/>
              <a:t>ype </a:t>
            </a:r>
            <a:r>
              <a:rPr lang="en-US" altLang="zh-TW" sz="2400" dirty="0"/>
              <a:t>n</a:t>
            </a:r>
            <a:r>
              <a:rPr lang="zh-TW" altLang="en-US" sz="2400" dirty="0"/>
              <a:t>ame(parameters)</a:t>
            </a:r>
            <a:r>
              <a:rPr lang="zh-TW" altLang="en-US" sz="2400" dirty="0" smtClean="0"/>
              <a:t>{</a:t>
            </a:r>
            <a:endParaRPr lang="en-US" altLang="zh-TW" sz="2400" dirty="0" smtClean="0"/>
          </a:p>
          <a:p>
            <a:r>
              <a:rPr lang="en-US" altLang="zh-TW" sz="2400" dirty="0"/>
              <a:t>	</a:t>
            </a:r>
            <a:r>
              <a:rPr lang="zh-TW" altLang="en-US" sz="3200" b="1" dirty="0">
                <a:solidFill>
                  <a:srgbClr val="FF0000"/>
                </a:solidFill>
              </a:rPr>
              <a:t>return</a:t>
            </a:r>
            <a:r>
              <a:rPr lang="zh-TW" altLang="en-US" sz="2400" dirty="0" smtClean="0"/>
              <a:t>;</a:t>
            </a:r>
            <a:endParaRPr lang="en-US" altLang="zh-TW" sz="2400" dirty="0" smtClean="0"/>
          </a:p>
          <a:p>
            <a:r>
              <a:rPr lang="zh-TW" altLang="en-US" sz="2400" dirty="0" smtClean="0"/>
              <a:t>}</a:t>
            </a:r>
            <a:endParaRPr lang="zh-TW" altLang="en-US" sz="2400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552994" y="1737360"/>
            <a:ext cx="10602686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return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 method returns to the code that invoked it when </a:t>
            </a:r>
            <a:endParaRPr lang="en-US" altLang="zh-TW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 completes 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all the statements in the </a:t>
            </a:r>
            <a:r>
              <a:rPr lang="en-US" altLang="zh-TW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method.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Reaches 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 return </a:t>
            </a:r>
            <a:r>
              <a:rPr lang="en-US" altLang="zh-TW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statement.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throws 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 exception (covered later</a:t>
            </a:r>
            <a:r>
              <a:rPr lang="en-US" altLang="zh-TW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).</a:t>
            </a:r>
          </a:p>
          <a:p>
            <a:pPr lvl="2">
              <a:buFont typeface="Wingdings" panose="05000000000000000000" pitchFamily="2" charset="2"/>
              <a:buChar char="l"/>
            </a:pPr>
            <a:endParaRPr lang="en-US" altLang="zh-TW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552994" y="4038600"/>
            <a:ext cx="8656320" cy="199095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public void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breakSuddenly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(){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if(true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zh-TW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  </a:t>
            </a:r>
            <a:r>
              <a:rPr lang="en-US" altLang="zh-TW" sz="28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return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; </a:t>
            </a:r>
            <a:endParaRPr lang="en-US" altLang="zh-TW" sz="2800" dirty="0" smtClean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zh-TW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}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else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zh-TW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 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System.out.println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("hi there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zh-TW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}</a:t>
            </a:r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7486229" y="3353075"/>
            <a:ext cx="5096692" cy="199095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MyClass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obj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= new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MyClass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a = obj.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getInt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print ("hi")</a:t>
            </a:r>
          </a:p>
        </p:txBody>
      </p:sp>
    </p:spTree>
    <p:extLst>
      <p:ext uri="{BB962C8B-B14F-4D97-AF65-F5344CB8AC3E}">
        <p14:creationId xmlns:p14="http://schemas.microsoft.com/office/powerpoint/2010/main" val="191729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Signature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42314" y="411816"/>
            <a:ext cx="56496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modifier </a:t>
            </a:r>
            <a:r>
              <a:rPr lang="en-US" altLang="zh-TW" sz="2400" dirty="0" smtClean="0"/>
              <a:t>t</a:t>
            </a:r>
            <a:r>
              <a:rPr lang="zh-TW" altLang="en-US" sz="2400" dirty="0" smtClean="0"/>
              <a:t>ype </a:t>
            </a:r>
            <a:r>
              <a:rPr lang="en-US" altLang="zh-TW" sz="3200" b="1" dirty="0">
                <a:solidFill>
                  <a:srgbClr val="FF0000"/>
                </a:solidFill>
              </a:rPr>
              <a:t>n</a:t>
            </a:r>
            <a:r>
              <a:rPr lang="zh-TW" altLang="en-US" sz="3200" b="1" dirty="0">
                <a:solidFill>
                  <a:srgbClr val="FF0000"/>
                </a:solidFill>
              </a:rPr>
              <a:t>ame</a:t>
            </a:r>
            <a:r>
              <a:rPr lang="zh-TW" altLang="en-US" sz="2400" dirty="0"/>
              <a:t>(parameters)</a:t>
            </a:r>
            <a:r>
              <a:rPr lang="zh-TW" altLang="en-US" sz="2400" dirty="0" smtClean="0"/>
              <a:t>{</a:t>
            </a:r>
            <a:endParaRPr lang="en-US" altLang="zh-TW" sz="2400" dirty="0" smtClean="0"/>
          </a:p>
          <a:p>
            <a:r>
              <a:rPr lang="en-US" altLang="zh-TW" sz="2400" dirty="0"/>
              <a:t>	</a:t>
            </a:r>
            <a:r>
              <a:rPr lang="zh-TW" altLang="en-US" sz="2400" dirty="0" smtClean="0"/>
              <a:t>return;</a:t>
            </a:r>
            <a:endParaRPr lang="en-US" altLang="zh-TW" sz="2400" dirty="0" smtClean="0"/>
          </a:p>
          <a:p>
            <a:r>
              <a:rPr lang="zh-TW" altLang="en-US" sz="2400" dirty="0" smtClean="0"/>
              <a:t>}</a:t>
            </a:r>
            <a:endParaRPr lang="zh-TW" altLang="en-US" sz="2400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552994" y="1737360"/>
            <a:ext cx="10602686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</a:t>
            </a: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Try </a:t>
            </a:r>
            <a:r>
              <a:rPr lang="en-US" altLang="zh-TW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 come up with meaningful method names that succinctly describe the </a:t>
            </a:r>
            <a:r>
              <a:rPr lang="en-US" altLang="zh-TW" sz="2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purpose</a:t>
            </a:r>
            <a:r>
              <a:rPr lang="en-US" altLang="zh-TW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of the </a:t>
            </a:r>
            <a:r>
              <a:rPr lang="en-US" altLang="zh-TW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Compose method names using mixed case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letters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beginning 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with a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lower case 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letter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starting each subsequent word with an upper case letter</a:t>
            </a:r>
            <a:r>
              <a:rPr lang="en-US" altLang="zh-TW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Begin method names with a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strong action verb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(for example, deposit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the verb is not descriptive enough by itself, 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include a noun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(for example,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addInterest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8854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Signature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60029" y="537031"/>
            <a:ext cx="5834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modifier </a:t>
            </a:r>
            <a:r>
              <a:rPr lang="en-US" altLang="zh-TW" sz="2400" dirty="0" err="1"/>
              <a:t>ReturnT</a:t>
            </a:r>
            <a:r>
              <a:rPr lang="zh-TW" altLang="en-US" sz="2400" dirty="0"/>
              <a:t>ype </a:t>
            </a:r>
            <a:r>
              <a:rPr lang="en-US" altLang="zh-TW" sz="2400" dirty="0" smtClean="0"/>
              <a:t>n</a:t>
            </a:r>
            <a:r>
              <a:rPr lang="zh-TW" altLang="en-US" sz="2400" dirty="0" smtClean="0"/>
              <a:t>ame</a:t>
            </a:r>
            <a:r>
              <a:rPr lang="zh-TW" altLang="en-US" sz="2400" dirty="0"/>
              <a:t>(</a:t>
            </a:r>
            <a:r>
              <a:rPr lang="zh-TW" altLang="en-US" sz="2400" b="1" dirty="0">
                <a:solidFill>
                  <a:srgbClr val="FF0000"/>
                </a:solidFill>
              </a:rPr>
              <a:t>parameters</a:t>
            </a:r>
            <a:r>
              <a:rPr lang="zh-TW" altLang="en-US" sz="2400" dirty="0"/>
              <a:t>)</a:t>
            </a:r>
            <a:r>
              <a:rPr lang="zh-TW" altLang="en-US" sz="2400" dirty="0" smtClean="0"/>
              <a:t>{</a:t>
            </a:r>
            <a:endParaRPr lang="en-US" altLang="zh-TW" sz="2400" dirty="0" smtClean="0"/>
          </a:p>
          <a:p>
            <a:r>
              <a:rPr lang="en-US" altLang="zh-TW" sz="2400" dirty="0"/>
              <a:t>	</a:t>
            </a:r>
            <a:r>
              <a:rPr lang="zh-TW" altLang="en-US" sz="2400" dirty="0" smtClean="0"/>
              <a:t>return;</a:t>
            </a:r>
            <a:endParaRPr lang="en-US" altLang="zh-TW" sz="2400" dirty="0" smtClean="0"/>
          </a:p>
          <a:p>
            <a:r>
              <a:rPr lang="zh-TW" altLang="en-US" sz="2400" dirty="0" smtClean="0"/>
              <a:t>}</a:t>
            </a:r>
            <a:endParaRPr lang="zh-TW" altLang="en-US" sz="2400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552994" y="1737360"/>
            <a:ext cx="10602686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Parameter </a:t>
            </a: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There could be </a:t>
            </a:r>
            <a:r>
              <a:rPr lang="en-US" altLang="zh-TW" sz="2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 to N parameter(s) </a:t>
            </a:r>
            <a:r>
              <a:rPr lang="en-US" altLang="zh-TW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 the parameter </a:t>
            </a:r>
            <a:r>
              <a:rPr lang="en-US" altLang="zh-TW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Each method parameter has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its own data type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270169" y="3188117"/>
            <a:ext cx="5791201" cy="199095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String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obj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= "Example";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//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lowObj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= "example"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String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lowObj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= obj.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toLowerCase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char e =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example.charAt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(0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String sub =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obj.substring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(2,7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)//ample</a:t>
            </a:r>
            <a:endParaRPr lang="en-US" altLang="zh-TW" sz="2800" dirty="0" smtClean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552993" y="3188117"/>
            <a:ext cx="5717176" cy="316914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pt-BR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//zero </a:t>
            </a:r>
            <a:r>
              <a:rPr lang="pt-BR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parameter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public </a:t>
            </a:r>
            <a:r>
              <a:rPr lang="pt-BR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void zeroParameter(){} </a:t>
            </a:r>
            <a:endParaRPr lang="pt-BR" altLang="zh-TW" sz="2800" dirty="0" smtClean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//one parameter </a:t>
            </a:r>
            <a:endParaRPr lang="en-US" altLang="zh-TW" sz="2800" dirty="0" smtClean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public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void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oneParameter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one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){}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public void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oneParameter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[] one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){}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//two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parameters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public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void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twoParameters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String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one, String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two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){}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52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0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9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Overloading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 </a:t>
            </a: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can distinguish between methods with different </a:t>
            </a:r>
            <a:r>
              <a:rPr lang="en-US" altLang="zh-TW" sz="3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</a:t>
            </a:r>
            <a:r>
              <a:rPr lang="en-US" altLang="zh-TW" sz="3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signatures</a:t>
            </a:r>
            <a:r>
              <a:rPr lang="en-US" altLang="zh-TW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This means that methods within a class can have the same name if they have </a:t>
            </a:r>
            <a:r>
              <a:rPr lang="en-US" altLang="zh-TW" sz="3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different parameter </a:t>
            </a:r>
            <a:r>
              <a:rPr lang="en-US" altLang="zh-TW" sz="3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lists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30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09154" y="411816"/>
            <a:ext cx="57753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modifier </a:t>
            </a:r>
            <a:r>
              <a:rPr lang="en-US" altLang="zh-TW" sz="2400" dirty="0" smtClean="0"/>
              <a:t>t</a:t>
            </a:r>
            <a:r>
              <a:rPr lang="zh-TW" altLang="en-US" sz="2400" dirty="0" smtClean="0"/>
              <a:t>ype </a:t>
            </a:r>
            <a:r>
              <a:rPr lang="en-US" altLang="zh-TW" sz="2400" dirty="0" smtClean="0"/>
              <a:t>n</a:t>
            </a:r>
            <a:r>
              <a:rPr lang="zh-TW" altLang="en-US" sz="2400" dirty="0" smtClean="0"/>
              <a:t>ame</a:t>
            </a:r>
            <a:r>
              <a:rPr lang="zh-TW" altLang="en-US" sz="2400" dirty="0"/>
              <a:t>(</a:t>
            </a:r>
            <a:r>
              <a:rPr lang="zh-TW" altLang="en-US" sz="2400" b="1" dirty="0">
                <a:solidFill>
                  <a:srgbClr val="FF0000"/>
                </a:solidFill>
              </a:rPr>
              <a:t>parameters</a:t>
            </a:r>
            <a:r>
              <a:rPr lang="zh-TW" altLang="en-US" sz="2400" dirty="0"/>
              <a:t>)</a:t>
            </a:r>
            <a:r>
              <a:rPr lang="zh-TW" altLang="en-US" sz="2400" dirty="0" smtClean="0"/>
              <a:t>{</a:t>
            </a:r>
            <a:endParaRPr lang="en-US" altLang="zh-TW" sz="2400" dirty="0" smtClean="0"/>
          </a:p>
          <a:p>
            <a:r>
              <a:rPr lang="en-US" altLang="zh-TW" sz="2400" dirty="0"/>
              <a:t>	</a:t>
            </a:r>
            <a:r>
              <a:rPr lang="zh-TW" altLang="en-US" sz="2400" dirty="0" smtClean="0"/>
              <a:t>return;</a:t>
            </a:r>
            <a:endParaRPr lang="en-US" altLang="zh-TW" sz="2400" dirty="0" smtClean="0"/>
          </a:p>
          <a:p>
            <a:r>
              <a:rPr lang="zh-TW" altLang="en-US" sz="2400" dirty="0" smtClean="0"/>
              <a:t>}</a:t>
            </a:r>
            <a:endParaRPr lang="zh-TW" altLang="en-US" sz="24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097280" y="3857414"/>
            <a:ext cx="10141738" cy="199095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MyClass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zh-TW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public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getInt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(){return 1;}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zh-TW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public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getInt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2800" b="1" dirty="0" err="1" smtClean="0">
                <a:solidFill>
                  <a:srgbClr val="FF0000"/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 a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){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return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a;}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public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getInt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28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String </a:t>
            </a:r>
            <a:r>
              <a:rPr lang="en-US" altLang="zh-TW" sz="28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a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){return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1;}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public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getInt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28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String </a:t>
            </a:r>
            <a:r>
              <a:rPr lang="en-US" altLang="zh-TW" sz="28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a, String b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){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return 1;}</a:t>
            </a:r>
            <a:endParaRPr lang="en-US" altLang="zh-TW" sz="2800" dirty="0" smtClean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219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Overloading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09154" y="411816"/>
            <a:ext cx="57753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modifier</a:t>
            </a:r>
            <a:r>
              <a:rPr lang="zh-TW" altLang="en-US" sz="2400" dirty="0"/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t</a:t>
            </a:r>
            <a:r>
              <a:rPr lang="zh-TW" altLang="en-US" sz="2400" b="1" dirty="0">
                <a:solidFill>
                  <a:srgbClr val="FF0000"/>
                </a:solidFill>
              </a:rPr>
              <a:t>ype </a:t>
            </a:r>
            <a:r>
              <a:rPr lang="en-US" altLang="zh-TW" sz="2400" dirty="0" smtClean="0"/>
              <a:t>n</a:t>
            </a:r>
            <a:r>
              <a:rPr lang="zh-TW" altLang="en-US" sz="2400" dirty="0" smtClean="0"/>
              <a:t>ame</a:t>
            </a:r>
            <a:r>
              <a:rPr lang="zh-TW" altLang="en-US" sz="2400" dirty="0"/>
              <a:t>(</a:t>
            </a:r>
            <a:r>
              <a:rPr lang="zh-TW" altLang="en-US" sz="2400" b="1" dirty="0">
                <a:solidFill>
                  <a:srgbClr val="FF0000"/>
                </a:solidFill>
              </a:rPr>
              <a:t>parameters</a:t>
            </a:r>
            <a:r>
              <a:rPr lang="zh-TW" altLang="en-US" sz="2400" dirty="0"/>
              <a:t>)</a:t>
            </a:r>
            <a:r>
              <a:rPr lang="zh-TW" altLang="en-US" sz="2400" dirty="0" smtClean="0"/>
              <a:t>{</a:t>
            </a:r>
            <a:endParaRPr lang="en-US" altLang="zh-TW" sz="2400" dirty="0" smtClean="0"/>
          </a:p>
          <a:p>
            <a:r>
              <a:rPr lang="en-US" altLang="zh-TW" sz="2400" dirty="0"/>
              <a:t>	</a:t>
            </a:r>
            <a:r>
              <a:rPr lang="zh-TW" altLang="en-US" sz="2400" dirty="0" smtClean="0"/>
              <a:t>return;</a:t>
            </a:r>
            <a:endParaRPr lang="en-US" altLang="zh-TW" sz="2400" dirty="0" smtClean="0"/>
          </a:p>
          <a:p>
            <a:r>
              <a:rPr lang="zh-TW" altLang="en-US" sz="2400" dirty="0" smtClean="0"/>
              <a:t>}</a:t>
            </a:r>
            <a:endParaRPr lang="zh-TW" altLang="en-US" sz="24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097280" y="1862572"/>
            <a:ext cx="10141738" cy="298721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MyClass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zh-TW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public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getInt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(){return 1;}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zh-TW" altLang="en-US" sz="28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  </a:t>
            </a:r>
            <a:r>
              <a:rPr lang="en-US" altLang="zh-TW" sz="28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public </a:t>
            </a:r>
            <a:r>
              <a:rPr lang="en-US" altLang="zh-TW" sz="2800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>
                <a:solidFill>
                  <a:srgbClr val="FF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solidFill>
                  <a:srgbClr val="FF0000"/>
                </a:solidFill>
                <a:ea typeface="微軟正黑體" panose="020B0604030504040204" pitchFamily="34" charset="-120"/>
              </a:rPr>
              <a:t>getInt</a:t>
            </a:r>
            <a:r>
              <a:rPr lang="en-US" altLang="zh-TW" sz="28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2800" b="1" dirty="0" err="1" smtClean="0">
                <a:solidFill>
                  <a:srgbClr val="FF0000"/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 a</a:t>
            </a:r>
            <a:r>
              <a:rPr lang="en-US" altLang="zh-TW" sz="28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){</a:t>
            </a:r>
            <a:r>
              <a:rPr lang="en-US" altLang="zh-TW" sz="2800" dirty="0">
                <a:solidFill>
                  <a:srgbClr val="FF0000"/>
                </a:solidFill>
                <a:ea typeface="微軟正黑體" panose="020B0604030504040204" pitchFamily="34" charset="-120"/>
              </a:rPr>
              <a:t>return </a:t>
            </a:r>
            <a:r>
              <a:rPr lang="en-US" altLang="zh-TW" sz="28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a;}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public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getInt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28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String </a:t>
            </a:r>
            <a:r>
              <a:rPr lang="en-US" altLang="zh-TW" sz="28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a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){return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1;}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public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getInt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28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String </a:t>
            </a:r>
            <a:r>
              <a:rPr lang="en-US" altLang="zh-TW" sz="28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a, String b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){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return 1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;}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>
                <a:solidFill>
                  <a:srgbClr val="FF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ea typeface="微軟正黑體" panose="020B0604030504040204" pitchFamily="34" charset="-120"/>
              </a:rPr>
              <a:t>public </a:t>
            </a:r>
            <a:r>
              <a:rPr lang="en-US" altLang="zh-TW" sz="28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String </a:t>
            </a:r>
            <a:r>
              <a:rPr lang="en-US" altLang="zh-TW" sz="2800" dirty="0" err="1" smtClean="0">
                <a:solidFill>
                  <a:srgbClr val="FF0000"/>
                </a:solidFill>
                <a:ea typeface="微軟正黑體" panose="020B0604030504040204" pitchFamily="34" charset="-120"/>
              </a:rPr>
              <a:t>getInt</a:t>
            </a:r>
            <a:r>
              <a:rPr lang="en-US" altLang="zh-TW" sz="28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2800" b="1" dirty="0" err="1" smtClean="0">
                <a:solidFill>
                  <a:srgbClr val="FF0000"/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 a</a:t>
            </a:r>
            <a:r>
              <a:rPr lang="en-US" altLang="zh-TW" sz="28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){</a:t>
            </a:r>
            <a:r>
              <a:rPr lang="en-US" altLang="zh-TW" sz="2800" dirty="0">
                <a:solidFill>
                  <a:srgbClr val="FF0000"/>
                </a:solidFill>
                <a:ea typeface="微軟正黑體" panose="020B0604030504040204" pitchFamily="34" charset="-120"/>
              </a:rPr>
              <a:t>return </a:t>
            </a:r>
            <a:r>
              <a:rPr lang="en-US" altLang="zh-TW" sz="28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"";}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}</a:t>
            </a: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097280" y="4757196"/>
            <a:ext cx="10141738" cy="138896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String b =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new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MyClass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().</a:t>
            </a:r>
            <a:r>
              <a:rPr lang="en-US" altLang="zh-TW" sz="2800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getInt</a:t>
            </a:r>
            <a:r>
              <a:rPr lang="en-US" altLang="zh-TW" sz="28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(""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___ a = new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MyClass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().</a:t>
            </a:r>
            <a:r>
              <a:rPr lang="en-US" altLang="zh-TW" sz="2800" dirty="0" err="1" smtClean="0">
                <a:solidFill>
                  <a:srgbClr val="FF0000"/>
                </a:solidFill>
                <a:ea typeface="微軟正黑體" panose="020B0604030504040204" pitchFamily="34" charset="-120"/>
              </a:rPr>
              <a:t>getInt</a:t>
            </a:r>
            <a:r>
              <a:rPr lang="en-US" altLang="zh-TW" sz="28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(1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);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1494" y="2754775"/>
            <a:ext cx="706055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1493" y="3960471"/>
            <a:ext cx="706055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1493" y="3161818"/>
            <a:ext cx="706055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ross 12"/>
          <p:cNvSpPr/>
          <p:nvPr/>
        </p:nvSpPr>
        <p:spPr>
          <a:xfrm rot="2838888">
            <a:off x="179335" y="3700041"/>
            <a:ext cx="520860" cy="520860"/>
          </a:xfrm>
          <a:prstGeom prst="plus">
            <a:avLst>
              <a:gd name="adj" fmla="val 3922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Cross 13"/>
          <p:cNvSpPr/>
          <p:nvPr/>
        </p:nvSpPr>
        <p:spPr>
          <a:xfrm rot="2838888">
            <a:off x="179336" y="2528053"/>
            <a:ext cx="520860" cy="520860"/>
          </a:xfrm>
          <a:prstGeom prst="plus">
            <a:avLst>
              <a:gd name="adj" fmla="val 3922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5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2129</TotalTime>
  <Words>907</Words>
  <Application>Microsoft Office PowerPoint</Application>
  <PresentationFormat>Widescreen</PresentationFormat>
  <Paragraphs>201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微軟正黑體</vt:lpstr>
      <vt:lpstr>新細明體</vt:lpstr>
      <vt:lpstr>Calibri</vt:lpstr>
      <vt:lpstr>Calibri Light</vt:lpstr>
      <vt:lpstr>Wingdings</vt:lpstr>
      <vt:lpstr>回顧</vt:lpstr>
      <vt:lpstr>Java Tutorials</vt:lpstr>
      <vt:lpstr>Method Signature</vt:lpstr>
      <vt:lpstr>Method Signature</vt:lpstr>
      <vt:lpstr>Method Signature</vt:lpstr>
      <vt:lpstr>Method Signature</vt:lpstr>
      <vt:lpstr>Method Signature</vt:lpstr>
      <vt:lpstr>Method Signature</vt:lpstr>
      <vt:lpstr>Method Overloading</vt:lpstr>
      <vt:lpstr>Method Overloading</vt:lpstr>
      <vt:lpstr>Scope</vt:lpstr>
      <vt:lpstr>Scope</vt:lpstr>
      <vt:lpstr>Scope</vt:lpstr>
      <vt:lpstr>Scope</vt:lpstr>
      <vt:lpstr>Scope</vt:lpstr>
      <vt:lpstr>Scope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Tutorials</dc:title>
  <dc:creator>HeavierThings</dc:creator>
  <cp:lastModifiedBy>soslab</cp:lastModifiedBy>
  <cp:revision>154</cp:revision>
  <dcterms:created xsi:type="dcterms:W3CDTF">2015-03-02T13:01:58Z</dcterms:created>
  <dcterms:modified xsi:type="dcterms:W3CDTF">2015-04-07T15:05:17Z</dcterms:modified>
</cp:coreProperties>
</file>