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95" r:id="rId3"/>
    <p:sldId id="334" r:id="rId4"/>
    <p:sldId id="333" r:id="rId5"/>
    <p:sldId id="335" r:id="rId6"/>
    <p:sldId id="344" r:id="rId7"/>
    <p:sldId id="343" r:id="rId8"/>
    <p:sldId id="345" r:id="rId9"/>
    <p:sldId id="346" r:id="rId10"/>
    <p:sldId id="347" r:id="rId11"/>
    <p:sldId id="349" r:id="rId12"/>
    <p:sldId id="350" r:id="rId13"/>
    <p:sldId id="351" r:id="rId14"/>
    <p:sldId id="352" r:id="rId15"/>
    <p:sldId id="336" r:id="rId16"/>
    <p:sldId id="337" r:id="rId17"/>
    <p:sldId id="339" r:id="rId18"/>
    <p:sldId id="340" r:id="rId19"/>
    <p:sldId id="341" r:id="rId20"/>
    <p:sldId id="338" r:id="rId21"/>
    <p:sldId id="342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75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78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44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97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83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09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78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14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24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81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A14214-485F-4001-A9E2-239D8AD8A958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15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78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A14214-485F-4001-A9E2-239D8AD8A958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46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 </a:t>
            </a:r>
            <a:r>
              <a:rPr lang="en-US" altLang="zh-TW" dirty="0"/>
              <a:t>Tutorials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/>
              <a:t>Classes and </a:t>
            </a:r>
            <a:r>
              <a:rPr lang="en-US" altLang="zh-TW" b="1" dirty="0" smtClean="0"/>
              <a:t>METHODS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22042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Variables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Fields that have the static modifier in their declaration are called </a:t>
            </a:r>
            <a:r>
              <a:rPr lang="en-US" altLang="zh-TW" sz="3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static fields</a:t>
            </a:r>
            <a:r>
              <a:rPr lang="en-US" altLang="zh-TW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or </a:t>
            </a:r>
            <a:r>
              <a:rPr lang="en-US" altLang="zh-TW" sz="3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en-US" altLang="zh-TW" sz="3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variables.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They are associated with the </a:t>
            </a:r>
            <a:r>
              <a:rPr lang="en-US" altLang="zh-TW" sz="3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en-US" altLang="zh-TW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rather than with </a:t>
            </a:r>
            <a:r>
              <a:rPr lang="en-US" altLang="zh-TW" sz="3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any</a:t>
            </a:r>
            <a:r>
              <a:rPr lang="en-US" altLang="zh-TW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object.</a:t>
            </a:r>
            <a:endParaRPr lang="en-US" altLang="zh-TW" sz="30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2934" y="3299812"/>
            <a:ext cx="78827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Bike {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Bike(</a:t>
            </a:r>
            <a:r>
              <a:rPr lang="en-US" altLang="zh-TW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4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75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Variables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126480" y="1822498"/>
            <a:ext cx="4" cy="4439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524263" y="1822498"/>
            <a:ext cx="50596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Bike </a:t>
            </a:r>
            <a:r>
              <a:rPr lang="en-US" altLang="zh-TW" sz="24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=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Bike(1);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Bike </a:t>
            </a:r>
            <a:r>
              <a:rPr lang="en-US" altLang="zh-TW" sz="24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=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Bike(2);</a:t>
            </a:r>
          </a:p>
          <a:p>
            <a:r>
              <a:rPr lang="en-US" altLang="zh-TW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.getId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.getId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zh-TW" alt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097280" y="182249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Bike {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Bike(</a:t>
            </a:r>
            <a:r>
              <a:rPr lang="en-US" altLang="zh-TW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86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Variables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357974" y="1822498"/>
            <a:ext cx="4" cy="4439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524263" y="1822498"/>
            <a:ext cx="50596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Bike </a:t>
            </a:r>
            <a:r>
              <a:rPr lang="en-US" altLang="zh-TW" sz="24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=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Bike(1);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Bike </a:t>
            </a:r>
            <a:r>
              <a:rPr lang="en-US" altLang="zh-TW" sz="24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=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Bike(2);</a:t>
            </a:r>
          </a:p>
          <a:p>
            <a:r>
              <a:rPr lang="en-US" altLang="zh-TW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.getId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.getId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speed</a:t>
            </a:r>
            <a:r>
              <a:rPr lang="en-US" altLang="zh-TW" sz="24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speed</a:t>
            </a:r>
            <a:r>
              <a:rPr lang="en-US" altLang="zh-TW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)</a:t>
            </a:r>
            <a:endParaRPr lang="zh-TW" altLang="en-US" sz="2400" dirty="0"/>
          </a:p>
          <a:p>
            <a:r>
              <a:rPr lang="en-US" altLang="zh-TW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Bike</a:t>
            </a:r>
            <a:r>
              <a:rPr lang="en-US" altLang="zh-TW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speed</a:t>
            </a:r>
            <a:r>
              <a:rPr lang="en-US" altLang="zh-TW" sz="24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Bike</a:t>
            </a:r>
            <a:r>
              <a:rPr lang="en-US" altLang="zh-TW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speed</a:t>
            </a:r>
            <a:r>
              <a:rPr lang="en-US" altLang="zh-TW" sz="24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= 5;</a:t>
            </a:r>
          </a:p>
          <a:p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speed</a:t>
            </a:r>
            <a:r>
              <a:rPr lang="en-US" altLang="zh-TW" sz="24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speed</a:t>
            </a:r>
            <a:r>
              <a:rPr lang="en-US" altLang="zh-TW" sz="24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)</a:t>
            </a:r>
            <a:endParaRPr lang="zh-TW" alt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097280" y="1822498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Bike 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speed = 2</a:t>
            </a:r>
            <a:r>
              <a:rPr lang="en-US" altLang="zh-TW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TW" sz="2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Bike(</a:t>
            </a:r>
            <a:r>
              <a:rPr lang="en-US" altLang="zh-TW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65652" y="2220966"/>
            <a:ext cx="1161975" cy="3886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Donut 9"/>
          <p:cNvSpPr/>
          <p:nvPr/>
        </p:nvSpPr>
        <p:spPr>
          <a:xfrm>
            <a:off x="6049701" y="4042200"/>
            <a:ext cx="474562" cy="474562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78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Variables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901984" y="1822498"/>
            <a:ext cx="4" cy="4439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193279" y="1822498"/>
            <a:ext cx="43906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Bike </a:t>
            </a:r>
            <a:r>
              <a:rPr lang="en-US" altLang="zh-TW" sz="24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=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Bike(1);</a:t>
            </a:r>
          </a:p>
          <a:p>
            <a:r>
              <a:rPr lang="en-US" altLang="zh-TW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.getId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.printType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Bike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.printType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7280" y="1822498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Bike 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printType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TW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TW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"Bike</a:t>
            </a:r>
            <a:r>
              <a:rPr lang="en-US" altLang="zh-TW" sz="24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TW" sz="2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Donut 4"/>
          <p:cNvSpPr/>
          <p:nvPr/>
        </p:nvSpPr>
        <p:spPr>
          <a:xfrm>
            <a:off x="6664703" y="2948997"/>
            <a:ext cx="474562" cy="474562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16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Statics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Being object-oriented is all about the objects, or the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instances.</a:t>
            </a:r>
            <a:endParaRPr lang="en-US" altLang="zh-TW" sz="28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 in OO stands for "Object", not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Statics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can't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 inherited, they don't take part in polymorphism. </a:t>
            </a:r>
            <a:endParaRPr lang="en-US" altLang="zh-TW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tatics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aren't object-oriented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When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 use static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methods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"Does </a:t>
            </a:r>
            <a:r>
              <a:rPr lang="en-US" altLang="zh-TW" sz="2400" dirty="0"/>
              <a:t>it make sense to call this method, even if no </a:t>
            </a:r>
            <a:r>
              <a:rPr lang="en-US" altLang="zh-TW" sz="2400" dirty="0" smtClean="0"/>
              <a:t>object </a:t>
            </a:r>
            <a:r>
              <a:rPr lang="en-US" altLang="zh-TW" sz="2400" dirty="0"/>
              <a:t>has been constructed yet</a:t>
            </a:r>
            <a:r>
              <a:rPr lang="en-US" altLang="zh-TW" sz="2400" dirty="0" smtClean="0"/>
              <a:t>?"</a:t>
            </a:r>
          </a:p>
        </p:txBody>
      </p:sp>
    </p:spTree>
    <p:extLst>
      <p:ext uri="{BB962C8B-B14F-4D97-AF65-F5344CB8AC3E}">
        <p14:creationId xmlns:p14="http://schemas.microsoft.com/office/powerpoint/2010/main" val="229126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Usage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4455" y="1737360"/>
            <a:ext cx="77573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Change {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TW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changePrimitive</a:t>
            </a:r>
            <a:r>
              <a:rPr lang="en-US" altLang="zh-TW" sz="2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US" altLang="zh-TW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TW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TW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US" altLang="zh-TW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changePrimitive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= 9;</a:t>
            </a:r>
          </a:p>
          <a:p>
            <a:r>
              <a:rPr lang="zh-TW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859207" y="1737360"/>
            <a:ext cx="0" cy="452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859207" y="1737360"/>
            <a:ext cx="3950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change (</a:t>
            </a:r>
            <a:r>
              <a:rPr lang="en-US" altLang="zh-TW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= 9;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7905508" y="4481015"/>
            <a:ext cx="39504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change (){</a:t>
            </a:r>
          </a:p>
          <a:p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1</a:t>
            </a:r>
            <a:endParaRPr lang="en-US" altLang="zh-TW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= 9;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9495782" y="4886840"/>
            <a:ext cx="438765" cy="3886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7951808" y="3076188"/>
            <a:ext cx="171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change(</a:t>
            </a:r>
            <a:r>
              <a:rPr lang="en-US" altLang="zh-TW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q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TW" alt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7951808" y="3625656"/>
            <a:ext cx="171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change(</a:t>
            </a:r>
            <a:r>
              <a:rPr lang="en-US" altLang="zh-TW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104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19" grpId="0" animBg="1"/>
      <p:bldP spid="6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Usage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138052" y="1724632"/>
            <a:ext cx="0" cy="452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63444" y="1777163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Mutate {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primitive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TW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ref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"default"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231038" y="1880505"/>
            <a:ext cx="56816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Mutate </a:t>
            </a:r>
            <a:r>
              <a:rPr lang="en-US" altLang="zh-TW" sz="2400" dirty="0">
                <a:solidFill>
                  <a:srgbClr val="6A3E3E"/>
                </a:solidFill>
                <a:latin typeface="Consolas" panose="020B0609020204030204" pitchFamily="49" charset="0"/>
              </a:rPr>
              <a:t>mu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Mutate();</a:t>
            </a:r>
          </a:p>
          <a:p>
            <a:r>
              <a:rPr lang="en-US" altLang="zh-TW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mu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primitive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= 50;</a:t>
            </a:r>
          </a:p>
          <a:p>
            <a:r>
              <a:rPr lang="en-US" altLang="zh-TW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mu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ref</a:t>
            </a:r>
            <a:r>
              <a:rPr lang="en-US" altLang="zh-TW" sz="2400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400" dirty="0">
                <a:solidFill>
                  <a:srgbClr val="0000C0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longString</a:t>
            </a:r>
            <a:r>
              <a:rPr lang="en-US" altLang="zh-TW" sz="2400" dirty="0">
                <a:solidFill>
                  <a:srgbClr val="0000C0"/>
                </a:solidFill>
                <a:latin typeface="Consolas" panose="020B0609020204030204" pitchFamily="49" charset="0"/>
              </a:rPr>
              <a:t>";</a:t>
            </a:r>
          </a:p>
          <a:p>
            <a:r>
              <a:rPr lang="en-US" altLang="zh-TW" sz="2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chagenRef1(</a:t>
            </a:r>
            <a:r>
              <a:rPr lang="en-US" altLang="zh-TW" sz="2400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mu</a:t>
            </a:r>
            <a:r>
              <a:rPr lang="en-US" altLang="zh-TW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TW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TW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mu</a:t>
            </a:r>
            <a:r>
              <a:rPr lang="en-US" altLang="zh-TW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primitive</a:t>
            </a:r>
            <a:r>
              <a:rPr lang="en-US" altLang="zh-TW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TW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TW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mu</a:t>
            </a:r>
            <a:r>
              <a:rPr lang="en-US" altLang="zh-TW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ref</a:t>
            </a:r>
            <a:r>
              <a:rPr lang="en-US" altLang="zh-TW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TW" altLang="en-US" sz="2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3444" y="3346823"/>
            <a:ext cx="68877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changeRef1(</a:t>
            </a:r>
            <a:r>
              <a:rPr lang="en-US" altLang="zh-TW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Mutate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Mutate();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241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Usage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138052" y="1724632"/>
            <a:ext cx="0" cy="452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63444" y="1777163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Mutate {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primitive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TW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ref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"default"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63444" y="322822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changeRef2(</a:t>
            </a:r>
            <a:r>
              <a:rPr lang="en-US" altLang="zh-TW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Mutate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primitive</a:t>
            </a:r>
            <a:r>
              <a:rPr lang="en-US" altLang="zh-TW" sz="2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= 0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ref</a:t>
            </a:r>
            <a:r>
              <a:rPr lang="en-US" altLang="zh-TW" sz="2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0000C0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"default"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231038" y="1880505"/>
            <a:ext cx="56816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Mutate </a:t>
            </a:r>
            <a:r>
              <a:rPr lang="en-US" altLang="zh-TW" sz="2400" dirty="0">
                <a:solidFill>
                  <a:srgbClr val="6A3E3E"/>
                </a:solidFill>
                <a:latin typeface="Consolas" panose="020B0609020204030204" pitchFamily="49" charset="0"/>
              </a:rPr>
              <a:t>mu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Mutate();</a:t>
            </a:r>
          </a:p>
          <a:p>
            <a:r>
              <a:rPr lang="en-US" altLang="zh-TW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mu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primitive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= 50;</a:t>
            </a:r>
          </a:p>
          <a:p>
            <a:r>
              <a:rPr lang="en-US" altLang="zh-TW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mu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ref</a:t>
            </a:r>
            <a:r>
              <a:rPr lang="en-US" altLang="zh-TW" sz="2400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400" dirty="0">
                <a:solidFill>
                  <a:srgbClr val="0000C0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longString</a:t>
            </a:r>
            <a:r>
              <a:rPr lang="en-US" altLang="zh-TW" sz="2400" dirty="0">
                <a:solidFill>
                  <a:srgbClr val="0000C0"/>
                </a:solidFill>
                <a:latin typeface="Consolas" panose="020B0609020204030204" pitchFamily="49" charset="0"/>
              </a:rPr>
              <a:t>";</a:t>
            </a:r>
          </a:p>
          <a:p>
            <a:r>
              <a:rPr lang="en-US" altLang="zh-TW" sz="2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chagenRef2(</a:t>
            </a:r>
            <a:r>
              <a:rPr lang="en-US" altLang="zh-TW" sz="2400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mu</a:t>
            </a:r>
            <a:r>
              <a:rPr lang="en-US" altLang="zh-TW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TW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TW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mu</a:t>
            </a:r>
            <a:r>
              <a:rPr lang="en-US" altLang="zh-TW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primitive</a:t>
            </a:r>
            <a:r>
              <a:rPr lang="en-US" altLang="zh-TW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TW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TW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mu</a:t>
            </a:r>
            <a:r>
              <a:rPr lang="en-US" altLang="zh-TW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ref</a:t>
            </a:r>
            <a:r>
              <a:rPr lang="en-US" altLang="zh-TW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TW" altLang="en-US" sz="2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31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Usage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138052" y="1724632"/>
            <a:ext cx="0" cy="452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63444" y="1777163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Mutate {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primitive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TW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ref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"default"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231038" y="1880505"/>
            <a:ext cx="568162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Mutate </a:t>
            </a:r>
            <a:r>
              <a:rPr lang="en-US" altLang="zh-TW" sz="2400" dirty="0">
                <a:solidFill>
                  <a:srgbClr val="6A3E3E"/>
                </a:solidFill>
                <a:latin typeface="Consolas" panose="020B0609020204030204" pitchFamily="49" charset="0"/>
              </a:rPr>
              <a:t>mu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Mutate();</a:t>
            </a:r>
          </a:p>
          <a:p>
            <a:r>
              <a:rPr lang="en-US" altLang="zh-TW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mu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primitive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= 50;</a:t>
            </a:r>
          </a:p>
          <a:p>
            <a:r>
              <a:rPr lang="en-US" altLang="zh-TW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mu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ref</a:t>
            </a:r>
            <a:r>
              <a:rPr lang="en-US" altLang="zh-TW" sz="2400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400" dirty="0">
                <a:solidFill>
                  <a:srgbClr val="0000C0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longString</a:t>
            </a:r>
            <a:r>
              <a:rPr lang="en-US" altLang="zh-TW" sz="2400" dirty="0">
                <a:solidFill>
                  <a:srgbClr val="0000C0"/>
                </a:solidFill>
                <a:latin typeface="Consolas" panose="020B0609020204030204" pitchFamily="49" charset="0"/>
              </a:rPr>
              <a:t>";</a:t>
            </a:r>
          </a:p>
          <a:p>
            <a:r>
              <a:rPr lang="en-US" altLang="zh-TW" sz="2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chagenRef1(</a:t>
            </a:r>
            <a:r>
              <a:rPr lang="en-US" altLang="zh-TW" sz="2400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mu</a:t>
            </a:r>
            <a:r>
              <a:rPr lang="en-US" altLang="zh-TW" sz="2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Mutate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m = mu;</a:t>
            </a:r>
          </a:p>
          <a:p>
            <a:r>
              <a:rPr lang="en-US" altLang="zh-TW" sz="2400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Mutate();</a:t>
            </a:r>
            <a:endParaRPr lang="en-US" altLang="zh-TW" sz="2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TW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TW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mu</a:t>
            </a:r>
            <a:r>
              <a:rPr lang="en-US" altLang="zh-TW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primitive</a:t>
            </a:r>
            <a:r>
              <a:rPr lang="en-US" altLang="zh-TW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TW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TW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mu</a:t>
            </a:r>
            <a:r>
              <a:rPr lang="en-US" altLang="zh-TW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ref</a:t>
            </a:r>
            <a:r>
              <a:rPr lang="en-US" altLang="zh-TW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TW" altLang="en-US" sz="2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3444" y="3346823"/>
            <a:ext cx="68877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changeRef1(</a:t>
            </a:r>
            <a:r>
              <a:rPr lang="en-US" altLang="zh-TW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Mutate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Mutate();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6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Usage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138052" y="1724632"/>
            <a:ext cx="0" cy="452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63444" y="1777163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Mutate {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primitive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TW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ref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"default"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63444" y="322822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changeRef2(</a:t>
            </a:r>
            <a:r>
              <a:rPr lang="en-US" altLang="zh-TW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Mutate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primitive</a:t>
            </a:r>
            <a:r>
              <a:rPr lang="en-US" altLang="zh-TW" sz="2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= 0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ref</a:t>
            </a:r>
            <a:r>
              <a:rPr lang="en-US" altLang="zh-TW" sz="2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0000C0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"default"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231038" y="1880505"/>
            <a:ext cx="56816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Mutate </a:t>
            </a:r>
            <a:r>
              <a:rPr lang="en-US" altLang="zh-TW" sz="2400" dirty="0">
                <a:solidFill>
                  <a:srgbClr val="6A3E3E"/>
                </a:solidFill>
                <a:latin typeface="Consolas" panose="020B0609020204030204" pitchFamily="49" charset="0"/>
              </a:rPr>
              <a:t>mu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Mutate();</a:t>
            </a:r>
          </a:p>
          <a:p>
            <a:r>
              <a:rPr lang="en-US" altLang="zh-TW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mu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primitive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= 50;</a:t>
            </a:r>
          </a:p>
          <a:p>
            <a:r>
              <a:rPr lang="en-US" altLang="zh-TW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mu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ref</a:t>
            </a:r>
            <a:r>
              <a:rPr lang="en-US" altLang="zh-TW" sz="2400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400" dirty="0">
                <a:solidFill>
                  <a:srgbClr val="0000C0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longString</a:t>
            </a:r>
            <a:r>
              <a:rPr lang="en-US" altLang="zh-TW" sz="2400" dirty="0">
                <a:solidFill>
                  <a:srgbClr val="0000C0"/>
                </a:solidFill>
                <a:latin typeface="Consolas" panose="020B0609020204030204" pitchFamily="49" charset="0"/>
              </a:rPr>
              <a:t>";</a:t>
            </a:r>
          </a:p>
          <a:p>
            <a:r>
              <a:rPr lang="en-US" altLang="zh-TW" sz="2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chagenRef2(</a:t>
            </a:r>
            <a:r>
              <a:rPr lang="en-US" altLang="zh-TW" sz="2400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mu</a:t>
            </a:r>
            <a:r>
              <a:rPr lang="en-US" altLang="zh-TW" sz="2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Mutate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m = mu;</a:t>
            </a:r>
          </a:p>
          <a:p>
            <a:r>
              <a:rPr lang="en-US" altLang="zh-TW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primitive</a:t>
            </a:r>
            <a:r>
              <a:rPr lang="en-US" altLang="zh-TW" sz="2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0000C0"/>
                </a:solidFill>
                <a:latin typeface="Consolas" panose="020B0609020204030204" pitchFamily="49" charset="0"/>
              </a:rPr>
              <a:t>= 0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ref</a:t>
            </a:r>
            <a:r>
              <a:rPr lang="en-US" altLang="zh-TW" sz="2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0000C0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"default"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TW" sz="2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TW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TW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mu</a:t>
            </a:r>
            <a:r>
              <a:rPr lang="en-US" altLang="zh-TW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primitive</a:t>
            </a:r>
            <a:r>
              <a:rPr lang="en-US" altLang="zh-TW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TW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TW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mu</a:t>
            </a:r>
            <a:r>
              <a:rPr lang="en-US" altLang="zh-TW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ref</a:t>
            </a:r>
            <a:r>
              <a:rPr lang="en-US" altLang="zh-TW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TW" altLang="en-US" sz="2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68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Usage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80" y="1737360"/>
            <a:ext cx="77920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TW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addString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zh-TW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zh-TW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097279" y="3312419"/>
            <a:ext cx="5791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someObj.addString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en-US" altLang="zh-TW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left","right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")</a:t>
            </a:r>
            <a:endParaRPr lang="zh-TW" alt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218310" y="3385407"/>
            <a:ext cx="978723" cy="3886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5412445" y="3378434"/>
            <a:ext cx="1161975" cy="3886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 flipV="1">
            <a:off x="4707672" y="2304517"/>
            <a:ext cx="1704703" cy="10808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0"/>
          </p:cNvCxnSpPr>
          <p:nvPr/>
        </p:nvCxnSpPr>
        <p:spPr>
          <a:xfrm flipV="1">
            <a:off x="5993433" y="2246715"/>
            <a:ext cx="1600589" cy="11317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197033" y="1761205"/>
            <a:ext cx="1377387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"left"</a:t>
            </a:r>
            <a:endParaRPr lang="zh-TW" alt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6889249" y="1753759"/>
            <a:ext cx="1409799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"right"</a:t>
            </a:r>
            <a:endParaRPr lang="zh-TW" alt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2621148" y="2122685"/>
            <a:ext cx="3057455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"left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 + "right"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476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24" grpId="0" animBg="1"/>
      <p:bldP spid="24" grpId="1" animBg="1"/>
      <p:bldP spid="25" grpId="0" animBg="1"/>
      <p:bldP spid="25" grpId="1" animBg="1"/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Usage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1869" y="188050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changeRef1 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Mutate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Mutate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3186159" y="2644003"/>
            <a:ext cx="1932973" cy="19329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Original</a:t>
            </a:r>
          </a:p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Mutate</a:t>
            </a:r>
          </a:p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Object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20605" y="3186867"/>
            <a:ext cx="2895600" cy="46298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 = 50</a:t>
            </a:r>
            <a:endParaRPr lang="zh-TW" alt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220605" y="3720449"/>
            <a:ext cx="2895600" cy="46298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"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longString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endParaRPr lang="zh-TW" altLang="en-US" sz="2400" dirty="0"/>
          </a:p>
        </p:txBody>
      </p:sp>
      <p:sp>
        <p:nvSpPr>
          <p:cNvPr id="15" name="Oval 14"/>
          <p:cNvSpPr/>
          <p:nvPr/>
        </p:nvSpPr>
        <p:spPr>
          <a:xfrm>
            <a:off x="351869" y="5225873"/>
            <a:ext cx="873541" cy="8735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m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5" idx="6"/>
            <a:endCxn id="4" idx="2"/>
          </p:cNvCxnSpPr>
          <p:nvPr/>
        </p:nvCxnSpPr>
        <p:spPr>
          <a:xfrm flipV="1">
            <a:off x="1225410" y="3610490"/>
            <a:ext cx="1960749" cy="205215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186159" y="4683009"/>
            <a:ext cx="4930046" cy="1932973"/>
            <a:chOff x="6447869" y="1880505"/>
            <a:chExt cx="4930046" cy="1932973"/>
          </a:xfrm>
        </p:grpSpPr>
        <p:sp>
          <p:nvSpPr>
            <p:cNvPr id="18" name="Oval 17"/>
            <p:cNvSpPr/>
            <p:nvPr/>
          </p:nvSpPr>
          <p:spPr>
            <a:xfrm>
              <a:off x="6447869" y="1880505"/>
              <a:ext cx="1932973" cy="193297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>
                  <a:solidFill>
                    <a:schemeClr val="tx1"/>
                  </a:solidFill>
                </a:rPr>
                <a:t>new</a:t>
              </a:r>
            </a:p>
            <a:p>
              <a:pPr algn="ctr"/>
              <a:r>
                <a:rPr lang="en-US" altLang="zh-TW" sz="2400" b="1" dirty="0" smtClean="0">
                  <a:solidFill>
                    <a:schemeClr val="tx1"/>
                  </a:solidFill>
                </a:rPr>
                <a:t>Mutate</a:t>
              </a:r>
            </a:p>
            <a:p>
              <a:pPr algn="ctr"/>
              <a:r>
                <a:rPr lang="en-US" altLang="zh-TW" sz="2400" b="1" dirty="0" smtClean="0">
                  <a:solidFill>
                    <a:schemeClr val="tx1"/>
                  </a:solidFill>
                </a:rPr>
                <a:t>Object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482315" y="2423369"/>
              <a:ext cx="2895600" cy="4629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p = 0</a:t>
              </a:r>
              <a:endParaRPr lang="zh-TW" altLang="en-US" sz="2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482315" y="2956951"/>
              <a:ext cx="2895600" cy="4629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r</a:t>
              </a:r>
              <a:r>
                <a:rPr lang="en-US" altLang="zh-TW" sz="2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= "default"</a:t>
              </a:r>
              <a:endParaRPr lang="zh-TW" altLang="en-US" sz="2400" dirty="0"/>
            </a:p>
          </p:txBody>
        </p:sp>
      </p:grpSp>
      <p:cxnSp>
        <p:nvCxnSpPr>
          <p:cNvPr id="24" name="Straight Arrow Connector 23"/>
          <p:cNvCxnSpPr>
            <a:stCxn id="15" idx="6"/>
            <a:endCxn id="18" idx="2"/>
          </p:cNvCxnSpPr>
          <p:nvPr/>
        </p:nvCxnSpPr>
        <p:spPr>
          <a:xfrm flipV="1">
            <a:off x="1225410" y="5649496"/>
            <a:ext cx="1960749" cy="1314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1428" y="337939"/>
            <a:ext cx="5681623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Mutate </a:t>
            </a:r>
            <a:r>
              <a:rPr lang="en-US" altLang="zh-TW" sz="2400" dirty="0">
                <a:solidFill>
                  <a:srgbClr val="6A3E3E"/>
                </a:solidFill>
                <a:latin typeface="Consolas" panose="020B0609020204030204" pitchFamily="49" charset="0"/>
              </a:rPr>
              <a:t>mu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Mutate();</a:t>
            </a:r>
          </a:p>
          <a:p>
            <a:r>
              <a:rPr lang="en-US" altLang="zh-TW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mu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primitive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= 50;</a:t>
            </a:r>
          </a:p>
          <a:p>
            <a:r>
              <a:rPr lang="en-US" altLang="zh-TW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mu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ref</a:t>
            </a:r>
            <a:r>
              <a:rPr lang="en-US" altLang="zh-TW" sz="2400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400" dirty="0">
                <a:solidFill>
                  <a:srgbClr val="0000C0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longString</a:t>
            </a:r>
            <a:r>
              <a:rPr lang="en-US" altLang="zh-TW" sz="2400" dirty="0">
                <a:solidFill>
                  <a:srgbClr val="0000C0"/>
                </a:solidFill>
                <a:latin typeface="Consolas" panose="020B0609020204030204" pitchFamily="49" charset="0"/>
              </a:rPr>
              <a:t>";</a:t>
            </a:r>
          </a:p>
          <a:p>
            <a:r>
              <a:rPr lang="en-US" altLang="zh-TW" sz="2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changeRef1(</a:t>
            </a:r>
            <a:r>
              <a:rPr lang="en-US" altLang="zh-TW" sz="2400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mu</a:t>
            </a:r>
            <a:r>
              <a:rPr lang="en-US" altLang="zh-TW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TW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TW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mu</a:t>
            </a:r>
            <a:r>
              <a:rPr lang="en-US" altLang="zh-TW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primitive</a:t>
            </a:r>
            <a:r>
              <a:rPr lang="en-US" altLang="zh-TW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TW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TW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mu</a:t>
            </a:r>
            <a:r>
              <a:rPr lang="en-US" altLang="zh-TW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ref</a:t>
            </a:r>
            <a:r>
              <a:rPr lang="en-US" altLang="zh-TW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TW" altLang="en-US" sz="2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351868" y="3173718"/>
            <a:ext cx="873541" cy="8735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mu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30" idx="6"/>
            <a:endCxn id="4" idx="2"/>
          </p:cNvCxnSpPr>
          <p:nvPr/>
        </p:nvCxnSpPr>
        <p:spPr>
          <a:xfrm>
            <a:off x="1225409" y="3610489"/>
            <a:ext cx="1960750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64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 animBg="1"/>
      <p:bldP spid="15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Usage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9909" y="171401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chagenRef2(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Mutate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primitive</a:t>
            </a:r>
            <a:r>
              <a:rPr lang="en-US" altLang="zh-TW" sz="2400" dirty="0">
                <a:solidFill>
                  <a:srgbClr val="0000C0"/>
                </a:solidFill>
                <a:latin typeface="Consolas" panose="020B0609020204030204" pitchFamily="49" charset="0"/>
              </a:rPr>
              <a:t> = 0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ref</a:t>
            </a:r>
            <a:r>
              <a:rPr lang="en-US" altLang="zh-TW" sz="2400" dirty="0">
                <a:solidFill>
                  <a:srgbClr val="0000C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"default"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3186159" y="2644003"/>
            <a:ext cx="1932973" cy="19329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Original</a:t>
            </a:r>
          </a:p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Mutate</a:t>
            </a:r>
          </a:p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Object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20605" y="3186867"/>
            <a:ext cx="2895600" cy="46298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 = 50</a:t>
            </a:r>
            <a:endParaRPr lang="zh-TW" alt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220605" y="3720449"/>
            <a:ext cx="2895600" cy="46298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"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longString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endParaRPr lang="zh-TW" altLang="en-US" sz="2400" dirty="0"/>
          </a:p>
        </p:txBody>
      </p:sp>
      <p:sp>
        <p:nvSpPr>
          <p:cNvPr id="15" name="Oval 14"/>
          <p:cNvSpPr/>
          <p:nvPr/>
        </p:nvSpPr>
        <p:spPr>
          <a:xfrm>
            <a:off x="351869" y="5225873"/>
            <a:ext cx="873541" cy="8735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m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5" idx="6"/>
            <a:endCxn id="4" idx="2"/>
          </p:cNvCxnSpPr>
          <p:nvPr/>
        </p:nvCxnSpPr>
        <p:spPr>
          <a:xfrm flipV="1">
            <a:off x="1225410" y="3610490"/>
            <a:ext cx="1960749" cy="205215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1428" y="337939"/>
            <a:ext cx="5681623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Mutate </a:t>
            </a:r>
            <a:r>
              <a:rPr lang="en-US" altLang="zh-TW" sz="2400" dirty="0">
                <a:solidFill>
                  <a:srgbClr val="6A3E3E"/>
                </a:solidFill>
                <a:latin typeface="Consolas" panose="020B0609020204030204" pitchFamily="49" charset="0"/>
              </a:rPr>
              <a:t>mu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Mutate();</a:t>
            </a:r>
          </a:p>
          <a:p>
            <a:r>
              <a:rPr lang="en-US" altLang="zh-TW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mu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primitive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= 50;</a:t>
            </a:r>
          </a:p>
          <a:p>
            <a:r>
              <a:rPr lang="en-US" altLang="zh-TW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mu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ref</a:t>
            </a:r>
            <a:r>
              <a:rPr lang="en-US" altLang="zh-TW" sz="2400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400" dirty="0">
                <a:solidFill>
                  <a:srgbClr val="0000C0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longString</a:t>
            </a:r>
            <a:r>
              <a:rPr lang="en-US" altLang="zh-TW" sz="2400" dirty="0">
                <a:solidFill>
                  <a:srgbClr val="0000C0"/>
                </a:solidFill>
                <a:latin typeface="Consolas" panose="020B0609020204030204" pitchFamily="49" charset="0"/>
              </a:rPr>
              <a:t>";</a:t>
            </a:r>
          </a:p>
          <a:p>
            <a:r>
              <a:rPr lang="en-US" altLang="zh-TW" sz="2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chagenRef2(</a:t>
            </a:r>
            <a:r>
              <a:rPr lang="en-US" altLang="zh-TW" sz="2400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mu</a:t>
            </a:r>
            <a:r>
              <a:rPr lang="en-US" altLang="zh-TW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TW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TW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mu</a:t>
            </a:r>
            <a:r>
              <a:rPr lang="en-US" altLang="zh-TW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primitive</a:t>
            </a:r>
            <a:r>
              <a:rPr lang="en-US" altLang="zh-TW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TW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TW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mu</a:t>
            </a:r>
            <a:r>
              <a:rPr lang="en-US" altLang="zh-TW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ref</a:t>
            </a:r>
            <a:r>
              <a:rPr lang="en-US" altLang="zh-TW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TW" altLang="en-US" sz="2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351868" y="3173718"/>
            <a:ext cx="873541" cy="8735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mu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30" idx="6"/>
            <a:endCxn id="4" idx="2"/>
          </p:cNvCxnSpPr>
          <p:nvPr/>
        </p:nvCxnSpPr>
        <p:spPr>
          <a:xfrm>
            <a:off x="1225409" y="3610489"/>
            <a:ext cx="1960750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220605" y="3186867"/>
            <a:ext cx="2895600" cy="46298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 = 0</a:t>
            </a:r>
            <a:endParaRPr lang="zh-TW" alt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5220605" y="3720449"/>
            <a:ext cx="2895600" cy="46298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"default"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232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0" grpId="1" animBg="1"/>
      <p:bldP spid="12" grpId="0" animBg="1"/>
      <p:bldP spid="12" grpId="1" animBg="1"/>
      <p:bldP spid="15" grpId="0" animBg="1"/>
      <p:bldP spid="3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Usage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80" y="1737360"/>
            <a:ext cx="77920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TW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addString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zh-TW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zh-TW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097280" y="2937689"/>
            <a:ext cx="10058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someObj.addString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(String c = "l", String d = "r")</a:t>
            </a:r>
          </a:p>
          <a:p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c = 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"left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";</a:t>
            </a:r>
          </a:p>
          <a:p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 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"right";</a:t>
            </a:r>
          </a:p>
          <a:p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any = </a:t>
            </a:r>
            <a:r>
              <a:rPr lang="en-US" altLang="zh-TW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someObj.addString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(c, d)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24904" y="4118672"/>
            <a:ext cx="388414" cy="3886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6790453" y="4118672"/>
            <a:ext cx="388414" cy="3886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Cross 18"/>
          <p:cNvSpPr/>
          <p:nvPr/>
        </p:nvSpPr>
        <p:spPr>
          <a:xfrm rot="2838888">
            <a:off x="630749" y="2927687"/>
            <a:ext cx="520860" cy="520860"/>
          </a:xfrm>
          <a:prstGeom prst="plus">
            <a:avLst>
              <a:gd name="adj" fmla="val 3922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Rectangle 19"/>
          <p:cNvSpPr/>
          <p:nvPr/>
        </p:nvSpPr>
        <p:spPr>
          <a:xfrm>
            <a:off x="1097280" y="4507349"/>
            <a:ext cx="77920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TW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addString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TW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zh-TW" alt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=</a:t>
            </a:r>
            <a:r>
              <a:rPr lang="zh-TW" alt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String c = "1";</a:t>
            </a:r>
            <a:endParaRPr lang="en-US" altLang="zh-TW" sz="2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TW" sz="24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zh-TW" altLang="en-US" sz="24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=</a:t>
            </a:r>
            <a:r>
              <a:rPr lang="zh-TW" altLang="en-US" sz="24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c;</a:t>
            </a:r>
          </a:p>
          <a:p>
            <a:r>
              <a:rPr lang="en-US" altLang="zh-TW" sz="24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TW" sz="24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b = d;</a:t>
            </a:r>
            <a:endParaRPr lang="en-US" altLang="zh-TW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/>
          </a:p>
        </p:txBody>
      </p:sp>
      <p:sp>
        <p:nvSpPr>
          <p:cNvPr id="21" name="Cross 20"/>
          <p:cNvSpPr/>
          <p:nvPr/>
        </p:nvSpPr>
        <p:spPr>
          <a:xfrm rot="2838888">
            <a:off x="605283" y="4838729"/>
            <a:ext cx="520860" cy="520860"/>
          </a:xfrm>
          <a:prstGeom prst="plus">
            <a:avLst>
              <a:gd name="adj" fmla="val 3922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Rectangle 22"/>
          <p:cNvSpPr/>
          <p:nvPr/>
        </p:nvSpPr>
        <p:spPr>
          <a:xfrm>
            <a:off x="3294266" y="5279329"/>
            <a:ext cx="388414" cy="3886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Rectangle 25"/>
          <p:cNvSpPr/>
          <p:nvPr/>
        </p:nvSpPr>
        <p:spPr>
          <a:xfrm>
            <a:off x="3294266" y="5668006"/>
            <a:ext cx="388414" cy="3886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67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9" grpId="0" animBg="1"/>
      <p:bldP spid="21" grpId="0" animBg="1"/>
      <p:bldP spid="23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Usage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7280" y="1737360"/>
            <a:ext cx="10058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Methods {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TW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addString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zh-TW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zh-TW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 smtClean="0">
              <a:latin typeface="Consolas" panose="020B0609020204030204" pitchFamily="49" charset="0"/>
            </a:endParaRPr>
          </a:p>
          <a:p>
            <a:r>
              <a:rPr lang="en-US" altLang="zh-TW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TW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addString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(String[] </a:t>
            </a:r>
            <a:r>
              <a:rPr lang="en-US" altLang="zh-TW" sz="24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strings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TW" sz="24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24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TW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zh-TW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zh-TW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strings</a:t>
            </a:r>
            <a:r>
              <a:rPr lang="en-US" altLang="zh-TW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24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24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sz="2400" dirty="0">
                <a:solidFill>
                  <a:srgbClr val="6A3E3E"/>
                </a:solidFill>
                <a:latin typeface="Consolas" panose="020B0609020204030204" pitchFamily="49" charset="0"/>
              </a:rPr>
              <a:t>strings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zh-TW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9067800" y="1845734"/>
            <a:ext cx="3015343" cy="4304695"/>
            <a:chOff x="9067800" y="1845734"/>
            <a:chExt cx="3015343" cy="4304695"/>
          </a:xfrm>
        </p:grpSpPr>
        <p:sp>
          <p:nvSpPr>
            <p:cNvPr id="5" name="Rectangle 4"/>
            <p:cNvSpPr/>
            <p:nvPr/>
          </p:nvSpPr>
          <p:spPr>
            <a:xfrm>
              <a:off x="9067800" y="1845734"/>
              <a:ext cx="3015343" cy="43046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220200" y="1998134"/>
              <a:ext cx="2721429" cy="6144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800" dirty="0" smtClean="0">
                  <a:solidFill>
                    <a:schemeClr val="tx1"/>
                  </a:solidFill>
                </a:rPr>
                <a:t>Class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0200" y="2720946"/>
              <a:ext cx="2721429" cy="4671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Fields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220200" y="3188117"/>
              <a:ext cx="2721429" cy="28481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Methods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118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Usage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984" y="1754294"/>
            <a:ext cx="10058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Methods {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TW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addString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zh-TW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zh-TW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 smtClean="0">
              <a:latin typeface="Consolas" panose="020B0609020204030204" pitchFamily="49" charset="0"/>
            </a:endParaRPr>
          </a:p>
          <a:p>
            <a:r>
              <a:rPr lang="en-US" altLang="zh-TW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TW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addString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(String[] </a:t>
            </a:r>
            <a:r>
              <a:rPr lang="en-US" altLang="zh-TW" sz="24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strings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TW" sz="24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24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TW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zh-TW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zh-TW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strings</a:t>
            </a:r>
            <a:r>
              <a:rPr lang="en-US" altLang="zh-TW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24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24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sz="2400" dirty="0">
                <a:solidFill>
                  <a:srgbClr val="6A3E3E"/>
                </a:solidFill>
                <a:latin typeface="Consolas" panose="020B0609020204030204" pitchFamily="49" charset="0"/>
              </a:rPr>
              <a:t>strings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zh-TW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044402" y="1754294"/>
            <a:ext cx="0" cy="452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071025" y="2799188"/>
            <a:ext cx="35754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TW" sz="2400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2400" dirty="0">
                <a:solidFill>
                  <a:srgbClr val="2A00FF"/>
                </a:solidFill>
                <a:latin typeface="Consolas" panose="020B0609020204030204" pitchFamily="49" charset="0"/>
              </a:rPr>
              <a:t>"q"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TW" sz="2400" dirty="0">
                <a:solidFill>
                  <a:srgbClr val="6A3E3E"/>
                </a:solidFill>
                <a:latin typeface="Consolas" panose="020B0609020204030204" pitchFamily="49" charset="0"/>
              </a:rPr>
              <a:t>w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2400" dirty="0">
                <a:solidFill>
                  <a:srgbClr val="2A00FF"/>
                </a:solidFill>
                <a:latin typeface="Consolas" panose="020B0609020204030204" pitchFamily="49" charset="0"/>
              </a:rPr>
              <a:t>"w"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m.addString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400" dirty="0">
                <a:solidFill>
                  <a:srgbClr val="6A3E3E"/>
                </a:solidFill>
                <a:latin typeface="Consolas" panose="020B0609020204030204" pitchFamily="49" charset="0"/>
              </a:rPr>
              <a:t>w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TW" alt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8071025" y="4016451"/>
            <a:ext cx="40627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String[] s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2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400" dirty="0" err="1">
                <a:solidFill>
                  <a:srgbClr val="2A00FF"/>
                </a:solidFill>
                <a:latin typeface="Consolas" panose="020B0609020204030204" pitchFamily="49" charset="0"/>
              </a:rPr>
              <a:t>q</a:t>
            </a:r>
            <a:r>
              <a:rPr lang="en-US" altLang="zh-TW" sz="24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","w</a:t>
            </a:r>
            <a:r>
              <a:rPr lang="en-US" altLang="zh-TW" sz="2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m.addString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  <a:endParaRPr lang="zh-TW" alt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14127" y="2546430"/>
            <a:ext cx="13889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82810" y="2546430"/>
            <a:ext cx="13889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14127" y="3647954"/>
            <a:ext cx="26621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094561" y="1790176"/>
            <a:ext cx="3074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Methods </a:t>
            </a:r>
            <a:r>
              <a:rPr lang="en-US" altLang="zh-TW" sz="2400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endParaRPr lang="en-US" altLang="zh-TW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Methods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TW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12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Constructor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Constructor declarations look like method </a:t>
            </a:r>
            <a:r>
              <a:rPr lang="en-US" altLang="zh-TW" sz="3200" dirty="0" smtClean="0"/>
              <a:t>declarations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3000" dirty="0" smtClean="0"/>
              <a:t>Except </a:t>
            </a:r>
            <a:r>
              <a:rPr lang="en-US" altLang="zh-TW" sz="3000" dirty="0"/>
              <a:t>that they use the </a:t>
            </a:r>
            <a:r>
              <a:rPr lang="en-US" altLang="zh-TW" sz="3000" b="1" dirty="0">
                <a:solidFill>
                  <a:srgbClr val="FF0000"/>
                </a:solidFill>
              </a:rPr>
              <a:t>name of the class</a:t>
            </a:r>
            <a:r>
              <a:rPr lang="en-US" altLang="zh-TW" sz="3000" dirty="0"/>
              <a:t> and </a:t>
            </a:r>
            <a:r>
              <a:rPr lang="en-US" altLang="zh-TW" sz="3000" b="1" dirty="0">
                <a:solidFill>
                  <a:srgbClr val="FF0000"/>
                </a:solidFill>
              </a:rPr>
              <a:t>have no return type</a:t>
            </a:r>
            <a:r>
              <a:rPr lang="en-US" altLang="zh-TW" sz="3000" dirty="0" smtClean="0"/>
              <a:t>.</a:t>
            </a:r>
            <a:endParaRPr lang="en-US" altLang="zh-TW" sz="26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09797" y="319143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ConstructorExample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ConstructorExample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//...    </a:t>
            </a:r>
            <a:endParaRPr lang="en-US" altLang="zh-TW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TW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TW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methodExample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757535" y="3642558"/>
            <a:ext cx="5372470" cy="10567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7317899" y="2899787"/>
            <a:ext cx="3" cy="3338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505796" y="2899787"/>
            <a:ext cx="46375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ConstructorExample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ce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ConstructorExample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zh-TW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ce.methodExample</a:t>
            </a:r>
            <a:r>
              <a:rPr lang="en-US" altLang="zh-TW" sz="2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();</a:t>
            </a:r>
            <a:r>
              <a:rPr lang="zh-TW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9373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Constructor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2496" y="1737360"/>
            <a:ext cx="766475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ConstructorExample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lang="en-US" altLang="zh-TW" sz="2400" b="1" u="sng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ConstructorExample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//...</a:t>
            </a:r>
            <a:endParaRPr lang="en-US" altLang="zh-TW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ConstructorExample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(){}</a:t>
            </a:r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TW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methodExample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zh-TW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3135" y="2521434"/>
            <a:ext cx="5766008" cy="10567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7366513" y="1776200"/>
            <a:ext cx="4" cy="4439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366513" y="1776200"/>
            <a:ext cx="48254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ConstructorExample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ce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ConstructorExample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endParaRPr lang="en-US" altLang="zh-TW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ce.methodExample</a:t>
            </a:r>
            <a:r>
              <a:rPr lang="en-US" altLang="zh-TW" sz="2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("");</a:t>
            </a:r>
            <a:r>
              <a:rPr lang="zh-TW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9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Constructor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2496" y="1737360"/>
            <a:ext cx="76647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ConstructorExample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lang="en-US" altLang="zh-TW" sz="2400" b="1" u="sng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ConstructorExample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//...</a:t>
            </a:r>
            <a:endParaRPr lang="en-US" altLang="zh-TW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TW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methodExample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zh-TW" sz="24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7366513" y="1776200"/>
            <a:ext cx="4" cy="4439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366513" y="1776200"/>
            <a:ext cx="48254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ConstructorExample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ce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ConstructorExample</a:t>
            </a:r>
            <a:r>
              <a:rPr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zh-TW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ce.methodExample</a:t>
            </a:r>
            <a:r>
              <a:rPr lang="en-US" altLang="zh-TW" sz="2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("");</a:t>
            </a:r>
            <a:r>
              <a:rPr lang="zh-TW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zh-TW" altLang="en-US" sz="2400" dirty="0"/>
          </a:p>
        </p:txBody>
      </p:sp>
      <p:sp>
        <p:nvSpPr>
          <p:cNvPr id="7" name="Cross 6"/>
          <p:cNvSpPr/>
          <p:nvPr/>
        </p:nvSpPr>
        <p:spPr>
          <a:xfrm rot="2838888">
            <a:off x="7006083" y="1944592"/>
            <a:ext cx="520860" cy="520860"/>
          </a:xfrm>
          <a:prstGeom prst="plus">
            <a:avLst>
              <a:gd name="adj" fmla="val 3922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78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Constructor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7280" y="1737360"/>
            <a:ext cx="79772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ConstructorExample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TW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ConstructorExample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zh-TW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88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2373</TotalTime>
  <Words>1198</Words>
  <Application>Microsoft Office PowerPoint</Application>
  <PresentationFormat>Widescreen</PresentationFormat>
  <Paragraphs>304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微軟正黑體</vt:lpstr>
      <vt:lpstr>新細明體</vt:lpstr>
      <vt:lpstr>Calibri</vt:lpstr>
      <vt:lpstr>Calibri Light</vt:lpstr>
      <vt:lpstr>Consolas</vt:lpstr>
      <vt:lpstr>Wingdings</vt:lpstr>
      <vt:lpstr>回顧</vt:lpstr>
      <vt:lpstr>Java Tutorials</vt:lpstr>
      <vt:lpstr>Method Usage</vt:lpstr>
      <vt:lpstr>Method Usage</vt:lpstr>
      <vt:lpstr>Method Usage</vt:lpstr>
      <vt:lpstr>Method Usage</vt:lpstr>
      <vt:lpstr>Constructor</vt:lpstr>
      <vt:lpstr>Constructor</vt:lpstr>
      <vt:lpstr>Constructor</vt:lpstr>
      <vt:lpstr>Constructor</vt:lpstr>
      <vt:lpstr>Class Variables</vt:lpstr>
      <vt:lpstr>Class Variables</vt:lpstr>
      <vt:lpstr>Class Variables</vt:lpstr>
      <vt:lpstr>Class Variables</vt:lpstr>
      <vt:lpstr>Statics</vt:lpstr>
      <vt:lpstr>Method Usage</vt:lpstr>
      <vt:lpstr>Method Usage</vt:lpstr>
      <vt:lpstr>Method Usage</vt:lpstr>
      <vt:lpstr>Method Usage</vt:lpstr>
      <vt:lpstr>Method Usage</vt:lpstr>
      <vt:lpstr>Method Usage</vt:lpstr>
      <vt:lpstr>Method Usage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Tutorials</dc:title>
  <dc:creator>HeavierThings</dc:creator>
  <cp:lastModifiedBy>soslab</cp:lastModifiedBy>
  <cp:revision>182</cp:revision>
  <dcterms:created xsi:type="dcterms:W3CDTF">2015-03-02T13:01:58Z</dcterms:created>
  <dcterms:modified xsi:type="dcterms:W3CDTF">2015-04-14T15:47:21Z</dcterms:modified>
</cp:coreProperties>
</file>